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517" r:id="rId5"/>
    <p:sldId id="259" r:id="rId6"/>
    <p:sldId id="260" r:id="rId7"/>
    <p:sldId id="261" r:id="rId8"/>
    <p:sldId id="262" r:id="rId9"/>
    <p:sldId id="263" r:id="rId10"/>
    <p:sldId id="264" r:id="rId11"/>
    <p:sldId id="525" r:id="rId12"/>
    <p:sldId id="265" r:id="rId13"/>
    <p:sldId id="266" r:id="rId14"/>
    <p:sldId id="572" r:id="rId15"/>
    <p:sldId id="663" r:id="rId16"/>
    <p:sldId id="521" r:id="rId17"/>
    <p:sldId id="520" r:id="rId18"/>
    <p:sldId id="522" r:id="rId19"/>
    <p:sldId id="523" r:id="rId20"/>
    <p:sldId id="527" r:id="rId21"/>
    <p:sldId id="528" r:id="rId22"/>
    <p:sldId id="531" r:id="rId23"/>
    <p:sldId id="532" r:id="rId24"/>
    <p:sldId id="678" r:id="rId25"/>
    <p:sldId id="550" r:id="rId26"/>
    <p:sldId id="534" r:id="rId27"/>
    <p:sldId id="552" r:id="rId28"/>
    <p:sldId id="281" r:id="rId29"/>
    <p:sldId id="287" r:id="rId30"/>
    <p:sldId id="282" r:id="rId31"/>
    <p:sldId id="283" r:id="rId32"/>
    <p:sldId id="284" r:id="rId33"/>
    <p:sldId id="285" r:id="rId34"/>
    <p:sldId id="286" r:id="rId35"/>
    <p:sldId id="680" r:id="rId36"/>
    <p:sldId id="681" r:id="rId37"/>
    <p:sldId id="682" r:id="rId38"/>
    <p:sldId id="289" r:id="rId39"/>
    <p:sldId id="288" r:id="rId40"/>
    <p:sldId id="290" r:id="rId41"/>
    <p:sldId id="684" r:id="rId42"/>
    <p:sldId id="685" r:id="rId43"/>
    <p:sldId id="683" r:id="rId44"/>
    <p:sldId id="291" r:id="rId45"/>
    <p:sldId id="292" r:id="rId46"/>
    <p:sldId id="293" r:id="rId47"/>
    <p:sldId id="294" r:id="rId48"/>
    <p:sldId id="686" r:id="rId49"/>
    <p:sldId id="295" r:id="rId50"/>
    <p:sldId id="688" r:id="rId51"/>
    <p:sldId id="689" r:id="rId52"/>
    <p:sldId id="687" r:id="rId53"/>
    <p:sldId id="297" r:id="rId54"/>
    <p:sldId id="298" r:id="rId55"/>
    <p:sldId id="299" r:id="rId56"/>
    <p:sldId id="690" r:id="rId57"/>
    <p:sldId id="691" r:id="rId58"/>
    <p:sldId id="692" r:id="rId59"/>
    <p:sldId id="69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6793c7ac87b5dd5" providerId="LiveId" clId="{335F0835-02A6-4104-A867-EEB2C06A5A4D}"/>
  </pc:docChgLst>
  <pc:docChgLst>
    <pc:chgData userId="e6793c7ac87b5dd5" providerId="LiveId" clId="{F674413E-B023-4B86-859E-0ADFA50BCF28}"/>
    <pc:docChg chg="undo modSld">
      <pc:chgData name="" userId="e6793c7ac87b5dd5" providerId="LiveId" clId="{F674413E-B023-4B86-859E-0ADFA50BCF28}" dt="2023-10-04T10:25:25.066" v="167" actId="113"/>
      <pc:docMkLst>
        <pc:docMk/>
      </pc:docMkLst>
      <pc:sldChg chg="modSp">
        <pc:chgData name="" userId="e6793c7ac87b5dd5" providerId="LiveId" clId="{F674413E-B023-4B86-859E-0ADFA50BCF28}" dt="2023-10-04T10:05:06.883" v="25" actId="1076"/>
        <pc:sldMkLst>
          <pc:docMk/>
          <pc:sldMk cId="2597720563" sldId="288"/>
        </pc:sldMkLst>
        <pc:spChg chg="mod">
          <ac:chgData name="" userId="e6793c7ac87b5dd5" providerId="LiveId" clId="{F674413E-B023-4B86-859E-0ADFA50BCF28}" dt="2023-10-04T10:05:04.406" v="24" actId="20577"/>
          <ac:spMkLst>
            <pc:docMk/>
            <pc:sldMk cId="2597720563" sldId="288"/>
            <ac:spMk id="3" creationId="{EA68E610-DD25-431B-85F0-D5B68EABBE7F}"/>
          </ac:spMkLst>
        </pc:spChg>
        <pc:picChg chg="mod">
          <ac:chgData name="" userId="e6793c7ac87b5dd5" providerId="LiveId" clId="{F674413E-B023-4B86-859E-0ADFA50BCF28}" dt="2023-10-04T10:05:06.883" v="25" actId="1076"/>
          <ac:picMkLst>
            <pc:docMk/>
            <pc:sldMk cId="2597720563" sldId="288"/>
            <ac:picMk id="6" creationId="{DA21D1CE-2EE7-4BF3-868F-0FE29F60AF16}"/>
          </ac:picMkLst>
        </pc:picChg>
      </pc:sldChg>
      <pc:sldChg chg="modSp">
        <pc:chgData name="" userId="e6793c7ac87b5dd5" providerId="LiveId" clId="{F674413E-B023-4B86-859E-0ADFA50BCF28}" dt="2023-10-04T10:11:25.926" v="28" actId="114"/>
        <pc:sldMkLst>
          <pc:docMk/>
          <pc:sldMk cId="4184534948" sldId="290"/>
        </pc:sldMkLst>
        <pc:spChg chg="mod">
          <ac:chgData name="" userId="e6793c7ac87b5dd5" providerId="LiveId" clId="{F674413E-B023-4B86-859E-0ADFA50BCF28}" dt="2023-10-04T10:11:25.926" v="28" actId="114"/>
          <ac:spMkLst>
            <pc:docMk/>
            <pc:sldMk cId="4184534948" sldId="290"/>
            <ac:spMk id="3" creationId="{EA68E610-DD25-431B-85F0-D5B68EABBE7F}"/>
          </ac:spMkLst>
        </pc:spChg>
      </pc:sldChg>
      <pc:sldChg chg="modSp">
        <pc:chgData name="" userId="e6793c7ac87b5dd5" providerId="LiveId" clId="{F674413E-B023-4B86-859E-0ADFA50BCF28}" dt="2023-10-04T10:22:21.366" v="159" actId="20577"/>
        <pc:sldMkLst>
          <pc:docMk/>
          <pc:sldMk cId="2252671108" sldId="291"/>
        </pc:sldMkLst>
        <pc:spChg chg="mod">
          <ac:chgData name="" userId="e6793c7ac87b5dd5" providerId="LiveId" clId="{F674413E-B023-4B86-859E-0ADFA50BCF28}" dt="2023-10-04T10:22:21.366" v="159" actId="20577"/>
          <ac:spMkLst>
            <pc:docMk/>
            <pc:sldMk cId="2252671108" sldId="291"/>
            <ac:spMk id="3" creationId="{EA68E610-DD25-431B-85F0-D5B68EABBE7F}"/>
          </ac:spMkLst>
        </pc:spChg>
      </pc:sldChg>
      <pc:sldChg chg="modSp">
        <pc:chgData name="" userId="e6793c7ac87b5dd5" providerId="LiveId" clId="{F674413E-B023-4B86-859E-0ADFA50BCF28}" dt="2023-10-04T10:17:29.975" v="118" actId="114"/>
        <pc:sldMkLst>
          <pc:docMk/>
          <pc:sldMk cId="3561279139" sldId="292"/>
        </pc:sldMkLst>
        <pc:spChg chg="mod">
          <ac:chgData name="" userId="e6793c7ac87b5dd5" providerId="LiveId" clId="{F674413E-B023-4B86-859E-0ADFA50BCF28}" dt="2023-10-04T10:17:29.975" v="118" actId="114"/>
          <ac:spMkLst>
            <pc:docMk/>
            <pc:sldMk cId="3561279139" sldId="292"/>
            <ac:spMk id="3" creationId="{EA68E610-DD25-431B-85F0-D5B68EABBE7F}"/>
          </ac:spMkLst>
        </pc:spChg>
      </pc:sldChg>
      <pc:sldChg chg="modSp">
        <pc:chgData name="" userId="e6793c7ac87b5dd5" providerId="LiveId" clId="{F674413E-B023-4B86-859E-0ADFA50BCF28}" dt="2023-10-04T10:18:25.406" v="125" actId="114"/>
        <pc:sldMkLst>
          <pc:docMk/>
          <pc:sldMk cId="964325509" sldId="293"/>
        </pc:sldMkLst>
        <pc:spChg chg="mod">
          <ac:chgData name="" userId="e6793c7ac87b5dd5" providerId="LiveId" clId="{F674413E-B023-4B86-859E-0ADFA50BCF28}" dt="2023-10-04T10:18:25.406" v="125" actId="114"/>
          <ac:spMkLst>
            <pc:docMk/>
            <pc:sldMk cId="964325509" sldId="293"/>
            <ac:spMk id="3" creationId="{EA68E610-DD25-431B-85F0-D5B68EABBE7F}"/>
          </ac:spMkLst>
        </pc:spChg>
      </pc:sldChg>
      <pc:sldChg chg="modSp">
        <pc:chgData name="" userId="e6793c7ac87b5dd5" providerId="LiveId" clId="{F674413E-B023-4B86-859E-0ADFA50BCF28}" dt="2023-10-04T10:19:21.515" v="136" actId="114"/>
        <pc:sldMkLst>
          <pc:docMk/>
          <pc:sldMk cId="768814784" sldId="295"/>
        </pc:sldMkLst>
        <pc:spChg chg="mod">
          <ac:chgData name="" userId="e6793c7ac87b5dd5" providerId="LiveId" clId="{F674413E-B023-4B86-859E-0ADFA50BCF28}" dt="2023-10-04T10:19:21.515" v="136" actId="114"/>
          <ac:spMkLst>
            <pc:docMk/>
            <pc:sldMk cId="768814784" sldId="295"/>
            <ac:spMk id="3" creationId="{EA68E610-DD25-431B-85F0-D5B68EABBE7F}"/>
          </ac:spMkLst>
        </pc:spChg>
      </pc:sldChg>
      <pc:sldChg chg="modSp">
        <pc:chgData name="" userId="e6793c7ac87b5dd5" providerId="LiveId" clId="{F674413E-B023-4B86-859E-0ADFA50BCF28}" dt="2023-10-04T10:25:25.066" v="167" actId="113"/>
        <pc:sldMkLst>
          <pc:docMk/>
          <pc:sldMk cId="1072377128" sldId="299"/>
        </pc:sldMkLst>
        <pc:spChg chg="mod">
          <ac:chgData name="" userId="e6793c7ac87b5dd5" providerId="LiveId" clId="{F674413E-B023-4B86-859E-0ADFA50BCF28}" dt="2023-10-04T10:25:25.066" v="167" actId="113"/>
          <ac:spMkLst>
            <pc:docMk/>
            <pc:sldMk cId="1072377128" sldId="299"/>
            <ac:spMk id="3" creationId="{EA68E610-DD25-431B-85F0-D5B68EABBE7F}"/>
          </ac:spMkLst>
        </pc:spChg>
      </pc:sldChg>
      <pc:sldChg chg="modSp">
        <pc:chgData name="" userId="e6793c7ac87b5dd5" providerId="LiveId" clId="{F674413E-B023-4B86-859E-0ADFA50BCF28}" dt="2023-10-04T10:02:01.920" v="19" actId="114"/>
        <pc:sldMkLst>
          <pc:docMk/>
          <pc:sldMk cId="955200714" sldId="681"/>
        </pc:sldMkLst>
        <pc:spChg chg="mod">
          <ac:chgData name="" userId="e6793c7ac87b5dd5" providerId="LiveId" clId="{F674413E-B023-4B86-859E-0ADFA50BCF28}" dt="2023-10-04T10:02:01.920" v="19" actId="114"/>
          <ac:spMkLst>
            <pc:docMk/>
            <pc:sldMk cId="955200714" sldId="681"/>
            <ac:spMk id="3" creationId="{EA68E610-DD25-431B-85F0-D5B68EABBE7F}"/>
          </ac:spMkLst>
        </pc:spChg>
      </pc:sldChg>
      <pc:sldChg chg="modSp">
        <pc:chgData name="" userId="e6793c7ac87b5dd5" providerId="LiveId" clId="{F674413E-B023-4B86-859E-0ADFA50BCF28}" dt="2023-10-04T10:15:20.708" v="106" actId="5793"/>
        <pc:sldMkLst>
          <pc:docMk/>
          <pc:sldMk cId="2698329761" sldId="684"/>
        </pc:sldMkLst>
        <pc:spChg chg="mod">
          <ac:chgData name="" userId="e6793c7ac87b5dd5" providerId="LiveId" clId="{F674413E-B023-4B86-859E-0ADFA50BCF28}" dt="2023-10-04T10:15:20.708" v="106" actId="5793"/>
          <ac:spMkLst>
            <pc:docMk/>
            <pc:sldMk cId="2698329761" sldId="684"/>
            <ac:spMk id="3" creationId="{EA68E610-DD25-431B-85F0-D5B68EABBE7F}"/>
          </ac:spMkLst>
        </pc:spChg>
      </pc:sldChg>
      <pc:sldChg chg="modSp">
        <pc:chgData name="" userId="e6793c7ac87b5dd5" providerId="LiveId" clId="{F674413E-B023-4B86-859E-0ADFA50BCF28}" dt="2023-10-04T10:14:36.747" v="94" actId="6549"/>
        <pc:sldMkLst>
          <pc:docMk/>
          <pc:sldMk cId="3439275610" sldId="685"/>
        </pc:sldMkLst>
        <pc:spChg chg="mod">
          <ac:chgData name="" userId="e6793c7ac87b5dd5" providerId="LiveId" clId="{F674413E-B023-4B86-859E-0ADFA50BCF28}" dt="2023-10-04T10:14:36.747" v="94" actId="6549"/>
          <ac:spMkLst>
            <pc:docMk/>
            <pc:sldMk cId="3439275610" sldId="685"/>
            <ac:spMk id="3" creationId="{EA68E610-DD25-431B-85F0-D5B68EABBE7F}"/>
          </ac:spMkLst>
        </pc:spChg>
        <pc:picChg chg="mod">
          <ac:chgData name="" userId="e6793c7ac87b5dd5" providerId="LiveId" clId="{F674413E-B023-4B86-859E-0ADFA50BCF28}" dt="2023-10-04T10:14:31.305" v="79" actId="1076"/>
          <ac:picMkLst>
            <pc:docMk/>
            <pc:sldMk cId="3439275610" sldId="685"/>
            <ac:picMk id="8" creationId="{9F99C918-30A6-4B70-AB97-8DADFBC2BCD5}"/>
          </ac:picMkLst>
        </pc:picChg>
      </pc:sldChg>
      <pc:sldChg chg="modSp">
        <pc:chgData name="" userId="e6793c7ac87b5dd5" providerId="LiveId" clId="{F674413E-B023-4B86-859E-0ADFA50BCF28}" dt="2023-10-04T10:20:58.116" v="149" actId="114"/>
        <pc:sldMkLst>
          <pc:docMk/>
          <pc:sldMk cId="3143359031" sldId="687"/>
        </pc:sldMkLst>
        <pc:spChg chg="mod">
          <ac:chgData name="" userId="e6793c7ac87b5dd5" providerId="LiveId" clId="{F674413E-B023-4B86-859E-0ADFA50BCF28}" dt="2023-10-04T10:20:58.116" v="149" actId="114"/>
          <ac:spMkLst>
            <pc:docMk/>
            <pc:sldMk cId="3143359031" sldId="687"/>
            <ac:spMk id="3" creationId="{EA68E610-DD25-431B-85F0-D5B68EABBE7F}"/>
          </ac:spMkLst>
        </pc:spChg>
      </pc:sldChg>
      <pc:sldChg chg="modSp">
        <pc:chgData name="" userId="e6793c7ac87b5dd5" providerId="LiveId" clId="{F674413E-B023-4B86-859E-0ADFA50BCF28}" dt="2023-10-04T10:19:45.910" v="140" actId="114"/>
        <pc:sldMkLst>
          <pc:docMk/>
          <pc:sldMk cId="2217041631" sldId="688"/>
        </pc:sldMkLst>
        <pc:spChg chg="mod">
          <ac:chgData name="" userId="e6793c7ac87b5dd5" providerId="LiveId" clId="{F674413E-B023-4B86-859E-0ADFA50BCF28}" dt="2023-10-04T10:19:45.910" v="140" actId="114"/>
          <ac:spMkLst>
            <pc:docMk/>
            <pc:sldMk cId="2217041631" sldId="688"/>
            <ac:spMk id="3" creationId="{EA68E610-DD25-431B-85F0-D5B68EABBE7F}"/>
          </ac:spMkLst>
        </pc:spChg>
      </pc:sldChg>
      <pc:sldChg chg="modSp">
        <pc:chgData name="" userId="e6793c7ac87b5dd5" providerId="LiveId" clId="{F674413E-B023-4B86-859E-0ADFA50BCF28}" dt="2023-10-04T10:20:10.105" v="144" actId="114"/>
        <pc:sldMkLst>
          <pc:docMk/>
          <pc:sldMk cId="1252874999" sldId="689"/>
        </pc:sldMkLst>
        <pc:spChg chg="mod">
          <ac:chgData name="" userId="e6793c7ac87b5dd5" providerId="LiveId" clId="{F674413E-B023-4B86-859E-0ADFA50BCF28}" dt="2023-10-04T10:20:10.105" v="144" actId="114"/>
          <ac:spMkLst>
            <pc:docMk/>
            <pc:sldMk cId="1252874999" sldId="689"/>
            <ac:spMk id="3" creationId="{EA68E610-DD25-431B-85F0-D5B68EABBE7F}"/>
          </ac:spMkLst>
        </pc:spChg>
      </pc:sldChg>
      <pc:sldChg chg="modSp">
        <pc:chgData name="" userId="e6793c7ac87b5dd5" providerId="LiveId" clId="{F674413E-B023-4B86-859E-0ADFA50BCF28}" dt="2023-10-04T10:21:52.168" v="158" actId="114"/>
        <pc:sldMkLst>
          <pc:docMk/>
          <pc:sldMk cId="1858106215" sldId="690"/>
        </pc:sldMkLst>
        <pc:spChg chg="mod">
          <ac:chgData name="" userId="e6793c7ac87b5dd5" providerId="LiveId" clId="{F674413E-B023-4B86-859E-0ADFA50BCF28}" dt="2023-10-04T10:21:52.168" v="158" actId="114"/>
          <ac:spMkLst>
            <pc:docMk/>
            <pc:sldMk cId="1858106215" sldId="690"/>
            <ac:spMk id="3" creationId="{EA68E610-DD25-431B-85F0-D5B68EABBE7F}"/>
          </ac:spMkLst>
        </pc:spChg>
      </pc:sldChg>
    </pc:docChg>
  </pc:docChgLst>
  <pc:docChgLst>
    <pc:chgData userId="e6793c7ac87b5dd5" providerId="LiveId" clId="{6A293E8B-E40B-4A82-83F8-6D81CD25BE6D}"/>
    <pc:docChg chg="modSld">
      <pc:chgData name="" userId="e6793c7ac87b5dd5" providerId="LiveId" clId="{6A293E8B-E40B-4A82-83F8-6D81CD25BE6D}" dt="2023-12-29T05:38:08.180" v="0" actId="114"/>
      <pc:docMkLst>
        <pc:docMk/>
      </pc:docMkLst>
      <pc:sldChg chg="modSp">
        <pc:chgData name="" userId="e6793c7ac87b5dd5" providerId="LiveId" clId="{6A293E8B-E40B-4A82-83F8-6D81CD25BE6D}" dt="2023-12-29T05:38:08.180" v="0" actId="114"/>
        <pc:sldMkLst>
          <pc:docMk/>
          <pc:sldMk cId="955200714" sldId="681"/>
        </pc:sldMkLst>
        <pc:spChg chg="mod">
          <ac:chgData name="" userId="e6793c7ac87b5dd5" providerId="LiveId" clId="{6A293E8B-E40B-4A82-83F8-6D81CD25BE6D}" dt="2023-12-29T05:38:08.180" v="0" actId="114"/>
          <ac:spMkLst>
            <pc:docMk/>
            <pc:sldMk cId="955200714" sldId="681"/>
            <ac:spMk id="3" creationId="{EA68E610-DD25-431B-85F0-D5B68EABBE7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7E7A9-3FBC-4B6D-ABE2-1C94B314ADA1}" type="datetimeFigureOut">
              <a:rPr lang="en-IN" smtClean="0"/>
              <a:t>29-12-2023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CF436-167F-4129-BDB1-D8A7762C5E33}" type="slidenum">
              <a:rPr lang="en-IN" smtClean="0"/>
              <a:t>‹#›</a:t>
            </a:fld>
            <a:endParaRPr lang="en-IN"/>
          </a:p>
        </p:txBody>
      </p:sp>
    </p:spTree>
    <p:extLst>
      <p:ext uri="{BB962C8B-B14F-4D97-AF65-F5344CB8AC3E}">
        <p14:creationId xmlns:p14="http://schemas.microsoft.com/office/powerpoint/2010/main" val="1284817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461963" y="720725"/>
            <a:ext cx="6397625" cy="3598863"/>
          </a:xfrm>
          <a:solidFill>
            <a:srgbClr val="FFFFFF"/>
          </a:solidFill>
          <a:ln/>
        </p:spPr>
      </p:sp>
      <p:sp>
        <p:nvSpPr>
          <p:cNvPr id="87043" name="Rectangle 3"/>
          <p:cNvSpPr>
            <a:spLocks noGrp="1" noChangeArrowheads="1"/>
          </p:cNvSpPr>
          <p:nvPr>
            <p:ph type="body" idx="1"/>
          </p:nvPr>
        </p:nvSpPr>
        <p:spPr>
          <a:xfrm>
            <a:off x="974690" y="4559248"/>
            <a:ext cx="5365820" cy="4321201"/>
          </a:xfrm>
          <a:solidFill>
            <a:srgbClr val="FFFFFF"/>
          </a:solidFill>
          <a:ln>
            <a:solidFill>
              <a:srgbClr val="000000"/>
            </a:solidFill>
          </a:ln>
        </p:spPr>
        <p:txBody>
          <a:bodyPr lIns="95017" tIns="47507" rIns="95017" bIns="47507"/>
          <a:lstStyle/>
          <a:p>
            <a:endParaRPr lang="en-US"/>
          </a:p>
        </p:txBody>
      </p:sp>
    </p:spTree>
    <p:extLst>
      <p:ext uri="{BB962C8B-B14F-4D97-AF65-F5344CB8AC3E}">
        <p14:creationId xmlns:p14="http://schemas.microsoft.com/office/powerpoint/2010/main" val="4120122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461963" y="720725"/>
            <a:ext cx="6397625" cy="3598863"/>
          </a:xfrm>
          <a:ln/>
        </p:spPr>
      </p:sp>
      <p:sp>
        <p:nvSpPr>
          <p:cNvPr id="100355"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173673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461963" y="720725"/>
            <a:ext cx="6397625" cy="3598863"/>
          </a:xfrm>
          <a:ln/>
        </p:spPr>
      </p:sp>
      <p:sp>
        <p:nvSpPr>
          <p:cNvPr id="101379"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420986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461963" y="720725"/>
            <a:ext cx="6397625" cy="3598863"/>
          </a:xfrm>
          <a:ln/>
        </p:spPr>
      </p:sp>
      <p:sp>
        <p:nvSpPr>
          <p:cNvPr id="10342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683680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461963" y="720725"/>
            <a:ext cx="6397625" cy="3598863"/>
          </a:xfrm>
          <a:ln/>
        </p:spPr>
      </p:sp>
      <p:sp>
        <p:nvSpPr>
          <p:cNvPr id="104451"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171488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461963" y="720725"/>
            <a:ext cx="6397625" cy="3598863"/>
          </a:xfrm>
          <a:ln/>
        </p:spPr>
      </p:sp>
      <p:sp>
        <p:nvSpPr>
          <p:cNvPr id="90115"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99708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461963" y="720725"/>
            <a:ext cx="6397625" cy="3598863"/>
          </a:xfrm>
          <a:ln/>
        </p:spPr>
      </p:sp>
      <p:sp>
        <p:nvSpPr>
          <p:cNvPr id="94211"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26233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461963" y="720725"/>
            <a:ext cx="6397625" cy="3598863"/>
          </a:xfrm>
          <a:ln/>
        </p:spPr>
      </p:sp>
      <p:sp>
        <p:nvSpPr>
          <p:cNvPr id="9318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59585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461963" y="720725"/>
            <a:ext cx="6397625" cy="3598863"/>
          </a:xfrm>
          <a:ln/>
        </p:spPr>
      </p:sp>
      <p:sp>
        <p:nvSpPr>
          <p:cNvPr id="95235"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418866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461963" y="720725"/>
            <a:ext cx="6397625" cy="3598863"/>
          </a:xfrm>
          <a:ln/>
        </p:spPr>
      </p:sp>
      <p:sp>
        <p:nvSpPr>
          <p:cNvPr id="96259"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1624811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461963" y="720725"/>
            <a:ext cx="6397625" cy="3598863"/>
          </a:xfrm>
          <a:ln/>
        </p:spPr>
      </p:sp>
      <p:sp>
        <p:nvSpPr>
          <p:cNvPr id="97283"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130770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461963" y="720725"/>
            <a:ext cx="6397625" cy="3598863"/>
          </a:xfrm>
          <a:ln/>
        </p:spPr>
      </p:sp>
      <p:sp>
        <p:nvSpPr>
          <p:cNvPr id="9830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575923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461963" y="720725"/>
            <a:ext cx="6397625" cy="3598863"/>
          </a:xfrm>
          <a:ln/>
        </p:spPr>
      </p:sp>
      <p:sp>
        <p:nvSpPr>
          <p:cNvPr id="99331"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87927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7538-F5DB-4CB1-9C0E-DCAFDDE19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D1A9FF-C73F-4827-BE54-315C12EF5D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1F6E14-DE78-41D3-9187-4128C25763C6}"/>
              </a:ext>
            </a:extLst>
          </p:cNvPr>
          <p:cNvSpPr>
            <a:spLocks noGrp="1"/>
          </p:cNvSpPr>
          <p:nvPr>
            <p:ph type="dt" sz="half" idx="10"/>
          </p:nvPr>
        </p:nvSpPr>
        <p:spPr/>
        <p:txBody>
          <a:bodyPr/>
          <a:lstStyle/>
          <a:p>
            <a:fld id="{FCAEB917-4766-4900-A303-A659AC204F2B}" type="datetimeFigureOut">
              <a:rPr lang="en-IN" smtClean="0"/>
              <a:t>29-12-2023</a:t>
            </a:fld>
            <a:endParaRPr lang="en-IN"/>
          </a:p>
        </p:txBody>
      </p:sp>
      <p:sp>
        <p:nvSpPr>
          <p:cNvPr id="5" name="Footer Placeholder 4">
            <a:extLst>
              <a:ext uri="{FF2B5EF4-FFF2-40B4-BE49-F238E27FC236}">
                <a16:creationId xmlns:a16="http://schemas.microsoft.com/office/drawing/2014/main" id="{EA996A9A-2F7E-4CD6-A05A-FE800C7856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63D90-6C1E-40AF-BB40-D228D80C5DD2}"/>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08278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FCAF-296B-49B5-AC3A-7752099922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10DB6C-2516-4CCF-884F-5EC646CFB8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4F53D-1F6E-45DF-A398-2C099DB758F2}"/>
              </a:ext>
            </a:extLst>
          </p:cNvPr>
          <p:cNvSpPr>
            <a:spLocks noGrp="1"/>
          </p:cNvSpPr>
          <p:nvPr>
            <p:ph type="dt" sz="half" idx="10"/>
          </p:nvPr>
        </p:nvSpPr>
        <p:spPr/>
        <p:txBody>
          <a:bodyPr/>
          <a:lstStyle/>
          <a:p>
            <a:fld id="{FCAEB917-4766-4900-A303-A659AC204F2B}" type="datetimeFigureOut">
              <a:rPr lang="en-IN" smtClean="0"/>
              <a:t>29-12-2023</a:t>
            </a:fld>
            <a:endParaRPr lang="en-IN"/>
          </a:p>
        </p:txBody>
      </p:sp>
      <p:sp>
        <p:nvSpPr>
          <p:cNvPr id="5" name="Footer Placeholder 4">
            <a:extLst>
              <a:ext uri="{FF2B5EF4-FFF2-40B4-BE49-F238E27FC236}">
                <a16:creationId xmlns:a16="http://schemas.microsoft.com/office/drawing/2014/main" id="{6D831389-08E9-4C48-9D8F-A56D40AC7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5CA35-D07F-42FD-93B4-4756D54DDDDF}"/>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65415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CCB038-B3F7-478B-B35A-376640B04A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6FD033-33DA-43A2-831F-16CD336B67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95180-F903-49C7-97D3-FEE33DCDC4CC}"/>
              </a:ext>
            </a:extLst>
          </p:cNvPr>
          <p:cNvSpPr>
            <a:spLocks noGrp="1"/>
          </p:cNvSpPr>
          <p:nvPr>
            <p:ph type="dt" sz="half" idx="10"/>
          </p:nvPr>
        </p:nvSpPr>
        <p:spPr/>
        <p:txBody>
          <a:bodyPr/>
          <a:lstStyle/>
          <a:p>
            <a:fld id="{FCAEB917-4766-4900-A303-A659AC204F2B}" type="datetimeFigureOut">
              <a:rPr lang="en-IN" smtClean="0"/>
              <a:t>29-12-2023</a:t>
            </a:fld>
            <a:endParaRPr lang="en-IN"/>
          </a:p>
        </p:txBody>
      </p:sp>
      <p:sp>
        <p:nvSpPr>
          <p:cNvPr id="5" name="Footer Placeholder 4">
            <a:extLst>
              <a:ext uri="{FF2B5EF4-FFF2-40B4-BE49-F238E27FC236}">
                <a16:creationId xmlns:a16="http://schemas.microsoft.com/office/drawing/2014/main" id="{07AC3DC0-4713-484B-8B90-F39A2A3E1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87964-823D-44F5-9FE2-4A1B7FF0CC13}"/>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831429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02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7186-5A63-48DE-9391-96348045EF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68F601-14A2-479D-9157-14EC8CEB2A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110CA6-79AB-406D-9E64-FC9CDA598603}"/>
              </a:ext>
            </a:extLst>
          </p:cNvPr>
          <p:cNvSpPr>
            <a:spLocks noGrp="1"/>
          </p:cNvSpPr>
          <p:nvPr>
            <p:ph type="dt" sz="half" idx="10"/>
          </p:nvPr>
        </p:nvSpPr>
        <p:spPr/>
        <p:txBody>
          <a:bodyPr/>
          <a:lstStyle/>
          <a:p>
            <a:fld id="{FCAEB917-4766-4900-A303-A659AC204F2B}" type="datetimeFigureOut">
              <a:rPr lang="en-IN" smtClean="0"/>
              <a:t>29-12-2023</a:t>
            </a:fld>
            <a:endParaRPr lang="en-IN"/>
          </a:p>
        </p:txBody>
      </p:sp>
      <p:sp>
        <p:nvSpPr>
          <p:cNvPr id="5" name="Footer Placeholder 4">
            <a:extLst>
              <a:ext uri="{FF2B5EF4-FFF2-40B4-BE49-F238E27FC236}">
                <a16:creationId xmlns:a16="http://schemas.microsoft.com/office/drawing/2014/main" id="{49A3A548-A021-4AA3-8EA6-188D4065A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97050-3597-4789-916A-70C480F646B8}"/>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51382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2DA8-2907-44E9-8C7F-899F6B891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F1ABA1-4DE1-419C-A86D-7ED09B2C2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5A3E3B-E570-40BD-A7FE-B18F8EFE8CAA}"/>
              </a:ext>
            </a:extLst>
          </p:cNvPr>
          <p:cNvSpPr>
            <a:spLocks noGrp="1"/>
          </p:cNvSpPr>
          <p:nvPr>
            <p:ph type="dt" sz="half" idx="10"/>
          </p:nvPr>
        </p:nvSpPr>
        <p:spPr/>
        <p:txBody>
          <a:bodyPr/>
          <a:lstStyle/>
          <a:p>
            <a:fld id="{FCAEB917-4766-4900-A303-A659AC204F2B}" type="datetimeFigureOut">
              <a:rPr lang="en-IN" smtClean="0"/>
              <a:t>29-12-2023</a:t>
            </a:fld>
            <a:endParaRPr lang="en-IN"/>
          </a:p>
        </p:txBody>
      </p:sp>
      <p:sp>
        <p:nvSpPr>
          <p:cNvPr id="5" name="Footer Placeholder 4">
            <a:extLst>
              <a:ext uri="{FF2B5EF4-FFF2-40B4-BE49-F238E27FC236}">
                <a16:creationId xmlns:a16="http://schemas.microsoft.com/office/drawing/2014/main" id="{37550F1A-EB19-4890-A5DD-B6301CEF2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C13B6-E5F9-42F6-8961-21F5B4D11025}"/>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40025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99C1-65BA-4D7A-88A9-C8B9A181D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3DBBA-E4FC-4EE8-ADE4-586DFA0396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3E759D-39BB-43C9-BDDF-06F096EFCC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FC0982-BEA3-452B-BD54-FACC3C202DB7}"/>
              </a:ext>
            </a:extLst>
          </p:cNvPr>
          <p:cNvSpPr>
            <a:spLocks noGrp="1"/>
          </p:cNvSpPr>
          <p:nvPr>
            <p:ph type="dt" sz="half" idx="10"/>
          </p:nvPr>
        </p:nvSpPr>
        <p:spPr/>
        <p:txBody>
          <a:bodyPr/>
          <a:lstStyle/>
          <a:p>
            <a:fld id="{FCAEB917-4766-4900-A303-A659AC204F2B}" type="datetimeFigureOut">
              <a:rPr lang="en-IN" smtClean="0"/>
              <a:t>29-12-2023</a:t>
            </a:fld>
            <a:endParaRPr lang="en-IN"/>
          </a:p>
        </p:txBody>
      </p:sp>
      <p:sp>
        <p:nvSpPr>
          <p:cNvPr id="6" name="Footer Placeholder 5">
            <a:extLst>
              <a:ext uri="{FF2B5EF4-FFF2-40B4-BE49-F238E27FC236}">
                <a16:creationId xmlns:a16="http://schemas.microsoft.com/office/drawing/2014/main" id="{ECFC715B-3C4F-42E7-B7A6-570428193A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DCDA39-B0A5-47D0-88B0-B09BDA90654D}"/>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21321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0C31C-E362-411E-930F-86FAE36035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0D6607-444A-450F-A208-E37364DAA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6F2B26-7940-4E6D-8268-3E0F82F65A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89EE9D-D6C9-4021-81DC-3D5D28B004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F41942-07BB-4A48-BDAF-689CE762FB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9D7235-4986-48E9-863B-0651F31F3710}"/>
              </a:ext>
            </a:extLst>
          </p:cNvPr>
          <p:cNvSpPr>
            <a:spLocks noGrp="1"/>
          </p:cNvSpPr>
          <p:nvPr>
            <p:ph type="dt" sz="half" idx="10"/>
          </p:nvPr>
        </p:nvSpPr>
        <p:spPr/>
        <p:txBody>
          <a:bodyPr/>
          <a:lstStyle/>
          <a:p>
            <a:fld id="{FCAEB917-4766-4900-A303-A659AC204F2B}" type="datetimeFigureOut">
              <a:rPr lang="en-IN" smtClean="0"/>
              <a:t>29-12-2023</a:t>
            </a:fld>
            <a:endParaRPr lang="en-IN"/>
          </a:p>
        </p:txBody>
      </p:sp>
      <p:sp>
        <p:nvSpPr>
          <p:cNvPr id="8" name="Footer Placeholder 7">
            <a:extLst>
              <a:ext uri="{FF2B5EF4-FFF2-40B4-BE49-F238E27FC236}">
                <a16:creationId xmlns:a16="http://schemas.microsoft.com/office/drawing/2014/main" id="{63A49BD7-A026-404F-A93F-19BB5F71A7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596F45-E183-4CF3-8718-418D765000B0}"/>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51375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E711-2C67-4EA0-BA71-0BF9FB186B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48B24D-D9BC-4D0A-8C91-A5642F3A5CC9}"/>
              </a:ext>
            </a:extLst>
          </p:cNvPr>
          <p:cNvSpPr>
            <a:spLocks noGrp="1"/>
          </p:cNvSpPr>
          <p:nvPr>
            <p:ph type="dt" sz="half" idx="10"/>
          </p:nvPr>
        </p:nvSpPr>
        <p:spPr/>
        <p:txBody>
          <a:bodyPr/>
          <a:lstStyle/>
          <a:p>
            <a:fld id="{FCAEB917-4766-4900-A303-A659AC204F2B}" type="datetimeFigureOut">
              <a:rPr lang="en-IN" smtClean="0"/>
              <a:t>29-12-2023</a:t>
            </a:fld>
            <a:endParaRPr lang="en-IN"/>
          </a:p>
        </p:txBody>
      </p:sp>
      <p:sp>
        <p:nvSpPr>
          <p:cNvPr id="4" name="Footer Placeholder 3">
            <a:extLst>
              <a:ext uri="{FF2B5EF4-FFF2-40B4-BE49-F238E27FC236}">
                <a16:creationId xmlns:a16="http://schemas.microsoft.com/office/drawing/2014/main" id="{1D7752A4-F488-444E-BC0E-1FE88014AC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FE06B3-CE63-4BE2-B008-695D1874639E}"/>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83332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0E296B-7E56-44B8-B621-80614A34EAAD}"/>
              </a:ext>
            </a:extLst>
          </p:cNvPr>
          <p:cNvSpPr>
            <a:spLocks noGrp="1"/>
          </p:cNvSpPr>
          <p:nvPr>
            <p:ph type="dt" sz="half" idx="10"/>
          </p:nvPr>
        </p:nvSpPr>
        <p:spPr/>
        <p:txBody>
          <a:bodyPr/>
          <a:lstStyle/>
          <a:p>
            <a:fld id="{FCAEB917-4766-4900-A303-A659AC204F2B}" type="datetimeFigureOut">
              <a:rPr lang="en-IN" smtClean="0"/>
              <a:t>29-12-2023</a:t>
            </a:fld>
            <a:endParaRPr lang="en-IN"/>
          </a:p>
        </p:txBody>
      </p:sp>
      <p:sp>
        <p:nvSpPr>
          <p:cNvPr id="3" name="Footer Placeholder 2">
            <a:extLst>
              <a:ext uri="{FF2B5EF4-FFF2-40B4-BE49-F238E27FC236}">
                <a16:creationId xmlns:a16="http://schemas.microsoft.com/office/drawing/2014/main" id="{4FAE985C-CD63-46D8-9459-13C5E465FC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9E9E74-1D11-4928-836A-7AE94BF4DCE6}"/>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3676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14EB-6618-41CE-9458-14342ACB2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0A86FC-3E6C-4B63-AF5F-E4406FB0B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26D3BA-B73A-4401-A575-352E577FD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57A929-85B9-41BB-AE2B-2EE2E9113944}"/>
              </a:ext>
            </a:extLst>
          </p:cNvPr>
          <p:cNvSpPr>
            <a:spLocks noGrp="1"/>
          </p:cNvSpPr>
          <p:nvPr>
            <p:ph type="dt" sz="half" idx="10"/>
          </p:nvPr>
        </p:nvSpPr>
        <p:spPr/>
        <p:txBody>
          <a:bodyPr/>
          <a:lstStyle/>
          <a:p>
            <a:fld id="{FCAEB917-4766-4900-A303-A659AC204F2B}" type="datetimeFigureOut">
              <a:rPr lang="en-IN" smtClean="0"/>
              <a:t>29-12-2023</a:t>
            </a:fld>
            <a:endParaRPr lang="en-IN"/>
          </a:p>
        </p:txBody>
      </p:sp>
      <p:sp>
        <p:nvSpPr>
          <p:cNvPr id="6" name="Footer Placeholder 5">
            <a:extLst>
              <a:ext uri="{FF2B5EF4-FFF2-40B4-BE49-F238E27FC236}">
                <a16:creationId xmlns:a16="http://schemas.microsoft.com/office/drawing/2014/main" id="{143038EF-FC71-49D2-9678-948D5101F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93072C-0690-4602-82DA-A50B59F20761}"/>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63547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2FD4-670F-40FF-9534-8FA8A025D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12E552-0F54-4176-8B54-222BF51C6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3A7300-C214-44DA-B0C9-9E583F239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B920ED-21A1-475D-8959-561DDFB28C64}"/>
              </a:ext>
            </a:extLst>
          </p:cNvPr>
          <p:cNvSpPr>
            <a:spLocks noGrp="1"/>
          </p:cNvSpPr>
          <p:nvPr>
            <p:ph type="dt" sz="half" idx="10"/>
          </p:nvPr>
        </p:nvSpPr>
        <p:spPr/>
        <p:txBody>
          <a:bodyPr/>
          <a:lstStyle/>
          <a:p>
            <a:fld id="{FCAEB917-4766-4900-A303-A659AC204F2B}" type="datetimeFigureOut">
              <a:rPr lang="en-IN" smtClean="0"/>
              <a:t>29-12-2023</a:t>
            </a:fld>
            <a:endParaRPr lang="en-IN"/>
          </a:p>
        </p:txBody>
      </p:sp>
      <p:sp>
        <p:nvSpPr>
          <p:cNvPr id="6" name="Footer Placeholder 5">
            <a:extLst>
              <a:ext uri="{FF2B5EF4-FFF2-40B4-BE49-F238E27FC236}">
                <a16:creationId xmlns:a16="http://schemas.microsoft.com/office/drawing/2014/main" id="{760ACCBA-7675-498E-B706-48C369188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285980-8864-4088-9097-34EFADE4152F}"/>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92444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3622E-337B-4760-9353-80675BB0A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8B10B0-A5C4-4672-99B2-AF351777D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83678A-11F7-48BB-AEB1-293299E3A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EB917-4766-4900-A303-A659AC204F2B}" type="datetimeFigureOut">
              <a:rPr lang="en-IN" smtClean="0"/>
              <a:t>29-12-2023</a:t>
            </a:fld>
            <a:endParaRPr lang="en-IN"/>
          </a:p>
        </p:txBody>
      </p:sp>
      <p:sp>
        <p:nvSpPr>
          <p:cNvPr id="5" name="Footer Placeholder 4">
            <a:extLst>
              <a:ext uri="{FF2B5EF4-FFF2-40B4-BE49-F238E27FC236}">
                <a16:creationId xmlns:a16="http://schemas.microsoft.com/office/drawing/2014/main" id="{D9601B2F-F026-4EB8-93C4-4EE77A499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B979C9-AEDA-4AFB-8073-7CC8FE93C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135F3-8D4C-4DD6-B013-D5688A890F3F}" type="slidenum">
              <a:rPr lang="en-IN" smtClean="0"/>
              <a:t>‹#›</a:t>
            </a:fld>
            <a:endParaRPr lang="en-IN"/>
          </a:p>
        </p:txBody>
      </p:sp>
    </p:spTree>
    <p:extLst>
      <p:ext uri="{BB962C8B-B14F-4D97-AF65-F5344CB8AC3E}">
        <p14:creationId xmlns:p14="http://schemas.microsoft.com/office/powerpoint/2010/main" val="787799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9.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image" Target="../media/image6.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42AF-2933-41E4-9B83-E54D8C8DB71E}"/>
              </a:ext>
            </a:extLst>
          </p:cNvPr>
          <p:cNvSpPr>
            <a:spLocks noGrp="1"/>
          </p:cNvSpPr>
          <p:nvPr>
            <p:ph type="ctrTitle"/>
          </p:nvPr>
        </p:nvSpPr>
        <p:spPr>
          <a:xfrm>
            <a:off x="1524000" y="1904683"/>
            <a:ext cx="9144000" cy="1336357"/>
          </a:xfrm>
        </p:spPr>
        <p:txBody>
          <a:bodyPr/>
          <a:lstStyle/>
          <a:p>
            <a:r>
              <a:rPr lang="en-US" dirty="0"/>
              <a:t>Know Your Data</a:t>
            </a:r>
            <a:endParaRPr lang="en-IN" dirty="0"/>
          </a:p>
        </p:txBody>
      </p:sp>
      <p:sp>
        <p:nvSpPr>
          <p:cNvPr id="3" name="Title 1">
            <a:extLst>
              <a:ext uri="{FF2B5EF4-FFF2-40B4-BE49-F238E27FC236}">
                <a16:creationId xmlns:a16="http://schemas.microsoft.com/office/drawing/2014/main" id="{487EEC43-1CDE-4345-A60A-F38221F81E0F}"/>
              </a:ext>
            </a:extLst>
          </p:cNvPr>
          <p:cNvSpPr txBox="1">
            <a:spLocks/>
          </p:cNvSpPr>
          <p:nvPr/>
        </p:nvSpPr>
        <p:spPr>
          <a:xfrm>
            <a:off x="1666240" y="3429000"/>
            <a:ext cx="9144000" cy="5919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(Data, and about data)</a:t>
            </a:r>
            <a:endParaRPr lang="en-IN" sz="3200" dirty="0"/>
          </a:p>
        </p:txBody>
      </p:sp>
    </p:spTree>
    <p:extLst>
      <p:ext uri="{BB962C8B-B14F-4D97-AF65-F5344CB8AC3E}">
        <p14:creationId xmlns:p14="http://schemas.microsoft.com/office/powerpoint/2010/main" val="136970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Numeric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numeric attribute is quantitative; that is, it is a measurable quantity, represented in integer or real values. Numeric attributes can be interval-scaled or ratio-scaled.</a:t>
            </a:r>
          </a:p>
          <a:p>
            <a:pPr algn="just">
              <a:lnSpc>
                <a:spcPct val="100000"/>
              </a:lnSpc>
              <a:spcBef>
                <a:spcPts val="0"/>
              </a:spcBef>
            </a:pPr>
            <a:r>
              <a:rPr lang="en-IN" b="1" dirty="0"/>
              <a:t>Ratio-Scaled Attributes:</a:t>
            </a:r>
          </a:p>
          <a:p>
            <a:pPr marL="538163" lvl="1" indent="-182563" algn="just">
              <a:lnSpc>
                <a:spcPct val="100000"/>
              </a:lnSpc>
              <a:spcBef>
                <a:spcPts val="0"/>
              </a:spcBef>
              <a:buFont typeface="Wingdings" panose="05000000000000000000" pitchFamily="2" charset="2"/>
              <a:buChar char="§"/>
            </a:pPr>
            <a:r>
              <a:rPr lang="en-US" sz="2800" dirty="0"/>
              <a:t>A ratio-scaled attribute is a numeric attribute with an inherent zero-point. That is, if a measurement is ratio-scaled, we can speak of a value as being a </a:t>
            </a:r>
            <a:r>
              <a:rPr lang="en-US" sz="2800" b="1" dirty="0"/>
              <a:t>multiple</a:t>
            </a:r>
            <a:r>
              <a:rPr lang="en-US" sz="2800" dirty="0"/>
              <a:t> (or </a:t>
            </a:r>
            <a:r>
              <a:rPr lang="en-US" sz="2800" b="1" dirty="0"/>
              <a:t>ratio</a:t>
            </a:r>
            <a:r>
              <a:rPr lang="en-US" sz="2800" dirty="0"/>
              <a:t>) of another value. </a:t>
            </a:r>
          </a:p>
          <a:p>
            <a:pPr marL="538163" lvl="1" indent="-182563" algn="just">
              <a:lnSpc>
                <a:spcPct val="100000"/>
              </a:lnSpc>
              <a:spcBef>
                <a:spcPts val="0"/>
              </a:spcBef>
              <a:buFont typeface="Wingdings" panose="05000000000000000000" pitchFamily="2" charset="2"/>
              <a:buChar char="§"/>
            </a:pPr>
            <a:r>
              <a:rPr lang="en-US" sz="2800" dirty="0"/>
              <a:t>In addition, the values are ordered, and we can also compute the difference between values, as well as the mean, median, and mode.</a:t>
            </a:r>
          </a:p>
          <a:p>
            <a:pPr marL="538163" lvl="1" indent="-182563" algn="just">
              <a:lnSpc>
                <a:spcPct val="100000"/>
              </a:lnSpc>
              <a:spcBef>
                <a:spcPts val="0"/>
              </a:spcBef>
              <a:buFont typeface="Wingdings" panose="05000000000000000000" pitchFamily="2" charset="2"/>
              <a:buChar char="§"/>
            </a:pPr>
            <a:r>
              <a:rPr lang="en-US" sz="2800" dirty="0"/>
              <a:t>Unlike temperatures in Celsius and Fahrenheit, the Kelvin (K) temperature scale has what is considered a true zero-point.  </a:t>
            </a:r>
          </a:p>
          <a:p>
            <a:pPr marL="538163" lvl="1" indent="-182563" algn="just">
              <a:lnSpc>
                <a:spcPct val="100000"/>
              </a:lnSpc>
              <a:spcBef>
                <a:spcPts val="0"/>
              </a:spcBef>
              <a:buFont typeface="Wingdings" panose="05000000000000000000" pitchFamily="2" charset="2"/>
              <a:buChar char="§"/>
            </a:pPr>
            <a:r>
              <a:rPr lang="en-US" sz="2800" dirty="0"/>
              <a:t>attributes to measure weight, height, latitude and longitude coordinates and monetary quantities (e.g., you are 100 times richer with $100 than with $1).</a:t>
            </a:r>
            <a:endParaRPr lang="en-IN" sz="2800" dirty="0"/>
          </a:p>
        </p:txBody>
      </p:sp>
    </p:spTree>
    <p:extLst>
      <p:ext uri="{BB962C8B-B14F-4D97-AF65-F5344CB8AC3E}">
        <p14:creationId xmlns:p14="http://schemas.microsoft.com/office/powerpoint/2010/main" val="273544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838200" y="19685"/>
            <a:ext cx="10515600" cy="813435"/>
          </a:xfrm>
        </p:spPr>
        <p:txBody>
          <a:bodyPr>
            <a:normAutofit/>
          </a:bodyPr>
          <a:lstStyle/>
          <a:p>
            <a:pPr algn="ctr"/>
            <a:r>
              <a:rPr lang="en-US" sz="4000" dirty="0"/>
              <a:t>Properties of Attribute Values </a:t>
            </a:r>
          </a:p>
        </p:txBody>
      </p:sp>
      <p:sp>
        <p:nvSpPr>
          <p:cNvPr id="8195" name="Rectangle 5"/>
          <p:cNvSpPr>
            <a:spLocks noGrp="1" noChangeArrowheads="1"/>
          </p:cNvSpPr>
          <p:nvPr>
            <p:ph type="body" idx="1"/>
          </p:nvPr>
        </p:nvSpPr>
        <p:spPr>
          <a:xfrm>
            <a:off x="838200" y="833120"/>
            <a:ext cx="10866120" cy="5913120"/>
          </a:xfrm>
        </p:spPr>
        <p:txBody>
          <a:bodyPr>
            <a:normAutofit/>
          </a:bodyPr>
          <a:lstStyle/>
          <a:p>
            <a:pPr marL="0" indent="0" algn="just">
              <a:buNone/>
            </a:pPr>
            <a:r>
              <a:rPr lang="en-US" dirty="0"/>
              <a:t>The type of an attribute depends on which of the following properties/operations it possesses:</a:t>
            </a:r>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1">
              <a:buFont typeface="Wingdings" panose="05000000000000000000" pitchFamily="2" charset="2"/>
              <a:buChar char="ü"/>
            </a:pPr>
            <a:r>
              <a:rPr lang="en-US" sz="2800" b="1" dirty="0"/>
              <a:t>Nominal attribute: </a:t>
            </a:r>
            <a:r>
              <a:rPr lang="en-US" sz="2800" dirty="0"/>
              <a:t>distinctness</a:t>
            </a:r>
          </a:p>
          <a:p>
            <a:pPr lvl="1">
              <a:buFont typeface="Wingdings" panose="05000000000000000000" pitchFamily="2" charset="2"/>
              <a:buChar char="ü"/>
            </a:pPr>
            <a:r>
              <a:rPr lang="en-US" sz="2800" b="1" dirty="0"/>
              <a:t>Ordinal attribute: </a:t>
            </a:r>
            <a:r>
              <a:rPr lang="en-US" sz="2800" dirty="0"/>
              <a:t>distinctness &amp; order</a:t>
            </a:r>
          </a:p>
          <a:p>
            <a:pPr lvl="1">
              <a:buFont typeface="Wingdings" panose="05000000000000000000" pitchFamily="2" charset="2"/>
              <a:buChar char="ü"/>
            </a:pPr>
            <a:r>
              <a:rPr lang="en-US" sz="2800" b="1" dirty="0"/>
              <a:t>Interval attribute: </a:t>
            </a:r>
            <a:r>
              <a:rPr lang="en-US" sz="2800" dirty="0"/>
              <a:t>distinctness, order &amp; meaningful differences</a:t>
            </a:r>
          </a:p>
          <a:p>
            <a:pPr lvl="1">
              <a:buFont typeface="Wingdings" panose="05000000000000000000" pitchFamily="2" charset="2"/>
              <a:buChar char="ü"/>
            </a:pPr>
            <a:r>
              <a:rPr lang="en-US" sz="2800" b="1" dirty="0"/>
              <a:t>Ratio attribute: </a:t>
            </a:r>
            <a:r>
              <a:rPr lang="en-US" sz="2800" dirty="0"/>
              <a:t>all 4 properties/operations</a:t>
            </a:r>
          </a:p>
        </p:txBody>
      </p:sp>
      <p:pic>
        <p:nvPicPr>
          <p:cNvPr id="2" name="Picture 1">
            <a:extLst>
              <a:ext uri="{FF2B5EF4-FFF2-40B4-BE49-F238E27FC236}">
                <a16:creationId xmlns:a16="http://schemas.microsoft.com/office/drawing/2014/main" id="{12718357-23A9-4783-AD82-5E1767DDCA9D}"/>
              </a:ext>
            </a:extLst>
          </p:cNvPr>
          <p:cNvPicPr>
            <a:picLocks noChangeAspect="1"/>
          </p:cNvPicPr>
          <p:nvPr/>
        </p:nvPicPr>
        <p:blipFill>
          <a:blip r:embed="rId3"/>
          <a:stretch>
            <a:fillRect/>
          </a:stretch>
        </p:blipFill>
        <p:spPr>
          <a:xfrm>
            <a:off x="3267075" y="2028825"/>
            <a:ext cx="3516591" cy="17405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Discrete versus Continuous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50000"/>
              </a:lnSpc>
              <a:spcBef>
                <a:spcPts val="0"/>
              </a:spcBef>
            </a:pPr>
            <a:r>
              <a:rPr lang="en-US" dirty="0"/>
              <a:t>A discrete attribute has a </a:t>
            </a:r>
            <a:r>
              <a:rPr lang="en-US" b="1" dirty="0"/>
              <a:t>finite </a:t>
            </a:r>
            <a:r>
              <a:rPr lang="en-US" dirty="0"/>
              <a:t>or</a:t>
            </a:r>
            <a:r>
              <a:rPr lang="en-US" b="1" dirty="0"/>
              <a:t> countably infinite set of values</a:t>
            </a:r>
            <a:r>
              <a:rPr lang="en-US" dirty="0"/>
              <a:t>, which may or may not be represented as </a:t>
            </a:r>
            <a:r>
              <a:rPr lang="en-US" b="1" dirty="0"/>
              <a:t>integers</a:t>
            </a:r>
            <a:r>
              <a:rPr lang="en-US" dirty="0"/>
              <a:t>. </a:t>
            </a:r>
          </a:p>
          <a:p>
            <a:pPr algn="just">
              <a:lnSpc>
                <a:spcPct val="150000"/>
              </a:lnSpc>
              <a:spcBef>
                <a:spcPts val="0"/>
              </a:spcBef>
            </a:pPr>
            <a:r>
              <a:rPr lang="en-US" dirty="0"/>
              <a:t>The attributes hair color, smoker, medical test, and drink size each have a finite number of values, and so are discrete.</a:t>
            </a:r>
          </a:p>
          <a:p>
            <a:pPr algn="just">
              <a:lnSpc>
                <a:spcPct val="150000"/>
              </a:lnSpc>
              <a:spcBef>
                <a:spcPts val="0"/>
              </a:spcBef>
            </a:pPr>
            <a:r>
              <a:rPr lang="en-US" dirty="0"/>
              <a:t>Discrete attributes may have numeric values, such as 0 and 1 for binary attributes or, the values 0 to 110 for the attribute age. </a:t>
            </a:r>
          </a:p>
          <a:p>
            <a:pPr algn="just">
              <a:lnSpc>
                <a:spcPct val="150000"/>
              </a:lnSpc>
              <a:spcBef>
                <a:spcPts val="0"/>
              </a:spcBef>
            </a:pPr>
            <a:r>
              <a:rPr lang="en-US" dirty="0"/>
              <a:t>Note: Binary attributes are a special case of discrete attributes </a:t>
            </a:r>
          </a:p>
          <a:p>
            <a:pPr marL="0" indent="0" algn="just">
              <a:lnSpc>
                <a:spcPct val="100000"/>
              </a:lnSpc>
              <a:spcBef>
                <a:spcPts val="0"/>
              </a:spcBef>
              <a:buNone/>
            </a:pPr>
            <a:endParaRPr lang="en-IN" sz="2800" dirty="0"/>
          </a:p>
        </p:txBody>
      </p:sp>
    </p:spTree>
    <p:extLst>
      <p:ext uri="{BB962C8B-B14F-4D97-AF65-F5344CB8AC3E}">
        <p14:creationId xmlns:p14="http://schemas.microsoft.com/office/powerpoint/2010/main" val="224092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Discrete versus Continuous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50000"/>
              </a:lnSpc>
              <a:spcBef>
                <a:spcPts val="0"/>
              </a:spcBef>
            </a:pPr>
            <a:r>
              <a:rPr lang="en-US" dirty="0"/>
              <a:t>If an attribute is not discrete, it is continuous. In practice, real values are represented using a finite number of digits. </a:t>
            </a:r>
          </a:p>
          <a:p>
            <a:pPr algn="just">
              <a:lnSpc>
                <a:spcPct val="150000"/>
              </a:lnSpc>
              <a:spcBef>
                <a:spcPts val="0"/>
              </a:spcBef>
            </a:pPr>
            <a:r>
              <a:rPr lang="en-US" dirty="0"/>
              <a:t>Continuous attributes are typically represented as </a:t>
            </a:r>
            <a:r>
              <a:rPr lang="en-US" b="1" dirty="0"/>
              <a:t>floating-point variables</a:t>
            </a:r>
            <a:r>
              <a:rPr lang="en-US" dirty="0"/>
              <a:t>.</a:t>
            </a:r>
          </a:p>
          <a:p>
            <a:pPr algn="just">
              <a:lnSpc>
                <a:spcPct val="150000"/>
              </a:lnSpc>
              <a:spcBef>
                <a:spcPts val="0"/>
              </a:spcBef>
            </a:pPr>
            <a:r>
              <a:rPr lang="en-US" dirty="0"/>
              <a:t>In literature, the terms numeric attribute and continuous attribute are often used interchangeably.</a:t>
            </a:r>
            <a:endParaRPr lang="en-IN" sz="2800" dirty="0"/>
          </a:p>
        </p:txBody>
      </p:sp>
    </p:spTree>
    <p:extLst>
      <p:ext uri="{BB962C8B-B14F-4D97-AF65-F5344CB8AC3E}">
        <p14:creationId xmlns:p14="http://schemas.microsoft.com/office/powerpoint/2010/main" val="3573703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52600" y="0"/>
            <a:ext cx="8585200" cy="685800"/>
          </a:xfrm>
        </p:spPr>
        <p:txBody>
          <a:bodyPr>
            <a:normAutofit/>
          </a:bodyPr>
          <a:lstStyle/>
          <a:p>
            <a:pPr algn="ctr"/>
            <a:r>
              <a:rPr lang="en-US" sz="4000" dirty="0"/>
              <a:t>Important Characteristics of Data</a:t>
            </a:r>
          </a:p>
        </p:txBody>
      </p:sp>
      <p:sp>
        <p:nvSpPr>
          <p:cNvPr id="15363" name="Rectangle 3"/>
          <p:cNvSpPr>
            <a:spLocks noGrp="1" noChangeArrowheads="1"/>
          </p:cNvSpPr>
          <p:nvPr>
            <p:ph type="body" idx="1"/>
          </p:nvPr>
        </p:nvSpPr>
        <p:spPr>
          <a:xfrm>
            <a:off x="955040" y="685800"/>
            <a:ext cx="9814560" cy="5948680"/>
          </a:xfrm>
          <a:noFill/>
        </p:spPr>
        <p:txBody>
          <a:bodyPr>
            <a:normAutofit/>
          </a:bodyPr>
          <a:lstStyle/>
          <a:p>
            <a:pPr lvl="1">
              <a:lnSpc>
                <a:spcPct val="95000"/>
              </a:lnSpc>
              <a:spcBef>
                <a:spcPct val="20000"/>
              </a:spcBef>
            </a:pPr>
            <a:r>
              <a:rPr lang="en-US" sz="2800" dirty="0"/>
              <a:t>Dimensionality (number of attributes)</a:t>
            </a:r>
          </a:p>
          <a:p>
            <a:pPr lvl="2">
              <a:lnSpc>
                <a:spcPct val="95000"/>
              </a:lnSpc>
              <a:spcBef>
                <a:spcPct val="20000"/>
              </a:spcBef>
              <a:buFont typeface="Wingdings" panose="05000000000000000000" pitchFamily="2" charset="2"/>
              <a:buChar char="ü"/>
            </a:pPr>
            <a:r>
              <a:rPr lang="en-US" sz="2800" dirty="0"/>
              <a:t> High dimensional data brings a number of challenges</a:t>
            </a:r>
          </a:p>
          <a:p>
            <a:pPr lvl="1">
              <a:lnSpc>
                <a:spcPct val="95000"/>
              </a:lnSpc>
              <a:spcBef>
                <a:spcPct val="20000"/>
              </a:spcBef>
            </a:pPr>
            <a:r>
              <a:rPr lang="en-US" sz="2800" dirty="0"/>
              <a:t>Sparsity</a:t>
            </a:r>
          </a:p>
          <a:p>
            <a:pPr lvl="2">
              <a:lnSpc>
                <a:spcPct val="95000"/>
              </a:lnSpc>
              <a:spcBef>
                <a:spcPct val="20000"/>
              </a:spcBef>
              <a:buFont typeface="Wingdings" panose="05000000000000000000" pitchFamily="2" charset="2"/>
              <a:buChar char="Ø"/>
            </a:pPr>
            <a:r>
              <a:rPr lang="en-US" sz="2800" dirty="0"/>
              <a:t> Only presence counts</a:t>
            </a:r>
          </a:p>
          <a:p>
            <a:pPr lvl="1">
              <a:lnSpc>
                <a:spcPct val="95000"/>
              </a:lnSpc>
              <a:spcBef>
                <a:spcPct val="20000"/>
              </a:spcBef>
            </a:pPr>
            <a:r>
              <a:rPr lang="en-US" sz="2800" dirty="0"/>
              <a:t>Resolution</a:t>
            </a:r>
          </a:p>
          <a:p>
            <a:pPr marL="1257300" lvl="2" indent="-457200">
              <a:lnSpc>
                <a:spcPct val="105000"/>
              </a:lnSpc>
              <a:spcBef>
                <a:spcPct val="20000"/>
              </a:spcBef>
              <a:buFont typeface="Courier New" panose="02070309020205020404" pitchFamily="49" charset="0"/>
              <a:buChar char="o"/>
            </a:pPr>
            <a:r>
              <a:rPr lang="en-US" sz="2800" dirty="0"/>
              <a:t> Patterns depend on the scale </a:t>
            </a:r>
          </a:p>
          <a:p>
            <a:pPr lvl="1">
              <a:lnSpc>
                <a:spcPct val="95000"/>
              </a:lnSpc>
              <a:spcBef>
                <a:spcPct val="20000"/>
              </a:spcBef>
            </a:pPr>
            <a:r>
              <a:rPr lang="en-US" sz="2800" dirty="0"/>
              <a:t>Size</a:t>
            </a:r>
          </a:p>
          <a:p>
            <a:pPr marL="1257300" lvl="2" indent="-457200">
              <a:lnSpc>
                <a:spcPct val="115000"/>
              </a:lnSpc>
              <a:spcBef>
                <a:spcPct val="20000"/>
              </a:spcBef>
              <a:buFont typeface="Wingdings" panose="05000000000000000000" pitchFamily="2" charset="2"/>
              <a:buChar char="§"/>
            </a:pPr>
            <a:r>
              <a:rPr lang="en-US" sz="2800" dirty="0"/>
              <a:t>Type of analysis may depend on size of data</a:t>
            </a:r>
          </a:p>
          <a:p>
            <a:pPr lvl="1">
              <a:lnSpc>
                <a:spcPct val="95000"/>
              </a:lnSpc>
              <a:spcBef>
                <a:spcPct val="20000"/>
              </a:spcBef>
            </a:pPr>
            <a:endParaRPr lang="en-US" sz="2800" dirty="0">
              <a:latin typeface="Times New Roman" pitchFamily="18" charset="0"/>
              <a:cs typeface="Times New Roman" pitchFamily="18" charset="0"/>
            </a:endParaRPr>
          </a:p>
          <a:p>
            <a:pPr lvl="1">
              <a:lnSpc>
                <a:spcPct val="95000"/>
              </a:lnSpc>
              <a:spcBef>
                <a:spcPct val="20000"/>
              </a:spcBef>
            </a:pPr>
            <a:endParaRPr lang="en-US" sz="2800" dirty="0">
              <a:latin typeface="Times New Roman" pitchFamily="18" charset="0"/>
              <a:cs typeface="Times New Roman" pitchFamily="18" charset="0"/>
            </a:endParaRPr>
          </a:p>
          <a:p>
            <a:pPr lvl="1">
              <a:lnSpc>
                <a:spcPct val="95000"/>
              </a:lnSpc>
              <a:spcBef>
                <a:spcPct val="20000"/>
              </a:spcBef>
            </a:pPr>
            <a:endParaRPr lang="en-US" sz="28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1752600" y="0"/>
            <a:ext cx="8585200" cy="685800"/>
          </a:xfrm>
        </p:spPr>
        <p:txBody>
          <a:bodyPr>
            <a:normAutofit fontScale="90000"/>
          </a:bodyPr>
          <a:lstStyle/>
          <a:p>
            <a:pPr algn="ctr"/>
            <a:r>
              <a:rPr lang="en-US" dirty="0"/>
              <a:t>Types of data sets </a:t>
            </a:r>
          </a:p>
        </p:txBody>
      </p:sp>
      <p:sp>
        <p:nvSpPr>
          <p:cNvPr id="14339" name="Rectangle 1027"/>
          <p:cNvSpPr>
            <a:spLocks noGrp="1" noChangeArrowheads="1"/>
          </p:cNvSpPr>
          <p:nvPr>
            <p:ph type="body" idx="1"/>
          </p:nvPr>
        </p:nvSpPr>
        <p:spPr>
          <a:xfrm>
            <a:off x="1137920" y="685800"/>
            <a:ext cx="9301480" cy="5918200"/>
          </a:xfrm>
          <a:noFill/>
        </p:spPr>
        <p:txBody>
          <a:bodyPr>
            <a:normAutofit/>
          </a:bodyPr>
          <a:lstStyle/>
          <a:p>
            <a:pPr marL="285750" indent="-285750" algn="just"/>
            <a:r>
              <a:rPr lang="en-US" dirty="0">
                <a:cs typeface="Times New Roman" pitchFamily="18" charset="0"/>
              </a:rPr>
              <a:t>Record</a:t>
            </a:r>
          </a:p>
          <a:p>
            <a:pPr lvl="1" algn="just">
              <a:lnSpc>
                <a:spcPct val="90000"/>
              </a:lnSpc>
              <a:buFont typeface="Wingdings" panose="05000000000000000000" pitchFamily="2" charset="2"/>
              <a:buChar char="Ø"/>
            </a:pPr>
            <a:r>
              <a:rPr lang="en-US" sz="2800" dirty="0">
                <a:cs typeface="Times New Roman" pitchFamily="18" charset="0"/>
              </a:rPr>
              <a:t>Data Matrix</a:t>
            </a:r>
          </a:p>
          <a:p>
            <a:pPr lvl="1" algn="just">
              <a:lnSpc>
                <a:spcPct val="90000"/>
              </a:lnSpc>
              <a:buFont typeface="Wingdings" panose="05000000000000000000" pitchFamily="2" charset="2"/>
              <a:buChar char="Ø"/>
            </a:pPr>
            <a:r>
              <a:rPr lang="en-US" sz="2800" dirty="0">
                <a:cs typeface="Times New Roman" pitchFamily="18" charset="0"/>
              </a:rPr>
              <a:t>Document Data</a:t>
            </a:r>
          </a:p>
          <a:p>
            <a:pPr lvl="1" algn="just">
              <a:lnSpc>
                <a:spcPct val="90000"/>
              </a:lnSpc>
              <a:buFont typeface="Wingdings" panose="05000000000000000000" pitchFamily="2" charset="2"/>
              <a:buChar char="Ø"/>
            </a:pPr>
            <a:r>
              <a:rPr lang="en-US" sz="2800" dirty="0">
                <a:cs typeface="Times New Roman" pitchFamily="18" charset="0"/>
              </a:rPr>
              <a:t>Transaction Data</a:t>
            </a:r>
            <a:endParaRPr lang="en-US" sz="2800" dirty="0"/>
          </a:p>
          <a:p>
            <a:pPr marL="285750" indent="-285750" algn="just"/>
            <a:r>
              <a:rPr lang="en-US" dirty="0">
                <a:cs typeface="Times New Roman" pitchFamily="18" charset="0"/>
              </a:rPr>
              <a:t>Graph</a:t>
            </a:r>
          </a:p>
          <a:p>
            <a:pPr lvl="1" algn="just">
              <a:lnSpc>
                <a:spcPct val="90000"/>
              </a:lnSpc>
              <a:buFont typeface="Wingdings" panose="05000000000000000000" pitchFamily="2" charset="2"/>
              <a:buChar char="ü"/>
            </a:pPr>
            <a:r>
              <a:rPr lang="en-US" sz="2800" dirty="0">
                <a:cs typeface="Times New Roman" pitchFamily="18" charset="0"/>
              </a:rPr>
              <a:t>World Wide Web</a:t>
            </a:r>
          </a:p>
          <a:p>
            <a:pPr lvl="1" algn="just">
              <a:lnSpc>
                <a:spcPct val="90000"/>
              </a:lnSpc>
              <a:buFont typeface="Wingdings" panose="05000000000000000000" pitchFamily="2" charset="2"/>
              <a:buChar char="ü"/>
            </a:pPr>
            <a:r>
              <a:rPr lang="en-US" sz="2800" dirty="0">
                <a:cs typeface="Times New Roman" pitchFamily="18" charset="0"/>
              </a:rPr>
              <a:t>Molecular Structures</a:t>
            </a:r>
          </a:p>
          <a:p>
            <a:pPr marL="285750" indent="-285750" algn="just"/>
            <a:r>
              <a:rPr lang="en-US" dirty="0">
                <a:cs typeface="Times New Roman" pitchFamily="18" charset="0"/>
              </a:rPr>
              <a:t>Ordered</a:t>
            </a:r>
          </a:p>
          <a:p>
            <a:pPr lvl="1" algn="just">
              <a:lnSpc>
                <a:spcPct val="90000"/>
              </a:lnSpc>
              <a:buFont typeface="Wingdings" panose="05000000000000000000" pitchFamily="2" charset="2"/>
              <a:buChar char="q"/>
            </a:pPr>
            <a:r>
              <a:rPr lang="en-US" sz="2800" dirty="0">
                <a:cs typeface="Times New Roman" pitchFamily="18" charset="0"/>
              </a:rPr>
              <a:t>Spatial Data</a:t>
            </a:r>
          </a:p>
          <a:p>
            <a:pPr lvl="1" algn="just">
              <a:lnSpc>
                <a:spcPct val="90000"/>
              </a:lnSpc>
              <a:buFont typeface="Wingdings" panose="05000000000000000000" pitchFamily="2" charset="2"/>
              <a:buChar char="q"/>
            </a:pPr>
            <a:r>
              <a:rPr lang="en-US" sz="2800" dirty="0">
                <a:cs typeface="Times New Roman" pitchFamily="18" charset="0"/>
              </a:rPr>
              <a:t>Temporal Data</a:t>
            </a:r>
          </a:p>
          <a:p>
            <a:pPr lvl="1" algn="just">
              <a:lnSpc>
                <a:spcPct val="90000"/>
              </a:lnSpc>
              <a:buFont typeface="Wingdings" panose="05000000000000000000" pitchFamily="2" charset="2"/>
              <a:buChar char="q"/>
            </a:pPr>
            <a:r>
              <a:rPr lang="en-US" sz="2800" dirty="0">
                <a:cs typeface="Times New Roman" pitchFamily="18" charset="0"/>
              </a:rPr>
              <a:t>Sequential Data</a:t>
            </a:r>
          </a:p>
          <a:p>
            <a:pPr lvl="1" algn="just">
              <a:lnSpc>
                <a:spcPct val="90000"/>
              </a:lnSpc>
              <a:buFont typeface="Wingdings" panose="05000000000000000000" pitchFamily="2" charset="2"/>
              <a:buChar char="q"/>
            </a:pPr>
            <a:r>
              <a:rPr lang="en-US" sz="2800" dirty="0">
                <a:cs typeface="Times New Roman" pitchFamily="18" charset="0"/>
              </a:rPr>
              <a:t>Genetic Sequence Data</a:t>
            </a:r>
          </a:p>
          <a:p>
            <a:pPr lvl="1" algn="just">
              <a:lnSpc>
                <a:spcPct val="95000"/>
              </a:lnSpc>
              <a:spcBef>
                <a:spcPct val="20000"/>
              </a:spcBef>
              <a:buFont typeface="Arial" pitchFamily="34" charset="0"/>
              <a:buNone/>
            </a:pP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64387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a:xfrm>
            <a:off x="838200" y="71597"/>
            <a:ext cx="10515600" cy="680243"/>
          </a:xfrm>
        </p:spPr>
        <p:txBody>
          <a:bodyPr>
            <a:normAutofit/>
          </a:bodyPr>
          <a:lstStyle/>
          <a:p>
            <a:pPr algn="ctr"/>
            <a:r>
              <a:rPr lang="en-US" sz="4000" dirty="0"/>
              <a:t>Record Data </a:t>
            </a:r>
          </a:p>
        </p:txBody>
      </p:sp>
      <p:sp>
        <p:nvSpPr>
          <p:cNvPr id="16387" name="Rectangle 7"/>
          <p:cNvSpPr>
            <a:spLocks noGrp="1" noChangeArrowheads="1"/>
          </p:cNvSpPr>
          <p:nvPr>
            <p:ph type="body" idx="1"/>
          </p:nvPr>
        </p:nvSpPr>
        <p:spPr>
          <a:xfrm>
            <a:off x="1173480" y="878840"/>
            <a:ext cx="9845040" cy="990600"/>
          </a:xfrm>
        </p:spPr>
        <p:txBody>
          <a:bodyPr>
            <a:normAutofit/>
          </a:bodyPr>
          <a:lstStyle/>
          <a:p>
            <a:pPr algn="just"/>
            <a:r>
              <a:rPr lang="en-US" dirty="0"/>
              <a:t>Data that consists of a collection of records, each of which consists of a fixed set of attributes </a:t>
            </a:r>
          </a:p>
          <a:p>
            <a:pPr lvl="1"/>
            <a:endParaRPr lang="en-US" sz="2800" dirty="0"/>
          </a:p>
          <a:p>
            <a:pPr lvl="1"/>
            <a:endParaRPr lang="en-US" sz="2800" dirty="0"/>
          </a:p>
        </p:txBody>
      </p:sp>
      <p:graphicFrame>
        <p:nvGraphicFramePr>
          <p:cNvPr id="16388" name="Object 5"/>
          <p:cNvGraphicFramePr>
            <a:graphicFrameLocks noChangeAspect="1"/>
          </p:cNvGraphicFramePr>
          <p:nvPr>
            <p:extLst>
              <p:ext uri="{D42A27DB-BD31-4B8C-83A1-F6EECF244321}">
                <p14:modId xmlns:p14="http://schemas.microsoft.com/office/powerpoint/2010/main" val="385973420"/>
              </p:ext>
            </p:extLst>
          </p:nvPr>
        </p:nvGraphicFramePr>
        <p:xfrm>
          <a:off x="3733800" y="1803399"/>
          <a:ext cx="4800600" cy="5133315"/>
        </p:xfrm>
        <a:graphic>
          <a:graphicData uri="http://schemas.openxmlformats.org/presentationml/2006/ole">
            <mc:AlternateContent xmlns:mc="http://schemas.openxmlformats.org/markup-compatibility/2006">
              <mc:Choice xmlns:v="urn:schemas-microsoft-com:vml" Requires="v">
                <p:oleObj spid="_x0000_s2050" name="Document" r:id="rId4" imgW="5405628" imgH="5779008" progId="Word.Document.8">
                  <p:embed/>
                </p:oleObj>
              </mc:Choice>
              <mc:Fallback>
                <p:oleObj name="Document" r:id="rId4" imgW="5405628" imgH="5779008" progId="Word.Document.8">
                  <p:embed/>
                  <p:pic>
                    <p:nvPicPr>
                      <p:cNvPr id="1638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803399"/>
                        <a:ext cx="4800600" cy="5133315"/>
                      </a:xfrm>
                      <a:prstGeom prst="rect">
                        <a:avLst/>
                      </a:prstGeom>
                      <a:noFill/>
                      <a:ln>
                        <a:noFill/>
                      </a:ln>
                      <a:effectLs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a:xfrm>
            <a:off x="838200" y="106044"/>
            <a:ext cx="10515600" cy="427355"/>
          </a:xfrm>
        </p:spPr>
        <p:txBody>
          <a:bodyPr>
            <a:normAutofit fontScale="90000"/>
          </a:bodyPr>
          <a:lstStyle/>
          <a:p>
            <a:pPr algn="ctr"/>
            <a:r>
              <a:rPr lang="en-US" sz="4000" dirty="0"/>
              <a:t>Data Matrix </a:t>
            </a:r>
          </a:p>
        </p:txBody>
      </p:sp>
      <p:sp>
        <p:nvSpPr>
          <p:cNvPr id="17411" name="Rectangle 6"/>
          <p:cNvSpPr>
            <a:spLocks noGrp="1" noChangeArrowheads="1"/>
          </p:cNvSpPr>
          <p:nvPr>
            <p:ph type="body" idx="1"/>
          </p:nvPr>
        </p:nvSpPr>
        <p:spPr>
          <a:xfrm>
            <a:off x="955040" y="533399"/>
            <a:ext cx="10398760" cy="3733801"/>
          </a:xfrm>
        </p:spPr>
        <p:txBody>
          <a:bodyPr>
            <a:normAutofit/>
          </a:bodyPr>
          <a:lstStyle/>
          <a:p>
            <a:r>
              <a:rPr lang="en-US" dirty="0"/>
              <a:t>If data objects have the same fixed set of numeric attributes, then the data objects can be thought of as points in a multi-dimensional space, where each dimension represents a distinct attribute.</a:t>
            </a:r>
            <a:endParaRPr lang="en-US" sz="2000" dirty="0"/>
          </a:p>
          <a:p>
            <a:r>
              <a:rPr lang="en-US" dirty="0"/>
              <a:t>Such a data set can be represented by an </a:t>
            </a:r>
            <a:r>
              <a:rPr lang="en-US" i="1" dirty="0"/>
              <a:t>m</a:t>
            </a:r>
            <a:r>
              <a:rPr lang="en-US" dirty="0"/>
              <a:t> by </a:t>
            </a:r>
            <a:r>
              <a:rPr lang="en-US" i="1" dirty="0"/>
              <a:t>n</a:t>
            </a:r>
            <a:r>
              <a:rPr lang="en-US" dirty="0"/>
              <a:t> matrix, where there are </a:t>
            </a:r>
            <a:r>
              <a:rPr lang="en-US" i="1" dirty="0"/>
              <a:t>m</a:t>
            </a:r>
            <a:r>
              <a:rPr lang="en-US" dirty="0"/>
              <a:t> rows, one for each object, and </a:t>
            </a:r>
            <a:r>
              <a:rPr lang="en-US" i="1" dirty="0"/>
              <a:t>n</a:t>
            </a:r>
            <a:r>
              <a:rPr lang="en-US" dirty="0"/>
              <a:t> columns, one for each attribute</a:t>
            </a:r>
          </a:p>
        </p:txBody>
      </p:sp>
      <p:graphicFrame>
        <p:nvGraphicFramePr>
          <p:cNvPr id="17412" name="Object 4"/>
          <p:cNvGraphicFramePr>
            <a:graphicFrameLocks noChangeAspect="1"/>
          </p:cNvGraphicFramePr>
          <p:nvPr>
            <p:extLst>
              <p:ext uri="{D42A27DB-BD31-4B8C-83A1-F6EECF244321}">
                <p14:modId xmlns:p14="http://schemas.microsoft.com/office/powerpoint/2010/main" val="47045938"/>
              </p:ext>
            </p:extLst>
          </p:nvPr>
        </p:nvGraphicFramePr>
        <p:xfrm>
          <a:off x="853233" y="3566160"/>
          <a:ext cx="10652463" cy="2758441"/>
        </p:xfrm>
        <a:graphic>
          <a:graphicData uri="http://schemas.openxmlformats.org/presentationml/2006/ole">
            <mc:AlternateContent xmlns:mc="http://schemas.openxmlformats.org/markup-compatibility/2006">
              <mc:Choice xmlns:v="urn:schemas-microsoft-com:vml" Requires="v">
                <p:oleObj spid="_x0000_s3074" name="VISIO" r:id="rId4" imgW="5706222" imgH="1480748" progId="Visio.Drawing.6">
                  <p:embed/>
                </p:oleObj>
              </mc:Choice>
              <mc:Fallback>
                <p:oleObj name="VISIO" r:id="rId4" imgW="5706222" imgH="1480748" progId="Visio.Drawing.6">
                  <p:embed/>
                  <p:pic>
                    <p:nvPicPr>
                      <p:cNvPr id="174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233" y="3566160"/>
                        <a:ext cx="10652463" cy="2758441"/>
                      </a:xfrm>
                      <a:prstGeom prst="rect">
                        <a:avLst/>
                      </a:prstGeom>
                      <a:noFill/>
                      <a:ln>
                        <a:noFill/>
                      </a:ln>
                      <a:effectLs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980440" y="18256"/>
            <a:ext cx="10515600" cy="662782"/>
          </a:xfrm>
        </p:spPr>
        <p:txBody>
          <a:bodyPr>
            <a:normAutofit fontScale="90000"/>
          </a:bodyPr>
          <a:lstStyle/>
          <a:p>
            <a:pPr algn="ctr"/>
            <a:r>
              <a:rPr lang="en-US" dirty="0"/>
              <a:t>Document Data</a:t>
            </a:r>
          </a:p>
        </p:txBody>
      </p:sp>
      <p:sp>
        <p:nvSpPr>
          <p:cNvPr id="18435" name="Rectangle 7"/>
          <p:cNvSpPr>
            <a:spLocks noGrp="1" noChangeArrowheads="1"/>
          </p:cNvSpPr>
          <p:nvPr>
            <p:ph type="body" idx="1"/>
          </p:nvPr>
        </p:nvSpPr>
        <p:spPr>
          <a:xfrm>
            <a:off x="838200" y="681038"/>
            <a:ext cx="10515600" cy="5495925"/>
          </a:xfrm>
        </p:spPr>
        <p:txBody>
          <a:bodyPr>
            <a:normAutofit/>
          </a:bodyPr>
          <a:lstStyle/>
          <a:p>
            <a:pPr marL="0" indent="0">
              <a:buNone/>
            </a:pPr>
            <a:r>
              <a:rPr lang="en-US" dirty="0"/>
              <a:t>Each document becomes a ‘term’ vector </a:t>
            </a:r>
          </a:p>
          <a:p>
            <a:pPr lvl="1"/>
            <a:r>
              <a:rPr lang="en-US" sz="2800" dirty="0"/>
              <a:t>Each term is a component (attribute) of the vector</a:t>
            </a:r>
          </a:p>
          <a:p>
            <a:pPr lvl="1"/>
            <a:r>
              <a:rPr lang="en-US" sz="2800" dirty="0"/>
              <a:t>The value of each component is the number of times the corresponding term occurs in the document. </a:t>
            </a:r>
          </a:p>
          <a:p>
            <a:pPr lvl="1"/>
            <a:endParaRPr lang="en-US" sz="2800" dirty="0"/>
          </a:p>
          <a:p>
            <a:pPr lvl="1"/>
            <a:endParaRPr lang="en-US" sz="2800" dirty="0"/>
          </a:p>
        </p:txBody>
      </p:sp>
      <p:graphicFrame>
        <p:nvGraphicFramePr>
          <p:cNvPr id="18436" name="Object 8"/>
          <p:cNvGraphicFramePr>
            <a:graphicFrameLocks noChangeAspect="1"/>
          </p:cNvGraphicFramePr>
          <p:nvPr>
            <p:extLst>
              <p:ext uri="{D42A27DB-BD31-4B8C-83A1-F6EECF244321}">
                <p14:modId xmlns:p14="http://schemas.microsoft.com/office/powerpoint/2010/main" val="2614173229"/>
              </p:ext>
            </p:extLst>
          </p:nvPr>
        </p:nvGraphicFramePr>
        <p:xfrm>
          <a:off x="1117600" y="2551658"/>
          <a:ext cx="9276079" cy="4215449"/>
        </p:xfrm>
        <a:graphic>
          <a:graphicData uri="http://schemas.openxmlformats.org/presentationml/2006/ole">
            <mc:AlternateContent xmlns:mc="http://schemas.openxmlformats.org/markup-compatibility/2006">
              <mc:Choice xmlns:v="urn:schemas-microsoft-com:vml" Requires="v">
                <p:oleObj spid="_x0000_s4098" name="Visio" r:id="rId4" imgW="5925718" imgH="2693902" progId="Visio.Drawing.6">
                  <p:embed/>
                </p:oleObj>
              </mc:Choice>
              <mc:Fallback>
                <p:oleObj name="Visio" r:id="rId4" imgW="5925718" imgH="2693902" progId="Visio.Drawing.6">
                  <p:embed/>
                  <p:pic>
                    <p:nvPicPr>
                      <p:cNvPr id="1843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600" y="2551658"/>
                        <a:ext cx="9276079" cy="4215449"/>
                      </a:xfrm>
                      <a:prstGeom prst="rect">
                        <a:avLst/>
                      </a:prstGeom>
                      <a:noFill/>
                      <a:ln>
                        <a:noFill/>
                      </a:ln>
                      <a:effectLs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a:xfrm>
            <a:off x="838200" y="60324"/>
            <a:ext cx="10515600" cy="641349"/>
          </a:xfrm>
        </p:spPr>
        <p:txBody>
          <a:bodyPr>
            <a:normAutofit fontScale="90000"/>
          </a:bodyPr>
          <a:lstStyle/>
          <a:p>
            <a:pPr algn="ctr"/>
            <a:r>
              <a:rPr lang="en-US" dirty="0"/>
              <a:t>Transaction Data</a:t>
            </a:r>
          </a:p>
        </p:txBody>
      </p:sp>
      <p:sp>
        <p:nvSpPr>
          <p:cNvPr id="19459" name="Rectangle 7"/>
          <p:cNvSpPr>
            <a:spLocks noGrp="1" noChangeArrowheads="1"/>
          </p:cNvSpPr>
          <p:nvPr>
            <p:ph type="body" idx="1"/>
          </p:nvPr>
        </p:nvSpPr>
        <p:spPr>
          <a:xfrm>
            <a:off x="1117600" y="669925"/>
            <a:ext cx="10236200" cy="2835275"/>
          </a:xfrm>
        </p:spPr>
        <p:txBody>
          <a:bodyPr>
            <a:noAutofit/>
          </a:bodyPr>
          <a:lstStyle/>
          <a:p>
            <a:pPr marL="0" indent="0">
              <a:buNone/>
            </a:pPr>
            <a:r>
              <a:rPr lang="en-US" dirty="0"/>
              <a:t>A special type of data, where </a:t>
            </a:r>
          </a:p>
          <a:p>
            <a:pPr lvl="1"/>
            <a:r>
              <a:rPr lang="en-US" sz="2800" dirty="0"/>
              <a:t>Each transaction involves a set of items.  </a:t>
            </a:r>
          </a:p>
          <a:p>
            <a:pPr lvl="1"/>
            <a:r>
              <a:rPr lang="en-US" sz="2800" dirty="0"/>
              <a:t>For example, consider a grocery store.  The set of products purchased by a customer during one shopping trip constitute a transaction, while the individual products that were purchased are the items.</a:t>
            </a:r>
          </a:p>
          <a:p>
            <a:pPr lvl="1"/>
            <a:r>
              <a:rPr lang="en-US" sz="2800" dirty="0"/>
              <a:t>Can represent transaction data as record data.</a:t>
            </a:r>
          </a:p>
          <a:p>
            <a:pPr lvl="1"/>
            <a:endParaRPr lang="en-US" sz="2800" dirty="0"/>
          </a:p>
          <a:p>
            <a:pPr lvl="1"/>
            <a:endParaRPr lang="en-US" sz="2800" dirty="0"/>
          </a:p>
        </p:txBody>
      </p:sp>
      <p:graphicFrame>
        <p:nvGraphicFramePr>
          <p:cNvPr id="19460" name="Object 5"/>
          <p:cNvGraphicFramePr>
            <a:graphicFrameLocks noChangeAspect="1"/>
          </p:cNvGraphicFramePr>
          <p:nvPr>
            <p:extLst>
              <p:ext uri="{D42A27DB-BD31-4B8C-83A1-F6EECF244321}">
                <p14:modId xmlns:p14="http://schemas.microsoft.com/office/powerpoint/2010/main" val="1191329427"/>
              </p:ext>
            </p:extLst>
          </p:nvPr>
        </p:nvGraphicFramePr>
        <p:xfrm>
          <a:off x="2926081" y="3641726"/>
          <a:ext cx="6451600" cy="3374102"/>
        </p:xfrm>
        <a:graphic>
          <a:graphicData uri="http://schemas.openxmlformats.org/presentationml/2006/ole">
            <mc:AlternateContent xmlns:mc="http://schemas.openxmlformats.org/markup-compatibility/2006">
              <mc:Choice xmlns:v="urn:schemas-microsoft-com:vml" Requires="v">
                <p:oleObj spid="_x0000_s5122" name="Document" r:id="rId4" imgW="3823716" imgH="1999488" progId="Word.Document.8">
                  <p:embed/>
                </p:oleObj>
              </mc:Choice>
              <mc:Fallback>
                <p:oleObj name="Document" r:id="rId4" imgW="3823716" imgH="1999488" progId="Word.Document.8">
                  <p:embed/>
                  <p:pic>
                    <p:nvPicPr>
                      <p:cNvPr id="1946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6081" y="3641726"/>
                        <a:ext cx="6451600" cy="3374102"/>
                      </a:xfrm>
                      <a:prstGeom prst="rect">
                        <a:avLst/>
                      </a:prstGeom>
                      <a:noFill/>
                      <a:ln>
                        <a:noFill/>
                      </a:ln>
                      <a:effectLs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Getting to Know Your Data</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Real-world data are typically noisy, enormous in volume (often several gigabytes or more), and may originate from a hodgepodge of heterogenous sources. </a:t>
            </a:r>
          </a:p>
          <a:p>
            <a:pPr algn="just">
              <a:lnSpc>
                <a:spcPct val="100000"/>
              </a:lnSpc>
            </a:pPr>
            <a:r>
              <a:rPr lang="en-US" dirty="0"/>
              <a:t>Knowledge about your data is useful for </a:t>
            </a:r>
            <a:r>
              <a:rPr lang="en-US" b="1" dirty="0"/>
              <a:t>data preprocessing </a:t>
            </a:r>
            <a:r>
              <a:rPr lang="en-US" dirty="0"/>
              <a:t>which is the </a:t>
            </a:r>
            <a:r>
              <a:rPr lang="en-US" b="1" dirty="0"/>
              <a:t>first major task </a:t>
            </a:r>
            <a:r>
              <a:rPr lang="en-US" dirty="0"/>
              <a:t>of the data mining process. </a:t>
            </a:r>
          </a:p>
          <a:p>
            <a:pPr lvl="1" algn="just">
              <a:lnSpc>
                <a:spcPct val="100000"/>
              </a:lnSpc>
              <a:buFont typeface="Wingdings" panose="05000000000000000000" pitchFamily="2" charset="2"/>
              <a:buChar char="§"/>
            </a:pPr>
            <a:r>
              <a:rPr lang="en-US" sz="2800" dirty="0"/>
              <a:t>What are the </a:t>
            </a:r>
            <a:r>
              <a:rPr lang="en-US" sz="2800" b="1" dirty="0"/>
              <a:t>types of attributes </a:t>
            </a:r>
            <a:r>
              <a:rPr lang="en-US" sz="2800" dirty="0"/>
              <a:t>or fields that make up your data? </a:t>
            </a:r>
          </a:p>
          <a:p>
            <a:pPr lvl="1" algn="just">
              <a:lnSpc>
                <a:spcPct val="100000"/>
              </a:lnSpc>
              <a:buFont typeface="Wingdings" panose="05000000000000000000" pitchFamily="2" charset="2"/>
              <a:buChar char="§"/>
            </a:pPr>
            <a:r>
              <a:rPr lang="en-US" sz="2800" dirty="0"/>
              <a:t>What kind of </a:t>
            </a:r>
            <a:r>
              <a:rPr lang="en-US" sz="2800" b="1" dirty="0"/>
              <a:t>values</a:t>
            </a:r>
            <a:r>
              <a:rPr lang="en-US" sz="2800" dirty="0"/>
              <a:t> does each attribute have? </a:t>
            </a:r>
          </a:p>
          <a:p>
            <a:pPr lvl="1" algn="just">
              <a:lnSpc>
                <a:spcPct val="100000"/>
              </a:lnSpc>
              <a:buFont typeface="Wingdings" panose="05000000000000000000" pitchFamily="2" charset="2"/>
              <a:buChar char="§"/>
            </a:pPr>
            <a:r>
              <a:rPr lang="en-US" sz="2800" dirty="0"/>
              <a:t>Which attributes are discrete, and which are continuous-valued?</a:t>
            </a:r>
          </a:p>
          <a:p>
            <a:pPr lvl="1" algn="just">
              <a:lnSpc>
                <a:spcPct val="100000"/>
              </a:lnSpc>
              <a:buFont typeface="Wingdings" panose="05000000000000000000" pitchFamily="2" charset="2"/>
              <a:buChar char="§"/>
            </a:pPr>
            <a:r>
              <a:rPr lang="en-US" sz="2800" dirty="0"/>
              <a:t>What do the data look like? </a:t>
            </a:r>
          </a:p>
          <a:p>
            <a:pPr lvl="1" algn="just">
              <a:lnSpc>
                <a:spcPct val="100000"/>
              </a:lnSpc>
              <a:buFont typeface="Wingdings" panose="05000000000000000000" pitchFamily="2" charset="2"/>
              <a:buChar char="§"/>
            </a:pPr>
            <a:r>
              <a:rPr lang="en-US" sz="2800" dirty="0"/>
              <a:t>How are the values distributed? </a:t>
            </a:r>
          </a:p>
          <a:p>
            <a:pPr lvl="1" algn="just">
              <a:lnSpc>
                <a:spcPct val="100000"/>
              </a:lnSpc>
              <a:buFont typeface="Wingdings" panose="05000000000000000000" pitchFamily="2" charset="2"/>
              <a:buChar char="§"/>
            </a:pPr>
            <a:r>
              <a:rPr lang="en-US" sz="2800" dirty="0"/>
              <a:t>Can we </a:t>
            </a:r>
            <a:r>
              <a:rPr lang="en-US" sz="2800" b="1" dirty="0"/>
              <a:t>measure the similarity </a:t>
            </a:r>
            <a:r>
              <a:rPr lang="en-US" sz="2800" dirty="0"/>
              <a:t>of some data objects with respect to others? </a:t>
            </a:r>
            <a:endParaRPr lang="en-IN" sz="2800" dirty="0"/>
          </a:p>
        </p:txBody>
      </p:sp>
    </p:spTree>
    <p:extLst>
      <p:ext uri="{BB962C8B-B14F-4D97-AF65-F5344CB8AC3E}">
        <p14:creationId xmlns:p14="http://schemas.microsoft.com/office/powerpoint/2010/main" val="384416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a:xfrm>
            <a:off x="919480" y="126939"/>
            <a:ext cx="10515600" cy="323849"/>
          </a:xfrm>
        </p:spPr>
        <p:txBody>
          <a:bodyPr>
            <a:normAutofit fontScale="90000"/>
          </a:bodyPr>
          <a:lstStyle/>
          <a:p>
            <a:pPr algn="ctr"/>
            <a:r>
              <a:rPr lang="en-US" dirty="0"/>
              <a:t>Graph Data </a:t>
            </a:r>
          </a:p>
        </p:txBody>
      </p:sp>
      <p:sp>
        <p:nvSpPr>
          <p:cNvPr id="20483" name="Rectangle 8"/>
          <p:cNvSpPr>
            <a:spLocks noGrp="1" noChangeArrowheads="1"/>
          </p:cNvSpPr>
          <p:nvPr>
            <p:ph type="body" idx="1"/>
          </p:nvPr>
        </p:nvSpPr>
        <p:spPr>
          <a:xfrm>
            <a:off x="995680" y="688974"/>
            <a:ext cx="10027920" cy="5559426"/>
          </a:xfrm>
        </p:spPr>
        <p:txBody>
          <a:bodyPr>
            <a:normAutofit/>
          </a:bodyPr>
          <a:lstStyle/>
          <a:p>
            <a:r>
              <a:rPr lang="en-US" dirty="0"/>
              <a:t>Examples: Generic graph, a molecule, and webpages </a:t>
            </a:r>
          </a:p>
        </p:txBody>
      </p:sp>
      <p:graphicFrame>
        <p:nvGraphicFramePr>
          <p:cNvPr id="20484" name="Object 5"/>
          <p:cNvGraphicFramePr>
            <a:graphicFrameLocks noChangeAspect="1"/>
          </p:cNvGraphicFramePr>
          <p:nvPr/>
        </p:nvGraphicFramePr>
        <p:xfrm>
          <a:off x="1676400" y="1676401"/>
          <a:ext cx="2979738" cy="2289175"/>
        </p:xfrm>
        <a:graphic>
          <a:graphicData uri="http://schemas.openxmlformats.org/presentationml/2006/ole">
            <mc:AlternateContent xmlns:mc="http://schemas.openxmlformats.org/markup-compatibility/2006">
              <mc:Choice xmlns:v="urn:schemas-microsoft-com:vml" Requires="v">
                <p:oleObj spid="_x0000_s6146" name="VISIO" r:id="rId4" imgW="839724" imgH="646176" progId="Visio.Drawing.6">
                  <p:embed/>
                </p:oleObj>
              </mc:Choice>
              <mc:Fallback>
                <p:oleObj name="VISIO" r:id="rId4" imgW="839724" imgH="646176" progId="Visio.Drawing.6">
                  <p:embed/>
                  <p:pic>
                    <p:nvPicPr>
                      <p:cNvPr id="2048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676401"/>
                        <a:ext cx="2979738"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485"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8201" y="1600201"/>
            <a:ext cx="5959475"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20486" name="Object 10"/>
          <p:cNvGraphicFramePr>
            <a:graphicFrameLocks noChangeAspect="1"/>
          </p:cNvGraphicFramePr>
          <p:nvPr/>
        </p:nvGraphicFramePr>
        <p:xfrm>
          <a:off x="1905001" y="4191001"/>
          <a:ext cx="1965325" cy="1831975"/>
        </p:xfrm>
        <a:graphic>
          <a:graphicData uri="http://schemas.openxmlformats.org/presentationml/2006/ole">
            <mc:AlternateContent xmlns:mc="http://schemas.openxmlformats.org/markup-compatibility/2006">
              <mc:Choice xmlns:v="urn:schemas-microsoft-com:vml" Requires="v">
                <p:oleObj spid="_x0000_s6147" name="VISIO" r:id="rId7" imgW="5792724" imgH="5411724" progId="Visio.Drawing.6">
                  <p:embed/>
                </p:oleObj>
              </mc:Choice>
              <mc:Fallback>
                <p:oleObj name="VISIO" r:id="rId7" imgW="5792724" imgH="5411724" progId="Visio.Drawing.6">
                  <p:embed/>
                  <p:pic>
                    <p:nvPicPr>
                      <p:cNvPr id="2048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1" y="4191001"/>
                        <a:ext cx="1965325"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Rectangle 11"/>
          <p:cNvSpPr>
            <a:spLocks noChangeArrowheads="1"/>
          </p:cNvSpPr>
          <p:nvPr/>
        </p:nvSpPr>
        <p:spPr bwMode="auto">
          <a:xfrm>
            <a:off x="1524001" y="5943600"/>
            <a:ext cx="27869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spcBef>
                <a:spcPct val="10000"/>
              </a:spcBef>
              <a:spcAft>
                <a:spcPts val="400"/>
              </a:spcAft>
              <a:buClr>
                <a:srgbClr val="0C7B9C"/>
              </a:buClr>
              <a:buSzPct val="75000"/>
            </a:pPr>
            <a:r>
              <a:rPr lang="en-US" sz="2000"/>
              <a:t>Benzene Molecule: C6H6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2"/>
          <p:cNvSpPr>
            <a:spLocks noGrp="1" noChangeArrowheads="1"/>
          </p:cNvSpPr>
          <p:nvPr>
            <p:ph type="title"/>
          </p:nvPr>
        </p:nvSpPr>
        <p:spPr>
          <a:xfrm>
            <a:off x="838200" y="73025"/>
            <a:ext cx="10515600" cy="620395"/>
          </a:xfrm>
        </p:spPr>
        <p:txBody>
          <a:bodyPr>
            <a:normAutofit fontScale="90000"/>
          </a:bodyPr>
          <a:lstStyle/>
          <a:p>
            <a:pPr algn="ctr"/>
            <a:r>
              <a:rPr lang="en-US" dirty="0"/>
              <a:t>Ordered Data </a:t>
            </a:r>
          </a:p>
        </p:txBody>
      </p:sp>
      <p:sp>
        <p:nvSpPr>
          <p:cNvPr id="21507" name="Rectangle 13"/>
          <p:cNvSpPr>
            <a:spLocks noGrp="1" noChangeArrowheads="1"/>
          </p:cNvSpPr>
          <p:nvPr>
            <p:ph type="body" idx="1"/>
          </p:nvPr>
        </p:nvSpPr>
        <p:spPr>
          <a:xfrm>
            <a:off x="838200" y="815658"/>
            <a:ext cx="10515600" cy="5361305"/>
          </a:xfrm>
        </p:spPr>
        <p:txBody>
          <a:bodyPr/>
          <a:lstStyle/>
          <a:p>
            <a:r>
              <a:rPr lang="en-US" dirty="0"/>
              <a:t>Sequences of transactions</a:t>
            </a:r>
          </a:p>
        </p:txBody>
      </p:sp>
      <p:pic>
        <p:nvPicPr>
          <p:cNvPr id="2150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1726" y="2408238"/>
            <a:ext cx="5121275"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9" name="Text Box 7"/>
          <p:cNvSpPr txBox="1">
            <a:spLocks noChangeArrowheads="1"/>
          </p:cNvSpPr>
          <p:nvPr/>
        </p:nvSpPr>
        <p:spPr bwMode="auto">
          <a:xfrm>
            <a:off x="3946526" y="5486401"/>
            <a:ext cx="2682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400"/>
              <a:t>An element of the sequence</a:t>
            </a:r>
          </a:p>
        </p:txBody>
      </p:sp>
      <p:sp>
        <p:nvSpPr>
          <p:cNvPr id="21510" name="AutoShape 8"/>
          <p:cNvSpPr>
            <a:spLocks/>
          </p:cNvSpPr>
          <p:nvPr/>
        </p:nvSpPr>
        <p:spPr bwMode="auto">
          <a:xfrm rot="-5400000">
            <a:off x="4518025" y="4457700"/>
            <a:ext cx="533400" cy="1371600"/>
          </a:xfrm>
          <a:prstGeom prst="leftBrace">
            <a:avLst>
              <a:gd name="adj1" fmla="val 21429"/>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1" name="Text Box 9"/>
          <p:cNvSpPr txBox="1">
            <a:spLocks noChangeArrowheads="1"/>
          </p:cNvSpPr>
          <p:nvPr/>
        </p:nvSpPr>
        <p:spPr bwMode="auto">
          <a:xfrm>
            <a:off x="4038600" y="18288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400" dirty="0"/>
              <a:t>Items/Events</a:t>
            </a:r>
          </a:p>
        </p:txBody>
      </p:sp>
      <p:sp>
        <p:nvSpPr>
          <p:cNvPr id="21512" name="Line 10"/>
          <p:cNvSpPr>
            <a:spLocks noChangeShapeType="1"/>
          </p:cNvSpPr>
          <p:nvPr/>
        </p:nvSpPr>
        <p:spPr bwMode="auto">
          <a:xfrm>
            <a:off x="4648200" y="22860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Line 11"/>
          <p:cNvSpPr>
            <a:spLocks noChangeShapeType="1"/>
          </p:cNvSpPr>
          <p:nvPr/>
        </p:nvSpPr>
        <p:spPr bwMode="auto">
          <a:xfrm>
            <a:off x="5105400" y="22860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a:xfrm>
            <a:off x="936625" y="9842"/>
            <a:ext cx="10515600" cy="671195"/>
          </a:xfrm>
        </p:spPr>
        <p:txBody>
          <a:bodyPr>
            <a:normAutofit fontScale="90000"/>
          </a:bodyPr>
          <a:lstStyle/>
          <a:p>
            <a:pPr algn="ctr"/>
            <a:r>
              <a:rPr lang="en-US" dirty="0"/>
              <a:t>Ordered Data </a:t>
            </a:r>
          </a:p>
        </p:txBody>
      </p:sp>
      <p:sp>
        <p:nvSpPr>
          <p:cNvPr id="22531" name="Rectangle 6"/>
          <p:cNvSpPr>
            <a:spLocks noGrp="1" noChangeArrowheads="1"/>
          </p:cNvSpPr>
          <p:nvPr>
            <p:ph type="body" idx="1"/>
          </p:nvPr>
        </p:nvSpPr>
        <p:spPr>
          <a:xfrm>
            <a:off x="838200" y="681037"/>
            <a:ext cx="10515600" cy="5495926"/>
          </a:xfrm>
        </p:spPr>
        <p:txBody>
          <a:bodyPr/>
          <a:lstStyle/>
          <a:p>
            <a:r>
              <a:rPr lang="en-US" dirty="0"/>
              <a:t> Genomic sequence data</a:t>
            </a:r>
          </a:p>
        </p:txBody>
      </p:sp>
      <p:graphicFrame>
        <p:nvGraphicFramePr>
          <p:cNvPr id="22532" name="Object 4"/>
          <p:cNvGraphicFramePr>
            <a:graphicFrameLocks noChangeAspect="1"/>
          </p:cNvGraphicFramePr>
          <p:nvPr>
            <p:extLst>
              <p:ext uri="{D42A27DB-BD31-4B8C-83A1-F6EECF244321}">
                <p14:modId xmlns:p14="http://schemas.microsoft.com/office/powerpoint/2010/main" val="4133156296"/>
              </p:ext>
            </p:extLst>
          </p:nvPr>
        </p:nvGraphicFramePr>
        <p:xfrm>
          <a:off x="3119120" y="1246595"/>
          <a:ext cx="6339839" cy="5409721"/>
        </p:xfrm>
        <a:graphic>
          <a:graphicData uri="http://schemas.openxmlformats.org/presentationml/2006/ole">
            <mc:AlternateContent xmlns:mc="http://schemas.openxmlformats.org/markup-compatibility/2006">
              <mc:Choice xmlns:v="urn:schemas-microsoft-com:vml" Requires="v">
                <p:oleObj spid="_x0000_s7170" name="VISIO" r:id="rId4" imgW="2330196" imgH="1991868" progId="Visio.Drawing.6">
                  <p:embed/>
                </p:oleObj>
              </mc:Choice>
              <mc:Fallback>
                <p:oleObj name="VISIO" r:id="rId4" imgW="2330196" imgH="1991868" progId="Visio.Drawing.6">
                  <p:embed/>
                  <p:pic>
                    <p:nvPicPr>
                      <p:cNvPr id="225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9120" y="1246595"/>
                        <a:ext cx="6339839" cy="5409721"/>
                      </a:xfrm>
                      <a:prstGeom prst="rect">
                        <a:avLst/>
                      </a:prstGeom>
                      <a:noFill/>
                      <a:ln>
                        <a:noFill/>
                      </a:ln>
                      <a:effectLs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909320" y="100965"/>
            <a:ext cx="10515600" cy="478155"/>
          </a:xfrm>
        </p:spPr>
        <p:txBody>
          <a:bodyPr>
            <a:normAutofit fontScale="90000"/>
          </a:bodyPr>
          <a:lstStyle/>
          <a:p>
            <a:pPr algn="ctr"/>
            <a:r>
              <a:rPr lang="en-US" dirty="0"/>
              <a:t>Data Quality</a:t>
            </a:r>
          </a:p>
        </p:txBody>
      </p:sp>
      <p:sp>
        <p:nvSpPr>
          <p:cNvPr id="25603" name="Rectangle 6"/>
          <p:cNvSpPr>
            <a:spLocks noGrp="1" noChangeArrowheads="1"/>
          </p:cNvSpPr>
          <p:nvPr>
            <p:ph type="body" idx="1"/>
          </p:nvPr>
        </p:nvSpPr>
        <p:spPr>
          <a:xfrm>
            <a:off x="838200" y="731520"/>
            <a:ext cx="10515600" cy="5445443"/>
          </a:xfrm>
        </p:spPr>
        <p:txBody>
          <a:bodyPr>
            <a:normAutofit/>
          </a:bodyPr>
          <a:lstStyle/>
          <a:p>
            <a:r>
              <a:rPr lang="en-US" dirty="0"/>
              <a:t>Poor data quality negatively affects many data processing efforts</a:t>
            </a:r>
          </a:p>
          <a:p>
            <a:r>
              <a:rPr lang="en-US" dirty="0"/>
              <a:t>What kinds of data quality problems? Examples of data quality problems: </a:t>
            </a:r>
          </a:p>
          <a:p>
            <a:pPr lvl="1">
              <a:buFont typeface="Wingdings" panose="05000000000000000000" pitchFamily="2" charset="2"/>
              <a:buChar char="ü"/>
            </a:pPr>
            <a:r>
              <a:rPr lang="en-US" sz="2800" dirty="0"/>
              <a:t>Noise and outliers </a:t>
            </a:r>
          </a:p>
          <a:p>
            <a:pPr lvl="1">
              <a:buFont typeface="Wingdings" panose="05000000000000000000" pitchFamily="2" charset="2"/>
              <a:buChar char="ü"/>
            </a:pPr>
            <a:r>
              <a:rPr lang="en-US" sz="2800" dirty="0"/>
              <a:t>Wrong data </a:t>
            </a:r>
          </a:p>
          <a:p>
            <a:pPr lvl="1">
              <a:buFont typeface="Wingdings" panose="05000000000000000000" pitchFamily="2" charset="2"/>
              <a:buChar char="ü"/>
            </a:pPr>
            <a:r>
              <a:rPr lang="en-US" sz="2800" dirty="0"/>
              <a:t>Fake data </a:t>
            </a:r>
          </a:p>
          <a:p>
            <a:pPr lvl="1">
              <a:buFont typeface="Wingdings" panose="05000000000000000000" pitchFamily="2" charset="2"/>
              <a:buChar char="ü"/>
            </a:pPr>
            <a:r>
              <a:rPr lang="en-US" sz="2800" dirty="0"/>
              <a:t>Missing values </a:t>
            </a:r>
          </a:p>
          <a:p>
            <a:pPr lvl="1">
              <a:buFont typeface="Wingdings" panose="05000000000000000000" pitchFamily="2" charset="2"/>
              <a:buChar char="ü"/>
            </a:pPr>
            <a:r>
              <a:rPr lang="en-US" sz="2800" dirty="0"/>
              <a:t>Duplicate data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a:xfrm>
            <a:off x="836613" y="60325"/>
            <a:ext cx="10515600" cy="600075"/>
          </a:xfrm>
        </p:spPr>
        <p:txBody>
          <a:bodyPr>
            <a:normAutofit fontScale="90000"/>
          </a:bodyPr>
          <a:lstStyle/>
          <a:p>
            <a:pPr algn="ctr"/>
            <a:r>
              <a:rPr lang="en-US" dirty="0"/>
              <a:t>Noise</a:t>
            </a:r>
          </a:p>
        </p:txBody>
      </p:sp>
      <p:sp>
        <p:nvSpPr>
          <p:cNvPr id="26627" name="Rectangle 9"/>
          <p:cNvSpPr>
            <a:spLocks noGrp="1" noChangeArrowheads="1"/>
          </p:cNvSpPr>
          <p:nvPr>
            <p:ph type="body" idx="1"/>
          </p:nvPr>
        </p:nvSpPr>
        <p:spPr>
          <a:xfrm>
            <a:off x="1127760" y="660400"/>
            <a:ext cx="10139680" cy="3556000"/>
          </a:xfrm>
        </p:spPr>
        <p:txBody>
          <a:bodyPr>
            <a:normAutofit/>
          </a:bodyPr>
          <a:lstStyle/>
          <a:p>
            <a:r>
              <a:rPr lang="en-US" dirty="0"/>
              <a:t>For objects, noise is an extraneous object</a:t>
            </a:r>
          </a:p>
          <a:p>
            <a:r>
              <a:rPr lang="en-US" dirty="0"/>
              <a:t>For attributes, noise refers to modification of original values</a:t>
            </a:r>
          </a:p>
          <a:p>
            <a:pPr lvl="1"/>
            <a:r>
              <a:rPr lang="en-US" sz="2800" dirty="0"/>
              <a:t>Examples: distortion of a person’s voice when talking on a poor phone and “snow” on television screen</a:t>
            </a:r>
          </a:p>
          <a:p>
            <a:pPr lvl="1"/>
            <a:r>
              <a:rPr lang="en-US" sz="2800" dirty="0"/>
              <a:t>The figures below show two sine waves of the same magnitude and different frequencies, the waves combined, and the two sine waves with random noise</a:t>
            </a:r>
          </a:p>
          <a:p>
            <a:pPr lvl="2"/>
            <a:r>
              <a:rPr lang="en-US" sz="2800" dirty="0"/>
              <a:t> The magnitude and shape of the original signal is distorted </a:t>
            </a:r>
          </a:p>
          <a:p>
            <a:pPr lvl="1"/>
            <a:endParaRPr lang="en-US" dirty="0"/>
          </a:p>
          <a:p>
            <a:pPr lvl="1"/>
            <a:endParaRPr lang="en-US" dirty="0"/>
          </a:p>
        </p:txBody>
      </p:sp>
      <p:pic>
        <p:nvPicPr>
          <p:cNvPr id="4" name="Picture 3">
            <a:extLst>
              <a:ext uri="{FF2B5EF4-FFF2-40B4-BE49-F238E27FC236}">
                <a16:creationId xmlns:a16="http://schemas.microsoft.com/office/drawing/2014/main" id="{9AB54409-6EE6-4A1C-9D0B-7CD3AF6E4659}"/>
              </a:ext>
            </a:extLst>
          </p:cNvPr>
          <p:cNvPicPr>
            <a:picLocks noChangeAspect="1"/>
          </p:cNvPicPr>
          <p:nvPr/>
        </p:nvPicPr>
        <p:blipFill>
          <a:blip r:embed="rId2"/>
          <a:stretch>
            <a:fillRect/>
          </a:stretch>
        </p:blipFill>
        <p:spPr>
          <a:xfrm>
            <a:off x="1524001" y="4404360"/>
            <a:ext cx="3045649" cy="2286000"/>
          </a:xfrm>
          <a:prstGeom prst="rect">
            <a:avLst/>
          </a:prstGeom>
        </p:spPr>
      </p:pic>
      <p:pic>
        <p:nvPicPr>
          <p:cNvPr id="9" name="Picture 8">
            <a:extLst>
              <a:ext uri="{FF2B5EF4-FFF2-40B4-BE49-F238E27FC236}">
                <a16:creationId xmlns:a16="http://schemas.microsoft.com/office/drawing/2014/main" id="{681AF5E1-14E2-4B56-A568-ADB4A4652A48}"/>
              </a:ext>
            </a:extLst>
          </p:cNvPr>
          <p:cNvPicPr>
            <a:picLocks noChangeAspect="1"/>
          </p:cNvPicPr>
          <p:nvPr/>
        </p:nvPicPr>
        <p:blipFill>
          <a:blip r:embed="rId3"/>
          <a:stretch>
            <a:fillRect/>
          </a:stretch>
        </p:blipFill>
        <p:spPr>
          <a:xfrm>
            <a:off x="7545682" y="4404360"/>
            <a:ext cx="3045649" cy="2286000"/>
          </a:xfrm>
          <a:prstGeom prst="rect">
            <a:avLst/>
          </a:prstGeom>
        </p:spPr>
      </p:pic>
      <p:pic>
        <p:nvPicPr>
          <p:cNvPr id="11" name="Picture 10">
            <a:extLst>
              <a:ext uri="{FF2B5EF4-FFF2-40B4-BE49-F238E27FC236}">
                <a16:creationId xmlns:a16="http://schemas.microsoft.com/office/drawing/2014/main" id="{B986DA59-19B3-4F8E-A616-32746CC7069A}"/>
              </a:ext>
            </a:extLst>
          </p:cNvPr>
          <p:cNvPicPr>
            <a:picLocks noChangeAspect="1"/>
          </p:cNvPicPr>
          <p:nvPr/>
        </p:nvPicPr>
        <p:blipFill>
          <a:blip r:embed="rId4"/>
          <a:stretch>
            <a:fillRect/>
          </a:stretch>
        </p:blipFill>
        <p:spPr>
          <a:xfrm>
            <a:off x="4573882" y="4404360"/>
            <a:ext cx="3045649" cy="2286000"/>
          </a:xfrm>
          <a:prstGeom prst="rect">
            <a:avLst/>
          </a:prstGeom>
        </p:spPr>
      </p:pic>
    </p:spTree>
    <p:extLst>
      <p:ext uri="{BB962C8B-B14F-4D97-AF65-F5344CB8AC3E}">
        <p14:creationId xmlns:p14="http://schemas.microsoft.com/office/powerpoint/2010/main" val="205769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838200" y="669814"/>
            <a:ext cx="10515600" cy="5507149"/>
          </a:xfrm>
        </p:spPr>
        <p:txBody>
          <a:bodyPr>
            <a:noAutofit/>
          </a:bodyPr>
          <a:lstStyle/>
          <a:p>
            <a:r>
              <a:rPr lang="en-US" b="1" i="1" dirty="0"/>
              <a:t>Outliers</a:t>
            </a:r>
            <a:r>
              <a:rPr lang="en-US" dirty="0"/>
              <a:t> are data objects with characteristics that are considerably different than most of the other data objects in the data set</a:t>
            </a:r>
          </a:p>
          <a:p>
            <a:pPr lvl="1"/>
            <a:r>
              <a:rPr lang="en-US" sz="2800" b="1" dirty="0"/>
              <a:t>Case 1:</a:t>
            </a:r>
            <a:r>
              <a:rPr lang="en-US" sz="2800" dirty="0"/>
              <a:t> Outliers are </a:t>
            </a:r>
            <a:br>
              <a:rPr lang="en-US" sz="2800" dirty="0"/>
            </a:br>
            <a:r>
              <a:rPr lang="en-US" sz="2800" dirty="0"/>
              <a:t>noise that interferes</a:t>
            </a:r>
            <a:br>
              <a:rPr lang="en-US" sz="2800" dirty="0"/>
            </a:br>
            <a:r>
              <a:rPr lang="en-US" sz="2800" dirty="0"/>
              <a:t>with data analysis </a:t>
            </a:r>
            <a:br>
              <a:rPr lang="en-US" sz="2800" dirty="0"/>
            </a:br>
            <a:endParaRPr lang="en-US" sz="2800" dirty="0"/>
          </a:p>
          <a:p>
            <a:pPr lvl="1"/>
            <a:r>
              <a:rPr lang="en-US" sz="2800" b="1" dirty="0"/>
              <a:t>Case 2: </a:t>
            </a:r>
            <a:r>
              <a:rPr lang="en-US" sz="2800" dirty="0"/>
              <a:t>Outliers are </a:t>
            </a:r>
            <a:br>
              <a:rPr lang="en-US" sz="2800" dirty="0"/>
            </a:br>
            <a:r>
              <a:rPr lang="en-US" sz="2800" dirty="0"/>
              <a:t>the goal of our analysis</a:t>
            </a:r>
          </a:p>
          <a:p>
            <a:pPr lvl="2"/>
            <a:r>
              <a:rPr lang="en-US" sz="2800" dirty="0"/>
              <a:t> Credit card fraud</a:t>
            </a:r>
          </a:p>
          <a:p>
            <a:pPr lvl="2"/>
            <a:r>
              <a:rPr lang="en-US" sz="2800" dirty="0"/>
              <a:t> Intrusion detection </a:t>
            </a:r>
          </a:p>
          <a:p>
            <a:pPr lvl="2"/>
            <a:endParaRPr lang="en-US" sz="2800" dirty="0"/>
          </a:p>
          <a:p>
            <a:r>
              <a:rPr lang="en-US" dirty="0"/>
              <a:t>Causes?</a:t>
            </a:r>
          </a:p>
        </p:txBody>
      </p:sp>
      <p:grpSp>
        <p:nvGrpSpPr>
          <p:cNvPr id="27651" name="Group 4"/>
          <p:cNvGrpSpPr>
            <a:grpSpLocks/>
          </p:cNvGrpSpPr>
          <p:nvPr/>
        </p:nvGrpSpPr>
        <p:grpSpPr bwMode="auto">
          <a:xfrm>
            <a:off x="6019800" y="2439988"/>
            <a:ext cx="4267200" cy="3884612"/>
            <a:chOff x="3648" y="2448"/>
            <a:chExt cx="2112" cy="1872"/>
          </a:xfrm>
        </p:grpSpPr>
        <p:pic>
          <p:nvPicPr>
            <p:cNvPr id="276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 y="2448"/>
              <a:ext cx="211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4" name="Oval 6"/>
            <p:cNvSpPr>
              <a:spLocks noChangeArrowheads="1"/>
            </p:cNvSpPr>
            <p:nvPr/>
          </p:nvSpPr>
          <p:spPr bwMode="auto">
            <a:xfrm>
              <a:off x="3766" y="2961"/>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5" name="Oval 7"/>
            <p:cNvSpPr>
              <a:spLocks noChangeArrowheads="1"/>
            </p:cNvSpPr>
            <p:nvPr/>
          </p:nvSpPr>
          <p:spPr bwMode="auto">
            <a:xfrm>
              <a:off x="3907" y="3224"/>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6" name="Oval 8"/>
            <p:cNvSpPr>
              <a:spLocks noChangeArrowheads="1"/>
            </p:cNvSpPr>
            <p:nvPr/>
          </p:nvSpPr>
          <p:spPr bwMode="auto">
            <a:xfrm>
              <a:off x="5612" y="3871"/>
              <a:ext cx="86" cy="85"/>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7" name="Oval 9"/>
            <p:cNvSpPr>
              <a:spLocks noChangeArrowheads="1"/>
            </p:cNvSpPr>
            <p:nvPr/>
          </p:nvSpPr>
          <p:spPr bwMode="auto">
            <a:xfrm>
              <a:off x="4319" y="3937"/>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8" name="Rectangle 10"/>
            <p:cNvSpPr>
              <a:spLocks noChangeArrowheads="1"/>
            </p:cNvSpPr>
            <p:nvPr/>
          </p:nvSpPr>
          <p:spPr bwMode="auto">
            <a:xfrm>
              <a:off x="4944" y="3072"/>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7659" name="Rectangle 11"/>
            <p:cNvSpPr>
              <a:spLocks noChangeArrowheads="1"/>
            </p:cNvSpPr>
            <p:nvPr/>
          </p:nvSpPr>
          <p:spPr bwMode="auto">
            <a:xfrm>
              <a:off x="3888" y="3120"/>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grpSp>
      <p:sp>
        <p:nvSpPr>
          <p:cNvPr id="27652" name="Rectangle 2"/>
          <p:cNvSpPr>
            <a:spLocks noGrp="1" noChangeArrowheads="1"/>
          </p:cNvSpPr>
          <p:nvPr>
            <p:ph type="title"/>
          </p:nvPr>
        </p:nvSpPr>
        <p:spPr>
          <a:xfrm>
            <a:off x="838200" y="28550"/>
            <a:ext cx="10515600" cy="641264"/>
          </a:xfrm>
        </p:spPr>
        <p:txBody>
          <a:bodyPr>
            <a:normAutofit fontScale="90000"/>
          </a:bodyPr>
          <a:lstStyle/>
          <a:p>
            <a:pPr algn="ctr"/>
            <a:r>
              <a:rPr lang="en-US" dirty="0"/>
              <a:t>Outliers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960120" y="30162"/>
            <a:ext cx="10515600" cy="650875"/>
          </a:xfrm>
        </p:spPr>
        <p:txBody>
          <a:bodyPr>
            <a:normAutofit fontScale="90000"/>
          </a:bodyPr>
          <a:lstStyle/>
          <a:p>
            <a:pPr algn="ctr"/>
            <a:r>
              <a:rPr lang="en-US" dirty="0"/>
              <a:t>Missing Values</a:t>
            </a:r>
          </a:p>
        </p:txBody>
      </p:sp>
      <p:sp>
        <p:nvSpPr>
          <p:cNvPr id="28675" name="Rectangle 5"/>
          <p:cNvSpPr>
            <a:spLocks noGrp="1" noChangeArrowheads="1"/>
          </p:cNvSpPr>
          <p:nvPr>
            <p:ph type="body" idx="1"/>
          </p:nvPr>
        </p:nvSpPr>
        <p:spPr>
          <a:xfrm>
            <a:off x="838200" y="681036"/>
            <a:ext cx="10515600" cy="5963603"/>
          </a:xfrm>
        </p:spPr>
        <p:txBody>
          <a:bodyPr>
            <a:normAutofit/>
          </a:bodyPr>
          <a:lstStyle/>
          <a:p>
            <a:pPr>
              <a:lnSpc>
                <a:spcPct val="90000"/>
              </a:lnSpc>
            </a:pPr>
            <a:r>
              <a:rPr lang="en-US" dirty="0"/>
              <a:t>Reasons for missing values</a:t>
            </a:r>
          </a:p>
          <a:p>
            <a:pPr lvl="1">
              <a:lnSpc>
                <a:spcPct val="90000"/>
              </a:lnSpc>
            </a:pPr>
            <a:r>
              <a:rPr lang="en-US" sz="2800" dirty="0"/>
              <a:t>Information is not collected </a:t>
            </a:r>
            <a:br>
              <a:rPr lang="en-US" sz="2800" dirty="0"/>
            </a:br>
            <a:r>
              <a:rPr lang="en-US" sz="2800" dirty="0"/>
              <a:t>(e.g., people decline to give their age and weight)</a:t>
            </a:r>
          </a:p>
          <a:p>
            <a:pPr lvl="1">
              <a:lnSpc>
                <a:spcPct val="90000"/>
              </a:lnSpc>
            </a:pPr>
            <a:r>
              <a:rPr lang="en-US" sz="2800" dirty="0"/>
              <a:t>Attributes may not be applicable to all cases </a:t>
            </a:r>
            <a:br>
              <a:rPr lang="en-US" sz="2800" dirty="0"/>
            </a:br>
            <a:r>
              <a:rPr lang="en-US" sz="2800" dirty="0"/>
              <a:t>(e.g., annual income is not applicable to children)</a:t>
            </a:r>
          </a:p>
          <a:p>
            <a:pPr lvl="1">
              <a:lnSpc>
                <a:spcPct val="90000"/>
              </a:lnSpc>
            </a:pPr>
            <a:endParaRPr lang="en-US" sz="2800" dirty="0"/>
          </a:p>
          <a:p>
            <a:pPr>
              <a:lnSpc>
                <a:spcPct val="90000"/>
              </a:lnSpc>
            </a:pPr>
            <a:r>
              <a:rPr lang="en-US" dirty="0"/>
              <a:t>Handling missing values</a:t>
            </a:r>
          </a:p>
          <a:p>
            <a:pPr lvl="1">
              <a:lnSpc>
                <a:spcPct val="90000"/>
              </a:lnSpc>
            </a:pPr>
            <a:r>
              <a:rPr lang="en-US" sz="2800" dirty="0"/>
              <a:t>Eliminate data objects or variables</a:t>
            </a:r>
          </a:p>
          <a:p>
            <a:pPr lvl="1">
              <a:lnSpc>
                <a:spcPct val="90000"/>
              </a:lnSpc>
            </a:pPr>
            <a:r>
              <a:rPr lang="en-US" sz="2800" dirty="0"/>
              <a:t>Estimate missing values</a:t>
            </a:r>
          </a:p>
          <a:p>
            <a:pPr marL="1147763" lvl="2" indent="-233363"/>
            <a:r>
              <a:rPr lang="en-US" sz="2800" dirty="0"/>
              <a:t>Example: time series of temperature</a:t>
            </a:r>
          </a:p>
          <a:p>
            <a:pPr marL="1147763" lvl="2" indent="-233363"/>
            <a:r>
              <a:rPr lang="en-US" sz="2800" dirty="0"/>
              <a:t>Example: census results </a:t>
            </a:r>
          </a:p>
          <a:p>
            <a:pPr lvl="1">
              <a:lnSpc>
                <a:spcPct val="90000"/>
              </a:lnSpc>
            </a:pPr>
            <a:r>
              <a:rPr lang="en-US" sz="2800" dirty="0"/>
              <a:t>Ignore the missing value during analysis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9480" y="121285"/>
            <a:ext cx="10515600" cy="427355"/>
          </a:xfrm>
        </p:spPr>
        <p:txBody>
          <a:bodyPr>
            <a:normAutofit fontScale="90000"/>
          </a:bodyPr>
          <a:lstStyle/>
          <a:p>
            <a:pPr algn="ctr"/>
            <a:r>
              <a:rPr lang="en-US" dirty="0"/>
              <a:t>Duplicate Data</a:t>
            </a:r>
          </a:p>
        </p:txBody>
      </p:sp>
      <p:sp>
        <p:nvSpPr>
          <p:cNvPr id="29699" name="Rectangle 3"/>
          <p:cNvSpPr>
            <a:spLocks noGrp="1" noChangeArrowheads="1"/>
          </p:cNvSpPr>
          <p:nvPr>
            <p:ph type="body" idx="1"/>
          </p:nvPr>
        </p:nvSpPr>
        <p:spPr>
          <a:xfrm>
            <a:off x="838200" y="640080"/>
            <a:ext cx="10515600" cy="5791200"/>
          </a:xfrm>
        </p:spPr>
        <p:txBody>
          <a:bodyPr>
            <a:normAutofit/>
          </a:bodyPr>
          <a:lstStyle/>
          <a:p>
            <a:r>
              <a:rPr lang="en-US" dirty="0"/>
              <a:t>Data set may include data objects that are duplicates, or almost duplicates of one another</a:t>
            </a:r>
          </a:p>
          <a:p>
            <a:pPr lvl="1"/>
            <a:r>
              <a:rPr lang="en-US" sz="2800" dirty="0"/>
              <a:t>Major issue when merging data from heterogeneous sources</a:t>
            </a:r>
          </a:p>
          <a:p>
            <a:pPr lvl="1"/>
            <a:endParaRPr lang="en-US" sz="2800" dirty="0"/>
          </a:p>
          <a:p>
            <a:r>
              <a:rPr lang="en-US" dirty="0"/>
              <a:t>Examples:</a:t>
            </a:r>
          </a:p>
          <a:p>
            <a:pPr lvl="1"/>
            <a:r>
              <a:rPr lang="en-US" sz="2800" dirty="0"/>
              <a:t>Same person with multiple email addresses</a:t>
            </a:r>
          </a:p>
          <a:p>
            <a:pPr lvl="1"/>
            <a:endParaRPr lang="en-US" sz="2800" dirty="0"/>
          </a:p>
          <a:p>
            <a:r>
              <a:rPr lang="en-US" dirty="0"/>
              <a:t>Data cleaning</a:t>
            </a:r>
          </a:p>
          <a:p>
            <a:pPr lvl="1"/>
            <a:r>
              <a:rPr lang="en-US" sz="2800" dirty="0"/>
              <a:t>Process of dealing with duplicate data issues</a:t>
            </a:r>
          </a:p>
          <a:p>
            <a:pPr lvl="1"/>
            <a:endParaRPr lang="en-US" sz="2800" dirty="0"/>
          </a:p>
          <a:p>
            <a:r>
              <a:rPr lang="en-US" dirty="0"/>
              <a:t>When should duplicate data not be removed?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marL="0" indent="0" algn="just">
              <a:lnSpc>
                <a:spcPct val="100000"/>
              </a:lnSpc>
              <a:spcBef>
                <a:spcPts val="0"/>
              </a:spcBef>
              <a:buNone/>
            </a:pPr>
            <a:r>
              <a:rPr lang="en-US" dirty="0"/>
              <a:t>In data mining applications, such as clustering, outlier analysis, and nearest-neighbor classification, we need ways to assess how alike or unalike objects are in comparison to one another.</a:t>
            </a:r>
          </a:p>
          <a:p>
            <a:pPr algn="just">
              <a:lnSpc>
                <a:spcPct val="100000"/>
              </a:lnSpc>
              <a:spcBef>
                <a:spcPts val="0"/>
              </a:spcBef>
            </a:pPr>
            <a:r>
              <a:rPr lang="en-US" b="1" dirty="0"/>
              <a:t>Similarity</a:t>
            </a:r>
          </a:p>
          <a:p>
            <a:pPr lvl="1" algn="just">
              <a:lnSpc>
                <a:spcPct val="100000"/>
              </a:lnSpc>
              <a:spcBef>
                <a:spcPts val="0"/>
              </a:spcBef>
              <a:buFont typeface="Wingdings" panose="05000000000000000000" pitchFamily="2" charset="2"/>
              <a:buChar char="§"/>
            </a:pPr>
            <a:r>
              <a:rPr lang="en-US" sz="2800" dirty="0"/>
              <a:t>Numerical measure of how alike two data objects are</a:t>
            </a:r>
          </a:p>
          <a:p>
            <a:pPr lvl="1" algn="just">
              <a:lnSpc>
                <a:spcPct val="100000"/>
              </a:lnSpc>
              <a:spcBef>
                <a:spcPts val="0"/>
              </a:spcBef>
              <a:buFont typeface="Wingdings" panose="05000000000000000000" pitchFamily="2" charset="2"/>
              <a:buChar char="§"/>
            </a:pPr>
            <a:r>
              <a:rPr lang="en-US" sz="2800" dirty="0"/>
              <a:t>Value is higher when objects are more alike</a:t>
            </a:r>
          </a:p>
          <a:p>
            <a:pPr lvl="1" algn="just">
              <a:lnSpc>
                <a:spcPct val="100000"/>
              </a:lnSpc>
              <a:spcBef>
                <a:spcPts val="0"/>
              </a:spcBef>
              <a:buFont typeface="Wingdings" panose="05000000000000000000" pitchFamily="2" charset="2"/>
              <a:buChar char="§"/>
            </a:pPr>
            <a:r>
              <a:rPr lang="en-US" sz="2800" dirty="0"/>
              <a:t>Often falls in the range [0,1]</a:t>
            </a:r>
          </a:p>
          <a:p>
            <a:pPr algn="just">
              <a:lnSpc>
                <a:spcPct val="100000"/>
              </a:lnSpc>
              <a:spcBef>
                <a:spcPts val="0"/>
              </a:spcBef>
            </a:pPr>
            <a:r>
              <a:rPr lang="en-US" b="1" dirty="0"/>
              <a:t>Dissimilarity</a:t>
            </a:r>
            <a:r>
              <a:rPr lang="en-US" dirty="0"/>
              <a:t> (e.g., distance)</a:t>
            </a:r>
          </a:p>
          <a:p>
            <a:pPr lvl="1" algn="just">
              <a:lnSpc>
                <a:spcPct val="100000"/>
              </a:lnSpc>
              <a:spcBef>
                <a:spcPts val="0"/>
              </a:spcBef>
              <a:buFont typeface="Wingdings" panose="05000000000000000000" pitchFamily="2" charset="2"/>
              <a:buChar char="§"/>
            </a:pPr>
            <a:r>
              <a:rPr lang="en-US" sz="2800" dirty="0"/>
              <a:t>Numerical measure of how different two data objects are</a:t>
            </a:r>
          </a:p>
          <a:p>
            <a:pPr lvl="1" algn="just">
              <a:lnSpc>
                <a:spcPct val="100000"/>
              </a:lnSpc>
              <a:spcBef>
                <a:spcPts val="0"/>
              </a:spcBef>
              <a:buFont typeface="Wingdings" panose="05000000000000000000" pitchFamily="2" charset="2"/>
              <a:buChar char="§"/>
            </a:pPr>
            <a:r>
              <a:rPr lang="en-US" sz="2800" dirty="0"/>
              <a:t>Lower when objects are more alike</a:t>
            </a:r>
          </a:p>
          <a:p>
            <a:pPr lvl="1" algn="just">
              <a:lnSpc>
                <a:spcPct val="100000"/>
              </a:lnSpc>
              <a:spcBef>
                <a:spcPts val="0"/>
              </a:spcBef>
              <a:buFont typeface="Wingdings" panose="05000000000000000000" pitchFamily="2" charset="2"/>
              <a:buChar char="§"/>
            </a:pPr>
            <a:r>
              <a:rPr lang="en-US" sz="2800" dirty="0"/>
              <a:t>Minimum dissimilarity is often 0</a:t>
            </a:r>
          </a:p>
          <a:p>
            <a:pPr lvl="1" algn="just">
              <a:lnSpc>
                <a:spcPct val="100000"/>
              </a:lnSpc>
              <a:spcBef>
                <a:spcPts val="0"/>
              </a:spcBef>
              <a:buFont typeface="Wingdings" panose="05000000000000000000" pitchFamily="2" charset="2"/>
              <a:buChar char="§"/>
            </a:pPr>
            <a:r>
              <a:rPr lang="en-US" sz="2800" dirty="0"/>
              <a:t>Upper limit varies</a:t>
            </a:r>
          </a:p>
          <a:p>
            <a:pPr algn="just">
              <a:lnSpc>
                <a:spcPct val="100000"/>
              </a:lnSpc>
              <a:spcBef>
                <a:spcPts val="0"/>
              </a:spcBef>
            </a:pPr>
            <a:r>
              <a:rPr lang="en-US" b="1" dirty="0"/>
              <a:t>Proximity</a:t>
            </a:r>
            <a:r>
              <a:rPr lang="en-US" dirty="0"/>
              <a:t> refers to a similarity or dissimilarity</a:t>
            </a:r>
          </a:p>
          <a:p>
            <a:pPr algn="just">
              <a:lnSpc>
                <a:spcPct val="100000"/>
              </a:lnSpc>
              <a:spcBef>
                <a:spcPts val="0"/>
              </a:spcBef>
            </a:pPr>
            <a:endParaRPr lang="en-US" dirty="0"/>
          </a:p>
        </p:txBody>
      </p:sp>
    </p:spTree>
    <p:extLst>
      <p:ext uri="{BB962C8B-B14F-4D97-AF65-F5344CB8AC3E}">
        <p14:creationId xmlns:p14="http://schemas.microsoft.com/office/powerpoint/2010/main" val="1093388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marL="0" indent="0" algn="just">
              <a:lnSpc>
                <a:spcPct val="100000"/>
              </a:lnSpc>
              <a:spcBef>
                <a:spcPts val="0"/>
              </a:spcBef>
              <a:buNone/>
            </a:pPr>
            <a:r>
              <a:rPr lang="en-US" dirty="0"/>
              <a:t>In data mining applications, such as clustering, outlier analysis, and nearest-neighbor classification, we need ways to assess how alike or unalike objects are in comparison to one another.</a:t>
            </a:r>
          </a:p>
          <a:p>
            <a:pPr algn="just">
              <a:lnSpc>
                <a:spcPct val="100000"/>
              </a:lnSpc>
              <a:spcBef>
                <a:spcPts val="0"/>
              </a:spcBef>
            </a:pPr>
            <a:r>
              <a:rPr lang="en-US" dirty="0"/>
              <a:t>A cluster is a collection of data objects such that the </a:t>
            </a:r>
            <a:r>
              <a:rPr lang="en-US" b="1" dirty="0"/>
              <a:t>objects within a cluster are similar</a:t>
            </a:r>
            <a:r>
              <a:rPr lang="en-US" dirty="0"/>
              <a:t> to one another and </a:t>
            </a:r>
            <a:r>
              <a:rPr lang="en-US" b="1" dirty="0"/>
              <a:t>dissimilar</a:t>
            </a:r>
            <a:r>
              <a:rPr lang="en-US" dirty="0"/>
              <a:t> to the objects in </a:t>
            </a:r>
            <a:r>
              <a:rPr lang="en-US" b="1" dirty="0"/>
              <a:t>other clusters</a:t>
            </a:r>
            <a:r>
              <a:rPr lang="en-US" dirty="0"/>
              <a:t>. </a:t>
            </a:r>
          </a:p>
          <a:p>
            <a:pPr algn="just">
              <a:lnSpc>
                <a:spcPct val="100000"/>
              </a:lnSpc>
              <a:spcBef>
                <a:spcPts val="0"/>
              </a:spcBef>
            </a:pPr>
            <a:r>
              <a:rPr lang="en-US" b="1" dirty="0"/>
              <a:t>Outlier analysis </a:t>
            </a:r>
            <a:r>
              <a:rPr lang="en-US" dirty="0"/>
              <a:t>also employs clustering-based techniques to identify potential outliers as objects that are highly dissimilar to others. </a:t>
            </a:r>
          </a:p>
          <a:p>
            <a:pPr algn="just">
              <a:lnSpc>
                <a:spcPct val="100000"/>
              </a:lnSpc>
              <a:spcBef>
                <a:spcPts val="0"/>
              </a:spcBef>
            </a:pPr>
            <a:r>
              <a:rPr lang="en-US" dirty="0"/>
              <a:t>Knowledge of object similarities can also be used in nearest-neighbor </a:t>
            </a:r>
            <a:r>
              <a:rPr lang="en-US" b="1" dirty="0"/>
              <a:t>classification</a:t>
            </a:r>
            <a:r>
              <a:rPr lang="en-US" dirty="0"/>
              <a:t> schemes where a given object (e.g., a patient) is assigned a class label (relating to, say, a diagnosis) based on its similarity toward other objects in the model.</a:t>
            </a:r>
            <a:endParaRPr lang="en-IN" sz="2800" dirty="0"/>
          </a:p>
        </p:txBody>
      </p:sp>
    </p:spTree>
    <p:extLst>
      <p:ext uri="{BB962C8B-B14F-4D97-AF65-F5344CB8AC3E}">
        <p14:creationId xmlns:p14="http://schemas.microsoft.com/office/powerpoint/2010/main" val="361121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What Is an Attribute?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An </a:t>
            </a:r>
            <a:r>
              <a:rPr lang="en-US" b="1" dirty="0"/>
              <a:t>attribute</a:t>
            </a:r>
            <a:r>
              <a:rPr lang="en-US" dirty="0"/>
              <a:t> is a data field, representing a characteristic or </a:t>
            </a:r>
            <a:r>
              <a:rPr lang="en-US" b="1" dirty="0"/>
              <a:t>feature of a data object</a:t>
            </a:r>
            <a:r>
              <a:rPr lang="en-US" dirty="0"/>
              <a:t>. </a:t>
            </a:r>
          </a:p>
          <a:p>
            <a:pPr algn="just">
              <a:lnSpc>
                <a:spcPct val="100000"/>
              </a:lnSpc>
            </a:pPr>
            <a:r>
              <a:rPr lang="en-US" dirty="0"/>
              <a:t>The nouns </a:t>
            </a:r>
            <a:r>
              <a:rPr lang="en-US" b="1" dirty="0"/>
              <a:t>attribute, dimension, feature</a:t>
            </a:r>
            <a:r>
              <a:rPr lang="en-US" dirty="0"/>
              <a:t>, and </a:t>
            </a:r>
            <a:r>
              <a:rPr lang="en-US" b="1" dirty="0"/>
              <a:t>variable</a:t>
            </a:r>
            <a:r>
              <a:rPr lang="en-US" dirty="0"/>
              <a:t> are often used interchangeably in the literature. </a:t>
            </a:r>
          </a:p>
          <a:p>
            <a:pPr algn="just">
              <a:lnSpc>
                <a:spcPct val="100000"/>
              </a:lnSpc>
            </a:pPr>
            <a:r>
              <a:rPr lang="en-US" dirty="0"/>
              <a:t>The term </a:t>
            </a:r>
            <a:r>
              <a:rPr lang="en-US" b="1" dirty="0"/>
              <a:t>dimension</a:t>
            </a:r>
            <a:r>
              <a:rPr lang="en-US" dirty="0"/>
              <a:t> is commonly used in data warehousing. </a:t>
            </a:r>
          </a:p>
          <a:p>
            <a:pPr algn="just">
              <a:lnSpc>
                <a:spcPct val="100000"/>
              </a:lnSpc>
            </a:pPr>
            <a:r>
              <a:rPr lang="en-US" dirty="0"/>
              <a:t>Machine learning literature tends to use the term </a:t>
            </a:r>
            <a:r>
              <a:rPr lang="en-US" b="1" dirty="0"/>
              <a:t>feature</a:t>
            </a:r>
            <a:r>
              <a:rPr lang="en-US" dirty="0"/>
              <a:t> </a:t>
            </a:r>
          </a:p>
          <a:p>
            <a:pPr algn="just">
              <a:lnSpc>
                <a:spcPct val="100000"/>
              </a:lnSpc>
            </a:pPr>
            <a:r>
              <a:rPr lang="en-US" dirty="0"/>
              <a:t>The statisticians prefer the term </a:t>
            </a:r>
            <a:r>
              <a:rPr lang="en-US" b="1" dirty="0"/>
              <a:t>variable</a:t>
            </a:r>
            <a:r>
              <a:rPr lang="en-US" dirty="0"/>
              <a:t>. </a:t>
            </a:r>
          </a:p>
          <a:p>
            <a:pPr algn="just">
              <a:lnSpc>
                <a:spcPct val="100000"/>
              </a:lnSpc>
            </a:pPr>
            <a:r>
              <a:rPr lang="en-US" dirty="0"/>
              <a:t>Data mining and database professionals commonly use the term </a:t>
            </a:r>
            <a:r>
              <a:rPr lang="en-US" b="1" dirty="0"/>
              <a:t>attribute.</a:t>
            </a:r>
          </a:p>
          <a:p>
            <a:pPr algn="just">
              <a:lnSpc>
                <a:spcPct val="100000"/>
              </a:lnSpc>
            </a:pPr>
            <a:r>
              <a:rPr lang="en-IN" dirty="0"/>
              <a:t>Database rows -&gt; data objects; columns -&gt;attributes.</a:t>
            </a:r>
            <a:endParaRPr lang="en-IN" sz="2800" dirty="0"/>
          </a:p>
        </p:txBody>
      </p:sp>
    </p:spTree>
    <p:extLst>
      <p:ext uri="{BB962C8B-B14F-4D97-AF65-F5344CB8AC3E}">
        <p14:creationId xmlns:p14="http://schemas.microsoft.com/office/powerpoint/2010/main" val="1953099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Two data structures that are commonly used in clustering, outlier analysis, and nearest-neighbor classification applications: </a:t>
            </a:r>
          </a:p>
          <a:p>
            <a:pPr algn="just">
              <a:lnSpc>
                <a:spcPct val="100000"/>
              </a:lnSpc>
              <a:spcBef>
                <a:spcPts val="0"/>
              </a:spcBef>
            </a:pPr>
            <a:r>
              <a:rPr lang="en-US" b="1" dirty="0"/>
              <a:t>data matrix </a:t>
            </a:r>
            <a:r>
              <a:rPr lang="en-US" dirty="0"/>
              <a:t>(used to store the data objects) and </a:t>
            </a:r>
          </a:p>
          <a:p>
            <a:pPr algn="just">
              <a:lnSpc>
                <a:spcPct val="100000"/>
              </a:lnSpc>
              <a:spcBef>
                <a:spcPts val="0"/>
              </a:spcBef>
            </a:pPr>
            <a:r>
              <a:rPr lang="en-US" b="1" dirty="0"/>
              <a:t>dissimilarity matrix </a:t>
            </a:r>
            <a:r>
              <a:rPr lang="en-US" dirty="0"/>
              <a:t>(used to store dissimilarity values for pairs of objects). </a:t>
            </a:r>
          </a:p>
          <a:p>
            <a:pPr algn="just">
              <a:lnSpc>
                <a:spcPct val="100000"/>
              </a:lnSpc>
              <a:spcBef>
                <a:spcPts val="0"/>
              </a:spcBef>
            </a:pPr>
            <a:r>
              <a:rPr lang="en-US" dirty="0"/>
              <a:t>How object dissimilarity can be computed for objects:</a:t>
            </a:r>
          </a:p>
          <a:p>
            <a:pPr lvl="1" algn="just">
              <a:lnSpc>
                <a:spcPct val="150000"/>
              </a:lnSpc>
              <a:spcBef>
                <a:spcPts val="0"/>
              </a:spcBef>
              <a:buFont typeface="Wingdings" panose="05000000000000000000" pitchFamily="2" charset="2"/>
              <a:buChar char="§"/>
            </a:pPr>
            <a:r>
              <a:rPr lang="en-US" sz="2800" dirty="0"/>
              <a:t>Proximity Measures for </a:t>
            </a:r>
            <a:r>
              <a:rPr lang="en-US" sz="2800" b="1" dirty="0"/>
              <a:t>nominal </a:t>
            </a:r>
            <a:r>
              <a:rPr lang="en-US" sz="2800" dirty="0"/>
              <a:t>attributes</a:t>
            </a:r>
          </a:p>
          <a:p>
            <a:pPr lvl="1" algn="just">
              <a:lnSpc>
                <a:spcPct val="150000"/>
              </a:lnSpc>
              <a:spcBef>
                <a:spcPts val="0"/>
              </a:spcBef>
              <a:buFont typeface="Wingdings" panose="05000000000000000000" pitchFamily="2" charset="2"/>
              <a:buChar char="§"/>
            </a:pPr>
            <a:r>
              <a:rPr lang="en-US" sz="2800" dirty="0"/>
              <a:t>Proximity Measures for </a:t>
            </a:r>
            <a:r>
              <a:rPr lang="en-US" sz="2800" b="1" dirty="0"/>
              <a:t>binary</a:t>
            </a:r>
            <a:r>
              <a:rPr lang="en-US" sz="2800" dirty="0"/>
              <a:t> attributes </a:t>
            </a:r>
          </a:p>
          <a:p>
            <a:pPr lvl="1" algn="just">
              <a:lnSpc>
                <a:spcPct val="150000"/>
              </a:lnSpc>
              <a:spcBef>
                <a:spcPts val="0"/>
              </a:spcBef>
              <a:buFont typeface="Wingdings" panose="05000000000000000000" pitchFamily="2" charset="2"/>
              <a:buChar char="§"/>
            </a:pPr>
            <a:r>
              <a:rPr lang="en-US" sz="2800" dirty="0"/>
              <a:t>Proximity Measures for </a:t>
            </a:r>
            <a:r>
              <a:rPr lang="en-US" sz="2800" b="1" dirty="0"/>
              <a:t>numeric</a:t>
            </a:r>
            <a:r>
              <a:rPr lang="en-US" sz="2800" dirty="0"/>
              <a:t> attributes</a:t>
            </a:r>
          </a:p>
          <a:p>
            <a:pPr lvl="1" algn="just">
              <a:lnSpc>
                <a:spcPct val="150000"/>
              </a:lnSpc>
              <a:spcBef>
                <a:spcPts val="0"/>
              </a:spcBef>
              <a:buFont typeface="Wingdings" panose="05000000000000000000" pitchFamily="2" charset="2"/>
              <a:buChar char="§"/>
            </a:pPr>
            <a:r>
              <a:rPr lang="en-US" sz="2800" dirty="0"/>
              <a:t>Proximity Measures for </a:t>
            </a:r>
            <a:r>
              <a:rPr lang="en-US" sz="2800" b="1" dirty="0"/>
              <a:t>ordinal</a:t>
            </a:r>
            <a:r>
              <a:rPr lang="en-US" sz="2800" dirty="0"/>
              <a:t> attributes</a:t>
            </a:r>
          </a:p>
        </p:txBody>
      </p:sp>
    </p:spTree>
    <p:extLst>
      <p:ext uri="{BB962C8B-B14F-4D97-AF65-F5344CB8AC3E}">
        <p14:creationId xmlns:p14="http://schemas.microsoft.com/office/powerpoint/2010/main" val="512827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marL="0" indent="0" algn="just">
              <a:lnSpc>
                <a:spcPct val="100000"/>
              </a:lnSpc>
              <a:spcBef>
                <a:spcPts val="0"/>
              </a:spcBef>
              <a:buNone/>
            </a:pPr>
            <a:r>
              <a:rPr lang="en-US" dirty="0"/>
              <a:t>Data Matrix versus Dissimilarity Matrix:</a:t>
            </a:r>
          </a:p>
          <a:p>
            <a:pPr algn="just">
              <a:lnSpc>
                <a:spcPct val="100000"/>
              </a:lnSpc>
              <a:spcBef>
                <a:spcPts val="600"/>
              </a:spcBef>
            </a:pPr>
            <a:r>
              <a:rPr lang="en-US" dirty="0"/>
              <a:t>Objects described by </a:t>
            </a:r>
            <a:r>
              <a:rPr lang="en-US" b="1" dirty="0"/>
              <a:t>multiple attributes</a:t>
            </a:r>
            <a:r>
              <a:rPr lang="en-US" dirty="0"/>
              <a:t>.  </a:t>
            </a:r>
          </a:p>
          <a:p>
            <a:pPr algn="just">
              <a:lnSpc>
                <a:spcPct val="100000"/>
              </a:lnSpc>
              <a:spcBef>
                <a:spcPts val="600"/>
              </a:spcBef>
            </a:pPr>
            <a:r>
              <a:rPr lang="en-US" dirty="0"/>
              <a:t>Suppose that we have </a:t>
            </a:r>
            <a:r>
              <a:rPr lang="en-US" b="1" dirty="0"/>
              <a:t>n objects </a:t>
            </a:r>
            <a:r>
              <a:rPr lang="en-US" dirty="0"/>
              <a:t>(e.g., persons, items, or courses) described by </a:t>
            </a:r>
            <a:r>
              <a:rPr lang="en-US" b="1" dirty="0"/>
              <a:t>p attributes </a:t>
            </a:r>
            <a:r>
              <a:rPr lang="en-US" dirty="0"/>
              <a:t>(also called measurements or features, such as age, height, weight, or gender). </a:t>
            </a:r>
          </a:p>
          <a:p>
            <a:pPr algn="just">
              <a:lnSpc>
                <a:spcPct val="100000"/>
              </a:lnSpc>
              <a:spcBef>
                <a:spcPts val="600"/>
              </a:spcBef>
            </a:pPr>
            <a:r>
              <a:rPr lang="en-US" dirty="0"/>
              <a:t>The objects are x</a:t>
            </a:r>
            <a:r>
              <a:rPr lang="en-US" baseline="-25000" dirty="0"/>
              <a:t>1</a:t>
            </a:r>
            <a:r>
              <a:rPr lang="en-US" dirty="0"/>
              <a:t>=(x</a:t>
            </a:r>
            <a:r>
              <a:rPr lang="en-US" baseline="-25000" dirty="0"/>
              <a:t>11</a:t>
            </a:r>
            <a:r>
              <a:rPr lang="en-US" dirty="0"/>
              <a:t>,x</a:t>
            </a:r>
            <a:r>
              <a:rPr lang="en-US" baseline="-25000" dirty="0"/>
              <a:t>12</a:t>
            </a:r>
            <a:r>
              <a:rPr lang="en-US" dirty="0"/>
              <a:t>,…,x</a:t>
            </a:r>
            <a:r>
              <a:rPr lang="en-US" baseline="-25000" dirty="0"/>
              <a:t>1p</a:t>
            </a:r>
            <a:r>
              <a:rPr lang="en-US" dirty="0"/>
              <a:t>), x</a:t>
            </a:r>
            <a:r>
              <a:rPr lang="en-US" baseline="-25000" dirty="0"/>
              <a:t>2</a:t>
            </a:r>
            <a:r>
              <a:rPr lang="en-US" dirty="0"/>
              <a:t> =(x</a:t>
            </a:r>
            <a:r>
              <a:rPr lang="en-US" baseline="-25000" dirty="0"/>
              <a:t>21</a:t>
            </a:r>
            <a:r>
              <a:rPr lang="en-US" dirty="0"/>
              <a:t>,x</a:t>
            </a:r>
            <a:r>
              <a:rPr lang="en-US" baseline="-25000" dirty="0"/>
              <a:t>22</a:t>
            </a:r>
            <a:r>
              <a:rPr lang="en-US" dirty="0"/>
              <a:t>,…,x</a:t>
            </a:r>
            <a:r>
              <a:rPr lang="en-US" baseline="-25000" dirty="0"/>
              <a:t>2p</a:t>
            </a:r>
            <a:r>
              <a:rPr lang="en-US" dirty="0"/>
              <a:t>), and so on, where </a:t>
            </a:r>
            <a:r>
              <a:rPr lang="en-US" dirty="0" err="1"/>
              <a:t>x</a:t>
            </a:r>
            <a:r>
              <a:rPr lang="en-US" baseline="-25000" dirty="0" err="1"/>
              <a:t>ij</a:t>
            </a:r>
            <a:r>
              <a:rPr lang="en-US" dirty="0"/>
              <a:t> is the value for object x</a:t>
            </a:r>
            <a:r>
              <a:rPr lang="en-US" baseline="-25000" dirty="0"/>
              <a:t>i</a:t>
            </a:r>
            <a:r>
              <a:rPr lang="en-US" dirty="0"/>
              <a:t> of the </a:t>
            </a:r>
            <a:r>
              <a:rPr lang="en-US" dirty="0" err="1"/>
              <a:t>j</a:t>
            </a:r>
            <a:r>
              <a:rPr lang="en-US" baseline="30000" dirty="0" err="1"/>
              <a:t>th</a:t>
            </a:r>
            <a:r>
              <a:rPr lang="en-US" dirty="0"/>
              <a:t> attribute.</a:t>
            </a:r>
          </a:p>
          <a:p>
            <a:pPr algn="just">
              <a:lnSpc>
                <a:spcPct val="100000"/>
              </a:lnSpc>
              <a:spcBef>
                <a:spcPts val="600"/>
              </a:spcBef>
            </a:pPr>
            <a:r>
              <a:rPr lang="en-US" dirty="0"/>
              <a:t>Main memory-based </a:t>
            </a:r>
            <a:r>
              <a:rPr lang="en-US" b="1" dirty="0"/>
              <a:t>clustering</a:t>
            </a:r>
            <a:r>
              <a:rPr lang="en-US" dirty="0"/>
              <a:t> and nearest-neighbor </a:t>
            </a:r>
            <a:r>
              <a:rPr lang="en-IN" b="1" dirty="0"/>
              <a:t>classification</a:t>
            </a:r>
            <a:r>
              <a:rPr lang="en-US" dirty="0"/>
              <a:t> algorithms typically operate on </a:t>
            </a:r>
            <a:r>
              <a:rPr lang="en-US" b="1" dirty="0"/>
              <a:t>Data matrix </a:t>
            </a:r>
            <a:r>
              <a:rPr lang="en-US" dirty="0"/>
              <a:t>or</a:t>
            </a:r>
            <a:r>
              <a:rPr lang="en-US" b="1" dirty="0"/>
              <a:t> Dissimilarity matrix</a:t>
            </a:r>
            <a:r>
              <a:rPr lang="en-US" dirty="0"/>
              <a:t>.</a:t>
            </a:r>
          </a:p>
          <a:p>
            <a:pPr algn="just">
              <a:lnSpc>
                <a:spcPct val="100000"/>
              </a:lnSpc>
              <a:spcBef>
                <a:spcPts val="0"/>
              </a:spcBef>
            </a:pPr>
            <a:endParaRPr lang="en-US" sz="2800" dirty="0"/>
          </a:p>
        </p:txBody>
      </p:sp>
    </p:spTree>
    <p:extLst>
      <p:ext uri="{BB962C8B-B14F-4D97-AF65-F5344CB8AC3E}">
        <p14:creationId xmlns:p14="http://schemas.microsoft.com/office/powerpoint/2010/main" val="2608254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marL="0" indent="0" algn="just">
              <a:lnSpc>
                <a:spcPct val="100000"/>
              </a:lnSpc>
              <a:spcBef>
                <a:spcPts val="0"/>
              </a:spcBef>
              <a:buNone/>
            </a:pPr>
            <a:r>
              <a:rPr lang="en-US" b="1" dirty="0"/>
              <a:t>Data Matrix </a:t>
            </a:r>
            <a:r>
              <a:rPr lang="en-US" dirty="0"/>
              <a:t>(or object-by-attribute structure): </a:t>
            </a:r>
          </a:p>
          <a:p>
            <a:pPr algn="just">
              <a:lnSpc>
                <a:spcPct val="100000"/>
              </a:lnSpc>
              <a:spcBef>
                <a:spcPts val="0"/>
              </a:spcBef>
            </a:pPr>
            <a:r>
              <a:rPr lang="en-US" dirty="0"/>
              <a:t>This structure stores the n data objects in the form of a relational table, or n-by-p matrix (n objects × p attributes).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Each row corresponds to an object. As part of our notation, we may use </a:t>
            </a:r>
            <a:r>
              <a:rPr lang="en-US" i="1" dirty="0"/>
              <a:t>f</a:t>
            </a:r>
            <a:r>
              <a:rPr lang="en-US" dirty="0"/>
              <a:t> to index through the </a:t>
            </a:r>
            <a:r>
              <a:rPr lang="en-US" i="1" dirty="0"/>
              <a:t>p</a:t>
            </a:r>
            <a:r>
              <a:rPr lang="en-US" dirty="0"/>
              <a:t> attributes.</a:t>
            </a:r>
          </a:p>
          <a:p>
            <a:pPr algn="just">
              <a:lnSpc>
                <a:spcPct val="100000"/>
              </a:lnSpc>
              <a:spcBef>
                <a:spcPts val="0"/>
              </a:spcBef>
            </a:pPr>
            <a:endParaRPr lang="en-US" sz="2800" dirty="0"/>
          </a:p>
        </p:txBody>
      </p:sp>
      <p:pic>
        <p:nvPicPr>
          <p:cNvPr id="4" name="Picture 3">
            <a:extLst>
              <a:ext uri="{FF2B5EF4-FFF2-40B4-BE49-F238E27FC236}">
                <a16:creationId xmlns:a16="http://schemas.microsoft.com/office/drawing/2014/main" id="{58ABA17C-489B-485B-A3F7-F14567A43EBD}"/>
              </a:ext>
            </a:extLst>
          </p:cNvPr>
          <p:cNvPicPr>
            <a:picLocks noChangeAspect="1"/>
          </p:cNvPicPr>
          <p:nvPr/>
        </p:nvPicPr>
        <p:blipFill>
          <a:blip r:embed="rId2"/>
          <a:stretch>
            <a:fillRect/>
          </a:stretch>
        </p:blipFill>
        <p:spPr>
          <a:xfrm>
            <a:off x="3759200" y="2368496"/>
            <a:ext cx="3992880" cy="2447025"/>
          </a:xfrm>
          <a:prstGeom prst="rect">
            <a:avLst/>
          </a:prstGeom>
        </p:spPr>
      </p:pic>
    </p:spTree>
    <p:extLst>
      <p:ext uri="{BB962C8B-B14F-4D97-AF65-F5344CB8AC3E}">
        <p14:creationId xmlns:p14="http://schemas.microsoft.com/office/powerpoint/2010/main" val="595408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Dissimilarity matrix (or object-by-object structure): This structure stores a collection of proximities that are available for all pairs of n objects. It is often represented by an n-by-n table:</a:t>
            </a:r>
          </a:p>
          <a:p>
            <a:pPr algn="just">
              <a:lnSpc>
                <a:spcPct val="100000"/>
              </a:lnSpc>
              <a:spcBef>
                <a:spcPts val="0"/>
              </a:spcBef>
            </a:pPr>
            <a:r>
              <a:rPr lang="en-US" dirty="0"/>
              <a:t>where d(</a:t>
            </a:r>
            <a:r>
              <a:rPr lang="en-US" dirty="0" err="1"/>
              <a:t>i</a:t>
            </a:r>
            <a:r>
              <a:rPr lang="en-US" dirty="0"/>
              <a:t>, j) is the measured dissimilarity or “difference” between objects </a:t>
            </a:r>
            <a:r>
              <a:rPr lang="en-US" dirty="0" err="1"/>
              <a:t>i</a:t>
            </a:r>
            <a:r>
              <a:rPr lang="en-US" dirty="0"/>
              <a:t> and j. </a:t>
            </a:r>
          </a:p>
          <a:p>
            <a:pPr algn="just">
              <a:lnSpc>
                <a:spcPct val="100000"/>
              </a:lnSpc>
              <a:spcBef>
                <a:spcPts val="0"/>
              </a:spcBef>
            </a:pPr>
            <a:r>
              <a:rPr lang="en-US" dirty="0"/>
              <a:t>In general, d(</a:t>
            </a:r>
            <a:r>
              <a:rPr lang="en-US" dirty="0" err="1"/>
              <a:t>i</a:t>
            </a:r>
            <a:r>
              <a:rPr lang="en-US" dirty="0"/>
              <a:t>, j) is a non-negative number that is close to 0 when objects </a:t>
            </a:r>
            <a:r>
              <a:rPr lang="en-US" dirty="0" err="1"/>
              <a:t>i</a:t>
            </a:r>
            <a:r>
              <a:rPr lang="en-US" dirty="0"/>
              <a:t> and j are highly similar or “near” each other, and becomes larger the more they differ. </a:t>
            </a:r>
          </a:p>
          <a:p>
            <a:pPr algn="just">
              <a:lnSpc>
                <a:spcPct val="100000"/>
              </a:lnSpc>
              <a:spcBef>
                <a:spcPts val="0"/>
              </a:spcBef>
            </a:pPr>
            <a:r>
              <a:rPr lang="en-US" dirty="0"/>
              <a:t>Note that d(</a:t>
            </a:r>
            <a:r>
              <a:rPr lang="en-US" dirty="0" err="1"/>
              <a:t>i</a:t>
            </a:r>
            <a:r>
              <a:rPr lang="en-US" dirty="0"/>
              <a:t>, </a:t>
            </a:r>
            <a:r>
              <a:rPr lang="en-US" dirty="0" err="1"/>
              <a:t>i</a:t>
            </a:r>
            <a:r>
              <a:rPr lang="en-US" dirty="0"/>
              <a:t>) = 0 is the difference between an object and itself is 0. </a:t>
            </a:r>
          </a:p>
          <a:p>
            <a:pPr algn="just">
              <a:lnSpc>
                <a:spcPct val="100000"/>
              </a:lnSpc>
              <a:spcBef>
                <a:spcPts val="0"/>
              </a:spcBef>
            </a:pPr>
            <a:r>
              <a:rPr lang="en-US" dirty="0"/>
              <a:t>Furthermore, d(</a:t>
            </a:r>
            <a:r>
              <a:rPr lang="en-US" dirty="0" err="1"/>
              <a:t>i</a:t>
            </a:r>
            <a:r>
              <a:rPr lang="en-US" dirty="0"/>
              <a:t>, j) = d(j, </a:t>
            </a:r>
            <a:r>
              <a:rPr lang="en-US" dirty="0" err="1"/>
              <a:t>i</a:t>
            </a:r>
            <a:r>
              <a:rPr lang="en-US" dirty="0"/>
              <a:t>). </a:t>
            </a:r>
          </a:p>
          <a:p>
            <a:pPr algn="just">
              <a:lnSpc>
                <a:spcPct val="100000"/>
              </a:lnSpc>
              <a:spcBef>
                <a:spcPts val="0"/>
              </a:spcBef>
            </a:pPr>
            <a:r>
              <a:rPr lang="en-US" dirty="0"/>
              <a:t>Measures of </a:t>
            </a:r>
            <a:r>
              <a:rPr lang="en-US" b="1" dirty="0"/>
              <a:t>similarity</a:t>
            </a:r>
            <a:r>
              <a:rPr lang="en-US" dirty="0"/>
              <a:t> can often be expressed as a function of measures of dissimilarity. For example, for nominal data,</a:t>
            </a:r>
          </a:p>
          <a:p>
            <a:pPr marL="0" indent="0" algn="just">
              <a:lnSpc>
                <a:spcPct val="100000"/>
              </a:lnSpc>
              <a:spcBef>
                <a:spcPts val="0"/>
              </a:spcBef>
              <a:buNone/>
            </a:pPr>
            <a:r>
              <a:rPr lang="en-US" dirty="0"/>
              <a:t>		sim(</a:t>
            </a:r>
            <a:r>
              <a:rPr lang="en-US" dirty="0" err="1"/>
              <a:t>i</a:t>
            </a:r>
            <a:r>
              <a:rPr lang="en-US" dirty="0"/>
              <a:t>, j) = 1 − d(</a:t>
            </a:r>
            <a:r>
              <a:rPr lang="en-US" dirty="0" err="1"/>
              <a:t>i</a:t>
            </a:r>
            <a:r>
              <a:rPr lang="en-US" dirty="0"/>
              <a:t>, j)</a:t>
            </a:r>
          </a:p>
          <a:p>
            <a:pPr algn="just">
              <a:lnSpc>
                <a:spcPct val="100000"/>
              </a:lnSpc>
              <a:spcBef>
                <a:spcPts val="0"/>
              </a:spcBef>
            </a:pPr>
            <a:r>
              <a:rPr lang="en-US" dirty="0"/>
              <a:t>where sim(</a:t>
            </a:r>
            <a:r>
              <a:rPr lang="en-US" dirty="0" err="1"/>
              <a:t>i</a:t>
            </a:r>
            <a:r>
              <a:rPr lang="en-US" dirty="0"/>
              <a:t>, j) is the similarity between objects </a:t>
            </a:r>
            <a:r>
              <a:rPr lang="en-US" dirty="0" err="1"/>
              <a:t>i</a:t>
            </a:r>
            <a:r>
              <a:rPr lang="en-US" dirty="0"/>
              <a:t> and j.</a:t>
            </a:r>
            <a:endParaRPr lang="en-US" sz="2800" dirty="0"/>
          </a:p>
        </p:txBody>
      </p:sp>
    </p:spTree>
    <p:extLst>
      <p:ext uri="{BB962C8B-B14F-4D97-AF65-F5344CB8AC3E}">
        <p14:creationId xmlns:p14="http://schemas.microsoft.com/office/powerpoint/2010/main" val="210892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Nominal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nominal attribute can take on two or more states. </a:t>
            </a:r>
          </a:p>
          <a:p>
            <a:pPr algn="just">
              <a:lnSpc>
                <a:spcPct val="100000"/>
              </a:lnSpc>
              <a:spcBef>
                <a:spcPts val="0"/>
              </a:spcBef>
            </a:pPr>
            <a:r>
              <a:rPr lang="en-US" dirty="0"/>
              <a:t>For example, map color is a nominal attribute that may have, five states: red, yellow, green, pink, and blue.</a:t>
            </a:r>
          </a:p>
          <a:p>
            <a:pPr algn="just">
              <a:lnSpc>
                <a:spcPct val="100000"/>
              </a:lnSpc>
              <a:spcBef>
                <a:spcPts val="0"/>
              </a:spcBef>
            </a:pPr>
            <a:r>
              <a:rPr lang="en-US" dirty="0"/>
              <a:t>Let the number of states of a nominal attribute be M. The states can be denoted by letters, symbols, or a set of integers, such as 1, 2,…, M. Notice that such integers are used just for data handling and do not represent any specific ordering. </a:t>
            </a:r>
          </a:p>
          <a:p>
            <a:pPr algn="just">
              <a:lnSpc>
                <a:spcPct val="100000"/>
              </a:lnSpc>
              <a:spcBef>
                <a:spcPts val="0"/>
              </a:spcBef>
            </a:pPr>
            <a:r>
              <a:rPr lang="en-US" dirty="0"/>
              <a:t>The </a:t>
            </a:r>
            <a:r>
              <a:rPr lang="en-US" b="1" dirty="0"/>
              <a:t>dissimilarity between two objects </a:t>
            </a:r>
            <a:r>
              <a:rPr lang="en-US" i="1" dirty="0" err="1"/>
              <a:t>i</a:t>
            </a:r>
            <a:r>
              <a:rPr lang="en-US" dirty="0"/>
              <a:t> and </a:t>
            </a:r>
            <a:r>
              <a:rPr lang="en-US" i="1" dirty="0"/>
              <a:t>j</a:t>
            </a:r>
            <a:r>
              <a:rPr lang="en-US" dirty="0"/>
              <a:t> can be computed based on the ratio of mismatches:</a:t>
            </a:r>
          </a:p>
          <a:p>
            <a:pPr algn="just">
              <a:lnSpc>
                <a:spcPct val="100000"/>
              </a:lnSpc>
              <a:spcBef>
                <a:spcPts val="0"/>
              </a:spcBef>
            </a:pPr>
            <a:endParaRPr lang="en-US" dirty="0"/>
          </a:p>
          <a:p>
            <a:pPr algn="just">
              <a:lnSpc>
                <a:spcPct val="100000"/>
              </a:lnSpc>
              <a:spcBef>
                <a:spcPts val="0"/>
              </a:spcBef>
            </a:pPr>
            <a:endParaRPr lang="en-US" sz="2000" dirty="0"/>
          </a:p>
          <a:p>
            <a:pPr algn="just">
              <a:lnSpc>
                <a:spcPct val="100000"/>
              </a:lnSpc>
              <a:spcBef>
                <a:spcPts val="0"/>
              </a:spcBef>
            </a:pPr>
            <a:r>
              <a:rPr lang="en-US" dirty="0"/>
              <a:t>where </a:t>
            </a:r>
            <a:r>
              <a:rPr lang="en-US" i="1" dirty="0"/>
              <a:t>m</a:t>
            </a:r>
            <a:r>
              <a:rPr lang="en-US" dirty="0"/>
              <a:t> is the number of matches (i.e., the number of attributes for which </a:t>
            </a:r>
            <a:r>
              <a:rPr lang="en-US" i="1" dirty="0" err="1"/>
              <a:t>i</a:t>
            </a:r>
            <a:r>
              <a:rPr lang="en-US" dirty="0"/>
              <a:t> and </a:t>
            </a:r>
            <a:r>
              <a:rPr lang="en-US" i="1" dirty="0"/>
              <a:t>j</a:t>
            </a:r>
            <a:r>
              <a:rPr lang="en-US" dirty="0"/>
              <a:t> are in the same state).</a:t>
            </a:r>
          </a:p>
          <a:p>
            <a:pPr algn="just">
              <a:lnSpc>
                <a:spcPct val="100000"/>
              </a:lnSpc>
              <a:spcBef>
                <a:spcPts val="0"/>
              </a:spcBef>
            </a:pPr>
            <a:r>
              <a:rPr lang="en-US" i="1" dirty="0"/>
              <a:t>p</a:t>
            </a:r>
            <a:r>
              <a:rPr lang="en-US" dirty="0"/>
              <a:t> is the total number of attributes describing the objects.</a:t>
            </a:r>
          </a:p>
        </p:txBody>
      </p:sp>
      <p:pic>
        <p:nvPicPr>
          <p:cNvPr id="4" name="Picture 3">
            <a:extLst>
              <a:ext uri="{FF2B5EF4-FFF2-40B4-BE49-F238E27FC236}">
                <a16:creationId xmlns:a16="http://schemas.microsoft.com/office/drawing/2014/main" id="{CB6A4F5F-F8C9-4FB5-B7B3-BFD5D29E8C73}"/>
              </a:ext>
            </a:extLst>
          </p:cNvPr>
          <p:cNvPicPr>
            <a:picLocks noChangeAspect="1"/>
          </p:cNvPicPr>
          <p:nvPr/>
        </p:nvPicPr>
        <p:blipFill>
          <a:blip r:embed="rId2"/>
          <a:stretch>
            <a:fillRect/>
          </a:stretch>
        </p:blipFill>
        <p:spPr>
          <a:xfrm>
            <a:off x="5313679" y="4259580"/>
            <a:ext cx="2748597" cy="1190276"/>
          </a:xfrm>
          <a:prstGeom prst="rect">
            <a:avLst/>
          </a:prstGeom>
        </p:spPr>
      </p:pic>
    </p:spTree>
    <p:extLst>
      <p:ext uri="{BB962C8B-B14F-4D97-AF65-F5344CB8AC3E}">
        <p14:creationId xmlns:p14="http://schemas.microsoft.com/office/powerpoint/2010/main" val="100757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Nominal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a:t>
            </a:r>
            <a:r>
              <a:rPr lang="en-US" b="1" dirty="0"/>
              <a:t>dissimilarity between two objects </a:t>
            </a:r>
            <a:r>
              <a:rPr lang="en-US" i="1" dirty="0" err="1"/>
              <a:t>i</a:t>
            </a:r>
            <a:r>
              <a:rPr lang="en-US" dirty="0"/>
              <a:t> and </a:t>
            </a:r>
            <a:r>
              <a:rPr lang="en-US" i="1" dirty="0"/>
              <a:t>j</a:t>
            </a:r>
            <a:r>
              <a:rPr lang="en-US" dirty="0"/>
              <a:t> can be computed based on the ratio of mismatches:</a:t>
            </a:r>
          </a:p>
          <a:p>
            <a:pPr algn="just">
              <a:lnSpc>
                <a:spcPct val="100000"/>
              </a:lnSpc>
              <a:spcBef>
                <a:spcPts val="0"/>
              </a:spcBef>
            </a:pPr>
            <a:endParaRPr lang="en-US" dirty="0"/>
          </a:p>
          <a:p>
            <a:pPr algn="just">
              <a:lnSpc>
                <a:spcPct val="100000"/>
              </a:lnSpc>
              <a:spcBef>
                <a:spcPts val="0"/>
              </a:spcBef>
            </a:pPr>
            <a:endParaRPr lang="en-US" sz="2000" dirty="0"/>
          </a:p>
          <a:p>
            <a:pPr algn="just">
              <a:lnSpc>
                <a:spcPct val="100000"/>
              </a:lnSpc>
              <a:spcBef>
                <a:spcPts val="0"/>
              </a:spcBef>
            </a:pPr>
            <a:r>
              <a:rPr lang="en-US" dirty="0"/>
              <a:t>where m is the number of matches (i.e., the number of attributes for which </a:t>
            </a:r>
            <a:r>
              <a:rPr lang="en-US" i="1" dirty="0" err="1"/>
              <a:t>i</a:t>
            </a:r>
            <a:r>
              <a:rPr lang="en-US" dirty="0"/>
              <a:t> and </a:t>
            </a:r>
            <a:r>
              <a:rPr lang="en-US" i="1" dirty="0"/>
              <a:t>j</a:t>
            </a:r>
            <a:r>
              <a:rPr lang="en-US" dirty="0"/>
              <a:t> are in the same state).</a:t>
            </a:r>
          </a:p>
          <a:p>
            <a:pPr algn="just">
              <a:lnSpc>
                <a:spcPct val="100000"/>
              </a:lnSpc>
              <a:spcBef>
                <a:spcPts val="0"/>
              </a:spcBef>
            </a:pPr>
            <a:r>
              <a:rPr lang="en-US" i="1" dirty="0"/>
              <a:t>p</a:t>
            </a:r>
            <a:r>
              <a:rPr lang="en-US" dirty="0"/>
              <a:t> is the total number of attributes describing the objects.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we set p = 1;</a:t>
            </a:r>
          </a:p>
        </p:txBody>
      </p:sp>
      <p:pic>
        <p:nvPicPr>
          <p:cNvPr id="4" name="Picture 3">
            <a:extLst>
              <a:ext uri="{FF2B5EF4-FFF2-40B4-BE49-F238E27FC236}">
                <a16:creationId xmlns:a16="http://schemas.microsoft.com/office/drawing/2014/main" id="{CB6A4F5F-F8C9-4FB5-B7B3-BFD5D29E8C73}"/>
              </a:ext>
            </a:extLst>
          </p:cNvPr>
          <p:cNvPicPr>
            <a:picLocks noChangeAspect="1"/>
          </p:cNvPicPr>
          <p:nvPr/>
        </p:nvPicPr>
        <p:blipFill>
          <a:blip r:embed="rId2"/>
          <a:stretch>
            <a:fillRect/>
          </a:stretch>
        </p:blipFill>
        <p:spPr>
          <a:xfrm>
            <a:off x="5750559" y="1303020"/>
            <a:ext cx="2748597" cy="1190276"/>
          </a:xfrm>
          <a:prstGeom prst="rect">
            <a:avLst/>
          </a:prstGeom>
        </p:spPr>
      </p:pic>
      <p:pic>
        <p:nvPicPr>
          <p:cNvPr id="5" name="Picture 4">
            <a:extLst>
              <a:ext uri="{FF2B5EF4-FFF2-40B4-BE49-F238E27FC236}">
                <a16:creationId xmlns:a16="http://schemas.microsoft.com/office/drawing/2014/main" id="{EB204161-85F3-4C57-855C-3FA907E4745C}"/>
              </a:ext>
            </a:extLst>
          </p:cNvPr>
          <p:cNvPicPr>
            <a:picLocks noChangeAspect="1"/>
          </p:cNvPicPr>
          <p:nvPr/>
        </p:nvPicPr>
        <p:blipFill>
          <a:blip r:embed="rId3"/>
          <a:stretch>
            <a:fillRect/>
          </a:stretch>
        </p:blipFill>
        <p:spPr>
          <a:xfrm>
            <a:off x="6965874" y="3806160"/>
            <a:ext cx="5110012" cy="2259360"/>
          </a:xfrm>
          <a:prstGeom prst="rect">
            <a:avLst/>
          </a:prstGeom>
        </p:spPr>
      </p:pic>
      <p:pic>
        <p:nvPicPr>
          <p:cNvPr id="6" name="Picture 5">
            <a:extLst>
              <a:ext uri="{FF2B5EF4-FFF2-40B4-BE49-F238E27FC236}">
                <a16:creationId xmlns:a16="http://schemas.microsoft.com/office/drawing/2014/main" id="{E439476C-051E-444E-BAB0-CC0C40C4D9C3}"/>
              </a:ext>
            </a:extLst>
          </p:cNvPr>
          <p:cNvPicPr>
            <a:picLocks noChangeAspect="1"/>
          </p:cNvPicPr>
          <p:nvPr/>
        </p:nvPicPr>
        <p:blipFill>
          <a:blip r:embed="rId4"/>
          <a:stretch>
            <a:fillRect/>
          </a:stretch>
        </p:blipFill>
        <p:spPr>
          <a:xfrm>
            <a:off x="203200" y="3747182"/>
            <a:ext cx="4256320" cy="1983058"/>
          </a:xfrm>
          <a:prstGeom prst="rect">
            <a:avLst/>
          </a:prstGeom>
        </p:spPr>
      </p:pic>
    </p:spTree>
    <p:extLst>
      <p:ext uri="{BB962C8B-B14F-4D97-AF65-F5344CB8AC3E}">
        <p14:creationId xmlns:p14="http://schemas.microsoft.com/office/powerpoint/2010/main" val="301152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Nominal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a:t>
            </a:r>
            <a:r>
              <a:rPr lang="en-US" b="1" dirty="0"/>
              <a:t>dissimilarity between two objects </a:t>
            </a:r>
            <a:r>
              <a:rPr lang="en-US" i="1" dirty="0" err="1"/>
              <a:t>i</a:t>
            </a:r>
            <a:r>
              <a:rPr lang="en-US" dirty="0"/>
              <a:t> and </a:t>
            </a:r>
            <a:r>
              <a:rPr lang="en-US" i="1" dirty="0"/>
              <a:t>j</a:t>
            </a:r>
            <a:r>
              <a:rPr lang="en-US" dirty="0"/>
              <a:t> can be computed based on the ratio of mismatches:</a:t>
            </a:r>
          </a:p>
          <a:p>
            <a:pPr algn="just">
              <a:lnSpc>
                <a:spcPct val="100000"/>
              </a:lnSpc>
              <a:spcBef>
                <a:spcPts val="0"/>
              </a:spcBef>
            </a:pPr>
            <a:endParaRPr lang="en-US" dirty="0"/>
          </a:p>
          <a:p>
            <a:pPr algn="just">
              <a:lnSpc>
                <a:spcPct val="100000"/>
              </a:lnSpc>
              <a:spcBef>
                <a:spcPts val="0"/>
              </a:spcBef>
            </a:pPr>
            <a:endParaRPr lang="en-US" sz="2000" dirty="0"/>
          </a:p>
          <a:p>
            <a:pPr algn="just">
              <a:lnSpc>
                <a:spcPct val="100000"/>
              </a:lnSpc>
              <a:spcBef>
                <a:spcPts val="0"/>
              </a:spcBef>
            </a:pPr>
            <a:r>
              <a:rPr lang="en-US" dirty="0"/>
              <a:t>where m is the number of matches (i.e., the number of attributes for which </a:t>
            </a:r>
            <a:r>
              <a:rPr lang="en-US" i="1" dirty="0" err="1"/>
              <a:t>i</a:t>
            </a:r>
            <a:r>
              <a:rPr lang="en-US" dirty="0"/>
              <a:t> and </a:t>
            </a:r>
            <a:r>
              <a:rPr lang="en-US" i="1" dirty="0"/>
              <a:t>j</a:t>
            </a:r>
            <a:r>
              <a:rPr lang="en-US" dirty="0"/>
              <a:t> are in the same state).</a:t>
            </a:r>
          </a:p>
          <a:p>
            <a:pPr algn="just">
              <a:lnSpc>
                <a:spcPct val="100000"/>
              </a:lnSpc>
              <a:spcBef>
                <a:spcPts val="0"/>
              </a:spcBef>
            </a:pPr>
            <a:r>
              <a:rPr lang="en-US" i="1" dirty="0"/>
              <a:t>p</a:t>
            </a:r>
            <a:r>
              <a:rPr lang="en-US" dirty="0"/>
              <a:t> is the total number of attributes describing the objects.</a:t>
            </a:r>
          </a:p>
        </p:txBody>
      </p:sp>
      <p:pic>
        <p:nvPicPr>
          <p:cNvPr id="4" name="Picture 3">
            <a:extLst>
              <a:ext uri="{FF2B5EF4-FFF2-40B4-BE49-F238E27FC236}">
                <a16:creationId xmlns:a16="http://schemas.microsoft.com/office/drawing/2014/main" id="{CB6A4F5F-F8C9-4FB5-B7B3-BFD5D29E8C73}"/>
              </a:ext>
            </a:extLst>
          </p:cNvPr>
          <p:cNvPicPr>
            <a:picLocks noChangeAspect="1"/>
          </p:cNvPicPr>
          <p:nvPr/>
        </p:nvPicPr>
        <p:blipFill>
          <a:blip r:embed="rId2"/>
          <a:stretch>
            <a:fillRect/>
          </a:stretch>
        </p:blipFill>
        <p:spPr>
          <a:xfrm>
            <a:off x="5750559" y="1303020"/>
            <a:ext cx="2748597" cy="1190276"/>
          </a:xfrm>
          <a:prstGeom prst="rect">
            <a:avLst/>
          </a:prstGeom>
        </p:spPr>
      </p:pic>
      <p:pic>
        <p:nvPicPr>
          <p:cNvPr id="5" name="Picture 4">
            <a:extLst>
              <a:ext uri="{FF2B5EF4-FFF2-40B4-BE49-F238E27FC236}">
                <a16:creationId xmlns:a16="http://schemas.microsoft.com/office/drawing/2014/main" id="{EB204161-85F3-4C57-855C-3FA907E4745C}"/>
              </a:ext>
            </a:extLst>
          </p:cNvPr>
          <p:cNvPicPr>
            <a:picLocks noChangeAspect="1"/>
          </p:cNvPicPr>
          <p:nvPr/>
        </p:nvPicPr>
        <p:blipFill>
          <a:blip r:embed="rId3"/>
          <a:stretch>
            <a:fillRect/>
          </a:stretch>
        </p:blipFill>
        <p:spPr>
          <a:xfrm>
            <a:off x="6965874" y="3806160"/>
            <a:ext cx="5110012" cy="2259360"/>
          </a:xfrm>
          <a:prstGeom prst="rect">
            <a:avLst/>
          </a:prstGeom>
        </p:spPr>
      </p:pic>
      <p:pic>
        <p:nvPicPr>
          <p:cNvPr id="6" name="Picture 5">
            <a:extLst>
              <a:ext uri="{FF2B5EF4-FFF2-40B4-BE49-F238E27FC236}">
                <a16:creationId xmlns:a16="http://schemas.microsoft.com/office/drawing/2014/main" id="{E439476C-051E-444E-BAB0-CC0C40C4D9C3}"/>
              </a:ext>
            </a:extLst>
          </p:cNvPr>
          <p:cNvPicPr>
            <a:picLocks noChangeAspect="1"/>
          </p:cNvPicPr>
          <p:nvPr/>
        </p:nvPicPr>
        <p:blipFill>
          <a:blip r:embed="rId4"/>
          <a:stretch>
            <a:fillRect/>
          </a:stretch>
        </p:blipFill>
        <p:spPr>
          <a:xfrm>
            <a:off x="203200" y="3747182"/>
            <a:ext cx="4256320" cy="1983058"/>
          </a:xfrm>
          <a:prstGeom prst="rect">
            <a:avLst/>
          </a:prstGeom>
        </p:spPr>
      </p:pic>
      <p:pic>
        <p:nvPicPr>
          <p:cNvPr id="7" name="Picture 6">
            <a:extLst>
              <a:ext uri="{FF2B5EF4-FFF2-40B4-BE49-F238E27FC236}">
                <a16:creationId xmlns:a16="http://schemas.microsoft.com/office/drawing/2014/main" id="{92578482-DD50-4E67-B65B-B6490F097555}"/>
              </a:ext>
            </a:extLst>
          </p:cNvPr>
          <p:cNvPicPr>
            <a:picLocks noChangeAspect="1"/>
          </p:cNvPicPr>
          <p:nvPr/>
        </p:nvPicPr>
        <p:blipFill>
          <a:blip r:embed="rId5"/>
          <a:stretch>
            <a:fillRect/>
          </a:stretch>
        </p:blipFill>
        <p:spPr>
          <a:xfrm>
            <a:off x="4591800" y="3806160"/>
            <a:ext cx="2317517" cy="2163016"/>
          </a:xfrm>
          <a:prstGeom prst="rect">
            <a:avLst/>
          </a:prstGeom>
        </p:spPr>
      </p:pic>
    </p:spTree>
    <p:extLst>
      <p:ext uri="{BB962C8B-B14F-4D97-AF65-F5344CB8AC3E}">
        <p14:creationId xmlns:p14="http://schemas.microsoft.com/office/powerpoint/2010/main" val="955200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Nominal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similarity can be computed as:</a:t>
            </a:r>
          </a:p>
          <a:p>
            <a:pPr algn="just">
              <a:lnSpc>
                <a:spcPct val="100000"/>
              </a:lnSpc>
              <a:spcBef>
                <a:spcPts val="0"/>
              </a:spcBef>
            </a:pPr>
            <a:endParaRPr lang="en-US" dirty="0"/>
          </a:p>
          <a:p>
            <a:pPr algn="just">
              <a:lnSpc>
                <a:spcPct val="100000"/>
              </a:lnSpc>
              <a:spcBef>
                <a:spcPts val="0"/>
              </a:spcBef>
            </a:pPr>
            <a:endParaRPr lang="en-US" sz="2000" dirty="0"/>
          </a:p>
          <a:p>
            <a:pPr algn="just">
              <a:lnSpc>
                <a:spcPct val="100000"/>
              </a:lnSpc>
              <a:spcBef>
                <a:spcPts val="0"/>
              </a:spcBef>
            </a:pPr>
            <a:r>
              <a:rPr lang="en-US" dirty="0"/>
              <a:t>where m is the number of matches (i.e., the number of attributes for which </a:t>
            </a:r>
            <a:r>
              <a:rPr lang="en-US" dirty="0" err="1"/>
              <a:t>i</a:t>
            </a:r>
            <a:r>
              <a:rPr lang="en-US" dirty="0"/>
              <a:t> and j are in the same state).</a:t>
            </a:r>
          </a:p>
          <a:p>
            <a:pPr algn="just">
              <a:lnSpc>
                <a:spcPct val="100000"/>
              </a:lnSpc>
              <a:spcBef>
                <a:spcPts val="0"/>
              </a:spcBef>
            </a:pPr>
            <a:r>
              <a:rPr lang="en-US" dirty="0"/>
              <a:t>p is the total number of attributes describing the objects.</a:t>
            </a:r>
          </a:p>
        </p:txBody>
      </p:sp>
      <p:pic>
        <p:nvPicPr>
          <p:cNvPr id="5" name="Picture 4">
            <a:extLst>
              <a:ext uri="{FF2B5EF4-FFF2-40B4-BE49-F238E27FC236}">
                <a16:creationId xmlns:a16="http://schemas.microsoft.com/office/drawing/2014/main" id="{EB204161-85F3-4C57-855C-3FA907E4745C}"/>
              </a:ext>
            </a:extLst>
          </p:cNvPr>
          <p:cNvPicPr>
            <a:picLocks noChangeAspect="1"/>
          </p:cNvPicPr>
          <p:nvPr/>
        </p:nvPicPr>
        <p:blipFill>
          <a:blip r:embed="rId2"/>
          <a:stretch>
            <a:fillRect/>
          </a:stretch>
        </p:blipFill>
        <p:spPr>
          <a:xfrm>
            <a:off x="6965874" y="3806160"/>
            <a:ext cx="5110012" cy="2259360"/>
          </a:xfrm>
          <a:prstGeom prst="rect">
            <a:avLst/>
          </a:prstGeom>
        </p:spPr>
      </p:pic>
      <p:pic>
        <p:nvPicPr>
          <p:cNvPr id="6" name="Picture 5">
            <a:extLst>
              <a:ext uri="{FF2B5EF4-FFF2-40B4-BE49-F238E27FC236}">
                <a16:creationId xmlns:a16="http://schemas.microsoft.com/office/drawing/2014/main" id="{E439476C-051E-444E-BAB0-CC0C40C4D9C3}"/>
              </a:ext>
            </a:extLst>
          </p:cNvPr>
          <p:cNvPicPr>
            <a:picLocks noChangeAspect="1"/>
          </p:cNvPicPr>
          <p:nvPr/>
        </p:nvPicPr>
        <p:blipFill>
          <a:blip r:embed="rId3"/>
          <a:stretch>
            <a:fillRect/>
          </a:stretch>
        </p:blipFill>
        <p:spPr>
          <a:xfrm>
            <a:off x="203200" y="3747182"/>
            <a:ext cx="4256320" cy="1983058"/>
          </a:xfrm>
          <a:prstGeom prst="rect">
            <a:avLst/>
          </a:prstGeom>
        </p:spPr>
      </p:pic>
      <p:pic>
        <p:nvPicPr>
          <p:cNvPr id="7" name="Picture 6">
            <a:extLst>
              <a:ext uri="{FF2B5EF4-FFF2-40B4-BE49-F238E27FC236}">
                <a16:creationId xmlns:a16="http://schemas.microsoft.com/office/drawing/2014/main" id="{92578482-DD50-4E67-B65B-B6490F097555}"/>
              </a:ext>
            </a:extLst>
          </p:cNvPr>
          <p:cNvPicPr>
            <a:picLocks noChangeAspect="1"/>
          </p:cNvPicPr>
          <p:nvPr/>
        </p:nvPicPr>
        <p:blipFill>
          <a:blip r:embed="rId4"/>
          <a:stretch>
            <a:fillRect/>
          </a:stretch>
        </p:blipFill>
        <p:spPr>
          <a:xfrm>
            <a:off x="4591800" y="3806160"/>
            <a:ext cx="2317517" cy="2163016"/>
          </a:xfrm>
          <a:prstGeom prst="rect">
            <a:avLst/>
          </a:prstGeom>
        </p:spPr>
      </p:pic>
      <p:pic>
        <p:nvPicPr>
          <p:cNvPr id="8" name="Picture 7">
            <a:extLst>
              <a:ext uri="{FF2B5EF4-FFF2-40B4-BE49-F238E27FC236}">
                <a16:creationId xmlns:a16="http://schemas.microsoft.com/office/drawing/2014/main" id="{404E9F56-4E52-4466-A62F-1B7B5C5103B5}"/>
              </a:ext>
            </a:extLst>
          </p:cNvPr>
          <p:cNvPicPr>
            <a:picLocks noChangeAspect="1"/>
          </p:cNvPicPr>
          <p:nvPr/>
        </p:nvPicPr>
        <p:blipFill>
          <a:blip r:embed="rId5"/>
          <a:stretch>
            <a:fillRect/>
          </a:stretch>
        </p:blipFill>
        <p:spPr>
          <a:xfrm>
            <a:off x="5750558" y="1178877"/>
            <a:ext cx="4200525" cy="923925"/>
          </a:xfrm>
          <a:prstGeom prst="rect">
            <a:avLst/>
          </a:prstGeom>
        </p:spPr>
      </p:pic>
    </p:spTree>
    <p:extLst>
      <p:ext uri="{BB962C8B-B14F-4D97-AF65-F5344CB8AC3E}">
        <p14:creationId xmlns:p14="http://schemas.microsoft.com/office/powerpoint/2010/main" val="4134777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For symmetric binary attributes, each state is equally valuable. </a:t>
            </a:r>
          </a:p>
          <a:p>
            <a:pPr algn="just">
              <a:lnSpc>
                <a:spcPct val="100000"/>
              </a:lnSpc>
              <a:spcBef>
                <a:spcPts val="0"/>
              </a:spcBef>
            </a:pPr>
            <a:r>
              <a:rPr lang="en-US" dirty="0"/>
              <a:t>Symmetric binary attributes are thought of as having the same weight, we have the 2 × 2 contingency table:</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a:t>Dissimilarity </a:t>
            </a:r>
            <a:r>
              <a:rPr lang="en-US" dirty="0"/>
              <a:t>that is based on symmetric binary attributes is called </a:t>
            </a:r>
            <a:r>
              <a:rPr lang="en-US" b="1" dirty="0"/>
              <a:t>symmetric binary dissimilarity</a:t>
            </a:r>
            <a:r>
              <a:rPr lang="en-US" dirty="0"/>
              <a:t>. </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p:txBody>
      </p:sp>
      <p:pic>
        <p:nvPicPr>
          <p:cNvPr id="7" name="Picture 6">
            <a:extLst>
              <a:ext uri="{FF2B5EF4-FFF2-40B4-BE49-F238E27FC236}">
                <a16:creationId xmlns:a16="http://schemas.microsoft.com/office/drawing/2014/main" id="{8C54DFB4-7F9A-4405-84E7-697F4CBE52CB}"/>
              </a:ext>
            </a:extLst>
          </p:cNvPr>
          <p:cNvPicPr>
            <a:picLocks noChangeAspect="1"/>
          </p:cNvPicPr>
          <p:nvPr/>
        </p:nvPicPr>
        <p:blipFill rotWithShape="1">
          <a:blip r:embed="rId2"/>
          <a:srcRect l="1358" r="1940"/>
          <a:stretch/>
        </p:blipFill>
        <p:spPr>
          <a:xfrm>
            <a:off x="3246120" y="2182754"/>
            <a:ext cx="6192520" cy="2339247"/>
          </a:xfrm>
          <a:prstGeom prst="rect">
            <a:avLst/>
          </a:prstGeom>
        </p:spPr>
      </p:pic>
    </p:spTree>
    <p:extLst>
      <p:ext uri="{BB962C8B-B14F-4D97-AF65-F5344CB8AC3E}">
        <p14:creationId xmlns:p14="http://schemas.microsoft.com/office/powerpoint/2010/main" val="200488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If objects </a:t>
            </a:r>
            <a:r>
              <a:rPr lang="en-US" dirty="0" err="1"/>
              <a:t>i</a:t>
            </a:r>
            <a:r>
              <a:rPr lang="en-US" dirty="0"/>
              <a:t> and j are described by </a:t>
            </a:r>
            <a:r>
              <a:rPr lang="en-US" b="1" dirty="0"/>
              <a:t>symmetric binary attributes</a:t>
            </a:r>
            <a:r>
              <a:rPr lang="en-US" dirty="0"/>
              <a:t>, then the dissimilarity between </a:t>
            </a:r>
            <a:r>
              <a:rPr lang="en-US" dirty="0" err="1"/>
              <a:t>i</a:t>
            </a:r>
            <a:r>
              <a:rPr lang="en-US" dirty="0"/>
              <a:t> and j is: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The dissimilarity based on asymmetric binary attributes is called </a:t>
            </a:r>
            <a:r>
              <a:rPr lang="en-US" b="1" dirty="0"/>
              <a:t>asymmetric binary dissimilarity, </a:t>
            </a:r>
            <a:r>
              <a:rPr lang="en-US" dirty="0"/>
              <a:t>where the </a:t>
            </a:r>
            <a:r>
              <a:rPr lang="en-US" b="1" dirty="0"/>
              <a:t>number of negative matches, </a:t>
            </a:r>
            <a:r>
              <a:rPr lang="en-US" i="1" dirty="0"/>
              <a:t>t</a:t>
            </a:r>
            <a:r>
              <a:rPr lang="en-US" dirty="0"/>
              <a:t>, is considered </a:t>
            </a:r>
            <a:r>
              <a:rPr lang="en-US" b="1" dirty="0"/>
              <a:t>unimportant</a:t>
            </a:r>
            <a:r>
              <a:rPr lang="en-US" dirty="0"/>
              <a:t> and is thus ignored in the following computation:</a:t>
            </a:r>
          </a:p>
          <a:p>
            <a:pPr algn="just">
              <a:lnSpc>
                <a:spcPct val="100000"/>
              </a:lnSpc>
              <a:spcBef>
                <a:spcPts val="0"/>
              </a:spcBef>
            </a:pPr>
            <a:endParaRPr lang="en-US" dirty="0"/>
          </a:p>
          <a:p>
            <a:pPr algn="just">
              <a:lnSpc>
                <a:spcPct val="100000"/>
              </a:lnSpc>
              <a:spcBef>
                <a:spcPts val="0"/>
              </a:spcBef>
            </a:pPr>
            <a:endParaRPr lang="en-US" dirty="0"/>
          </a:p>
        </p:txBody>
      </p:sp>
      <p:pic>
        <p:nvPicPr>
          <p:cNvPr id="5" name="Picture 4">
            <a:extLst>
              <a:ext uri="{FF2B5EF4-FFF2-40B4-BE49-F238E27FC236}">
                <a16:creationId xmlns:a16="http://schemas.microsoft.com/office/drawing/2014/main" id="{BE5395A6-0DB4-48AA-A6A2-59E22CDF3FA3}"/>
              </a:ext>
            </a:extLst>
          </p:cNvPr>
          <p:cNvPicPr>
            <a:picLocks noChangeAspect="1"/>
          </p:cNvPicPr>
          <p:nvPr/>
        </p:nvPicPr>
        <p:blipFill>
          <a:blip r:embed="rId2"/>
          <a:stretch>
            <a:fillRect/>
          </a:stretch>
        </p:blipFill>
        <p:spPr>
          <a:xfrm>
            <a:off x="5667079" y="1507218"/>
            <a:ext cx="3757612" cy="1105651"/>
          </a:xfrm>
          <a:prstGeom prst="rect">
            <a:avLst/>
          </a:prstGeom>
        </p:spPr>
      </p:pic>
      <p:pic>
        <p:nvPicPr>
          <p:cNvPr id="6" name="Picture 5">
            <a:extLst>
              <a:ext uri="{FF2B5EF4-FFF2-40B4-BE49-F238E27FC236}">
                <a16:creationId xmlns:a16="http://schemas.microsoft.com/office/drawing/2014/main" id="{DA21D1CE-2EE7-4BF3-868F-0FE29F60AF16}"/>
              </a:ext>
            </a:extLst>
          </p:cNvPr>
          <p:cNvPicPr>
            <a:picLocks noChangeAspect="1"/>
          </p:cNvPicPr>
          <p:nvPr/>
        </p:nvPicPr>
        <p:blipFill>
          <a:blip r:embed="rId3"/>
          <a:stretch>
            <a:fillRect/>
          </a:stretch>
        </p:blipFill>
        <p:spPr>
          <a:xfrm>
            <a:off x="5815124" y="5087466"/>
            <a:ext cx="2981053" cy="1043369"/>
          </a:xfrm>
          <a:prstGeom prst="rect">
            <a:avLst/>
          </a:prstGeom>
        </p:spPr>
      </p:pic>
    </p:spTree>
    <p:extLst>
      <p:ext uri="{BB962C8B-B14F-4D97-AF65-F5344CB8AC3E}">
        <p14:creationId xmlns:p14="http://schemas.microsoft.com/office/powerpoint/2010/main" val="259772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p:txBody>
          <a:bodyPr>
            <a:normAutofit fontScale="90000"/>
          </a:bodyPr>
          <a:lstStyle/>
          <a:p>
            <a:pPr algn="ctr"/>
            <a:r>
              <a:rPr lang="en-US" dirty="0"/>
              <a:t>What is Data?</a:t>
            </a:r>
          </a:p>
        </p:txBody>
      </p:sp>
      <p:sp>
        <p:nvSpPr>
          <p:cNvPr id="4099" name="Rectangle 9"/>
          <p:cNvSpPr>
            <a:spLocks noGrp="1" noChangeArrowheads="1"/>
          </p:cNvSpPr>
          <p:nvPr>
            <p:ph type="body" sz="half" idx="1"/>
          </p:nvPr>
        </p:nvSpPr>
        <p:spPr>
          <a:xfrm>
            <a:off x="507999" y="706120"/>
            <a:ext cx="6522721" cy="5999480"/>
          </a:xfrm>
        </p:spPr>
        <p:txBody>
          <a:bodyPr>
            <a:noAutofit/>
          </a:bodyPr>
          <a:lstStyle/>
          <a:p>
            <a:r>
              <a:rPr lang="en-US" dirty="0"/>
              <a:t>Collection of </a:t>
            </a:r>
            <a:r>
              <a:rPr lang="en-US" b="1" i="1" dirty="0"/>
              <a:t>data objects </a:t>
            </a:r>
            <a:r>
              <a:rPr lang="en-US" dirty="0"/>
              <a:t>and their </a:t>
            </a:r>
            <a:r>
              <a:rPr lang="en-US" b="1" i="1" dirty="0"/>
              <a:t>attributes</a:t>
            </a:r>
            <a:endParaRPr lang="en-US" sz="2800" dirty="0"/>
          </a:p>
          <a:p>
            <a:r>
              <a:rPr lang="en-US" dirty="0"/>
              <a:t>An </a:t>
            </a:r>
            <a:r>
              <a:rPr lang="en-US" b="1" i="1" dirty="0"/>
              <a:t>attribute</a:t>
            </a:r>
            <a:r>
              <a:rPr lang="en-US" dirty="0"/>
              <a:t> is a property or characteristic of an object</a:t>
            </a:r>
          </a:p>
          <a:p>
            <a:pPr lvl="1"/>
            <a:r>
              <a:rPr lang="en-US" sz="2800" dirty="0"/>
              <a:t>Examples: eye color of a person, temperature, etc.</a:t>
            </a:r>
          </a:p>
          <a:p>
            <a:pPr lvl="1"/>
            <a:r>
              <a:rPr lang="en-US" sz="2800" dirty="0"/>
              <a:t>Attribute is also known as variable, field, characteristic, dimension, or feature</a:t>
            </a:r>
          </a:p>
          <a:p>
            <a:r>
              <a:rPr lang="en-US" dirty="0"/>
              <a:t>A collection of attributes describe an </a:t>
            </a:r>
            <a:r>
              <a:rPr lang="en-US" b="1" i="1" dirty="0"/>
              <a:t>object</a:t>
            </a:r>
          </a:p>
          <a:p>
            <a:pPr lvl="1"/>
            <a:r>
              <a:rPr lang="en-US" sz="2800" dirty="0"/>
              <a:t>Object is also known as record, point, case, sample, entity, or instance</a:t>
            </a:r>
          </a:p>
          <a:p>
            <a:pPr lvl="4"/>
            <a:endParaRPr lang="en-US" sz="2800" dirty="0"/>
          </a:p>
        </p:txBody>
      </p:sp>
      <p:grpSp>
        <p:nvGrpSpPr>
          <p:cNvPr id="4100" name="Group 16"/>
          <p:cNvGrpSpPr>
            <a:grpSpLocks/>
          </p:cNvGrpSpPr>
          <p:nvPr/>
        </p:nvGrpSpPr>
        <p:grpSpPr bwMode="auto">
          <a:xfrm>
            <a:off x="8221664" y="1408748"/>
            <a:ext cx="3513137" cy="5027612"/>
            <a:chOff x="3403" y="1104"/>
            <a:chExt cx="2213" cy="2640"/>
          </a:xfrm>
        </p:grpSpPr>
        <p:graphicFrame>
          <p:nvGraphicFramePr>
            <p:cNvPr id="4107" name="Object 10"/>
            <p:cNvGraphicFramePr>
              <a:graphicFrameLocks noChangeAspect="1"/>
            </p:cNvGraphicFramePr>
            <p:nvPr/>
          </p:nvGraphicFramePr>
          <p:xfrm>
            <a:off x="3403" y="1378"/>
            <a:ext cx="2213" cy="2366"/>
          </p:xfrm>
          <a:graphic>
            <a:graphicData uri="http://schemas.openxmlformats.org/presentationml/2006/ole">
              <mc:AlternateContent xmlns:mc="http://schemas.openxmlformats.org/markup-compatibility/2006">
                <mc:Choice xmlns:v="urn:schemas-microsoft-com:vml" Requires="v">
                  <p:oleObj spid="_x0000_s1026" name="Document" r:id="rId4" imgW="5405628" imgH="5779008" progId="Word.Document.8">
                    <p:embed/>
                  </p:oleObj>
                </mc:Choice>
                <mc:Fallback>
                  <p:oleObj name="Document" r:id="rId4" imgW="5405628" imgH="5779008" progId="Word.Document.8">
                    <p:embed/>
                    <p:pic>
                      <p:nvPicPr>
                        <p:cNvPr id="4107"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3" y="1378"/>
                          <a:ext cx="2213" cy="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8" name="AutoShape 12"/>
            <p:cNvSpPr>
              <a:spLocks/>
            </p:cNvSpPr>
            <p:nvPr/>
          </p:nvSpPr>
          <p:spPr bwMode="auto">
            <a:xfrm rot="5400000">
              <a:off x="4340" y="240"/>
              <a:ext cx="240" cy="1968"/>
            </a:xfrm>
            <a:prstGeom prst="leftBrace">
              <a:avLst>
                <a:gd name="adj1" fmla="val 68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101" name="Text Box 14"/>
          <p:cNvSpPr txBox="1">
            <a:spLocks noChangeArrowheads="1"/>
          </p:cNvSpPr>
          <p:nvPr/>
        </p:nvSpPr>
        <p:spPr bwMode="auto">
          <a:xfrm>
            <a:off x="9067800" y="876936"/>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a:solidFill>
                  <a:srgbClr val="FF0000"/>
                </a:solidFill>
              </a:rPr>
              <a:t>Attributes</a:t>
            </a:r>
          </a:p>
        </p:txBody>
      </p:sp>
      <p:sp>
        <p:nvSpPr>
          <p:cNvPr id="4102" name="AutoShape 15"/>
          <p:cNvSpPr>
            <a:spLocks/>
          </p:cNvSpPr>
          <p:nvPr/>
        </p:nvSpPr>
        <p:spPr bwMode="auto">
          <a:xfrm>
            <a:off x="7848600" y="2324736"/>
            <a:ext cx="381000" cy="3808413"/>
          </a:xfrm>
          <a:prstGeom prst="leftBrace">
            <a:avLst>
              <a:gd name="adj1" fmla="val 83299"/>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3" name="Text Box 17"/>
          <p:cNvSpPr txBox="1">
            <a:spLocks noChangeArrowheads="1"/>
          </p:cNvSpPr>
          <p:nvPr/>
        </p:nvSpPr>
        <p:spPr bwMode="auto">
          <a:xfrm rot="16200000">
            <a:off x="6926263" y="3696336"/>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a:solidFill>
                  <a:srgbClr val="FF0000"/>
                </a:solidFill>
              </a:rPr>
              <a:t>Objects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Complementarily, we can measure the difference between two binary attributes based on the notion of similarity instead of dissimilarity. </a:t>
            </a:r>
          </a:p>
          <a:p>
            <a:pPr algn="just">
              <a:lnSpc>
                <a:spcPct val="100000"/>
              </a:lnSpc>
              <a:spcBef>
                <a:spcPts val="0"/>
              </a:spcBef>
            </a:pPr>
            <a:r>
              <a:rPr lang="en-US" dirty="0"/>
              <a:t>For example, the asymmetric binary similarity between the objects </a:t>
            </a:r>
            <a:r>
              <a:rPr lang="en-US" i="1" dirty="0" err="1"/>
              <a:t>i</a:t>
            </a:r>
            <a:r>
              <a:rPr lang="en-US" dirty="0"/>
              <a:t> and </a:t>
            </a:r>
            <a:r>
              <a:rPr lang="en-US" i="1" dirty="0"/>
              <a:t>j</a:t>
            </a:r>
            <a:r>
              <a:rPr lang="en-US" dirty="0"/>
              <a:t> can be computed as: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The coefficient </a:t>
            </a:r>
            <a:r>
              <a:rPr lang="en-US" i="1" dirty="0"/>
              <a:t>sim(</a:t>
            </a:r>
            <a:r>
              <a:rPr lang="en-US" i="1" dirty="0" err="1"/>
              <a:t>i</a:t>
            </a:r>
            <a:r>
              <a:rPr lang="en-US" i="1" dirty="0"/>
              <a:t>, j) </a:t>
            </a:r>
            <a:r>
              <a:rPr lang="en-US" dirty="0"/>
              <a:t>is called the Jaccard coefficient.</a:t>
            </a:r>
          </a:p>
        </p:txBody>
      </p:sp>
      <p:pic>
        <p:nvPicPr>
          <p:cNvPr id="4" name="Picture 3">
            <a:extLst>
              <a:ext uri="{FF2B5EF4-FFF2-40B4-BE49-F238E27FC236}">
                <a16:creationId xmlns:a16="http://schemas.microsoft.com/office/drawing/2014/main" id="{C5C79DDB-D3EE-44D7-BFF1-D5492E62D416}"/>
              </a:ext>
            </a:extLst>
          </p:cNvPr>
          <p:cNvPicPr>
            <a:picLocks noChangeAspect="1"/>
          </p:cNvPicPr>
          <p:nvPr/>
        </p:nvPicPr>
        <p:blipFill>
          <a:blip r:embed="rId2"/>
          <a:stretch>
            <a:fillRect/>
          </a:stretch>
        </p:blipFill>
        <p:spPr>
          <a:xfrm>
            <a:off x="4244465" y="2767013"/>
            <a:ext cx="5156710" cy="1032828"/>
          </a:xfrm>
          <a:prstGeom prst="rect">
            <a:avLst/>
          </a:prstGeom>
        </p:spPr>
      </p:pic>
    </p:spTree>
    <p:extLst>
      <p:ext uri="{BB962C8B-B14F-4D97-AF65-F5344CB8AC3E}">
        <p14:creationId xmlns:p14="http://schemas.microsoft.com/office/powerpoint/2010/main" val="4184534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dissimilarity based on asymmetric binary attributes is called </a:t>
            </a:r>
            <a:r>
              <a:rPr lang="en-US" b="1" dirty="0"/>
              <a:t>asymmetric binary dissimilarity, </a:t>
            </a:r>
            <a:r>
              <a:rPr lang="en-US" dirty="0"/>
              <a:t>where the number of negative matches, </a:t>
            </a:r>
            <a:r>
              <a:rPr lang="en-US" i="1" dirty="0"/>
              <a:t>t</a:t>
            </a:r>
            <a:r>
              <a:rPr lang="en-US" dirty="0"/>
              <a:t>, is considered unimportant and is thus ignored: </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sz="1800" dirty="0"/>
          </a:p>
          <a:p>
            <a:pPr marL="0" indent="0" algn="just">
              <a:lnSpc>
                <a:spcPct val="100000"/>
              </a:lnSpc>
              <a:spcBef>
                <a:spcPts val="0"/>
              </a:spcBef>
              <a:buNone/>
            </a:pPr>
            <a:r>
              <a:rPr lang="en-US" sz="2200" dirty="0"/>
              <a:t>Let the values Y (yes) and P (positive) be set to 1, and the value N (no or negative) be set to 0.</a:t>
            </a:r>
          </a:p>
          <a:p>
            <a:pPr algn="just">
              <a:lnSpc>
                <a:spcPct val="100000"/>
              </a:lnSpc>
              <a:spcBef>
                <a:spcPts val="0"/>
              </a:spcBef>
            </a:pPr>
            <a:endParaRPr lang="en-US" dirty="0"/>
          </a:p>
          <a:p>
            <a:pPr algn="just">
              <a:lnSpc>
                <a:spcPct val="100000"/>
              </a:lnSpc>
              <a:spcBef>
                <a:spcPts val="0"/>
              </a:spcBef>
            </a:pPr>
            <a:endParaRPr lang="en-US" dirty="0"/>
          </a:p>
        </p:txBody>
      </p:sp>
      <p:pic>
        <p:nvPicPr>
          <p:cNvPr id="6" name="Picture 5">
            <a:extLst>
              <a:ext uri="{FF2B5EF4-FFF2-40B4-BE49-F238E27FC236}">
                <a16:creationId xmlns:a16="http://schemas.microsoft.com/office/drawing/2014/main" id="{DA21D1CE-2EE7-4BF3-868F-0FE29F60AF16}"/>
              </a:ext>
            </a:extLst>
          </p:cNvPr>
          <p:cNvPicPr>
            <a:picLocks noChangeAspect="1"/>
          </p:cNvPicPr>
          <p:nvPr/>
        </p:nvPicPr>
        <p:blipFill>
          <a:blip r:embed="rId2"/>
          <a:stretch>
            <a:fillRect/>
          </a:stretch>
        </p:blipFill>
        <p:spPr>
          <a:xfrm>
            <a:off x="6139543" y="2203897"/>
            <a:ext cx="2981053" cy="1043369"/>
          </a:xfrm>
          <a:prstGeom prst="rect">
            <a:avLst/>
          </a:prstGeom>
        </p:spPr>
      </p:pic>
      <p:pic>
        <p:nvPicPr>
          <p:cNvPr id="7" name="Picture 6">
            <a:extLst>
              <a:ext uri="{FF2B5EF4-FFF2-40B4-BE49-F238E27FC236}">
                <a16:creationId xmlns:a16="http://schemas.microsoft.com/office/drawing/2014/main" id="{2AB4EFBF-F9D5-4E6C-8E80-A9895E0CC7BC}"/>
              </a:ext>
            </a:extLst>
          </p:cNvPr>
          <p:cNvPicPr>
            <a:picLocks noChangeAspect="1"/>
          </p:cNvPicPr>
          <p:nvPr/>
        </p:nvPicPr>
        <p:blipFill>
          <a:blip r:embed="rId3"/>
          <a:stretch>
            <a:fillRect/>
          </a:stretch>
        </p:blipFill>
        <p:spPr>
          <a:xfrm>
            <a:off x="5164246" y="3804170"/>
            <a:ext cx="6814394" cy="2227897"/>
          </a:xfrm>
          <a:prstGeom prst="rect">
            <a:avLst/>
          </a:prstGeom>
        </p:spPr>
      </p:pic>
      <p:pic>
        <p:nvPicPr>
          <p:cNvPr id="8" name="Picture 7">
            <a:extLst>
              <a:ext uri="{FF2B5EF4-FFF2-40B4-BE49-F238E27FC236}">
                <a16:creationId xmlns:a16="http://schemas.microsoft.com/office/drawing/2014/main" id="{9F99C918-30A6-4B70-AB97-8DADFBC2BCD5}"/>
              </a:ext>
            </a:extLst>
          </p:cNvPr>
          <p:cNvPicPr>
            <a:picLocks noChangeAspect="1"/>
          </p:cNvPicPr>
          <p:nvPr/>
        </p:nvPicPr>
        <p:blipFill rotWithShape="1">
          <a:blip r:embed="rId4"/>
          <a:srcRect l="1358" r="1940"/>
          <a:stretch/>
        </p:blipFill>
        <p:spPr>
          <a:xfrm>
            <a:off x="0" y="2170337"/>
            <a:ext cx="4958080" cy="1872933"/>
          </a:xfrm>
          <a:prstGeom prst="rect">
            <a:avLst/>
          </a:prstGeom>
        </p:spPr>
      </p:pic>
    </p:spTree>
    <p:extLst>
      <p:ext uri="{BB962C8B-B14F-4D97-AF65-F5344CB8AC3E}">
        <p14:creationId xmlns:p14="http://schemas.microsoft.com/office/powerpoint/2010/main" val="2698329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dissimilarity based on asymmetric binary attributes is called </a:t>
            </a:r>
            <a:r>
              <a:rPr lang="en-US" b="1" dirty="0"/>
              <a:t>asymmetric binary dissimilarity, </a:t>
            </a:r>
            <a:r>
              <a:rPr lang="en-US" dirty="0"/>
              <a:t>where the number of negative matches, t, is considered unimportant and is thus ignored:</a:t>
            </a:r>
          </a:p>
        </p:txBody>
      </p:sp>
      <p:pic>
        <p:nvPicPr>
          <p:cNvPr id="6" name="Picture 5">
            <a:extLst>
              <a:ext uri="{FF2B5EF4-FFF2-40B4-BE49-F238E27FC236}">
                <a16:creationId xmlns:a16="http://schemas.microsoft.com/office/drawing/2014/main" id="{DA21D1CE-2EE7-4BF3-868F-0FE29F60AF16}"/>
              </a:ext>
            </a:extLst>
          </p:cNvPr>
          <p:cNvPicPr>
            <a:picLocks noChangeAspect="1"/>
          </p:cNvPicPr>
          <p:nvPr/>
        </p:nvPicPr>
        <p:blipFill>
          <a:blip r:embed="rId2"/>
          <a:stretch>
            <a:fillRect/>
          </a:stretch>
        </p:blipFill>
        <p:spPr>
          <a:xfrm>
            <a:off x="6139543" y="2203897"/>
            <a:ext cx="2981053" cy="1043369"/>
          </a:xfrm>
          <a:prstGeom prst="rect">
            <a:avLst/>
          </a:prstGeom>
        </p:spPr>
      </p:pic>
      <p:pic>
        <p:nvPicPr>
          <p:cNvPr id="7" name="Picture 6">
            <a:extLst>
              <a:ext uri="{FF2B5EF4-FFF2-40B4-BE49-F238E27FC236}">
                <a16:creationId xmlns:a16="http://schemas.microsoft.com/office/drawing/2014/main" id="{2AB4EFBF-F9D5-4E6C-8E80-A9895E0CC7BC}"/>
              </a:ext>
            </a:extLst>
          </p:cNvPr>
          <p:cNvPicPr>
            <a:picLocks noChangeAspect="1"/>
          </p:cNvPicPr>
          <p:nvPr/>
        </p:nvPicPr>
        <p:blipFill>
          <a:blip r:embed="rId3"/>
          <a:stretch>
            <a:fillRect/>
          </a:stretch>
        </p:blipFill>
        <p:spPr>
          <a:xfrm>
            <a:off x="5164246" y="3804170"/>
            <a:ext cx="6814394" cy="2227897"/>
          </a:xfrm>
          <a:prstGeom prst="rect">
            <a:avLst/>
          </a:prstGeom>
        </p:spPr>
      </p:pic>
      <p:pic>
        <p:nvPicPr>
          <p:cNvPr id="8" name="Picture 7">
            <a:extLst>
              <a:ext uri="{FF2B5EF4-FFF2-40B4-BE49-F238E27FC236}">
                <a16:creationId xmlns:a16="http://schemas.microsoft.com/office/drawing/2014/main" id="{9F99C918-30A6-4B70-AB97-8DADFBC2BCD5}"/>
              </a:ext>
            </a:extLst>
          </p:cNvPr>
          <p:cNvPicPr>
            <a:picLocks noChangeAspect="1"/>
          </p:cNvPicPr>
          <p:nvPr/>
        </p:nvPicPr>
        <p:blipFill rotWithShape="1">
          <a:blip r:embed="rId4"/>
          <a:srcRect l="1358" r="1940"/>
          <a:stretch/>
        </p:blipFill>
        <p:spPr>
          <a:xfrm>
            <a:off x="0" y="2170337"/>
            <a:ext cx="4958080" cy="1872933"/>
          </a:xfrm>
          <a:prstGeom prst="rect">
            <a:avLst/>
          </a:prstGeom>
        </p:spPr>
      </p:pic>
      <p:pic>
        <p:nvPicPr>
          <p:cNvPr id="4" name="Picture 3">
            <a:extLst>
              <a:ext uri="{FF2B5EF4-FFF2-40B4-BE49-F238E27FC236}">
                <a16:creationId xmlns:a16="http://schemas.microsoft.com/office/drawing/2014/main" id="{DF802B35-D07F-49A4-BDA1-3C567E894712}"/>
              </a:ext>
            </a:extLst>
          </p:cNvPr>
          <p:cNvPicPr>
            <a:picLocks noChangeAspect="1"/>
          </p:cNvPicPr>
          <p:nvPr/>
        </p:nvPicPr>
        <p:blipFill>
          <a:blip r:embed="rId5"/>
          <a:stretch>
            <a:fillRect/>
          </a:stretch>
        </p:blipFill>
        <p:spPr>
          <a:xfrm>
            <a:off x="360409" y="4081697"/>
            <a:ext cx="4049032" cy="2580471"/>
          </a:xfrm>
          <a:prstGeom prst="rect">
            <a:avLst/>
          </a:prstGeom>
        </p:spPr>
      </p:pic>
    </p:spTree>
    <p:extLst>
      <p:ext uri="{BB962C8B-B14F-4D97-AF65-F5344CB8AC3E}">
        <p14:creationId xmlns:p14="http://schemas.microsoft.com/office/powerpoint/2010/main" val="3439275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If objects </a:t>
            </a:r>
            <a:r>
              <a:rPr lang="en-US" dirty="0" err="1"/>
              <a:t>i</a:t>
            </a:r>
            <a:r>
              <a:rPr lang="en-US" dirty="0"/>
              <a:t> and j are described by </a:t>
            </a:r>
            <a:r>
              <a:rPr lang="en-US" b="1" dirty="0"/>
              <a:t>symmetric binary attributes</a:t>
            </a:r>
            <a:r>
              <a:rPr lang="en-US" dirty="0"/>
              <a:t>, then the dissimilarity between </a:t>
            </a:r>
            <a:r>
              <a:rPr lang="en-US" dirty="0" err="1"/>
              <a:t>i</a:t>
            </a:r>
            <a:r>
              <a:rPr lang="en-US" dirty="0"/>
              <a:t> and j is: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p:txBody>
      </p:sp>
      <p:pic>
        <p:nvPicPr>
          <p:cNvPr id="5" name="Picture 4">
            <a:extLst>
              <a:ext uri="{FF2B5EF4-FFF2-40B4-BE49-F238E27FC236}">
                <a16:creationId xmlns:a16="http://schemas.microsoft.com/office/drawing/2014/main" id="{BE5395A6-0DB4-48AA-A6A2-59E22CDF3FA3}"/>
              </a:ext>
            </a:extLst>
          </p:cNvPr>
          <p:cNvPicPr>
            <a:picLocks noChangeAspect="1"/>
          </p:cNvPicPr>
          <p:nvPr/>
        </p:nvPicPr>
        <p:blipFill>
          <a:blip r:embed="rId2"/>
          <a:stretch>
            <a:fillRect/>
          </a:stretch>
        </p:blipFill>
        <p:spPr>
          <a:xfrm>
            <a:off x="5667079" y="1507218"/>
            <a:ext cx="3757612" cy="1105651"/>
          </a:xfrm>
          <a:prstGeom prst="rect">
            <a:avLst/>
          </a:prstGeom>
        </p:spPr>
      </p:pic>
      <p:pic>
        <p:nvPicPr>
          <p:cNvPr id="4" name="Picture 3">
            <a:extLst>
              <a:ext uri="{FF2B5EF4-FFF2-40B4-BE49-F238E27FC236}">
                <a16:creationId xmlns:a16="http://schemas.microsoft.com/office/drawing/2014/main" id="{765E7F5A-F108-4E2B-B707-2CB81B325A79}"/>
              </a:ext>
            </a:extLst>
          </p:cNvPr>
          <p:cNvPicPr>
            <a:picLocks noChangeAspect="1"/>
          </p:cNvPicPr>
          <p:nvPr/>
        </p:nvPicPr>
        <p:blipFill>
          <a:blip r:embed="rId3"/>
          <a:stretch>
            <a:fillRect/>
          </a:stretch>
        </p:blipFill>
        <p:spPr>
          <a:xfrm>
            <a:off x="5164246" y="3529850"/>
            <a:ext cx="6814394" cy="2227897"/>
          </a:xfrm>
          <a:prstGeom prst="rect">
            <a:avLst/>
          </a:prstGeom>
        </p:spPr>
      </p:pic>
      <p:pic>
        <p:nvPicPr>
          <p:cNvPr id="7" name="Picture 6">
            <a:extLst>
              <a:ext uri="{FF2B5EF4-FFF2-40B4-BE49-F238E27FC236}">
                <a16:creationId xmlns:a16="http://schemas.microsoft.com/office/drawing/2014/main" id="{64798EE3-F1BA-4A81-8C90-6F53CD3F1DF5}"/>
              </a:ext>
            </a:extLst>
          </p:cNvPr>
          <p:cNvPicPr>
            <a:picLocks noChangeAspect="1"/>
          </p:cNvPicPr>
          <p:nvPr/>
        </p:nvPicPr>
        <p:blipFill rotWithShape="1">
          <a:blip r:embed="rId4"/>
          <a:srcRect l="1358" r="1940"/>
          <a:stretch/>
        </p:blipFill>
        <p:spPr>
          <a:xfrm>
            <a:off x="0" y="1896017"/>
            <a:ext cx="4958080" cy="1872933"/>
          </a:xfrm>
          <a:prstGeom prst="rect">
            <a:avLst/>
          </a:prstGeom>
        </p:spPr>
      </p:pic>
    </p:spTree>
    <p:extLst>
      <p:ext uri="{BB962C8B-B14F-4D97-AF65-F5344CB8AC3E}">
        <p14:creationId xmlns:p14="http://schemas.microsoft.com/office/powerpoint/2010/main" val="1370408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In some cases, the data are normalized before applying distance calculations. This involves transforming the data to fall within a smaller or common range, such as [−1, 1] or [0.0, 1.0]. </a:t>
            </a:r>
          </a:p>
          <a:p>
            <a:pPr algn="just">
              <a:lnSpc>
                <a:spcPct val="100000"/>
              </a:lnSpc>
              <a:spcBef>
                <a:spcPts val="0"/>
              </a:spcBef>
            </a:pPr>
            <a:r>
              <a:rPr lang="en-US" dirty="0"/>
              <a:t>Consider a height attribute, for example, which could be measured in either meters or inches. </a:t>
            </a:r>
          </a:p>
          <a:p>
            <a:pPr algn="just">
              <a:lnSpc>
                <a:spcPct val="100000"/>
              </a:lnSpc>
              <a:spcBef>
                <a:spcPts val="0"/>
              </a:spcBef>
            </a:pPr>
            <a:r>
              <a:rPr lang="en-US" dirty="0"/>
              <a:t>Normalizing the data attempts to give all attributes an equal weight.</a:t>
            </a:r>
          </a:p>
          <a:p>
            <a:pPr algn="just">
              <a:lnSpc>
                <a:spcPct val="100000"/>
              </a:lnSpc>
              <a:spcBef>
                <a:spcPts val="0"/>
              </a:spcBef>
            </a:pPr>
            <a:r>
              <a:rPr lang="en-US" dirty="0"/>
              <a:t>The most popular distance measure is </a:t>
            </a:r>
            <a:r>
              <a:rPr lang="en-US" b="1" dirty="0"/>
              <a:t>Euclidean distance </a:t>
            </a:r>
            <a:r>
              <a:rPr lang="en-US" dirty="0"/>
              <a:t>(i.e., straight line or “as the crow flies”). Let </a:t>
            </a:r>
            <a:r>
              <a:rPr lang="en-US" i="1" dirty="0" err="1"/>
              <a:t>i</a:t>
            </a:r>
            <a:r>
              <a:rPr lang="en-US" i="1" dirty="0"/>
              <a:t> = (x</a:t>
            </a:r>
            <a:r>
              <a:rPr lang="en-US" i="1" baseline="-25000" dirty="0"/>
              <a:t>i1</a:t>
            </a:r>
            <a:r>
              <a:rPr lang="en-US" i="1" dirty="0"/>
              <a:t>, x</a:t>
            </a:r>
            <a:r>
              <a:rPr lang="en-US" i="1" baseline="-25000" dirty="0"/>
              <a:t>i2</a:t>
            </a:r>
            <a:r>
              <a:rPr lang="en-US" i="1" dirty="0"/>
              <a:t>,…, </a:t>
            </a:r>
            <a:r>
              <a:rPr lang="en-US" i="1" dirty="0" err="1"/>
              <a:t>x</a:t>
            </a:r>
            <a:r>
              <a:rPr lang="en-US" i="1" baseline="-25000" dirty="0" err="1"/>
              <a:t>ip</a:t>
            </a:r>
            <a:r>
              <a:rPr lang="en-US" i="1" dirty="0"/>
              <a:t>) </a:t>
            </a:r>
            <a:r>
              <a:rPr lang="en-US" dirty="0"/>
              <a:t>and </a:t>
            </a:r>
            <a:r>
              <a:rPr lang="en-US" i="1" dirty="0"/>
              <a:t>j = (x</a:t>
            </a:r>
            <a:r>
              <a:rPr lang="en-US" i="1" baseline="-25000" dirty="0"/>
              <a:t>j1</a:t>
            </a:r>
            <a:r>
              <a:rPr lang="en-US" i="1" dirty="0"/>
              <a:t>, x</a:t>
            </a:r>
            <a:r>
              <a:rPr lang="en-US" i="1" baseline="-25000" dirty="0"/>
              <a:t>j2</a:t>
            </a:r>
            <a:r>
              <a:rPr lang="en-US" i="1" dirty="0"/>
              <a:t>,…, </a:t>
            </a:r>
            <a:r>
              <a:rPr lang="en-US" i="1" dirty="0" err="1"/>
              <a:t>x</a:t>
            </a:r>
            <a:r>
              <a:rPr lang="en-US" i="1" baseline="-25000" dirty="0" err="1"/>
              <a:t>jp</a:t>
            </a:r>
            <a:r>
              <a:rPr lang="en-US" i="1" dirty="0"/>
              <a:t>) </a:t>
            </a:r>
            <a:r>
              <a:rPr lang="en-US" dirty="0"/>
              <a:t>be two objects described by </a:t>
            </a:r>
            <a:r>
              <a:rPr lang="en-US" b="1" i="1" dirty="0"/>
              <a:t>p</a:t>
            </a:r>
            <a:r>
              <a:rPr lang="en-US" b="1" dirty="0"/>
              <a:t> numeric attributes</a:t>
            </a:r>
            <a:r>
              <a:rPr lang="en-US" dirty="0"/>
              <a:t>. The </a:t>
            </a:r>
            <a:r>
              <a:rPr lang="en-US" b="1" dirty="0"/>
              <a:t>Euclidean distance </a:t>
            </a:r>
            <a:r>
              <a:rPr lang="en-US" dirty="0"/>
              <a:t>between </a:t>
            </a:r>
            <a:r>
              <a:rPr lang="en-US" b="1" dirty="0"/>
              <a:t>objects </a:t>
            </a:r>
            <a:r>
              <a:rPr lang="en-US" b="1" i="1" dirty="0" err="1"/>
              <a:t>i</a:t>
            </a:r>
            <a:r>
              <a:rPr lang="en-US" dirty="0"/>
              <a:t> and </a:t>
            </a:r>
            <a:r>
              <a:rPr lang="en-US" b="1" i="1" dirty="0"/>
              <a:t>j</a:t>
            </a:r>
            <a:r>
              <a:rPr lang="en-US" dirty="0"/>
              <a:t> is defined as:</a:t>
            </a:r>
          </a:p>
        </p:txBody>
      </p:sp>
      <p:pic>
        <p:nvPicPr>
          <p:cNvPr id="5" name="Picture 4">
            <a:extLst>
              <a:ext uri="{FF2B5EF4-FFF2-40B4-BE49-F238E27FC236}">
                <a16:creationId xmlns:a16="http://schemas.microsoft.com/office/drawing/2014/main" id="{95E43A8A-525C-491A-BF2E-082BB1ECBBFA}"/>
              </a:ext>
            </a:extLst>
          </p:cNvPr>
          <p:cNvPicPr>
            <a:picLocks noChangeAspect="1"/>
          </p:cNvPicPr>
          <p:nvPr/>
        </p:nvPicPr>
        <p:blipFill>
          <a:blip r:embed="rId2"/>
          <a:stretch>
            <a:fillRect/>
          </a:stretch>
        </p:blipFill>
        <p:spPr>
          <a:xfrm>
            <a:off x="1442720" y="5251870"/>
            <a:ext cx="9787255" cy="1062569"/>
          </a:xfrm>
          <a:prstGeom prst="rect">
            <a:avLst/>
          </a:prstGeom>
        </p:spPr>
      </p:pic>
    </p:spTree>
    <p:extLst>
      <p:ext uri="{BB962C8B-B14F-4D97-AF65-F5344CB8AC3E}">
        <p14:creationId xmlns:p14="http://schemas.microsoft.com/office/powerpoint/2010/main" val="2252671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Another well-known measure is the </a:t>
            </a:r>
            <a:r>
              <a:rPr lang="en-US" b="1" dirty="0"/>
              <a:t>Manhattan</a:t>
            </a:r>
            <a:r>
              <a:rPr lang="en-US" dirty="0"/>
              <a:t> (or city block) distance, named so because it is the distance in blocks between any two points in a city (such as 2 blocks down and 3 blocks over for a total of 5 blocks). It is defined as:</a:t>
            </a:r>
          </a:p>
          <a:p>
            <a:pPr algn="just">
              <a:lnSpc>
                <a:spcPct val="100000"/>
              </a:lnSpc>
              <a:spcBef>
                <a:spcPts val="0"/>
              </a:spcBef>
            </a:pPr>
            <a:endParaRPr lang="en-US" dirty="0"/>
          </a:p>
          <a:p>
            <a:pPr algn="just">
              <a:lnSpc>
                <a:spcPct val="100000"/>
              </a:lnSpc>
              <a:spcBef>
                <a:spcPts val="0"/>
              </a:spcBef>
            </a:pPr>
            <a:r>
              <a:rPr lang="en-US" dirty="0"/>
              <a:t>Both the Euclidean and the Manhattan distance satisfy the following mathematical properties:</a:t>
            </a:r>
          </a:p>
          <a:p>
            <a:pPr algn="just">
              <a:lnSpc>
                <a:spcPct val="100000"/>
              </a:lnSpc>
              <a:spcBef>
                <a:spcPts val="0"/>
              </a:spcBef>
            </a:pPr>
            <a:r>
              <a:rPr lang="en-US" b="1" dirty="0"/>
              <a:t>Non-negativity: </a:t>
            </a:r>
            <a:r>
              <a:rPr lang="en-US" i="1" dirty="0"/>
              <a:t>d(</a:t>
            </a:r>
            <a:r>
              <a:rPr lang="en-US" i="1" dirty="0" err="1"/>
              <a:t>i</a:t>
            </a:r>
            <a:r>
              <a:rPr lang="en-US" i="1" dirty="0"/>
              <a:t>, j) </a:t>
            </a:r>
            <a:r>
              <a:rPr lang="en-US" dirty="0"/>
              <a:t>≥ 0: Distance is a non-negative number.</a:t>
            </a:r>
          </a:p>
          <a:p>
            <a:pPr algn="just">
              <a:lnSpc>
                <a:spcPct val="100000"/>
              </a:lnSpc>
              <a:spcBef>
                <a:spcPts val="0"/>
              </a:spcBef>
            </a:pPr>
            <a:r>
              <a:rPr lang="en-US" b="1" dirty="0"/>
              <a:t>Identity of </a:t>
            </a:r>
            <a:r>
              <a:rPr lang="en-US" b="1" dirty="0" err="1"/>
              <a:t>indiscernibles</a:t>
            </a:r>
            <a:r>
              <a:rPr lang="en-US" b="1" dirty="0"/>
              <a:t>: </a:t>
            </a:r>
            <a:r>
              <a:rPr lang="en-US" i="1" dirty="0"/>
              <a:t>d(</a:t>
            </a:r>
            <a:r>
              <a:rPr lang="en-US" i="1" dirty="0" err="1"/>
              <a:t>i</a:t>
            </a:r>
            <a:r>
              <a:rPr lang="en-US" i="1" dirty="0"/>
              <a:t>, </a:t>
            </a:r>
            <a:r>
              <a:rPr lang="en-US" i="1" dirty="0" err="1"/>
              <a:t>i</a:t>
            </a:r>
            <a:r>
              <a:rPr lang="en-US" i="1" dirty="0"/>
              <a:t>) </a:t>
            </a:r>
            <a:r>
              <a:rPr lang="en-US" dirty="0"/>
              <a:t>= 0: The distance of an object to itself is 0.</a:t>
            </a:r>
          </a:p>
          <a:p>
            <a:pPr algn="just">
              <a:lnSpc>
                <a:spcPct val="100000"/>
              </a:lnSpc>
              <a:spcBef>
                <a:spcPts val="0"/>
              </a:spcBef>
            </a:pPr>
            <a:r>
              <a:rPr lang="en-US" b="1" dirty="0"/>
              <a:t>Symmetry: </a:t>
            </a:r>
            <a:r>
              <a:rPr lang="en-US" i="1" dirty="0"/>
              <a:t>d(</a:t>
            </a:r>
            <a:r>
              <a:rPr lang="en-US" i="1" dirty="0" err="1"/>
              <a:t>i</a:t>
            </a:r>
            <a:r>
              <a:rPr lang="en-US" i="1" dirty="0"/>
              <a:t>, j) = d(j, </a:t>
            </a:r>
            <a:r>
              <a:rPr lang="en-US" i="1" dirty="0" err="1"/>
              <a:t>i</a:t>
            </a:r>
            <a:r>
              <a:rPr lang="en-US" i="1" dirty="0"/>
              <a:t>)</a:t>
            </a:r>
            <a:r>
              <a:rPr lang="en-US" dirty="0"/>
              <a:t>: Distance is a symmetric function.</a:t>
            </a:r>
          </a:p>
          <a:p>
            <a:pPr algn="just">
              <a:lnSpc>
                <a:spcPct val="100000"/>
              </a:lnSpc>
              <a:spcBef>
                <a:spcPts val="0"/>
              </a:spcBef>
            </a:pPr>
            <a:r>
              <a:rPr lang="en-US" b="1" dirty="0"/>
              <a:t>Triangle inequality: </a:t>
            </a:r>
            <a:r>
              <a:rPr lang="en-US" i="1" dirty="0"/>
              <a:t>d(</a:t>
            </a:r>
            <a:r>
              <a:rPr lang="en-US" i="1" dirty="0" err="1"/>
              <a:t>i</a:t>
            </a:r>
            <a:r>
              <a:rPr lang="en-US" i="1" dirty="0"/>
              <a:t>, j) ≤ d(</a:t>
            </a:r>
            <a:r>
              <a:rPr lang="en-US" i="1" dirty="0" err="1"/>
              <a:t>i</a:t>
            </a:r>
            <a:r>
              <a:rPr lang="en-US" i="1" dirty="0"/>
              <a:t>, k) + d(k, j)</a:t>
            </a:r>
            <a:r>
              <a:rPr lang="en-US" dirty="0"/>
              <a:t>: Going directly from object </a:t>
            </a:r>
            <a:r>
              <a:rPr lang="en-US" i="1" dirty="0" err="1"/>
              <a:t>i</a:t>
            </a:r>
            <a:r>
              <a:rPr lang="en-US" dirty="0"/>
              <a:t> to object </a:t>
            </a:r>
            <a:r>
              <a:rPr lang="en-US" i="1" dirty="0"/>
              <a:t>j</a:t>
            </a:r>
            <a:r>
              <a:rPr lang="en-US" dirty="0"/>
              <a:t> in space is no more than making a detour over any other object </a:t>
            </a:r>
            <a:r>
              <a:rPr lang="en-US" i="1" dirty="0"/>
              <a:t>k</a:t>
            </a:r>
            <a:r>
              <a:rPr lang="en-US" dirty="0"/>
              <a:t>.</a:t>
            </a:r>
          </a:p>
        </p:txBody>
      </p:sp>
      <p:pic>
        <p:nvPicPr>
          <p:cNvPr id="4" name="Picture 3">
            <a:extLst>
              <a:ext uri="{FF2B5EF4-FFF2-40B4-BE49-F238E27FC236}">
                <a16:creationId xmlns:a16="http://schemas.microsoft.com/office/drawing/2014/main" id="{94F7896D-2E61-46A0-BFE3-CD5F20482755}"/>
              </a:ext>
            </a:extLst>
          </p:cNvPr>
          <p:cNvPicPr>
            <a:picLocks noChangeAspect="1"/>
          </p:cNvPicPr>
          <p:nvPr/>
        </p:nvPicPr>
        <p:blipFill>
          <a:blip r:embed="rId2"/>
          <a:stretch>
            <a:fillRect/>
          </a:stretch>
        </p:blipFill>
        <p:spPr>
          <a:xfrm>
            <a:off x="2844799" y="2212022"/>
            <a:ext cx="9049385" cy="761409"/>
          </a:xfrm>
          <a:prstGeom prst="rect">
            <a:avLst/>
          </a:prstGeom>
        </p:spPr>
      </p:pic>
    </p:spTree>
    <p:extLst>
      <p:ext uri="{BB962C8B-B14F-4D97-AF65-F5344CB8AC3E}">
        <p14:creationId xmlns:p14="http://schemas.microsoft.com/office/powerpoint/2010/main" val="3561279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measure that satisfies these conditions is known as </a:t>
            </a:r>
            <a:r>
              <a:rPr lang="en-US" b="1" dirty="0"/>
              <a:t>metric</a:t>
            </a:r>
            <a:r>
              <a:rPr lang="en-US" dirty="0"/>
              <a:t>. Please note that the non-negativity property is implied by the other three properties.</a:t>
            </a:r>
          </a:p>
          <a:p>
            <a:pPr algn="just">
              <a:lnSpc>
                <a:spcPct val="100000"/>
              </a:lnSpc>
              <a:spcBef>
                <a:spcPts val="0"/>
              </a:spcBef>
            </a:pPr>
            <a:r>
              <a:rPr lang="en-US" b="1" dirty="0" err="1"/>
              <a:t>Minkowski</a:t>
            </a:r>
            <a:r>
              <a:rPr lang="en-US" dirty="0"/>
              <a:t> distance is a generalization of the Euclidean and Manhattan distances. It is defined as: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where </a:t>
            </a:r>
            <a:r>
              <a:rPr lang="en-US" i="1" dirty="0"/>
              <a:t>h</a:t>
            </a:r>
            <a:r>
              <a:rPr lang="en-US" dirty="0"/>
              <a:t> is a real number such that </a:t>
            </a:r>
            <a:r>
              <a:rPr lang="en-US" i="1" dirty="0"/>
              <a:t>h</a:t>
            </a:r>
            <a:r>
              <a:rPr lang="en-US" dirty="0"/>
              <a:t> ≥ 1. (Such a distance is also called </a:t>
            </a:r>
            <a:r>
              <a:rPr lang="en-US" i="1" dirty="0" err="1"/>
              <a:t>L</a:t>
            </a:r>
            <a:r>
              <a:rPr lang="en-US" i="1" baseline="-25000" dirty="0" err="1"/>
              <a:t>p</a:t>
            </a:r>
            <a:r>
              <a:rPr lang="en-US" i="1" dirty="0"/>
              <a:t> </a:t>
            </a:r>
            <a:r>
              <a:rPr lang="en-US" dirty="0"/>
              <a:t>norm in some literature. </a:t>
            </a:r>
          </a:p>
          <a:p>
            <a:pPr algn="just">
              <a:lnSpc>
                <a:spcPct val="100000"/>
              </a:lnSpc>
              <a:spcBef>
                <a:spcPts val="0"/>
              </a:spcBef>
            </a:pPr>
            <a:r>
              <a:rPr lang="en-US" b="1" dirty="0" err="1"/>
              <a:t>Minkowski</a:t>
            </a:r>
            <a:r>
              <a:rPr lang="en-US" dirty="0"/>
              <a:t> distance represents the Manhattan distance when </a:t>
            </a:r>
            <a:r>
              <a:rPr lang="en-US" i="1" dirty="0"/>
              <a:t>h</a:t>
            </a:r>
            <a:r>
              <a:rPr lang="en-US" dirty="0"/>
              <a:t> = 1 (i.e., </a:t>
            </a:r>
            <a:r>
              <a:rPr lang="en-US" i="1" dirty="0"/>
              <a:t>L</a:t>
            </a:r>
            <a:r>
              <a:rPr lang="en-US" i="1" baseline="-25000" dirty="0"/>
              <a:t>1</a:t>
            </a:r>
            <a:r>
              <a:rPr lang="en-US" dirty="0"/>
              <a:t> norm) and Euclidean distance when </a:t>
            </a:r>
            <a:r>
              <a:rPr lang="en-US" i="1" dirty="0"/>
              <a:t>h</a:t>
            </a:r>
            <a:r>
              <a:rPr lang="en-US" dirty="0"/>
              <a:t> = 2 (i.e., </a:t>
            </a:r>
            <a:r>
              <a:rPr lang="en-US" i="1" dirty="0"/>
              <a:t>L</a:t>
            </a:r>
            <a:r>
              <a:rPr lang="en-US" i="1" baseline="-25000" dirty="0"/>
              <a:t>2</a:t>
            </a:r>
            <a:r>
              <a:rPr lang="en-US" dirty="0"/>
              <a:t> norm).</a:t>
            </a:r>
          </a:p>
        </p:txBody>
      </p:sp>
      <p:pic>
        <p:nvPicPr>
          <p:cNvPr id="4" name="Picture 3">
            <a:extLst>
              <a:ext uri="{FF2B5EF4-FFF2-40B4-BE49-F238E27FC236}">
                <a16:creationId xmlns:a16="http://schemas.microsoft.com/office/drawing/2014/main" id="{183A8B25-02F8-4388-B9D4-9B1E9601E02B}"/>
              </a:ext>
            </a:extLst>
          </p:cNvPr>
          <p:cNvPicPr>
            <a:picLocks noChangeAspect="1"/>
          </p:cNvPicPr>
          <p:nvPr/>
        </p:nvPicPr>
        <p:blipFill rotWithShape="1">
          <a:blip r:embed="rId2"/>
          <a:srcRect r="733"/>
          <a:stretch/>
        </p:blipFill>
        <p:spPr>
          <a:xfrm>
            <a:off x="1853383" y="2956719"/>
            <a:ext cx="8475074" cy="944562"/>
          </a:xfrm>
          <a:prstGeom prst="rect">
            <a:avLst/>
          </a:prstGeom>
        </p:spPr>
      </p:pic>
    </p:spTree>
    <p:extLst>
      <p:ext uri="{BB962C8B-B14F-4D97-AF65-F5344CB8AC3E}">
        <p14:creationId xmlns:p14="http://schemas.microsoft.com/office/powerpoint/2010/main" val="964325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If each attribute is assigned a weight according to its perceived importance, the </a:t>
            </a:r>
            <a:r>
              <a:rPr lang="en-US" b="1" dirty="0"/>
              <a:t>weighted Euclidean distance </a:t>
            </a:r>
            <a:r>
              <a:rPr lang="en-US" dirty="0"/>
              <a:t>can be computed as: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b="1" dirty="0"/>
          </a:p>
          <a:p>
            <a:pPr algn="just">
              <a:lnSpc>
                <a:spcPct val="100000"/>
              </a:lnSpc>
              <a:spcBef>
                <a:spcPts val="0"/>
              </a:spcBef>
            </a:pPr>
            <a:r>
              <a:rPr lang="en-US" dirty="0"/>
              <a:t>Weighting can also be applied to other distance measures as well.</a:t>
            </a:r>
          </a:p>
          <a:p>
            <a:pPr algn="just">
              <a:lnSpc>
                <a:spcPct val="100000"/>
              </a:lnSpc>
              <a:spcBef>
                <a:spcPts val="0"/>
              </a:spcBef>
            </a:pPr>
            <a:r>
              <a:rPr lang="en-US" dirty="0"/>
              <a:t>The supremum distance (also referred to as </a:t>
            </a:r>
            <a:r>
              <a:rPr lang="en-US" dirty="0" err="1"/>
              <a:t>L</a:t>
            </a:r>
            <a:r>
              <a:rPr lang="en-US" baseline="-25000" dirty="0" err="1"/>
              <a:t>max</a:t>
            </a:r>
            <a:r>
              <a:rPr lang="en-US" dirty="0"/>
              <a:t>, </a:t>
            </a:r>
            <a:r>
              <a:rPr lang="en-US" dirty="0" err="1"/>
              <a:t>L</a:t>
            </a:r>
            <a:r>
              <a:rPr lang="en-US" baseline="-25000" dirty="0" err="1"/>
              <a:t>∞norm</a:t>
            </a:r>
            <a:r>
              <a:rPr lang="en-US" dirty="0"/>
              <a:t> and as the </a:t>
            </a:r>
            <a:r>
              <a:rPr lang="en-US" b="1" dirty="0"/>
              <a:t>Chebyshev</a:t>
            </a:r>
            <a:r>
              <a:rPr lang="en-US" dirty="0"/>
              <a:t> distance) is a generalization of the </a:t>
            </a:r>
            <a:r>
              <a:rPr lang="en-US" dirty="0" err="1"/>
              <a:t>Minkowski</a:t>
            </a:r>
            <a:r>
              <a:rPr lang="en-US" dirty="0"/>
              <a:t> distance for </a:t>
            </a:r>
          </a:p>
          <a:p>
            <a:pPr marL="0" indent="0" algn="just">
              <a:lnSpc>
                <a:spcPct val="100000"/>
              </a:lnSpc>
              <a:spcBef>
                <a:spcPts val="0"/>
              </a:spcBef>
              <a:buNone/>
            </a:pPr>
            <a:r>
              <a:rPr lang="en-US" dirty="0"/>
              <a:t>   h → ∞.</a:t>
            </a:r>
          </a:p>
          <a:p>
            <a:pPr algn="just">
              <a:lnSpc>
                <a:spcPct val="100000"/>
              </a:lnSpc>
              <a:spcBef>
                <a:spcPts val="0"/>
              </a:spcBef>
            </a:pPr>
            <a:endParaRPr lang="en-US" sz="1100" b="1" dirty="0"/>
          </a:p>
          <a:p>
            <a:pPr algn="just">
              <a:lnSpc>
                <a:spcPct val="100000"/>
              </a:lnSpc>
              <a:spcBef>
                <a:spcPts val="0"/>
              </a:spcBef>
            </a:pPr>
            <a:r>
              <a:rPr lang="en-US" b="1" dirty="0"/>
              <a:t>Euclidean, Manhattan </a:t>
            </a:r>
            <a:r>
              <a:rPr lang="en-US" dirty="0"/>
              <a:t>and</a:t>
            </a:r>
            <a:r>
              <a:rPr lang="en-US" b="1" dirty="0"/>
              <a:t> </a:t>
            </a:r>
            <a:r>
              <a:rPr lang="en-US" b="1" dirty="0" err="1"/>
              <a:t>Minkowski</a:t>
            </a:r>
            <a:r>
              <a:rPr lang="en-US" b="1" dirty="0"/>
              <a:t> </a:t>
            </a:r>
            <a:r>
              <a:rPr lang="en-US" dirty="0"/>
              <a:t>distance measures are commonly used for computing the dissimilarity of objects described by numeric attributes. </a:t>
            </a:r>
          </a:p>
        </p:txBody>
      </p:sp>
      <p:pic>
        <p:nvPicPr>
          <p:cNvPr id="5" name="Picture 4">
            <a:extLst>
              <a:ext uri="{FF2B5EF4-FFF2-40B4-BE49-F238E27FC236}">
                <a16:creationId xmlns:a16="http://schemas.microsoft.com/office/drawing/2014/main" id="{C5D70DDB-E798-46DC-B44A-186028EF4CEA}"/>
              </a:ext>
            </a:extLst>
          </p:cNvPr>
          <p:cNvPicPr>
            <a:picLocks noChangeAspect="1"/>
          </p:cNvPicPr>
          <p:nvPr/>
        </p:nvPicPr>
        <p:blipFill>
          <a:blip r:embed="rId2"/>
          <a:stretch>
            <a:fillRect/>
          </a:stretch>
        </p:blipFill>
        <p:spPr>
          <a:xfrm>
            <a:off x="1371600" y="1753461"/>
            <a:ext cx="9712960" cy="1089029"/>
          </a:xfrm>
          <a:prstGeom prst="rect">
            <a:avLst/>
          </a:prstGeom>
        </p:spPr>
      </p:pic>
    </p:spTree>
    <p:extLst>
      <p:ext uri="{BB962C8B-B14F-4D97-AF65-F5344CB8AC3E}">
        <p14:creationId xmlns:p14="http://schemas.microsoft.com/office/powerpoint/2010/main" val="2462860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b="1" dirty="0"/>
              <a:t>Euclidean, </a:t>
            </a:r>
            <a:r>
              <a:rPr lang="en-US" dirty="0"/>
              <a:t>and</a:t>
            </a:r>
            <a:r>
              <a:rPr lang="en-US" b="1" dirty="0"/>
              <a:t> Manhattan </a:t>
            </a:r>
            <a:r>
              <a:rPr lang="en-US" dirty="0"/>
              <a:t>distance:</a:t>
            </a:r>
          </a:p>
        </p:txBody>
      </p:sp>
      <p:pic>
        <p:nvPicPr>
          <p:cNvPr id="6" name="Picture 5">
            <a:extLst>
              <a:ext uri="{FF2B5EF4-FFF2-40B4-BE49-F238E27FC236}">
                <a16:creationId xmlns:a16="http://schemas.microsoft.com/office/drawing/2014/main" id="{AA3BE99D-141B-4CE9-92F3-710CCFADE215}"/>
              </a:ext>
            </a:extLst>
          </p:cNvPr>
          <p:cNvPicPr>
            <a:picLocks noChangeAspect="1"/>
          </p:cNvPicPr>
          <p:nvPr/>
        </p:nvPicPr>
        <p:blipFill>
          <a:blip r:embed="rId2"/>
          <a:stretch>
            <a:fillRect/>
          </a:stretch>
        </p:blipFill>
        <p:spPr>
          <a:xfrm>
            <a:off x="1625600" y="1259889"/>
            <a:ext cx="8806089" cy="956047"/>
          </a:xfrm>
          <a:prstGeom prst="rect">
            <a:avLst/>
          </a:prstGeom>
        </p:spPr>
      </p:pic>
      <p:pic>
        <p:nvPicPr>
          <p:cNvPr id="7" name="Picture 6">
            <a:extLst>
              <a:ext uri="{FF2B5EF4-FFF2-40B4-BE49-F238E27FC236}">
                <a16:creationId xmlns:a16="http://schemas.microsoft.com/office/drawing/2014/main" id="{BF81A50B-2CE3-460C-9776-217B9854084C}"/>
              </a:ext>
            </a:extLst>
          </p:cNvPr>
          <p:cNvPicPr>
            <a:picLocks noChangeAspect="1"/>
          </p:cNvPicPr>
          <p:nvPr/>
        </p:nvPicPr>
        <p:blipFill>
          <a:blip r:embed="rId3"/>
          <a:stretch>
            <a:fillRect/>
          </a:stretch>
        </p:blipFill>
        <p:spPr>
          <a:xfrm>
            <a:off x="1889759" y="2293303"/>
            <a:ext cx="8341361" cy="701836"/>
          </a:xfrm>
          <a:prstGeom prst="rect">
            <a:avLst/>
          </a:prstGeom>
        </p:spPr>
      </p:pic>
      <p:pic>
        <p:nvPicPr>
          <p:cNvPr id="8" name="Picture 7">
            <a:extLst>
              <a:ext uri="{FF2B5EF4-FFF2-40B4-BE49-F238E27FC236}">
                <a16:creationId xmlns:a16="http://schemas.microsoft.com/office/drawing/2014/main" id="{EEE5439F-0B89-4176-B477-AD2809E533A0}"/>
              </a:ext>
            </a:extLst>
          </p:cNvPr>
          <p:cNvPicPr>
            <a:picLocks noChangeAspect="1"/>
          </p:cNvPicPr>
          <p:nvPr/>
        </p:nvPicPr>
        <p:blipFill>
          <a:blip r:embed="rId4"/>
          <a:stretch>
            <a:fillRect/>
          </a:stretch>
        </p:blipFill>
        <p:spPr>
          <a:xfrm>
            <a:off x="4714240" y="3082981"/>
            <a:ext cx="4216400" cy="3359944"/>
          </a:xfrm>
          <a:prstGeom prst="rect">
            <a:avLst/>
          </a:prstGeom>
        </p:spPr>
      </p:pic>
    </p:spTree>
    <p:extLst>
      <p:ext uri="{BB962C8B-B14F-4D97-AF65-F5344CB8AC3E}">
        <p14:creationId xmlns:p14="http://schemas.microsoft.com/office/powerpoint/2010/main" val="220840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Ordinal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treatment of ordinal attributes is quite similar to that of numeric attributes when computing dissimilarity between objects. Suppose that f is an attribute from a set of ordinal attributes describing n objects. The dissimilarity computation with respect to f involves the following steps:</a:t>
            </a:r>
          </a:p>
          <a:p>
            <a:pPr marL="630238" lvl="1" indent="-366713" algn="just">
              <a:lnSpc>
                <a:spcPct val="100000"/>
              </a:lnSpc>
              <a:spcBef>
                <a:spcPts val="0"/>
              </a:spcBef>
              <a:buFont typeface="+mj-lt"/>
              <a:buAutoNum type="arabicParenR"/>
            </a:pPr>
            <a:r>
              <a:rPr lang="en-US" sz="2800" dirty="0"/>
              <a:t>The value of f for the </a:t>
            </a:r>
            <a:r>
              <a:rPr lang="en-US" sz="2800" i="1" dirty="0" err="1"/>
              <a:t>i</a:t>
            </a:r>
            <a:r>
              <a:rPr lang="en-US" sz="2800" i="1" baseline="30000" dirty="0" err="1"/>
              <a:t>th</a:t>
            </a:r>
            <a:r>
              <a:rPr lang="en-US" sz="2800" dirty="0"/>
              <a:t> object is </a:t>
            </a:r>
            <a:r>
              <a:rPr lang="en-US" sz="2800" i="1" dirty="0" err="1"/>
              <a:t>x</a:t>
            </a:r>
            <a:r>
              <a:rPr lang="en-US" sz="2800" i="1" baseline="-25000" dirty="0" err="1"/>
              <a:t>if</a:t>
            </a:r>
            <a:r>
              <a:rPr lang="en-US" sz="2800" dirty="0"/>
              <a:t> , and f has </a:t>
            </a:r>
            <a:r>
              <a:rPr lang="en-US" sz="2800" i="1" dirty="0" err="1"/>
              <a:t>M</a:t>
            </a:r>
            <a:r>
              <a:rPr lang="en-US" sz="2800" i="1" baseline="-25000" dirty="0" err="1"/>
              <a:t>f</a:t>
            </a:r>
            <a:r>
              <a:rPr lang="en-US" sz="2800" i="1" dirty="0"/>
              <a:t> </a:t>
            </a:r>
            <a:r>
              <a:rPr lang="en-US" sz="2800" dirty="0"/>
              <a:t>ordered states, representing the ranking </a:t>
            </a:r>
            <a:r>
              <a:rPr lang="en-US" sz="2800" i="1" dirty="0"/>
              <a:t>1,…,</a:t>
            </a:r>
            <a:r>
              <a:rPr lang="en-US" sz="2800" i="1" dirty="0" err="1"/>
              <a:t>M</a:t>
            </a:r>
            <a:r>
              <a:rPr lang="en-US" sz="2800" i="1" baseline="-25000" dirty="0" err="1"/>
              <a:t>f</a:t>
            </a:r>
            <a:r>
              <a:rPr lang="en-US" sz="2800" dirty="0"/>
              <a:t>. Replace each </a:t>
            </a:r>
            <a:r>
              <a:rPr lang="en-US" sz="2800" i="1" dirty="0" err="1"/>
              <a:t>x</a:t>
            </a:r>
            <a:r>
              <a:rPr lang="en-US" sz="2800" i="1" baseline="-25000" dirty="0" err="1"/>
              <a:t>if</a:t>
            </a:r>
            <a:r>
              <a:rPr lang="en-US" sz="2800" dirty="0"/>
              <a:t> by its corresponding rank, </a:t>
            </a:r>
            <a:r>
              <a:rPr lang="en-US" sz="2800" i="1" dirty="0" err="1"/>
              <a:t>r</a:t>
            </a:r>
            <a:r>
              <a:rPr lang="en-US" sz="2800" i="1" baseline="-25000" dirty="0" err="1"/>
              <a:t>if</a:t>
            </a:r>
            <a:r>
              <a:rPr lang="en-US" sz="2800" i="1" dirty="0"/>
              <a:t> </a:t>
            </a:r>
            <a:r>
              <a:rPr lang="en-IN" i="1" dirty="0"/>
              <a:t>∈</a:t>
            </a:r>
            <a:r>
              <a:rPr lang="en-US" sz="2800" i="1" dirty="0"/>
              <a:t> {1,…, </a:t>
            </a:r>
            <a:r>
              <a:rPr lang="en-US" sz="2800" i="1" dirty="0" err="1"/>
              <a:t>M</a:t>
            </a:r>
            <a:r>
              <a:rPr lang="en-US" sz="2800" i="1" baseline="-25000" dirty="0" err="1"/>
              <a:t>f</a:t>
            </a:r>
            <a:r>
              <a:rPr lang="en-US" sz="2800" i="1" dirty="0"/>
              <a:t>}. </a:t>
            </a:r>
          </a:p>
          <a:p>
            <a:pPr marL="630238" lvl="1" indent="-366713" algn="just">
              <a:lnSpc>
                <a:spcPct val="100000"/>
              </a:lnSpc>
              <a:spcBef>
                <a:spcPts val="0"/>
              </a:spcBef>
              <a:buFont typeface="+mj-lt"/>
              <a:buAutoNum type="arabicParenR"/>
            </a:pPr>
            <a:r>
              <a:rPr lang="en-US" sz="2800" dirty="0"/>
              <a:t>Since each ordinal attribute can have a </a:t>
            </a:r>
            <a:r>
              <a:rPr lang="en-US" sz="2800" b="1" dirty="0"/>
              <a:t>different number of states</a:t>
            </a:r>
            <a:r>
              <a:rPr lang="en-US" sz="2800" dirty="0"/>
              <a:t>, it is often necessary to map the range of each attribute onto [0.0, 1.0] so that each attribute has equal weight. We perform such data normalization by replacing the rank </a:t>
            </a:r>
            <a:r>
              <a:rPr lang="en-US" sz="2800" i="1" dirty="0" err="1"/>
              <a:t>r</a:t>
            </a:r>
            <a:r>
              <a:rPr lang="en-US" sz="2800" i="1" baseline="-25000" dirty="0" err="1"/>
              <a:t>if</a:t>
            </a:r>
            <a:r>
              <a:rPr lang="en-US" sz="2800" dirty="0"/>
              <a:t> of the </a:t>
            </a:r>
            <a:r>
              <a:rPr lang="en-US" sz="2800" i="1" dirty="0" err="1"/>
              <a:t>i</a:t>
            </a:r>
            <a:r>
              <a:rPr lang="en-US" sz="2800" i="1" baseline="30000" dirty="0" err="1"/>
              <a:t>th</a:t>
            </a:r>
            <a:r>
              <a:rPr lang="en-US" sz="2800" dirty="0"/>
              <a:t> object in the </a:t>
            </a:r>
            <a:r>
              <a:rPr lang="en-US" sz="2800" i="1" dirty="0" err="1"/>
              <a:t>f</a:t>
            </a:r>
            <a:r>
              <a:rPr lang="en-US" sz="2800" i="1" baseline="30000" dirty="0" err="1"/>
              <a:t>th</a:t>
            </a:r>
            <a:r>
              <a:rPr lang="en-US" sz="2800" dirty="0"/>
              <a:t> attribute by</a:t>
            </a:r>
          </a:p>
        </p:txBody>
      </p:sp>
      <p:pic>
        <p:nvPicPr>
          <p:cNvPr id="5" name="Picture 4">
            <a:extLst>
              <a:ext uri="{FF2B5EF4-FFF2-40B4-BE49-F238E27FC236}">
                <a16:creationId xmlns:a16="http://schemas.microsoft.com/office/drawing/2014/main" id="{36007B81-677F-4A18-8E69-EB071AFF673F}"/>
              </a:ext>
            </a:extLst>
          </p:cNvPr>
          <p:cNvPicPr>
            <a:picLocks noChangeAspect="1"/>
          </p:cNvPicPr>
          <p:nvPr/>
        </p:nvPicPr>
        <p:blipFill>
          <a:blip r:embed="rId2"/>
          <a:stretch>
            <a:fillRect/>
          </a:stretch>
        </p:blipFill>
        <p:spPr>
          <a:xfrm>
            <a:off x="4936033" y="5598160"/>
            <a:ext cx="2516961" cy="1249680"/>
          </a:xfrm>
          <a:prstGeom prst="rect">
            <a:avLst/>
          </a:prstGeom>
        </p:spPr>
      </p:pic>
    </p:spTree>
    <p:extLst>
      <p:ext uri="{BB962C8B-B14F-4D97-AF65-F5344CB8AC3E}">
        <p14:creationId xmlns:p14="http://schemas.microsoft.com/office/powerpoint/2010/main" val="76881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Attribute Types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dirty="0"/>
              <a:t>The type of an attribute is determined by the set of possible values—nominal, binary, ordinal, or numeric—the attribute can have. </a:t>
            </a:r>
          </a:p>
          <a:p>
            <a:pPr marL="777875" lvl="1" indent="-514350" algn="just">
              <a:lnSpc>
                <a:spcPct val="100000"/>
              </a:lnSpc>
              <a:buFont typeface="+mj-lt"/>
              <a:buAutoNum type="arabicParenR"/>
            </a:pPr>
            <a:r>
              <a:rPr lang="en-US" sz="2800" dirty="0"/>
              <a:t>Nominal Attributes</a:t>
            </a:r>
          </a:p>
          <a:p>
            <a:pPr marL="777875" lvl="1" indent="-514350" algn="just">
              <a:lnSpc>
                <a:spcPct val="100000"/>
              </a:lnSpc>
              <a:buFont typeface="+mj-lt"/>
              <a:buAutoNum type="arabicParenR"/>
            </a:pPr>
            <a:r>
              <a:rPr lang="en-US" sz="2800" dirty="0"/>
              <a:t>Binary Attributes</a:t>
            </a:r>
          </a:p>
          <a:p>
            <a:pPr marL="777875" lvl="1" indent="-514350" algn="just">
              <a:lnSpc>
                <a:spcPct val="100000"/>
              </a:lnSpc>
              <a:buFont typeface="+mj-lt"/>
              <a:buAutoNum type="arabicParenR"/>
            </a:pPr>
            <a:r>
              <a:rPr lang="en-US" sz="2800" dirty="0"/>
              <a:t>Ordinal Attributes</a:t>
            </a:r>
          </a:p>
          <a:p>
            <a:pPr marL="777875" lvl="1" indent="-514350" algn="just">
              <a:lnSpc>
                <a:spcPct val="100000"/>
              </a:lnSpc>
              <a:buFont typeface="+mj-lt"/>
              <a:buAutoNum type="arabicParenR"/>
            </a:pPr>
            <a:r>
              <a:rPr lang="en-US" sz="2800" dirty="0"/>
              <a:t>Numeric Attributes</a:t>
            </a:r>
          </a:p>
          <a:p>
            <a:pPr marL="1292225" lvl="2" indent="-571500" algn="just">
              <a:lnSpc>
                <a:spcPct val="100000"/>
              </a:lnSpc>
              <a:buFont typeface="+mj-lt"/>
              <a:buAutoNum type="romanLcPeriod"/>
            </a:pPr>
            <a:r>
              <a:rPr lang="en-US" sz="2800" dirty="0"/>
              <a:t>Interval-Scaled Attributes</a:t>
            </a:r>
          </a:p>
          <a:p>
            <a:pPr marL="1292225" lvl="2" indent="-571500" algn="just">
              <a:lnSpc>
                <a:spcPct val="100000"/>
              </a:lnSpc>
              <a:buFont typeface="+mj-lt"/>
              <a:buAutoNum type="romanLcPeriod"/>
            </a:pPr>
            <a:r>
              <a:rPr lang="en-US" sz="2800" dirty="0"/>
              <a:t>Ratio-Scaled Attributes</a:t>
            </a:r>
          </a:p>
          <a:p>
            <a:pPr lvl="1" algn="just">
              <a:lnSpc>
                <a:spcPct val="100000"/>
              </a:lnSpc>
              <a:buFont typeface="Wingdings" panose="05000000000000000000" pitchFamily="2" charset="2"/>
              <a:buChar char="§"/>
            </a:pPr>
            <a:endParaRPr lang="en-US" sz="2800" dirty="0"/>
          </a:p>
          <a:p>
            <a:pPr algn="just">
              <a:lnSpc>
                <a:spcPct val="100000"/>
              </a:lnSpc>
            </a:pPr>
            <a:endParaRPr lang="en-IN" sz="2800" dirty="0"/>
          </a:p>
        </p:txBody>
      </p:sp>
    </p:spTree>
    <p:extLst>
      <p:ext uri="{BB962C8B-B14F-4D97-AF65-F5344CB8AC3E}">
        <p14:creationId xmlns:p14="http://schemas.microsoft.com/office/powerpoint/2010/main" val="2215745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Ordinal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487680" y="792480"/>
            <a:ext cx="11059886" cy="5909404"/>
          </a:xfrm>
        </p:spPr>
        <p:txBody>
          <a:bodyPr>
            <a:noAutofit/>
          </a:bodyPr>
          <a:lstStyle/>
          <a:p>
            <a:pPr marL="777875" lvl="1" indent="-514350" algn="just">
              <a:lnSpc>
                <a:spcPct val="100000"/>
              </a:lnSpc>
              <a:spcBef>
                <a:spcPts val="0"/>
              </a:spcBef>
              <a:buFont typeface="+mj-lt"/>
              <a:buAutoNum type="arabicParenR" startAt="3"/>
            </a:pPr>
            <a:r>
              <a:rPr lang="en-US" sz="2800" dirty="0"/>
              <a:t>Dissimilarity can then be computed using any of the distance measures described in previous slides for numeric attributes, using </a:t>
            </a:r>
            <a:r>
              <a:rPr lang="en-US" sz="2800" i="1" dirty="0" err="1"/>
              <a:t>z</a:t>
            </a:r>
            <a:r>
              <a:rPr lang="en-US" sz="2800" i="1" baseline="-25000" dirty="0" err="1"/>
              <a:t>if</a:t>
            </a:r>
            <a:r>
              <a:rPr lang="en-US" sz="2800" dirty="0"/>
              <a:t> to represent the </a:t>
            </a:r>
            <a:r>
              <a:rPr lang="en-US" sz="2800" i="1" dirty="0"/>
              <a:t>f</a:t>
            </a:r>
            <a:r>
              <a:rPr lang="en-US" sz="2800" dirty="0"/>
              <a:t> value for the </a:t>
            </a:r>
            <a:r>
              <a:rPr lang="en-US" sz="2800" i="1" dirty="0" err="1"/>
              <a:t>i</a:t>
            </a:r>
            <a:r>
              <a:rPr lang="en-US" sz="2800" i="1" baseline="30000" dirty="0" err="1"/>
              <a:t>th</a:t>
            </a:r>
            <a:r>
              <a:rPr lang="en-US" sz="2800" dirty="0"/>
              <a:t> object.</a:t>
            </a:r>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263525" lvl="1" indent="0" algn="just">
              <a:lnSpc>
                <a:spcPct val="100000"/>
              </a:lnSpc>
              <a:spcBef>
                <a:spcPts val="0"/>
              </a:spcBef>
              <a:buNone/>
            </a:pPr>
            <a:endParaRPr lang="en-US" sz="2800" dirty="0"/>
          </a:p>
          <a:p>
            <a:pPr marL="355600" lvl="1" indent="-355600" algn="just">
              <a:lnSpc>
                <a:spcPct val="100000"/>
              </a:lnSpc>
              <a:spcBef>
                <a:spcPts val="0"/>
              </a:spcBef>
            </a:pPr>
            <a:r>
              <a:rPr lang="en-US" sz="2800" dirty="0"/>
              <a:t>There are three states for test-2: fair, good, and excellent, that is, </a:t>
            </a:r>
            <a:r>
              <a:rPr lang="en-US" sz="2800" i="1" dirty="0" err="1"/>
              <a:t>M</a:t>
            </a:r>
            <a:r>
              <a:rPr lang="en-US" sz="2800" i="1" baseline="-25000" dirty="0" err="1"/>
              <a:t>f</a:t>
            </a:r>
            <a:r>
              <a:rPr lang="en-US" sz="2800" dirty="0"/>
              <a:t> = 3. For step 1, if we replace each value for test-2 by its rank, the four objects are assigned the ranks 3, 1, 2, and 3, respectively. </a:t>
            </a:r>
          </a:p>
          <a:p>
            <a:pPr marL="355600" lvl="1" indent="-355600" algn="just">
              <a:lnSpc>
                <a:spcPct val="100000"/>
              </a:lnSpc>
              <a:spcBef>
                <a:spcPts val="0"/>
              </a:spcBef>
            </a:pPr>
            <a:r>
              <a:rPr lang="en-US" sz="2800" dirty="0"/>
              <a:t>Step 2 normalizes the ranking by mapping rank 1 to 0.0, rank 2 to 0.5, and rank 3 to 1.0.</a:t>
            </a:r>
          </a:p>
          <a:p>
            <a:pPr marL="777875" lvl="1" indent="-514350" algn="just">
              <a:lnSpc>
                <a:spcPct val="100000"/>
              </a:lnSpc>
              <a:spcBef>
                <a:spcPts val="0"/>
              </a:spcBef>
              <a:buFont typeface="+mj-lt"/>
              <a:buAutoNum type="arabicParenR" startAt="3"/>
            </a:pPr>
            <a:endParaRPr lang="en-US" sz="2800" dirty="0"/>
          </a:p>
          <a:p>
            <a:pPr marL="263525" lvl="1" indent="0" algn="just">
              <a:lnSpc>
                <a:spcPct val="100000"/>
              </a:lnSpc>
              <a:spcBef>
                <a:spcPts val="0"/>
              </a:spcBef>
              <a:buNone/>
            </a:pPr>
            <a:r>
              <a:rPr lang="en-US" sz="2800" dirty="0"/>
              <a:t> </a:t>
            </a:r>
          </a:p>
          <a:p>
            <a:pPr marL="263525" lvl="1" indent="0" algn="just">
              <a:lnSpc>
                <a:spcPct val="100000"/>
              </a:lnSpc>
              <a:spcBef>
                <a:spcPts val="0"/>
              </a:spcBef>
              <a:buNone/>
            </a:pPr>
            <a:endParaRPr lang="en-US" sz="2800" dirty="0"/>
          </a:p>
        </p:txBody>
      </p:sp>
      <p:pic>
        <p:nvPicPr>
          <p:cNvPr id="4" name="Picture 3">
            <a:extLst>
              <a:ext uri="{FF2B5EF4-FFF2-40B4-BE49-F238E27FC236}">
                <a16:creationId xmlns:a16="http://schemas.microsoft.com/office/drawing/2014/main" id="{DCC68F9A-AD21-4C92-99CB-32873A27F967}"/>
              </a:ext>
            </a:extLst>
          </p:cNvPr>
          <p:cNvPicPr>
            <a:picLocks noChangeAspect="1"/>
          </p:cNvPicPr>
          <p:nvPr/>
        </p:nvPicPr>
        <p:blipFill>
          <a:blip r:embed="rId2"/>
          <a:stretch>
            <a:fillRect/>
          </a:stretch>
        </p:blipFill>
        <p:spPr>
          <a:xfrm>
            <a:off x="6437554" y="2114520"/>
            <a:ext cx="5110012" cy="2259360"/>
          </a:xfrm>
          <a:prstGeom prst="rect">
            <a:avLst/>
          </a:prstGeom>
        </p:spPr>
      </p:pic>
      <p:pic>
        <p:nvPicPr>
          <p:cNvPr id="5" name="Picture 4">
            <a:extLst>
              <a:ext uri="{FF2B5EF4-FFF2-40B4-BE49-F238E27FC236}">
                <a16:creationId xmlns:a16="http://schemas.microsoft.com/office/drawing/2014/main" id="{4E02A224-1559-4B44-847C-90807F9AD713}"/>
              </a:ext>
            </a:extLst>
          </p:cNvPr>
          <p:cNvPicPr>
            <a:picLocks noChangeAspect="1"/>
          </p:cNvPicPr>
          <p:nvPr/>
        </p:nvPicPr>
        <p:blipFill>
          <a:blip r:embed="rId3"/>
          <a:stretch>
            <a:fillRect/>
          </a:stretch>
        </p:blipFill>
        <p:spPr>
          <a:xfrm>
            <a:off x="3573959" y="2114520"/>
            <a:ext cx="2516961" cy="1249680"/>
          </a:xfrm>
          <a:prstGeom prst="rect">
            <a:avLst/>
          </a:prstGeom>
        </p:spPr>
      </p:pic>
    </p:spTree>
    <p:extLst>
      <p:ext uri="{BB962C8B-B14F-4D97-AF65-F5344CB8AC3E}">
        <p14:creationId xmlns:p14="http://schemas.microsoft.com/office/powerpoint/2010/main" val="2217041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Ordinal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487680" y="792480"/>
            <a:ext cx="11059886" cy="5909404"/>
          </a:xfrm>
        </p:spPr>
        <p:txBody>
          <a:bodyPr>
            <a:noAutofit/>
          </a:bodyPr>
          <a:lstStyle/>
          <a:p>
            <a:pPr marL="777875" lvl="1" indent="-514350" algn="just">
              <a:lnSpc>
                <a:spcPct val="100000"/>
              </a:lnSpc>
              <a:spcBef>
                <a:spcPts val="0"/>
              </a:spcBef>
              <a:buFont typeface="+mj-lt"/>
              <a:buAutoNum type="arabicParenR" startAt="3"/>
            </a:pPr>
            <a:r>
              <a:rPr lang="en-US" sz="2800" dirty="0"/>
              <a:t>Dissimilarity can then be computed using any of the distance measures described in previous slides for numeric attributes, using </a:t>
            </a:r>
            <a:r>
              <a:rPr lang="en-US" sz="2800" i="1" dirty="0" err="1"/>
              <a:t>z</a:t>
            </a:r>
            <a:r>
              <a:rPr lang="en-US" sz="2800" i="1" baseline="-25000" dirty="0" err="1"/>
              <a:t>if</a:t>
            </a:r>
            <a:r>
              <a:rPr lang="en-US" sz="2800" dirty="0"/>
              <a:t> to represent the </a:t>
            </a:r>
            <a:r>
              <a:rPr lang="en-US" sz="2800" i="1" dirty="0"/>
              <a:t>f</a:t>
            </a:r>
            <a:r>
              <a:rPr lang="en-US" sz="2800" dirty="0"/>
              <a:t> value for the </a:t>
            </a:r>
            <a:r>
              <a:rPr lang="en-US" sz="2800" i="1" dirty="0" err="1"/>
              <a:t>i</a:t>
            </a:r>
            <a:r>
              <a:rPr lang="en-US" sz="2800" i="1" baseline="30000" dirty="0" err="1"/>
              <a:t>th</a:t>
            </a:r>
            <a:r>
              <a:rPr lang="en-US" sz="2800" dirty="0"/>
              <a:t> object.</a:t>
            </a:r>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263525" lvl="1" indent="0" algn="just">
              <a:lnSpc>
                <a:spcPct val="100000"/>
              </a:lnSpc>
              <a:spcBef>
                <a:spcPts val="0"/>
              </a:spcBef>
              <a:buNone/>
            </a:pPr>
            <a:endParaRPr lang="en-US" sz="2800" dirty="0"/>
          </a:p>
          <a:p>
            <a:pPr marL="355600" lvl="1" indent="-355600" algn="just">
              <a:lnSpc>
                <a:spcPct val="100000"/>
              </a:lnSpc>
              <a:spcBef>
                <a:spcPts val="0"/>
              </a:spcBef>
            </a:pPr>
            <a:r>
              <a:rPr lang="en-US" sz="2800" dirty="0"/>
              <a:t>There are three states for test-2: fair, good, and excellent, that is, </a:t>
            </a:r>
            <a:r>
              <a:rPr lang="en-US" sz="2800" i="1" dirty="0" err="1"/>
              <a:t>M</a:t>
            </a:r>
            <a:r>
              <a:rPr lang="en-US" sz="2800" i="1" baseline="-25000" dirty="0" err="1"/>
              <a:t>f</a:t>
            </a:r>
            <a:r>
              <a:rPr lang="en-US" sz="2800" dirty="0"/>
              <a:t> = 3. For step 1, if we replace each value for test-2 by its rank, the four objects are assigned the ranks 3, 1, 2, and 3, respectively. </a:t>
            </a:r>
          </a:p>
          <a:p>
            <a:pPr marL="355600" lvl="1" indent="-355600" algn="just">
              <a:lnSpc>
                <a:spcPct val="100000"/>
              </a:lnSpc>
              <a:spcBef>
                <a:spcPts val="0"/>
              </a:spcBef>
            </a:pPr>
            <a:r>
              <a:rPr lang="en-US" sz="2800" dirty="0"/>
              <a:t>Step 2 normalizes the ranking by mapping rank 1 to 0.0, rank 2 to 0.5, and rank 3 to 1.0.</a:t>
            </a:r>
          </a:p>
          <a:p>
            <a:pPr marL="777875" lvl="1" indent="-514350" algn="just">
              <a:lnSpc>
                <a:spcPct val="100000"/>
              </a:lnSpc>
              <a:spcBef>
                <a:spcPts val="0"/>
              </a:spcBef>
              <a:buFont typeface="+mj-lt"/>
              <a:buAutoNum type="arabicParenR" startAt="3"/>
            </a:pPr>
            <a:endParaRPr lang="en-US" sz="2800" dirty="0"/>
          </a:p>
          <a:p>
            <a:pPr marL="263525" lvl="1" indent="0" algn="just">
              <a:lnSpc>
                <a:spcPct val="100000"/>
              </a:lnSpc>
              <a:spcBef>
                <a:spcPts val="0"/>
              </a:spcBef>
              <a:buNone/>
            </a:pPr>
            <a:r>
              <a:rPr lang="en-US" sz="2800" dirty="0"/>
              <a:t> </a:t>
            </a:r>
          </a:p>
          <a:p>
            <a:pPr marL="263525" lvl="1" indent="0" algn="just">
              <a:lnSpc>
                <a:spcPct val="100000"/>
              </a:lnSpc>
              <a:spcBef>
                <a:spcPts val="0"/>
              </a:spcBef>
              <a:buNone/>
            </a:pPr>
            <a:endParaRPr lang="en-US" sz="2800" dirty="0"/>
          </a:p>
        </p:txBody>
      </p:sp>
      <p:pic>
        <p:nvPicPr>
          <p:cNvPr id="4" name="Picture 3">
            <a:extLst>
              <a:ext uri="{FF2B5EF4-FFF2-40B4-BE49-F238E27FC236}">
                <a16:creationId xmlns:a16="http://schemas.microsoft.com/office/drawing/2014/main" id="{DCC68F9A-AD21-4C92-99CB-32873A27F967}"/>
              </a:ext>
            </a:extLst>
          </p:cNvPr>
          <p:cNvPicPr>
            <a:picLocks noChangeAspect="1"/>
          </p:cNvPicPr>
          <p:nvPr/>
        </p:nvPicPr>
        <p:blipFill>
          <a:blip r:embed="rId2"/>
          <a:stretch>
            <a:fillRect/>
          </a:stretch>
        </p:blipFill>
        <p:spPr>
          <a:xfrm>
            <a:off x="6437554" y="2114520"/>
            <a:ext cx="5110012" cy="2259360"/>
          </a:xfrm>
          <a:prstGeom prst="rect">
            <a:avLst/>
          </a:prstGeom>
        </p:spPr>
      </p:pic>
      <p:pic>
        <p:nvPicPr>
          <p:cNvPr id="5" name="Picture 4">
            <a:extLst>
              <a:ext uri="{FF2B5EF4-FFF2-40B4-BE49-F238E27FC236}">
                <a16:creationId xmlns:a16="http://schemas.microsoft.com/office/drawing/2014/main" id="{4E02A224-1559-4B44-847C-90807F9AD713}"/>
              </a:ext>
            </a:extLst>
          </p:cNvPr>
          <p:cNvPicPr>
            <a:picLocks noChangeAspect="1"/>
          </p:cNvPicPr>
          <p:nvPr/>
        </p:nvPicPr>
        <p:blipFill>
          <a:blip r:embed="rId3"/>
          <a:stretch>
            <a:fillRect/>
          </a:stretch>
        </p:blipFill>
        <p:spPr>
          <a:xfrm>
            <a:off x="3573959" y="2114520"/>
            <a:ext cx="2516961" cy="1249680"/>
          </a:xfrm>
          <a:prstGeom prst="rect">
            <a:avLst/>
          </a:prstGeom>
        </p:spPr>
      </p:pic>
      <p:pic>
        <p:nvPicPr>
          <p:cNvPr id="6" name="Picture 5">
            <a:extLst>
              <a:ext uri="{FF2B5EF4-FFF2-40B4-BE49-F238E27FC236}">
                <a16:creationId xmlns:a16="http://schemas.microsoft.com/office/drawing/2014/main" id="{C9E8BDAF-7ACB-4C42-A2B1-47BBDBD1D278}"/>
              </a:ext>
            </a:extLst>
          </p:cNvPr>
          <p:cNvPicPr>
            <a:picLocks noChangeAspect="1"/>
          </p:cNvPicPr>
          <p:nvPr/>
        </p:nvPicPr>
        <p:blipFill>
          <a:blip r:embed="rId4"/>
          <a:stretch>
            <a:fillRect/>
          </a:stretch>
        </p:blipFill>
        <p:spPr>
          <a:xfrm>
            <a:off x="171667" y="2230755"/>
            <a:ext cx="3228975" cy="2143125"/>
          </a:xfrm>
          <a:prstGeom prst="rect">
            <a:avLst/>
          </a:prstGeom>
        </p:spPr>
      </p:pic>
    </p:spTree>
    <p:extLst>
      <p:ext uri="{BB962C8B-B14F-4D97-AF65-F5344CB8AC3E}">
        <p14:creationId xmlns:p14="http://schemas.microsoft.com/office/powerpoint/2010/main" val="12528749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Ordinal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marL="777875" lvl="1" indent="-514350" algn="just">
              <a:lnSpc>
                <a:spcPct val="100000"/>
              </a:lnSpc>
              <a:spcBef>
                <a:spcPts val="0"/>
              </a:spcBef>
              <a:buFont typeface="+mj-lt"/>
              <a:buAutoNum type="arabicParenR" startAt="3"/>
            </a:pPr>
            <a:r>
              <a:rPr lang="en-US" sz="2800" dirty="0"/>
              <a:t>Dissimilarity can then be computed using any of the distance measures described in previous slides for numeric attributes, using </a:t>
            </a:r>
            <a:r>
              <a:rPr lang="en-US" sz="2800" i="1" dirty="0" err="1"/>
              <a:t>z</a:t>
            </a:r>
            <a:r>
              <a:rPr lang="en-US" sz="2800" i="1" baseline="-25000" dirty="0" err="1"/>
              <a:t>if</a:t>
            </a:r>
            <a:r>
              <a:rPr lang="en-US" sz="2800" dirty="0"/>
              <a:t> to represent the f value for the </a:t>
            </a:r>
            <a:r>
              <a:rPr lang="en-US" sz="2800" i="1" dirty="0" err="1"/>
              <a:t>i</a:t>
            </a:r>
            <a:r>
              <a:rPr lang="en-US" sz="2800" i="1" baseline="30000" dirty="0" err="1"/>
              <a:t>th</a:t>
            </a:r>
            <a:r>
              <a:rPr lang="en-US" sz="2800" dirty="0"/>
              <a:t> object.. </a:t>
            </a:r>
          </a:p>
          <a:p>
            <a:pPr marL="630238" lvl="1" indent="-366713" algn="just">
              <a:lnSpc>
                <a:spcPct val="100000"/>
              </a:lnSpc>
              <a:spcBef>
                <a:spcPts val="0"/>
              </a:spcBef>
              <a:buFont typeface="+mj-lt"/>
              <a:buAutoNum type="arabicParenR" startAt="3"/>
            </a:pPr>
            <a:endParaRPr lang="en-US" sz="2800" dirty="0"/>
          </a:p>
          <a:p>
            <a:pPr marL="263525" lvl="1" indent="-263525" algn="just">
              <a:lnSpc>
                <a:spcPct val="100000"/>
              </a:lnSpc>
              <a:spcBef>
                <a:spcPts val="0"/>
              </a:spcBef>
            </a:pPr>
            <a:r>
              <a:rPr lang="en-US" sz="2800" dirty="0"/>
              <a:t>Similarity values for ordinal attributes can be interpreted from dissimilarity as </a:t>
            </a:r>
            <a:r>
              <a:rPr lang="en-US" sz="2800" i="1" dirty="0"/>
              <a:t>sim(</a:t>
            </a:r>
            <a:r>
              <a:rPr lang="en-US" sz="2800" i="1" dirty="0" err="1"/>
              <a:t>i,j</a:t>
            </a:r>
            <a:r>
              <a:rPr lang="en-US" sz="2800" i="1" dirty="0"/>
              <a:t>) = 1 − d(</a:t>
            </a:r>
            <a:r>
              <a:rPr lang="en-US" sz="2800" i="1" dirty="0" err="1"/>
              <a:t>i,j</a:t>
            </a:r>
            <a:r>
              <a:rPr lang="en-US" sz="2800" i="1" dirty="0"/>
              <a:t>).</a:t>
            </a:r>
          </a:p>
        </p:txBody>
      </p:sp>
      <p:pic>
        <p:nvPicPr>
          <p:cNvPr id="4" name="Picture 3">
            <a:extLst>
              <a:ext uri="{FF2B5EF4-FFF2-40B4-BE49-F238E27FC236}">
                <a16:creationId xmlns:a16="http://schemas.microsoft.com/office/drawing/2014/main" id="{DCC68F9A-AD21-4C92-99CB-32873A27F967}"/>
              </a:ext>
            </a:extLst>
          </p:cNvPr>
          <p:cNvPicPr>
            <a:picLocks noChangeAspect="1"/>
          </p:cNvPicPr>
          <p:nvPr/>
        </p:nvPicPr>
        <p:blipFill>
          <a:blip r:embed="rId2"/>
          <a:stretch>
            <a:fillRect/>
          </a:stretch>
        </p:blipFill>
        <p:spPr>
          <a:xfrm>
            <a:off x="6437554" y="3521680"/>
            <a:ext cx="5110012" cy="2259360"/>
          </a:xfrm>
          <a:prstGeom prst="rect">
            <a:avLst/>
          </a:prstGeom>
        </p:spPr>
      </p:pic>
    </p:spTree>
    <p:extLst>
      <p:ext uri="{BB962C8B-B14F-4D97-AF65-F5344CB8AC3E}">
        <p14:creationId xmlns:p14="http://schemas.microsoft.com/office/powerpoint/2010/main" val="3143359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Cosine 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document can be represented by thousands of attributes, each recording the frequency of a particular word (such as a keyword) or phrase in the document. </a:t>
            </a:r>
          </a:p>
          <a:p>
            <a:pPr algn="just">
              <a:lnSpc>
                <a:spcPct val="100000"/>
              </a:lnSpc>
              <a:spcBef>
                <a:spcPts val="0"/>
              </a:spcBef>
            </a:pPr>
            <a:r>
              <a:rPr lang="en-US" dirty="0"/>
              <a:t>Thus, each document is an object represented by what is called a term-frequency vector.</a:t>
            </a:r>
          </a:p>
          <a:p>
            <a:pPr algn="just">
              <a:lnSpc>
                <a:spcPct val="100000"/>
              </a:lnSpc>
              <a:spcBef>
                <a:spcPts val="0"/>
              </a:spcBef>
            </a:pPr>
            <a:r>
              <a:rPr lang="en-US" dirty="0"/>
              <a:t>Term-frequency vectors are typically very long and sparse (i.e., they have many 0 values). </a:t>
            </a:r>
          </a:p>
          <a:p>
            <a:pPr algn="just">
              <a:lnSpc>
                <a:spcPct val="100000"/>
              </a:lnSpc>
              <a:spcBef>
                <a:spcPts val="0"/>
              </a:spcBef>
            </a:pPr>
            <a:r>
              <a:rPr lang="en-US" dirty="0"/>
              <a:t>Applications using such structures include information retrieval, text document clustering, biological taxonomy, and gene feature mapping. </a:t>
            </a:r>
          </a:p>
          <a:p>
            <a:pPr algn="just">
              <a:lnSpc>
                <a:spcPct val="100000"/>
              </a:lnSpc>
              <a:spcBef>
                <a:spcPts val="0"/>
              </a:spcBef>
            </a:pPr>
            <a:r>
              <a:rPr lang="en-US" dirty="0"/>
              <a:t>The traditional distance measures that we have studied, do not work well for such sparse numeric data. </a:t>
            </a:r>
          </a:p>
          <a:p>
            <a:pPr algn="just">
              <a:lnSpc>
                <a:spcPct val="100000"/>
              </a:lnSpc>
              <a:spcBef>
                <a:spcPts val="0"/>
              </a:spcBef>
            </a:pPr>
            <a:endParaRPr lang="en-US" sz="2800" dirty="0"/>
          </a:p>
        </p:txBody>
      </p:sp>
    </p:spTree>
    <p:extLst>
      <p:ext uri="{BB962C8B-B14F-4D97-AF65-F5344CB8AC3E}">
        <p14:creationId xmlns:p14="http://schemas.microsoft.com/office/powerpoint/2010/main" val="1408816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Cosine 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For example, two term-frequency vectors may have many 0 values in common, meaning that the corresponding documents do not share many words, but this does not make them similar. </a:t>
            </a:r>
          </a:p>
          <a:p>
            <a:pPr algn="just">
              <a:lnSpc>
                <a:spcPct val="100000"/>
              </a:lnSpc>
              <a:spcBef>
                <a:spcPts val="0"/>
              </a:spcBef>
            </a:pPr>
            <a:r>
              <a:rPr lang="en-US" dirty="0"/>
              <a:t>We need a measure that will focus on the words that the two documents do have in common, and the occurrence frequency of such words. </a:t>
            </a:r>
          </a:p>
          <a:p>
            <a:pPr algn="just">
              <a:lnSpc>
                <a:spcPct val="100000"/>
              </a:lnSpc>
              <a:spcBef>
                <a:spcPts val="0"/>
              </a:spcBef>
            </a:pPr>
            <a:r>
              <a:rPr lang="en-US" dirty="0"/>
              <a:t>In other words, we need a measure for numeric data that ignores zero-matches.</a:t>
            </a:r>
          </a:p>
          <a:p>
            <a:pPr algn="just">
              <a:lnSpc>
                <a:spcPct val="100000"/>
              </a:lnSpc>
              <a:spcBef>
                <a:spcPts val="0"/>
              </a:spcBef>
            </a:pPr>
            <a:r>
              <a:rPr lang="en-US" dirty="0"/>
              <a:t>Cosine similarity is a measure of similarity that can be used to compare documents or, say, give a ranking of documents with respect to a given vector of query words. </a:t>
            </a:r>
          </a:p>
        </p:txBody>
      </p:sp>
    </p:spTree>
    <p:extLst>
      <p:ext uri="{BB962C8B-B14F-4D97-AF65-F5344CB8AC3E}">
        <p14:creationId xmlns:p14="http://schemas.microsoft.com/office/powerpoint/2010/main" val="38843994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Cosine 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Let </a:t>
            </a:r>
            <a:r>
              <a:rPr lang="en-US" i="1" dirty="0"/>
              <a:t>x </a:t>
            </a:r>
            <a:r>
              <a:rPr lang="en-US" dirty="0"/>
              <a:t>and</a:t>
            </a:r>
            <a:r>
              <a:rPr lang="en-US" i="1" dirty="0"/>
              <a:t> y </a:t>
            </a:r>
            <a:r>
              <a:rPr lang="en-US" dirty="0"/>
              <a:t>be two vectors for comparison. Using the cosine measure as a similarity function, we have</a:t>
            </a:r>
          </a:p>
          <a:p>
            <a:pPr algn="just">
              <a:lnSpc>
                <a:spcPct val="100000"/>
              </a:lnSpc>
              <a:spcBef>
                <a:spcPts val="0"/>
              </a:spcBef>
            </a:pPr>
            <a:endParaRPr lang="en-US" sz="2800" dirty="0"/>
          </a:p>
          <a:p>
            <a:pPr algn="just">
              <a:lnSpc>
                <a:spcPct val="100000"/>
              </a:lnSpc>
              <a:spcBef>
                <a:spcPts val="0"/>
              </a:spcBef>
            </a:pPr>
            <a:endParaRPr lang="en-US" dirty="0"/>
          </a:p>
          <a:p>
            <a:pPr algn="just">
              <a:lnSpc>
                <a:spcPct val="100000"/>
              </a:lnSpc>
              <a:spcBef>
                <a:spcPts val="0"/>
              </a:spcBef>
            </a:pPr>
            <a:r>
              <a:rPr lang="en-US" dirty="0"/>
              <a:t>where ||</a:t>
            </a:r>
            <a:r>
              <a:rPr lang="en-US" i="1" dirty="0"/>
              <a:t>x</a:t>
            </a:r>
            <a:r>
              <a:rPr lang="en-US" dirty="0"/>
              <a:t>|| is the Euclidean norm of vector 			  , defined as			    . </a:t>
            </a:r>
          </a:p>
          <a:p>
            <a:pPr algn="just">
              <a:lnSpc>
                <a:spcPct val="100000"/>
              </a:lnSpc>
              <a:spcBef>
                <a:spcPts val="0"/>
              </a:spcBef>
            </a:pPr>
            <a:r>
              <a:rPr lang="en-US" dirty="0"/>
              <a:t>Similarly, ||</a:t>
            </a:r>
            <a:r>
              <a:rPr lang="en-US" i="1" dirty="0"/>
              <a:t>y</a:t>
            </a:r>
            <a:r>
              <a:rPr lang="en-US" dirty="0"/>
              <a:t>|| is the Euclidean norm of vector </a:t>
            </a:r>
            <a:r>
              <a:rPr lang="en-US" i="1" dirty="0"/>
              <a:t>y</a:t>
            </a:r>
            <a:r>
              <a:rPr lang="en-US" dirty="0"/>
              <a:t>. The measure computes the cosine of the </a:t>
            </a:r>
            <a:r>
              <a:rPr lang="en-US" b="1" dirty="0"/>
              <a:t>angle</a:t>
            </a:r>
            <a:r>
              <a:rPr lang="en-US" dirty="0"/>
              <a:t> between vectors </a:t>
            </a:r>
            <a:r>
              <a:rPr lang="en-US" i="1" dirty="0"/>
              <a:t>x </a:t>
            </a:r>
            <a:r>
              <a:rPr lang="en-US" dirty="0"/>
              <a:t>and</a:t>
            </a:r>
            <a:r>
              <a:rPr lang="en-US" i="1" dirty="0"/>
              <a:t> y</a:t>
            </a:r>
            <a:r>
              <a:rPr lang="en-US" dirty="0"/>
              <a:t>. </a:t>
            </a:r>
          </a:p>
          <a:p>
            <a:pPr algn="just">
              <a:lnSpc>
                <a:spcPct val="100000"/>
              </a:lnSpc>
              <a:spcBef>
                <a:spcPts val="0"/>
              </a:spcBef>
            </a:pPr>
            <a:r>
              <a:rPr lang="en-US" dirty="0"/>
              <a:t>A cosine value of </a:t>
            </a:r>
            <a:r>
              <a:rPr lang="en-US" b="1" dirty="0"/>
              <a:t>0</a:t>
            </a:r>
            <a:r>
              <a:rPr lang="en-US" dirty="0"/>
              <a:t> means that the two vectors are at 90 degrees to each other (orthogonal) and have </a:t>
            </a:r>
            <a:r>
              <a:rPr lang="en-US" b="1" dirty="0"/>
              <a:t>no match</a:t>
            </a:r>
            <a:r>
              <a:rPr lang="en-US" dirty="0"/>
              <a:t>. </a:t>
            </a:r>
          </a:p>
          <a:p>
            <a:pPr algn="just">
              <a:lnSpc>
                <a:spcPct val="100000"/>
              </a:lnSpc>
              <a:spcBef>
                <a:spcPts val="0"/>
              </a:spcBef>
            </a:pPr>
            <a:r>
              <a:rPr lang="en-US" dirty="0"/>
              <a:t>The closer the cosine value to </a:t>
            </a:r>
            <a:r>
              <a:rPr lang="en-US" b="1" dirty="0"/>
              <a:t>1</a:t>
            </a:r>
            <a:r>
              <a:rPr lang="en-US" dirty="0"/>
              <a:t>, the smaller the angle and the </a:t>
            </a:r>
            <a:r>
              <a:rPr lang="en-US" b="1" dirty="0"/>
              <a:t>greater the match </a:t>
            </a:r>
            <a:r>
              <a:rPr lang="en-US" dirty="0"/>
              <a:t>between vectors.</a:t>
            </a:r>
          </a:p>
          <a:p>
            <a:pPr algn="just">
              <a:lnSpc>
                <a:spcPct val="100000"/>
              </a:lnSpc>
              <a:spcBef>
                <a:spcPts val="0"/>
              </a:spcBef>
            </a:pPr>
            <a:r>
              <a:rPr lang="en-US" dirty="0"/>
              <a:t>The cosine similarity measure does not obey all of the properties of </a:t>
            </a:r>
            <a:r>
              <a:rPr lang="en-US" b="1" dirty="0"/>
              <a:t>metric</a:t>
            </a:r>
            <a:r>
              <a:rPr lang="en-US" dirty="0"/>
              <a:t> measures, it is referred to as a </a:t>
            </a:r>
            <a:r>
              <a:rPr lang="en-US" b="1" dirty="0"/>
              <a:t>nonmetric</a:t>
            </a:r>
            <a:r>
              <a:rPr lang="en-US" dirty="0"/>
              <a:t> measure.</a:t>
            </a:r>
            <a:endParaRPr lang="en-US" sz="2800" dirty="0"/>
          </a:p>
        </p:txBody>
      </p:sp>
      <p:pic>
        <p:nvPicPr>
          <p:cNvPr id="4" name="Picture 3">
            <a:extLst>
              <a:ext uri="{FF2B5EF4-FFF2-40B4-BE49-F238E27FC236}">
                <a16:creationId xmlns:a16="http://schemas.microsoft.com/office/drawing/2014/main" id="{BEADEF1D-5145-4C5C-88F9-1B4B3DD6B4A4}"/>
              </a:ext>
            </a:extLst>
          </p:cNvPr>
          <p:cNvPicPr>
            <a:picLocks noChangeAspect="1"/>
          </p:cNvPicPr>
          <p:nvPr/>
        </p:nvPicPr>
        <p:blipFill>
          <a:blip r:embed="rId2"/>
          <a:stretch>
            <a:fillRect/>
          </a:stretch>
        </p:blipFill>
        <p:spPr>
          <a:xfrm>
            <a:off x="5527040" y="1395707"/>
            <a:ext cx="3760470" cy="1143386"/>
          </a:xfrm>
          <a:prstGeom prst="rect">
            <a:avLst/>
          </a:prstGeom>
        </p:spPr>
      </p:pic>
      <p:pic>
        <p:nvPicPr>
          <p:cNvPr id="5" name="Picture 4">
            <a:extLst>
              <a:ext uri="{FF2B5EF4-FFF2-40B4-BE49-F238E27FC236}">
                <a16:creationId xmlns:a16="http://schemas.microsoft.com/office/drawing/2014/main" id="{28B4BD15-97AB-4D28-8336-495D1A918D7F}"/>
              </a:ext>
            </a:extLst>
          </p:cNvPr>
          <p:cNvPicPr>
            <a:picLocks noChangeAspect="1"/>
          </p:cNvPicPr>
          <p:nvPr/>
        </p:nvPicPr>
        <p:blipFill>
          <a:blip r:embed="rId3"/>
          <a:stretch>
            <a:fillRect/>
          </a:stretch>
        </p:blipFill>
        <p:spPr>
          <a:xfrm>
            <a:off x="7528560" y="2653172"/>
            <a:ext cx="2601277" cy="384650"/>
          </a:xfrm>
          <a:prstGeom prst="rect">
            <a:avLst/>
          </a:prstGeom>
        </p:spPr>
      </p:pic>
      <p:pic>
        <p:nvPicPr>
          <p:cNvPr id="6" name="Picture 5">
            <a:extLst>
              <a:ext uri="{FF2B5EF4-FFF2-40B4-BE49-F238E27FC236}">
                <a16:creationId xmlns:a16="http://schemas.microsoft.com/office/drawing/2014/main" id="{3070F918-8387-4218-A2A4-A89080D94D6D}"/>
              </a:ext>
            </a:extLst>
          </p:cNvPr>
          <p:cNvPicPr>
            <a:picLocks noChangeAspect="1"/>
          </p:cNvPicPr>
          <p:nvPr/>
        </p:nvPicPr>
        <p:blipFill rotWithShape="1">
          <a:blip r:embed="rId4"/>
          <a:srcRect l="7650"/>
          <a:stretch/>
        </p:blipFill>
        <p:spPr>
          <a:xfrm>
            <a:off x="1473200" y="2966702"/>
            <a:ext cx="2403791" cy="561528"/>
          </a:xfrm>
          <a:prstGeom prst="rect">
            <a:avLst/>
          </a:prstGeom>
        </p:spPr>
      </p:pic>
    </p:spTree>
    <p:extLst>
      <p:ext uri="{BB962C8B-B14F-4D97-AF65-F5344CB8AC3E}">
        <p14:creationId xmlns:p14="http://schemas.microsoft.com/office/powerpoint/2010/main" val="10723771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Cosine 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Suppose that x and y are the first two term-frequency vectors. How similar are </a:t>
            </a:r>
            <a:r>
              <a:rPr lang="en-US" i="1" dirty="0"/>
              <a:t>x</a:t>
            </a:r>
            <a:r>
              <a:rPr lang="en-US" dirty="0"/>
              <a:t> and </a:t>
            </a:r>
            <a:r>
              <a:rPr lang="en-US" i="1" dirty="0"/>
              <a:t>y</a:t>
            </a:r>
            <a:r>
              <a:rPr lang="en-US" dirty="0"/>
              <a:t>?</a:t>
            </a:r>
          </a:p>
          <a:p>
            <a:pPr algn="just">
              <a:lnSpc>
                <a:spcPct val="100000"/>
              </a:lnSpc>
              <a:spcBef>
                <a:spcPts val="0"/>
              </a:spcBef>
            </a:pPr>
            <a:endParaRPr lang="en-US" sz="2800"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i="1" dirty="0"/>
              <a:t>x</a:t>
            </a:r>
            <a:r>
              <a:rPr lang="en-US" dirty="0"/>
              <a:t> = (5,0,3,0,2,0,0,2,0,0) and </a:t>
            </a:r>
            <a:r>
              <a:rPr lang="en-US" i="1" dirty="0"/>
              <a:t>y</a:t>
            </a:r>
            <a:r>
              <a:rPr lang="en-US" dirty="0"/>
              <a:t> = (3,0,2,0,1,1,0,1,0,1)</a:t>
            </a:r>
          </a:p>
        </p:txBody>
      </p:sp>
      <p:pic>
        <p:nvPicPr>
          <p:cNvPr id="4" name="Picture 3">
            <a:extLst>
              <a:ext uri="{FF2B5EF4-FFF2-40B4-BE49-F238E27FC236}">
                <a16:creationId xmlns:a16="http://schemas.microsoft.com/office/drawing/2014/main" id="{BEADEF1D-5145-4C5C-88F9-1B4B3DD6B4A4}"/>
              </a:ext>
            </a:extLst>
          </p:cNvPr>
          <p:cNvPicPr>
            <a:picLocks noChangeAspect="1"/>
          </p:cNvPicPr>
          <p:nvPr/>
        </p:nvPicPr>
        <p:blipFill>
          <a:blip r:embed="rId2"/>
          <a:stretch>
            <a:fillRect/>
          </a:stretch>
        </p:blipFill>
        <p:spPr>
          <a:xfrm>
            <a:off x="31115" y="1892106"/>
            <a:ext cx="3760470" cy="1143386"/>
          </a:xfrm>
          <a:prstGeom prst="rect">
            <a:avLst/>
          </a:prstGeom>
        </p:spPr>
      </p:pic>
      <p:pic>
        <p:nvPicPr>
          <p:cNvPr id="7" name="Picture 6">
            <a:extLst>
              <a:ext uri="{FF2B5EF4-FFF2-40B4-BE49-F238E27FC236}">
                <a16:creationId xmlns:a16="http://schemas.microsoft.com/office/drawing/2014/main" id="{37B01561-E3E4-4E2F-9B58-9207FBE3D645}"/>
              </a:ext>
            </a:extLst>
          </p:cNvPr>
          <p:cNvPicPr>
            <a:picLocks noChangeAspect="1"/>
          </p:cNvPicPr>
          <p:nvPr/>
        </p:nvPicPr>
        <p:blipFill>
          <a:blip r:embed="rId3"/>
          <a:stretch>
            <a:fillRect/>
          </a:stretch>
        </p:blipFill>
        <p:spPr>
          <a:xfrm>
            <a:off x="3897885" y="1411271"/>
            <a:ext cx="8294115" cy="2166017"/>
          </a:xfrm>
          <a:prstGeom prst="rect">
            <a:avLst/>
          </a:prstGeom>
        </p:spPr>
      </p:pic>
      <p:pic>
        <p:nvPicPr>
          <p:cNvPr id="8" name="Picture 7">
            <a:extLst>
              <a:ext uri="{FF2B5EF4-FFF2-40B4-BE49-F238E27FC236}">
                <a16:creationId xmlns:a16="http://schemas.microsoft.com/office/drawing/2014/main" id="{BD1F1EFF-01E2-43BD-8078-471A99EBA61E}"/>
              </a:ext>
            </a:extLst>
          </p:cNvPr>
          <p:cNvPicPr>
            <a:picLocks noChangeAspect="1"/>
          </p:cNvPicPr>
          <p:nvPr/>
        </p:nvPicPr>
        <p:blipFill rotWithShape="1">
          <a:blip r:embed="rId4"/>
          <a:srcRect l="4507"/>
          <a:stretch/>
        </p:blipFill>
        <p:spPr>
          <a:xfrm>
            <a:off x="2072640" y="4368799"/>
            <a:ext cx="8342570" cy="2459815"/>
          </a:xfrm>
          <a:prstGeom prst="rect">
            <a:avLst/>
          </a:prstGeom>
        </p:spPr>
      </p:pic>
    </p:spTree>
    <p:extLst>
      <p:ext uri="{BB962C8B-B14F-4D97-AF65-F5344CB8AC3E}">
        <p14:creationId xmlns:p14="http://schemas.microsoft.com/office/powerpoint/2010/main" val="18581062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Summary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Data sets are made up of data objects. A data object represents an entity. Data objects are described by attributes. Attributes can be nominal, binary, ordinal, or numeric.</a:t>
            </a:r>
          </a:p>
          <a:p>
            <a:pPr algn="just">
              <a:lnSpc>
                <a:spcPct val="100000"/>
              </a:lnSpc>
              <a:spcBef>
                <a:spcPts val="0"/>
              </a:spcBef>
            </a:pPr>
            <a:r>
              <a:rPr lang="en-US" dirty="0"/>
              <a:t>The values of a nominal (or categorical) attribute are symbols or names of things, where each value represents some kind of category, code, or state.</a:t>
            </a:r>
          </a:p>
          <a:p>
            <a:pPr algn="just">
              <a:lnSpc>
                <a:spcPct val="100000"/>
              </a:lnSpc>
              <a:spcBef>
                <a:spcPts val="0"/>
              </a:spcBef>
            </a:pPr>
            <a:r>
              <a:rPr lang="en-US" dirty="0"/>
              <a:t>Binary attributes are nominal attributes with only two possible states (such as 1 and 0 or true and false). If the two states are equally important, the attribute is symmetric; otherwise it is asymmetric.</a:t>
            </a:r>
          </a:p>
          <a:p>
            <a:pPr algn="just">
              <a:lnSpc>
                <a:spcPct val="100000"/>
              </a:lnSpc>
              <a:spcBef>
                <a:spcPts val="0"/>
              </a:spcBef>
            </a:pPr>
            <a:r>
              <a:rPr lang="en-US" dirty="0"/>
              <a:t>An ordinal attribute is an attribute with possible values that have a meaningful order or ranking among them, but the magnitude between successive values is not known.</a:t>
            </a:r>
            <a:endParaRPr lang="en-US" sz="2800" dirty="0"/>
          </a:p>
        </p:txBody>
      </p:sp>
    </p:spTree>
    <p:extLst>
      <p:ext uri="{BB962C8B-B14F-4D97-AF65-F5344CB8AC3E}">
        <p14:creationId xmlns:p14="http://schemas.microsoft.com/office/powerpoint/2010/main" val="39828838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Summary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numeric attribute is quantitative (i.e., it is a measurable quantity) represented in integer or real values. Numeric attribute types can be interval-scaled or ratio-scaled. The values of an </a:t>
            </a:r>
            <a:r>
              <a:rPr lang="en-US" b="1" dirty="0"/>
              <a:t>interval-scaled</a:t>
            </a:r>
            <a:r>
              <a:rPr lang="en-US" dirty="0"/>
              <a:t> attribute are measured in fixed and equal units. </a:t>
            </a:r>
            <a:r>
              <a:rPr lang="en-US" b="1" dirty="0"/>
              <a:t>Ratio-scaled</a:t>
            </a:r>
            <a:r>
              <a:rPr lang="en-US" dirty="0"/>
              <a:t> attributes are numeric attributes with an inherent zero-point. Measurements are ratio-scaled in that we can speak of values as being an order of magnitude larger than the unit of measurement.</a:t>
            </a:r>
          </a:p>
          <a:p>
            <a:pPr algn="just">
              <a:lnSpc>
                <a:spcPct val="100000"/>
              </a:lnSpc>
              <a:spcBef>
                <a:spcPts val="0"/>
              </a:spcBef>
            </a:pPr>
            <a:r>
              <a:rPr lang="en-US" dirty="0"/>
              <a:t>Measures of </a:t>
            </a:r>
            <a:r>
              <a:rPr lang="en-US" b="1" dirty="0"/>
              <a:t>object similarity </a:t>
            </a:r>
            <a:r>
              <a:rPr lang="en-US" dirty="0"/>
              <a:t>and </a:t>
            </a:r>
            <a:r>
              <a:rPr lang="en-US" b="1" dirty="0"/>
              <a:t>dissimilarity</a:t>
            </a:r>
            <a:r>
              <a:rPr lang="en-US" dirty="0"/>
              <a:t> are used in data mining applications such as clustering, outlier analysis, and nearest-neighbor classification. Such measures of proximity can be computed for each attribute type, or for combinations of such attributes. Examples include the Jaccard coefficient for asymmetric binary attributes and Euclidean, Manhattan, and </a:t>
            </a:r>
            <a:r>
              <a:rPr lang="en-US" dirty="0" err="1"/>
              <a:t>Minkowski</a:t>
            </a:r>
            <a:r>
              <a:rPr lang="en-US" dirty="0"/>
              <a:t>. For applications involving sparse numeric data vectors, such as term-frequency vectors, the cosine measure.</a:t>
            </a:r>
            <a:endParaRPr lang="en-US" sz="2800" dirty="0"/>
          </a:p>
        </p:txBody>
      </p:sp>
    </p:spTree>
    <p:extLst>
      <p:ext uri="{BB962C8B-B14F-4D97-AF65-F5344CB8AC3E}">
        <p14:creationId xmlns:p14="http://schemas.microsoft.com/office/powerpoint/2010/main" val="1042574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References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Jiawei Han, Micheline </a:t>
            </a:r>
            <a:r>
              <a:rPr lang="en-US" dirty="0" err="1"/>
              <a:t>Kamber</a:t>
            </a:r>
            <a:r>
              <a:rPr lang="en-US" dirty="0"/>
              <a:t> and Jian Pei, </a:t>
            </a:r>
            <a:r>
              <a:rPr lang="en-US" b="1" i="1" dirty="0"/>
              <a:t>Data Mining: Concepts and Techniques</a:t>
            </a:r>
            <a:r>
              <a:rPr lang="en-US"/>
              <a:t>, Morgan </a:t>
            </a:r>
            <a:r>
              <a:rPr lang="en-US" dirty="0"/>
              <a:t>Kaufmann, 3rd Edition.</a:t>
            </a:r>
          </a:p>
        </p:txBody>
      </p:sp>
    </p:spTree>
    <p:extLst>
      <p:ext uri="{BB962C8B-B14F-4D97-AF65-F5344CB8AC3E}">
        <p14:creationId xmlns:p14="http://schemas.microsoft.com/office/powerpoint/2010/main" val="25222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Nominal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Nominal means </a:t>
            </a:r>
            <a:r>
              <a:rPr lang="en-US" b="1" dirty="0"/>
              <a:t>relating to names</a:t>
            </a:r>
            <a:r>
              <a:rPr lang="en-US" dirty="0"/>
              <a:t>.</a:t>
            </a:r>
          </a:p>
          <a:p>
            <a:pPr algn="just">
              <a:lnSpc>
                <a:spcPct val="100000"/>
              </a:lnSpc>
              <a:spcBef>
                <a:spcPts val="0"/>
              </a:spcBef>
            </a:pPr>
            <a:r>
              <a:rPr lang="en-US" dirty="0"/>
              <a:t>The values of a nominal attribute are symbols or names of things. </a:t>
            </a:r>
          </a:p>
          <a:p>
            <a:pPr algn="just">
              <a:lnSpc>
                <a:spcPct val="100000"/>
              </a:lnSpc>
              <a:spcBef>
                <a:spcPts val="0"/>
              </a:spcBef>
            </a:pPr>
            <a:r>
              <a:rPr lang="en-US" dirty="0"/>
              <a:t>Each value represents some kind of category, code, or state, and so nominal attributes are also referred to as </a:t>
            </a:r>
            <a:r>
              <a:rPr lang="en-US" b="1" dirty="0"/>
              <a:t>categorical</a:t>
            </a:r>
            <a:r>
              <a:rPr lang="en-US" dirty="0"/>
              <a:t>. </a:t>
            </a:r>
          </a:p>
          <a:p>
            <a:pPr algn="just">
              <a:lnSpc>
                <a:spcPct val="100000"/>
              </a:lnSpc>
              <a:spcBef>
                <a:spcPts val="0"/>
              </a:spcBef>
            </a:pPr>
            <a:r>
              <a:rPr lang="en-US" dirty="0"/>
              <a:t>The values </a:t>
            </a:r>
            <a:r>
              <a:rPr lang="en-US" b="1" dirty="0"/>
              <a:t>do not </a:t>
            </a:r>
            <a:r>
              <a:rPr lang="en-US" dirty="0"/>
              <a:t>have any </a:t>
            </a:r>
            <a:r>
              <a:rPr lang="en-US" b="1" dirty="0"/>
              <a:t>meaningful order</a:t>
            </a:r>
            <a:r>
              <a:rPr lang="en-US" dirty="0"/>
              <a:t>. </a:t>
            </a:r>
          </a:p>
          <a:p>
            <a:pPr algn="just">
              <a:lnSpc>
                <a:spcPct val="100000"/>
              </a:lnSpc>
              <a:spcBef>
                <a:spcPts val="0"/>
              </a:spcBef>
            </a:pPr>
            <a:r>
              <a:rPr lang="en-US" dirty="0"/>
              <a:t>In computer science, the values are also known as enumerations.</a:t>
            </a:r>
          </a:p>
          <a:p>
            <a:pPr algn="just">
              <a:lnSpc>
                <a:spcPct val="100000"/>
              </a:lnSpc>
              <a:spcBef>
                <a:spcPts val="0"/>
              </a:spcBef>
            </a:pPr>
            <a:r>
              <a:rPr lang="en-US" dirty="0"/>
              <a:t>For example: that </a:t>
            </a:r>
            <a:r>
              <a:rPr lang="en-US" dirty="0" err="1"/>
              <a:t>hair_color</a:t>
            </a:r>
            <a:r>
              <a:rPr lang="en-US" dirty="0"/>
              <a:t>, </a:t>
            </a:r>
            <a:r>
              <a:rPr lang="en-US" dirty="0" err="1"/>
              <a:t>marital_status</a:t>
            </a:r>
            <a:r>
              <a:rPr lang="en-US" dirty="0"/>
              <a:t>  and occupation are attributes.</a:t>
            </a:r>
          </a:p>
          <a:p>
            <a:pPr algn="just">
              <a:lnSpc>
                <a:spcPct val="100000"/>
              </a:lnSpc>
              <a:spcBef>
                <a:spcPts val="0"/>
              </a:spcBef>
            </a:pPr>
            <a:r>
              <a:rPr lang="en-US" dirty="0"/>
              <a:t>The values for </a:t>
            </a:r>
            <a:r>
              <a:rPr lang="en-US" dirty="0" err="1"/>
              <a:t>hair_color</a:t>
            </a:r>
            <a:r>
              <a:rPr lang="en-US" dirty="0"/>
              <a:t> can be black, brown, blond, red, gray, and white. </a:t>
            </a:r>
          </a:p>
          <a:p>
            <a:pPr algn="just">
              <a:lnSpc>
                <a:spcPct val="100000"/>
              </a:lnSpc>
              <a:spcBef>
                <a:spcPts val="0"/>
              </a:spcBef>
            </a:pPr>
            <a:r>
              <a:rPr lang="en-US" dirty="0"/>
              <a:t>The attribute </a:t>
            </a:r>
            <a:r>
              <a:rPr lang="en-US" dirty="0" err="1"/>
              <a:t>marital_status</a:t>
            </a:r>
            <a:r>
              <a:rPr lang="en-US" dirty="0"/>
              <a:t> can take on the values single, married, divorced, and widowed. </a:t>
            </a:r>
          </a:p>
          <a:p>
            <a:pPr algn="just">
              <a:lnSpc>
                <a:spcPct val="100000"/>
              </a:lnSpc>
              <a:spcBef>
                <a:spcPts val="0"/>
              </a:spcBef>
            </a:pPr>
            <a:r>
              <a:rPr lang="en-US" dirty="0"/>
              <a:t>For occupation, the values can be teacher, dentist, programmer, farmer, etc.</a:t>
            </a:r>
            <a:endParaRPr lang="en-IN" dirty="0"/>
          </a:p>
        </p:txBody>
      </p:sp>
    </p:spTree>
    <p:extLst>
      <p:ext uri="{BB962C8B-B14F-4D97-AF65-F5344CB8AC3E}">
        <p14:creationId xmlns:p14="http://schemas.microsoft.com/office/powerpoint/2010/main" val="118432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binary attribute is a nominal attribute with only two categories or states: 0 or 1, where 0 means that the attribute is absent, and 1 means that it is present. </a:t>
            </a:r>
          </a:p>
          <a:p>
            <a:pPr algn="just">
              <a:lnSpc>
                <a:spcPct val="100000"/>
              </a:lnSpc>
              <a:spcBef>
                <a:spcPts val="0"/>
              </a:spcBef>
            </a:pPr>
            <a:r>
              <a:rPr lang="en-US" dirty="0"/>
              <a:t>Binary attributes are referred to as Boolean if the two states correspond to true and false.</a:t>
            </a:r>
          </a:p>
          <a:p>
            <a:pPr algn="just">
              <a:lnSpc>
                <a:spcPct val="100000"/>
              </a:lnSpc>
              <a:spcBef>
                <a:spcPts val="0"/>
              </a:spcBef>
            </a:pPr>
            <a:r>
              <a:rPr lang="en-US" dirty="0"/>
              <a:t>The attribute medical test is binary, where a value of 1 means the result of the test for the patient is positive, while 0 means the result is negative.</a:t>
            </a:r>
          </a:p>
          <a:p>
            <a:pPr algn="just">
              <a:lnSpc>
                <a:spcPct val="100000"/>
              </a:lnSpc>
              <a:spcBef>
                <a:spcPts val="0"/>
              </a:spcBef>
            </a:pPr>
            <a:r>
              <a:rPr lang="en-US" dirty="0"/>
              <a:t>A binary attribute is </a:t>
            </a:r>
            <a:r>
              <a:rPr lang="en-US" b="1" dirty="0"/>
              <a:t>symmetric</a:t>
            </a:r>
            <a:r>
              <a:rPr lang="en-US" dirty="0"/>
              <a:t> if both of its states are equally valuable and carry the same weight. e.g., gender.</a:t>
            </a:r>
          </a:p>
          <a:p>
            <a:pPr algn="just">
              <a:lnSpc>
                <a:spcPct val="100000"/>
              </a:lnSpc>
              <a:spcBef>
                <a:spcPts val="0"/>
              </a:spcBef>
            </a:pPr>
            <a:r>
              <a:rPr lang="en-US" dirty="0"/>
              <a:t>A binary attribute is </a:t>
            </a:r>
            <a:r>
              <a:rPr lang="en-US" b="1" dirty="0"/>
              <a:t>asymmetric</a:t>
            </a:r>
            <a:r>
              <a:rPr lang="en-US" dirty="0"/>
              <a:t> if the outcomes of the states are not equally important, such as the positive and negative outcomes of a medical test for HIV.</a:t>
            </a:r>
            <a:endParaRPr lang="en-IN" dirty="0"/>
          </a:p>
        </p:txBody>
      </p:sp>
    </p:spTree>
    <p:extLst>
      <p:ext uri="{BB962C8B-B14F-4D97-AF65-F5344CB8AC3E}">
        <p14:creationId xmlns:p14="http://schemas.microsoft.com/office/powerpoint/2010/main" val="403788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Ordinal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An ordinal attribute is an attribute with possible values that </a:t>
            </a:r>
            <a:r>
              <a:rPr lang="en-US" b="1" dirty="0"/>
              <a:t>have a meaningful order</a:t>
            </a:r>
            <a:r>
              <a:rPr lang="en-US" dirty="0"/>
              <a:t> or ranking among them, but </a:t>
            </a:r>
            <a:r>
              <a:rPr lang="en-US" b="1" dirty="0"/>
              <a:t>the magnitude between successive values is not known</a:t>
            </a:r>
            <a:r>
              <a:rPr lang="en-US" dirty="0"/>
              <a:t>.</a:t>
            </a:r>
          </a:p>
          <a:p>
            <a:pPr algn="just">
              <a:lnSpc>
                <a:spcPct val="100000"/>
              </a:lnSpc>
              <a:spcBef>
                <a:spcPts val="0"/>
              </a:spcBef>
            </a:pPr>
            <a:r>
              <a:rPr lang="en-US" dirty="0"/>
              <a:t>For example: the size of drinks available at a fast-food restaurant. This nominal attribute has three possible values: small, medium, and large. </a:t>
            </a:r>
          </a:p>
          <a:p>
            <a:pPr algn="just">
              <a:lnSpc>
                <a:spcPct val="100000"/>
              </a:lnSpc>
              <a:spcBef>
                <a:spcPts val="0"/>
              </a:spcBef>
            </a:pPr>
            <a:r>
              <a:rPr lang="en-US" dirty="0"/>
              <a:t>For example: of ordinal attributes include grade (e.g., AC, A, A−, BC. </a:t>
            </a:r>
          </a:p>
          <a:p>
            <a:pPr algn="just">
              <a:lnSpc>
                <a:spcPct val="100000"/>
              </a:lnSpc>
              <a:spcBef>
                <a:spcPts val="0"/>
              </a:spcBef>
            </a:pPr>
            <a:r>
              <a:rPr lang="en-US" dirty="0"/>
              <a:t>Other example: Professional ranks can be enumerated in a sequential order: for example, assistant, associate, and full for professors. </a:t>
            </a:r>
          </a:p>
          <a:p>
            <a:pPr algn="just">
              <a:lnSpc>
                <a:spcPct val="100000"/>
              </a:lnSpc>
              <a:spcBef>
                <a:spcPts val="0"/>
              </a:spcBef>
            </a:pPr>
            <a:r>
              <a:rPr lang="en-US" dirty="0"/>
              <a:t>Customer satisfaction had the following ordinal categories: </a:t>
            </a:r>
          </a:p>
          <a:p>
            <a:pPr lvl="1" algn="just">
              <a:lnSpc>
                <a:spcPct val="100000"/>
              </a:lnSpc>
              <a:spcBef>
                <a:spcPts val="0"/>
              </a:spcBef>
            </a:pPr>
            <a:r>
              <a:rPr lang="en-US" sz="2800" dirty="0"/>
              <a:t>0: very dissatisfied, 1: somewhat dissatisfied, </a:t>
            </a:r>
          </a:p>
          <a:p>
            <a:pPr lvl="1" algn="just">
              <a:lnSpc>
                <a:spcPct val="100000"/>
              </a:lnSpc>
              <a:spcBef>
                <a:spcPts val="0"/>
              </a:spcBef>
            </a:pPr>
            <a:r>
              <a:rPr lang="en-US" sz="2800" dirty="0"/>
              <a:t>2: neutral, 3: satisfied, and 4: very satisfied.</a:t>
            </a:r>
            <a:endParaRPr lang="en-IN" sz="2800" dirty="0"/>
          </a:p>
        </p:txBody>
      </p:sp>
    </p:spTree>
    <p:extLst>
      <p:ext uri="{BB962C8B-B14F-4D97-AF65-F5344CB8AC3E}">
        <p14:creationId xmlns:p14="http://schemas.microsoft.com/office/powerpoint/2010/main" val="131496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Numeric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numeric attribute is quantitative; that is, it is a measurable quantity, represented in integer or real values. Numeric attributes can be interval-scaled or ratio-scaled.</a:t>
            </a:r>
          </a:p>
          <a:p>
            <a:pPr algn="just">
              <a:lnSpc>
                <a:spcPct val="100000"/>
              </a:lnSpc>
              <a:spcBef>
                <a:spcPts val="0"/>
              </a:spcBef>
            </a:pPr>
            <a:r>
              <a:rPr lang="en-IN" b="1" dirty="0"/>
              <a:t>Interval-Scaled Attributes:</a:t>
            </a:r>
          </a:p>
          <a:p>
            <a:pPr marL="538163" lvl="1" indent="-182563" algn="just">
              <a:lnSpc>
                <a:spcPct val="100000"/>
              </a:lnSpc>
              <a:spcBef>
                <a:spcPts val="0"/>
              </a:spcBef>
              <a:buFont typeface="Wingdings" panose="05000000000000000000" pitchFamily="2" charset="2"/>
              <a:buChar char="§"/>
            </a:pPr>
            <a:r>
              <a:rPr lang="en-US" sz="2800" dirty="0"/>
              <a:t>Interval-scaled attributes are measured on a scale of </a:t>
            </a:r>
            <a:r>
              <a:rPr lang="en-US" sz="2800" b="1" dirty="0"/>
              <a:t>equal-size units</a:t>
            </a:r>
            <a:r>
              <a:rPr lang="en-US" sz="2800" dirty="0"/>
              <a:t>. The values of interval-scaled attributes have order and can be positive, 0, or negative. </a:t>
            </a:r>
          </a:p>
          <a:p>
            <a:pPr marL="538163" lvl="1" indent="-182563" algn="just">
              <a:lnSpc>
                <a:spcPct val="100000"/>
              </a:lnSpc>
              <a:spcBef>
                <a:spcPts val="0"/>
              </a:spcBef>
              <a:buFont typeface="Wingdings" panose="05000000000000000000" pitchFamily="2" charset="2"/>
              <a:buChar char="§"/>
            </a:pPr>
            <a:r>
              <a:rPr lang="en-US" sz="2800" dirty="0"/>
              <a:t>In addition to providing a ranking of values, such attributes allow us to compare and quantify the difference between values.</a:t>
            </a:r>
          </a:p>
          <a:p>
            <a:pPr marL="538163" lvl="1" indent="-182563" algn="just">
              <a:lnSpc>
                <a:spcPct val="100000"/>
              </a:lnSpc>
              <a:spcBef>
                <a:spcPts val="0"/>
              </a:spcBef>
              <a:buFont typeface="Wingdings" panose="05000000000000000000" pitchFamily="2" charset="2"/>
              <a:buChar char="§"/>
            </a:pPr>
            <a:r>
              <a:rPr lang="en-US" sz="2800" dirty="0"/>
              <a:t>we can compute their mean value, in addition to the median and mode measures of central tendency.</a:t>
            </a:r>
            <a:endParaRPr lang="en-IN" sz="2800" dirty="0"/>
          </a:p>
        </p:txBody>
      </p:sp>
    </p:spTree>
    <p:extLst>
      <p:ext uri="{BB962C8B-B14F-4D97-AF65-F5344CB8AC3E}">
        <p14:creationId xmlns:p14="http://schemas.microsoft.com/office/powerpoint/2010/main" val="37213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7720</TotalTime>
  <Words>4757</Words>
  <Application>Microsoft Office PowerPoint</Application>
  <PresentationFormat>Widescreen</PresentationFormat>
  <Paragraphs>425</Paragraphs>
  <Slides>59</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59</vt:i4>
      </vt:variant>
    </vt:vector>
  </HeadingPairs>
  <TitlesOfParts>
    <vt:vector size="69" baseType="lpstr">
      <vt:lpstr>Arial</vt:lpstr>
      <vt:lpstr>Calibri</vt:lpstr>
      <vt:lpstr>Calibri Light</vt:lpstr>
      <vt:lpstr>Courier New</vt:lpstr>
      <vt:lpstr>Times New Roman</vt:lpstr>
      <vt:lpstr>Wingdings</vt:lpstr>
      <vt:lpstr>Office Theme</vt:lpstr>
      <vt:lpstr>Document</vt:lpstr>
      <vt:lpstr>VISIO</vt:lpstr>
      <vt:lpstr>Visio</vt:lpstr>
      <vt:lpstr>Know Your Data</vt:lpstr>
      <vt:lpstr>Getting to Know Your Data</vt:lpstr>
      <vt:lpstr>What Is an Attribute?</vt:lpstr>
      <vt:lpstr>What is Data?</vt:lpstr>
      <vt:lpstr>Attribute Types</vt:lpstr>
      <vt:lpstr>Nominal Attributes</vt:lpstr>
      <vt:lpstr>Binary Attributes</vt:lpstr>
      <vt:lpstr>Ordinal Attributes</vt:lpstr>
      <vt:lpstr>Numeric Attributes</vt:lpstr>
      <vt:lpstr>Numeric Attributes</vt:lpstr>
      <vt:lpstr>Properties of Attribute Values </vt:lpstr>
      <vt:lpstr>Discrete versus Continuous Attributes</vt:lpstr>
      <vt:lpstr>Discrete versus Continuous Attributes</vt:lpstr>
      <vt:lpstr>Important Characteristics of Data</vt:lpstr>
      <vt:lpstr>Types of data sets </vt:lpstr>
      <vt:lpstr>Record Data </vt:lpstr>
      <vt:lpstr>Data Matrix </vt:lpstr>
      <vt:lpstr>Document Data</vt:lpstr>
      <vt:lpstr>Transaction Data</vt:lpstr>
      <vt:lpstr>Graph Data </vt:lpstr>
      <vt:lpstr>Ordered Data </vt:lpstr>
      <vt:lpstr>Ordered Data </vt:lpstr>
      <vt:lpstr>Data Quality</vt:lpstr>
      <vt:lpstr>Noise</vt:lpstr>
      <vt:lpstr>Outliers</vt:lpstr>
      <vt:lpstr>Missing Values</vt:lpstr>
      <vt:lpstr>Duplicate Data</vt:lpstr>
      <vt:lpstr>Measuring Data Similarity and Dissimilarity</vt:lpstr>
      <vt:lpstr>Measuring Data Similarity and Dissimilarity</vt:lpstr>
      <vt:lpstr>Measuring Data Similarity and Dissimilarity</vt:lpstr>
      <vt:lpstr>Measuring Data Similarity and Dissimilarity</vt:lpstr>
      <vt:lpstr>Measuring Data Similarity and Dissimilarity</vt:lpstr>
      <vt:lpstr>Measuring Data Similarity and Dissimilarity</vt:lpstr>
      <vt:lpstr>Proximity Measures for Nominal Attributes</vt:lpstr>
      <vt:lpstr>Proximity Measures for Nominal Attributes</vt:lpstr>
      <vt:lpstr>Proximity Measures for Nominal Attributes</vt:lpstr>
      <vt:lpstr>Proximity Measures for Nominal Attributes</vt:lpstr>
      <vt:lpstr>Proximity Measures for Binary Attributes</vt:lpstr>
      <vt:lpstr>Proximity Measures for Binary Attributes</vt:lpstr>
      <vt:lpstr>Proximity Measures for Binary Attributes</vt:lpstr>
      <vt:lpstr>Proximity Measures for Binary Attributes</vt:lpstr>
      <vt:lpstr>Proximity Measures for Binary Attributes</vt:lpstr>
      <vt:lpstr>Proximity Measures for Binary Attributes</vt:lpstr>
      <vt:lpstr>Dissimilarity of Numeric Data: Minkowski Distance</vt:lpstr>
      <vt:lpstr>Dissimilarity of Numeric Data: Minkowski Distance</vt:lpstr>
      <vt:lpstr>Dissimilarity of Numeric Data: Minkowski Distance</vt:lpstr>
      <vt:lpstr>Dissimilarity of Numeric Data: Minkowski Distance</vt:lpstr>
      <vt:lpstr>Dissimilarity of Numeric Data: Minkowski Distance</vt:lpstr>
      <vt:lpstr>Proximity Measures for Ordinal Attributes</vt:lpstr>
      <vt:lpstr>Proximity Measures for Ordinal Attributes</vt:lpstr>
      <vt:lpstr>Proximity Measures for Ordinal Attributes</vt:lpstr>
      <vt:lpstr>Proximity Measures for Ordinal Attributes</vt:lpstr>
      <vt:lpstr>Cosine Similarity</vt:lpstr>
      <vt:lpstr>Cosine Similarity</vt:lpstr>
      <vt:lpstr>Cosine Similarity</vt:lpstr>
      <vt:lpstr>Cosine Similarity</vt:lpstr>
      <vt:lpstr>Summary</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dc:title>
  <dc:creator>Kuldeep Singh</dc:creator>
  <cp:lastModifiedBy>Kuldeep Singh</cp:lastModifiedBy>
  <cp:revision>43</cp:revision>
  <dcterms:created xsi:type="dcterms:W3CDTF">2023-09-04T03:01:19Z</dcterms:created>
  <dcterms:modified xsi:type="dcterms:W3CDTF">2023-12-29T05:38:09Z</dcterms:modified>
</cp:coreProperties>
</file>