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97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B43E584-C440-40AF-A28D-02A63C123C79}" type="datetimeFigureOut">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129052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23639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061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473437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2198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223425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259093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161957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289673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3E584-C440-40AF-A28D-02A63C123C79}"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390036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3E584-C440-40AF-A28D-02A63C123C79}"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330293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3E584-C440-40AF-A28D-02A63C123C79}" type="datetimeFigureOut">
              <a:rPr lang="en-IN" smtClean="0"/>
              <a:t>14-10-2020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26252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3E584-C440-40AF-A28D-02A63C123C79}" type="datetimeFigureOut">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75272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3E584-C440-40AF-A28D-02A63C123C79}" type="datetimeFigureOut">
              <a:rPr lang="en-IN" smtClean="0"/>
              <a:t>14-10-2020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175612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3E584-C440-40AF-A28D-02A63C123C79}"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424185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3E584-C440-40AF-A28D-02A63C123C79}"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5F247-2543-43B9-85B8-77763AA11A75}" type="slidenum">
              <a:rPr lang="en-IN" smtClean="0"/>
              <a:t>‹#›</a:t>
            </a:fld>
            <a:endParaRPr lang="en-IN"/>
          </a:p>
        </p:txBody>
      </p:sp>
    </p:spTree>
    <p:extLst>
      <p:ext uri="{BB962C8B-B14F-4D97-AF65-F5344CB8AC3E}">
        <p14:creationId xmlns:p14="http://schemas.microsoft.com/office/powerpoint/2010/main" val="139028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B43E584-C440-40AF-A28D-02A63C123C79}" type="datetimeFigureOut">
              <a:rPr lang="en-IN" smtClean="0"/>
              <a:t>14-10-2020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B5F247-2543-43B9-85B8-77763AA11A75}" type="slidenum">
              <a:rPr lang="en-IN" smtClean="0"/>
              <a:t>‹#›</a:t>
            </a:fld>
            <a:endParaRPr lang="en-IN"/>
          </a:p>
        </p:txBody>
      </p:sp>
    </p:spTree>
    <p:extLst>
      <p:ext uri="{BB962C8B-B14F-4D97-AF65-F5344CB8AC3E}">
        <p14:creationId xmlns:p14="http://schemas.microsoft.com/office/powerpoint/2010/main" val="7294143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D4A-AF11-439A-8BEA-F0F4AB08822B}"/>
              </a:ext>
            </a:extLst>
          </p:cNvPr>
          <p:cNvSpPr>
            <a:spLocks noGrp="1"/>
          </p:cNvSpPr>
          <p:nvPr>
            <p:ph type="ctrTitle"/>
          </p:nvPr>
        </p:nvSpPr>
        <p:spPr/>
        <p:txBody>
          <a:bodyPr>
            <a:normAutofit/>
          </a:bodyPr>
          <a:lstStyle/>
          <a:p>
            <a:r>
              <a:rPr lang="en-US" dirty="0"/>
              <a:t>PREDICTING THE SEVERITY OF CAR ACCIDENTS</a:t>
            </a:r>
            <a:endParaRPr lang="en-IN" dirty="0"/>
          </a:p>
        </p:txBody>
      </p:sp>
      <p:sp>
        <p:nvSpPr>
          <p:cNvPr id="3" name="Subtitle 2">
            <a:extLst>
              <a:ext uri="{FF2B5EF4-FFF2-40B4-BE49-F238E27FC236}">
                <a16:creationId xmlns:a16="http://schemas.microsoft.com/office/drawing/2014/main" id="{05C4F38D-5DAE-4B49-9119-99AE7A19E293}"/>
              </a:ext>
            </a:extLst>
          </p:cNvPr>
          <p:cNvSpPr>
            <a:spLocks noGrp="1"/>
          </p:cNvSpPr>
          <p:nvPr>
            <p:ph type="subTitle" idx="1"/>
          </p:nvPr>
        </p:nvSpPr>
        <p:spPr>
          <a:xfrm>
            <a:off x="684212" y="3861623"/>
            <a:ext cx="6400800" cy="1947333"/>
          </a:xfrm>
        </p:spPr>
        <p:txBody>
          <a:bodyPr/>
          <a:lstStyle/>
          <a:p>
            <a:r>
              <a:rPr lang="en-US" dirty="0"/>
              <a:t>IBM DATA SCIENCE CAPSTONE PROJECT</a:t>
            </a:r>
            <a:endParaRPr lang="en-IN" dirty="0"/>
          </a:p>
        </p:txBody>
      </p:sp>
    </p:spTree>
    <p:extLst>
      <p:ext uri="{BB962C8B-B14F-4D97-AF65-F5344CB8AC3E}">
        <p14:creationId xmlns:p14="http://schemas.microsoft.com/office/powerpoint/2010/main" val="26484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5C4F38D-5DAE-4B49-9119-99AE7A19E293}"/>
              </a:ext>
            </a:extLst>
          </p:cNvPr>
          <p:cNvSpPr>
            <a:spLocks noGrp="1"/>
          </p:cNvSpPr>
          <p:nvPr>
            <p:ph type="subTitle" idx="1"/>
          </p:nvPr>
        </p:nvSpPr>
        <p:spPr>
          <a:xfrm>
            <a:off x="684212" y="2015231"/>
            <a:ext cx="10989924" cy="4156970"/>
          </a:xfrm>
        </p:spPr>
        <p:txBody>
          <a:bodyPr>
            <a:normAutofit fontScale="92500" lnSpcReduction="10000"/>
          </a:bodyPr>
          <a:lstStyle/>
          <a:p>
            <a:pPr>
              <a:spcBef>
                <a:spcPts val="1200"/>
              </a:spcBef>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Road accident is most unwanted thing to happen to a road user, though they happen quite often. The most unfortunate thing is that we don't learn from our mistakes on road. Most of the road users are quite well aware of the general rules and safety measures while using roads but it is only the laxity on part of road users, which cause accidents and crashes. Main cause of accidents and crashes are due to human errors. We are elaborating some of the common behaviour of humans which results in accident. How different factors of Roads contribute in Accidents:</a:t>
            </a:r>
            <a:endParaRPr lang="en-IN" sz="1800" kern="100" dirty="0">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Drivers: Over-speeding, rash driving, violation of rules, failure to understand signs, fatigue, alcohol.</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Pedestrian: Carelessness, illiteracy, crossing at wrong places moving on carriageway, Jaywalkers.</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Passengers: Projecting their body outside vehicle, by talking to drivers, alighting and boarding vehicle from wrong side travelling on footboards, catching a running bus etc.</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Vehicles: Failure of brakes or steering, tyre burst, insufficient headlights, overloading, projecting loads.</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Road Conditions: Potholes, damaged road, eroded road merging of rural roads with highways, diversions, illegal speed breakers.</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a:p>
            <a:pPr marL="342900" lvl="0" indent="-342900">
              <a:buFont typeface="+mj-lt"/>
              <a:buAutoNum type="arabicPeriod"/>
              <a:tabLst>
                <a:tab pos="457200" algn="l"/>
              </a:tabLst>
            </a:pPr>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Weather conditions: Fog, snow, heavy rainfall, wind storms, hail storms.</a:t>
            </a:r>
            <a:endParaRPr lang="en-IN" sz="1800" kern="100" dirty="0">
              <a:solidFill>
                <a:srgbClr val="000000"/>
              </a:solidFill>
              <a:effectLst/>
              <a:latin typeface="Liberation Serif"/>
              <a:ea typeface="NSimSun" panose="02010609030101010101" pitchFamily="49" charset="-122"/>
              <a:cs typeface="Arial" panose="020B0604020202020204" pitchFamily="34" charset="0"/>
            </a:endParaRPr>
          </a:p>
        </p:txBody>
      </p:sp>
      <p:sp>
        <p:nvSpPr>
          <p:cNvPr id="5" name="Title 4">
            <a:extLst>
              <a:ext uri="{FF2B5EF4-FFF2-40B4-BE49-F238E27FC236}">
                <a16:creationId xmlns:a16="http://schemas.microsoft.com/office/drawing/2014/main" id="{86F0EFF2-B852-4565-AD26-5D103D2528DC}"/>
              </a:ext>
            </a:extLst>
          </p:cNvPr>
          <p:cNvSpPr>
            <a:spLocks noGrp="1"/>
          </p:cNvSpPr>
          <p:nvPr>
            <p:ph type="ctrTitle"/>
          </p:nvPr>
        </p:nvSpPr>
        <p:spPr>
          <a:xfrm>
            <a:off x="684212" y="685799"/>
            <a:ext cx="8001000" cy="823405"/>
          </a:xfrm>
        </p:spPr>
        <p:txBody>
          <a:bodyPr/>
          <a:lstStyle/>
          <a:p>
            <a:r>
              <a:rPr lang="en-US" dirty="0"/>
              <a:t>Business Problem</a:t>
            </a:r>
            <a:endParaRPr lang="en-IN" dirty="0"/>
          </a:p>
        </p:txBody>
      </p:sp>
    </p:spTree>
    <p:extLst>
      <p:ext uri="{BB962C8B-B14F-4D97-AF65-F5344CB8AC3E}">
        <p14:creationId xmlns:p14="http://schemas.microsoft.com/office/powerpoint/2010/main" val="79882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D4A-AF11-439A-8BEA-F0F4AB08822B}"/>
              </a:ext>
            </a:extLst>
          </p:cNvPr>
          <p:cNvSpPr>
            <a:spLocks noGrp="1"/>
          </p:cNvSpPr>
          <p:nvPr>
            <p:ph type="ctrTitle"/>
          </p:nvPr>
        </p:nvSpPr>
        <p:spPr>
          <a:xfrm>
            <a:off x="684212" y="685799"/>
            <a:ext cx="8001000" cy="779017"/>
          </a:xfrm>
        </p:spPr>
        <p:txBody>
          <a:bodyPr>
            <a:normAutofit fontScale="90000"/>
          </a:bodyPr>
          <a:lstStyle/>
          <a:p>
            <a:r>
              <a:rPr lang="en-US" dirty="0"/>
              <a:t>Data</a:t>
            </a:r>
            <a:endParaRPr lang="en-IN" dirty="0"/>
          </a:p>
        </p:txBody>
      </p:sp>
      <p:graphicFrame>
        <p:nvGraphicFramePr>
          <p:cNvPr id="4" name="Table 3">
            <a:extLst>
              <a:ext uri="{FF2B5EF4-FFF2-40B4-BE49-F238E27FC236}">
                <a16:creationId xmlns:a16="http://schemas.microsoft.com/office/drawing/2014/main" id="{7E744664-8498-4AA9-8065-367F7FD15046}"/>
              </a:ext>
            </a:extLst>
          </p:cNvPr>
          <p:cNvGraphicFramePr>
            <a:graphicFrameLocks noGrp="1"/>
          </p:cNvGraphicFramePr>
          <p:nvPr>
            <p:extLst>
              <p:ext uri="{D42A27DB-BD31-4B8C-83A1-F6EECF244321}">
                <p14:modId xmlns:p14="http://schemas.microsoft.com/office/powerpoint/2010/main" val="177723342"/>
              </p:ext>
            </p:extLst>
          </p:nvPr>
        </p:nvGraphicFramePr>
        <p:xfrm>
          <a:off x="2945466" y="4367679"/>
          <a:ext cx="5390841" cy="1037646"/>
        </p:xfrm>
        <a:graphic>
          <a:graphicData uri="http://schemas.openxmlformats.org/drawingml/2006/table">
            <a:tbl>
              <a:tblPr>
                <a:tableStyleId>{5C22544A-7EE6-4342-B048-85BDC9FD1C3A}</a:tableStyleId>
              </a:tblPr>
              <a:tblGrid>
                <a:gridCol w="2695700">
                  <a:extLst>
                    <a:ext uri="{9D8B030D-6E8A-4147-A177-3AD203B41FA5}">
                      <a16:colId xmlns:a16="http://schemas.microsoft.com/office/drawing/2014/main" val="4040625896"/>
                    </a:ext>
                  </a:extLst>
                </a:gridCol>
                <a:gridCol w="2695141">
                  <a:extLst>
                    <a:ext uri="{9D8B030D-6E8A-4147-A177-3AD203B41FA5}">
                      <a16:colId xmlns:a16="http://schemas.microsoft.com/office/drawing/2014/main" val="3000552051"/>
                    </a:ext>
                  </a:extLst>
                </a:gridCol>
              </a:tblGrid>
              <a:tr h="345882">
                <a:tc>
                  <a:txBody>
                    <a:bodyPr/>
                    <a:lstStyle/>
                    <a:p>
                      <a:pPr algn="ctr">
                        <a:lnSpc>
                          <a:spcPct val="107000"/>
                        </a:lnSpc>
                      </a:pPr>
                      <a:r>
                        <a:rPr lang="en-IN" sz="1050" kern="0" dirty="0">
                          <a:effectLst/>
                        </a:rPr>
                        <a:t>SEVERITY CODE</a:t>
                      </a:r>
                      <a:endParaRPr lang="en-IN" sz="1200" kern="100" dirty="0">
                        <a:effectLst/>
                        <a:latin typeface="Liberation Serif"/>
                        <a:ea typeface="NSimSun" panose="02010609030101010101" pitchFamily="49" charset="-122"/>
                        <a:cs typeface="Arial" panose="020B0604020202020204" pitchFamily="34" charset="0"/>
                      </a:endParaRPr>
                    </a:p>
                  </a:txBody>
                  <a:tcPr marL="34925" marR="34925" marT="34925" marB="34925"/>
                </a:tc>
                <a:tc>
                  <a:txBody>
                    <a:bodyPr/>
                    <a:lstStyle/>
                    <a:p>
                      <a:pPr algn="ctr">
                        <a:lnSpc>
                          <a:spcPct val="107000"/>
                        </a:lnSpc>
                      </a:pPr>
                      <a:r>
                        <a:rPr lang="en-IN" sz="1050" kern="0">
                          <a:effectLst/>
                        </a:rPr>
                        <a:t>Count</a:t>
                      </a:r>
                      <a:endParaRPr lang="en-IN" sz="1200" kern="100">
                        <a:effectLst/>
                        <a:latin typeface="Liberation Serif"/>
                        <a:ea typeface="NSimSun" panose="02010609030101010101" pitchFamily="49" charset="-122"/>
                        <a:cs typeface="Arial" panose="020B0604020202020204" pitchFamily="34" charset="0"/>
                      </a:endParaRPr>
                    </a:p>
                  </a:txBody>
                  <a:tcPr marL="34925" marR="34925" marT="34925" marB="34925"/>
                </a:tc>
                <a:extLst>
                  <a:ext uri="{0D108BD9-81ED-4DB2-BD59-A6C34878D82A}">
                    <a16:rowId xmlns:a16="http://schemas.microsoft.com/office/drawing/2014/main" val="3733795825"/>
                  </a:ext>
                </a:extLst>
              </a:tr>
              <a:tr h="345882">
                <a:tc>
                  <a:txBody>
                    <a:bodyPr/>
                    <a:lstStyle/>
                    <a:p>
                      <a:pPr algn="ctr">
                        <a:lnSpc>
                          <a:spcPct val="107000"/>
                        </a:lnSpc>
                      </a:pPr>
                      <a:r>
                        <a:rPr lang="en-IN" sz="1050" kern="0">
                          <a:effectLst/>
                        </a:rPr>
                        <a:t>1</a:t>
                      </a:r>
                      <a:endParaRPr lang="en-IN" sz="1200" kern="100">
                        <a:effectLst/>
                        <a:latin typeface="Liberation Serif"/>
                        <a:ea typeface="NSimSun" panose="02010609030101010101" pitchFamily="49" charset="-122"/>
                        <a:cs typeface="Arial" panose="020B0604020202020204" pitchFamily="34" charset="0"/>
                      </a:endParaRPr>
                    </a:p>
                  </a:txBody>
                  <a:tcPr marL="34925" marR="34925" marT="34925" marB="34925"/>
                </a:tc>
                <a:tc>
                  <a:txBody>
                    <a:bodyPr/>
                    <a:lstStyle/>
                    <a:p>
                      <a:pPr algn="ctr">
                        <a:lnSpc>
                          <a:spcPct val="107000"/>
                        </a:lnSpc>
                      </a:pPr>
                      <a:r>
                        <a:rPr lang="en-IN" sz="1050" kern="0">
                          <a:effectLst/>
                        </a:rPr>
                        <a:t>136485</a:t>
                      </a:r>
                      <a:endParaRPr lang="en-IN" sz="1200" kern="100">
                        <a:effectLst/>
                        <a:latin typeface="Liberation Serif"/>
                        <a:ea typeface="NSimSun" panose="02010609030101010101" pitchFamily="49" charset="-122"/>
                        <a:cs typeface="Arial" panose="020B0604020202020204" pitchFamily="34" charset="0"/>
                      </a:endParaRPr>
                    </a:p>
                  </a:txBody>
                  <a:tcPr marL="34925" marR="34925" marT="34925" marB="34925"/>
                </a:tc>
                <a:extLst>
                  <a:ext uri="{0D108BD9-81ED-4DB2-BD59-A6C34878D82A}">
                    <a16:rowId xmlns:a16="http://schemas.microsoft.com/office/drawing/2014/main" val="450068135"/>
                  </a:ext>
                </a:extLst>
              </a:tr>
              <a:tr h="345882">
                <a:tc>
                  <a:txBody>
                    <a:bodyPr/>
                    <a:lstStyle/>
                    <a:p>
                      <a:pPr algn="ctr">
                        <a:lnSpc>
                          <a:spcPct val="107000"/>
                        </a:lnSpc>
                      </a:pPr>
                      <a:r>
                        <a:rPr lang="en-IN" sz="1050" kern="0" dirty="0">
                          <a:effectLst/>
                        </a:rPr>
                        <a:t>2</a:t>
                      </a:r>
                      <a:endParaRPr lang="en-IN" sz="1200" kern="100" dirty="0">
                        <a:effectLst/>
                        <a:latin typeface="Liberation Serif"/>
                        <a:ea typeface="NSimSun" panose="02010609030101010101" pitchFamily="49" charset="-122"/>
                        <a:cs typeface="Arial" panose="020B0604020202020204" pitchFamily="34" charset="0"/>
                      </a:endParaRPr>
                    </a:p>
                  </a:txBody>
                  <a:tcPr marL="34925" marR="34925" marT="34925" marB="34925"/>
                </a:tc>
                <a:tc>
                  <a:txBody>
                    <a:bodyPr/>
                    <a:lstStyle/>
                    <a:p>
                      <a:pPr algn="ctr">
                        <a:lnSpc>
                          <a:spcPct val="107000"/>
                        </a:lnSpc>
                      </a:pPr>
                      <a:r>
                        <a:rPr lang="en-IN" sz="1050" kern="0" dirty="0">
                          <a:effectLst/>
                        </a:rPr>
                        <a:t>58188</a:t>
                      </a:r>
                      <a:endParaRPr lang="en-IN" sz="1200" kern="100" dirty="0">
                        <a:effectLst/>
                        <a:latin typeface="Liberation Serif"/>
                        <a:ea typeface="NSimSun" panose="02010609030101010101" pitchFamily="49" charset="-122"/>
                        <a:cs typeface="Arial" panose="020B0604020202020204" pitchFamily="34" charset="0"/>
                      </a:endParaRPr>
                    </a:p>
                  </a:txBody>
                  <a:tcPr marL="34925" marR="34925" marT="34925" marB="34925"/>
                </a:tc>
                <a:extLst>
                  <a:ext uri="{0D108BD9-81ED-4DB2-BD59-A6C34878D82A}">
                    <a16:rowId xmlns:a16="http://schemas.microsoft.com/office/drawing/2014/main" val="1795379196"/>
                  </a:ext>
                </a:extLst>
              </a:tr>
            </a:tbl>
          </a:graphicData>
        </a:graphic>
      </p:graphicFrame>
      <p:sp>
        <p:nvSpPr>
          <p:cNvPr id="5" name="Rectangle 1">
            <a:extLst>
              <a:ext uri="{FF2B5EF4-FFF2-40B4-BE49-F238E27FC236}">
                <a16:creationId xmlns:a16="http://schemas.microsoft.com/office/drawing/2014/main" id="{2CB530F1-B111-4FB4-B5A3-188268EBBA93}"/>
              </a:ext>
            </a:extLst>
          </p:cNvPr>
          <p:cNvSpPr>
            <a:spLocks noGrp="1" noChangeArrowheads="1"/>
          </p:cNvSpPr>
          <p:nvPr>
            <p:ph type="subTitle" idx="1"/>
          </p:nvPr>
        </p:nvSpPr>
        <p:spPr bwMode="auto">
          <a:xfrm>
            <a:off x="747519" y="2220938"/>
            <a:ext cx="10518243"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zh-CN" sz="1700" b="0" i="0" u="none" strike="noStrike" cap="none" normalizeH="0" baseline="0" dirty="0">
                <a:ln>
                  <a:noFill/>
                </a:ln>
                <a:solidFill>
                  <a:srgbClr val="000000"/>
                </a:solidFill>
                <a:effectLst/>
                <a:latin typeface="Trebuchet MS" panose="020B0603020202020204" pitchFamily="34" charset="0"/>
                <a:ea typeface="Times New Roman" panose="02020603050405020304" pitchFamily="18" charset="0"/>
                <a:cs typeface="Mangal" panose="02040503050203030202" pitchFamily="18" charset="0"/>
              </a:rPr>
              <a:t>We chose the unbalanced dataset provided by the Seattle Department of Transportation Traffic Management Division with 194673 rows (accidents) and 37 columns (features) where each accident is given a severity code. It covers accidents from January 2004 to May 2020. Some of the features in this dataset include and are not limited to Severity code, Location/Address of accident, Weather condition at the incident site, Driver state (whether under influence or not), collision type. Hence, we think it is a good generalized dataset which will help us in creating an accurate predictive model.</a:t>
            </a:r>
            <a:endParaRPr kumimoji="0" lang="en-US" altLang="zh-CN" sz="1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zh-CN" sz="1700" b="0" i="0" u="none" strike="noStrike" cap="none" normalizeH="0" baseline="0" dirty="0">
                <a:ln>
                  <a:noFill/>
                </a:ln>
                <a:solidFill>
                  <a:srgbClr val="000000"/>
                </a:solidFill>
                <a:effectLst/>
                <a:latin typeface="Trebuchet MS" panose="020B0603020202020204" pitchFamily="34" charset="0"/>
                <a:ea typeface="Times New Roman" panose="02020603050405020304" pitchFamily="18" charset="0"/>
                <a:cs typeface="Mangal" panose="02040503050203030202" pitchFamily="18" charset="0"/>
              </a:rPr>
              <a:t>The unbalance with respect to the severity code in the dataset is as follows.</a:t>
            </a:r>
            <a:endParaRPr kumimoji="0" lang="en-US" altLang="zh-CN" sz="1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85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D4A-AF11-439A-8BEA-F0F4AB08822B}"/>
              </a:ext>
            </a:extLst>
          </p:cNvPr>
          <p:cNvSpPr>
            <a:spLocks noGrp="1"/>
          </p:cNvSpPr>
          <p:nvPr>
            <p:ph type="ctrTitle"/>
          </p:nvPr>
        </p:nvSpPr>
        <p:spPr>
          <a:xfrm>
            <a:off x="684212" y="685799"/>
            <a:ext cx="8001000" cy="725751"/>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05C4F38D-5DAE-4B49-9119-99AE7A19E293}"/>
              </a:ext>
            </a:extLst>
          </p:cNvPr>
          <p:cNvSpPr>
            <a:spLocks noGrp="1"/>
          </p:cNvSpPr>
          <p:nvPr>
            <p:ph type="subTitle" idx="1"/>
          </p:nvPr>
        </p:nvSpPr>
        <p:spPr>
          <a:xfrm>
            <a:off x="684212" y="1589103"/>
            <a:ext cx="11194110" cy="4583098"/>
          </a:xfrm>
        </p:spPr>
        <p:txBody>
          <a:bodyPr>
            <a:normAutofit lnSpcReduction="10000"/>
          </a:bodyPr>
          <a:lstStyle/>
          <a:p>
            <a:r>
              <a:rPr lang="en-IN" sz="1700" dirty="0">
                <a:solidFill>
                  <a:schemeClr val="bg1"/>
                </a:solidFill>
                <a:latin typeface="Trebuchet MS" panose="020B0603020202020204" pitchFamily="34" charset="0"/>
              </a:rPr>
              <a:t> Data Cleaning </a:t>
            </a:r>
          </a:p>
          <a:p>
            <a:r>
              <a:rPr lang="en-IN" sz="1700" dirty="0">
                <a:solidFill>
                  <a:schemeClr val="bg1"/>
                </a:solidFill>
                <a:latin typeface="Trebuchet MS" panose="020B0603020202020204" pitchFamily="34" charset="0"/>
              </a:rPr>
              <a:t>	 Remove unrelated attributes </a:t>
            </a:r>
          </a:p>
          <a:p>
            <a:r>
              <a:rPr lang="en-IN" sz="1700" dirty="0">
                <a:solidFill>
                  <a:schemeClr val="bg1"/>
                </a:solidFill>
                <a:latin typeface="Trebuchet MS" panose="020B0603020202020204" pitchFamily="34" charset="0"/>
              </a:rPr>
              <a:t>		 Location coordinates, Incident Key etc. </a:t>
            </a:r>
          </a:p>
          <a:p>
            <a:r>
              <a:rPr lang="en-IN" sz="1700" dirty="0">
                <a:solidFill>
                  <a:schemeClr val="bg1"/>
                </a:solidFill>
                <a:latin typeface="Trebuchet MS" panose="020B0603020202020204" pitchFamily="34" charset="0"/>
              </a:rPr>
              <a:t>	 Remove attributes vulnerable to significant data missing </a:t>
            </a:r>
          </a:p>
          <a:p>
            <a:r>
              <a:rPr lang="en-IN" sz="1700" dirty="0">
                <a:solidFill>
                  <a:schemeClr val="bg1"/>
                </a:solidFill>
                <a:latin typeface="Trebuchet MS" panose="020B0603020202020204" pitchFamily="34" charset="0"/>
              </a:rPr>
              <a:t>		 Speeding – Over 95% of values missing </a:t>
            </a:r>
          </a:p>
          <a:p>
            <a:r>
              <a:rPr lang="en-IN" sz="1700" dirty="0">
                <a:solidFill>
                  <a:schemeClr val="bg1"/>
                </a:solidFill>
                <a:latin typeface="Trebuchet MS" panose="020B0603020202020204" pitchFamily="34" charset="0"/>
              </a:rPr>
              <a:t> Exploratory Data analysis</a:t>
            </a:r>
          </a:p>
          <a:p>
            <a:r>
              <a:rPr lang="en-IN" sz="1700" dirty="0">
                <a:solidFill>
                  <a:schemeClr val="bg1"/>
                </a:solidFill>
                <a:latin typeface="Trebuchet MS" panose="020B0603020202020204" pitchFamily="34" charset="0"/>
              </a:rPr>
              <a:t>	 Determine impact of features to severity </a:t>
            </a:r>
          </a:p>
          <a:p>
            <a:r>
              <a:rPr lang="en-IN" sz="1700" dirty="0">
                <a:solidFill>
                  <a:schemeClr val="bg1"/>
                </a:solidFill>
                <a:latin typeface="Trebuchet MS" panose="020B0603020202020204" pitchFamily="34" charset="0"/>
              </a:rPr>
              <a:t> Data Preparation </a:t>
            </a:r>
          </a:p>
          <a:p>
            <a:r>
              <a:rPr lang="en-IN" sz="1700" dirty="0">
                <a:solidFill>
                  <a:schemeClr val="bg1"/>
                </a:solidFill>
                <a:latin typeface="Trebuchet MS" panose="020B0603020202020204" pitchFamily="34" charset="0"/>
              </a:rPr>
              <a:t>	 Convert categorical variables to numerical variables </a:t>
            </a:r>
          </a:p>
          <a:p>
            <a:r>
              <a:rPr lang="en-IN" sz="1700" dirty="0">
                <a:solidFill>
                  <a:schemeClr val="bg1"/>
                </a:solidFill>
                <a:latin typeface="Trebuchet MS" panose="020B0603020202020204" pitchFamily="34" charset="0"/>
              </a:rPr>
              <a:t>		 One-hot encoding </a:t>
            </a:r>
          </a:p>
          <a:p>
            <a:r>
              <a:rPr lang="en-IN" sz="1700" dirty="0">
                <a:solidFill>
                  <a:schemeClr val="bg1"/>
                </a:solidFill>
                <a:latin typeface="Trebuchet MS" panose="020B0603020202020204" pitchFamily="34" charset="0"/>
              </a:rPr>
              <a:t> Modelling and Prediction </a:t>
            </a:r>
          </a:p>
          <a:p>
            <a:r>
              <a:rPr lang="en-IN" sz="1700" dirty="0">
                <a:solidFill>
                  <a:schemeClr val="bg1"/>
                </a:solidFill>
                <a:latin typeface="Trebuchet MS" panose="020B0603020202020204" pitchFamily="34" charset="0"/>
              </a:rPr>
              <a:t>	 Logistic Regression, KNN, SVM, Decision-tree etc.</a:t>
            </a:r>
          </a:p>
        </p:txBody>
      </p:sp>
    </p:spTree>
    <p:extLst>
      <p:ext uri="{BB962C8B-B14F-4D97-AF65-F5344CB8AC3E}">
        <p14:creationId xmlns:p14="http://schemas.microsoft.com/office/powerpoint/2010/main" val="424041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D4A-AF11-439A-8BEA-F0F4AB08822B}"/>
              </a:ext>
            </a:extLst>
          </p:cNvPr>
          <p:cNvSpPr>
            <a:spLocks noGrp="1"/>
          </p:cNvSpPr>
          <p:nvPr>
            <p:ph type="ctrTitle"/>
          </p:nvPr>
        </p:nvSpPr>
        <p:spPr>
          <a:xfrm>
            <a:off x="684212" y="685800"/>
            <a:ext cx="8001000" cy="787894"/>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05C4F38D-5DAE-4B49-9119-99AE7A19E293}"/>
              </a:ext>
            </a:extLst>
          </p:cNvPr>
          <p:cNvSpPr>
            <a:spLocks noGrp="1"/>
          </p:cNvSpPr>
          <p:nvPr>
            <p:ph type="subTitle" idx="1"/>
          </p:nvPr>
        </p:nvSpPr>
        <p:spPr>
          <a:xfrm>
            <a:off x="791908" y="2600994"/>
            <a:ext cx="10608184" cy="1947333"/>
          </a:xfrm>
        </p:spPr>
        <p:txBody>
          <a:bodyPr>
            <a:normAutofit/>
          </a:bodyPr>
          <a:lstStyle/>
          <a:p>
            <a:pPr marL="457200"/>
            <a:r>
              <a:rPr lang="en-IN" sz="1800" kern="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None of the algorithms implemented above gave an accuracy score equal to or greater than 0.7, they all ranged from 0.6 to 0.7. Meaning, these models can predict the severity code of an accident with an accuracy equalling 60-70%. A bar plot is plotted below with the bars representing the accuracy of each model in descending order respectively. </a:t>
            </a:r>
            <a:endParaRPr lang="en-IN" sz="1800" kern="100" dirty="0">
              <a:effectLst/>
              <a:latin typeface="Liberation Serif"/>
              <a:ea typeface="NSimSun" panose="02010609030101010101" pitchFamily="49" charset="-122"/>
              <a:cs typeface="Mangal" panose="02040503050203030202" pitchFamily="18" charset="0"/>
            </a:endParaRPr>
          </a:p>
        </p:txBody>
      </p:sp>
    </p:spTree>
    <p:extLst>
      <p:ext uri="{BB962C8B-B14F-4D97-AF65-F5344CB8AC3E}">
        <p14:creationId xmlns:p14="http://schemas.microsoft.com/office/powerpoint/2010/main" val="68818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3D4A-AF11-439A-8BEA-F0F4AB08822B}"/>
              </a:ext>
            </a:extLst>
          </p:cNvPr>
          <p:cNvSpPr>
            <a:spLocks noGrp="1"/>
          </p:cNvSpPr>
          <p:nvPr>
            <p:ph type="ctrTitle"/>
          </p:nvPr>
        </p:nvSpPr>
        <p:spPr>
          <a:xfrm>
            <a:off x="2095500" y="703554"/>
            <a:ext cx="8001000" cy="2971801"/>
          </a:xfrm>
        </p:spPr>
        <p:txBody>
          <a:bodyPr>
            <a:normAutofit/>
          </a:bodyPr>
          <a:lstStyle/>
          <a:p>
            <a:pPr algn="ctr"/>
            <a:r>
              <a:rPr lang="en-US" dirty="0"/>
              <a:t>THANK YOU!</a:t>
            </a:r>
            <a:endParaRPr lang="en-IN" dirty="0"/>
          </a:p>
        </p:txBody>
      </p:sp>
    </p:spTree>
    <p:extLst>
      <p:ext uri="{BB962C8B-B14F-4D97-AF65-F5344CB8AC3E}">
        <p14:creationId xmlns:p14="http://schemas.microsoft.com/office/powerpoint/2010/main" val="10825818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TotalTime>
  <Words>525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Liberation Serif</vt:lpstr>
      <vt:lpstr>Trebuchet MS</vt:lpstr>
      <vt:lpstr>Wingdings 3</vt:lpstr>
      <vt:lpstr>Slice</vt:lpstr>
      <vt:lpstr>PREDICTING THE SEVERITY OF CAR ACCIDENTS</vt:lpstr>
      <vt:lpstr>Business Problem</vt:lpstr>
      <vt:lpstr>Data</vt:lpstr>
      <vt:lpstr>Methodology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CAR ACCIDENTS</dc:title>
  <dc:creator>Gaurav</dc:creator>
  <cp:lastModifiedBy>Abhishek Kamble</cp:lastModifiedBy>
  <cp:revision>3</cp:revision>
  <dcterms:created xsi:type="dcterms:W3CDTF">2020-10-13T18:57:24Z</dcterms:created>
  <dcterms:modified xsi:type="dcterms:W3CDTF">2020-10-13T19:19:45Z</dcterms:modified>
</cp:coreProperties>
</file>