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78"/>
  </p:notesMasterIdLst>
  <p:sldIdLst>
    <p:sldId id="256" r:id="rId2"/>
    <p:sldId id="257" r:id="rId3"/>
    <p:sldId id="258" r:id="rId4"/>
    <p:sldId id="259" r:id="rId5"/>
    <p:sldId id="260" r:id="rId6"/>
    <p:sldId id="262" r:id="rId7"/>
    <p:sldId id="263" r:id="rId8"/>
    <p:sldId id="264" r:id="rId9"/>
    <p:sldId id="265" r:id="rId10"/>
    <p:sldId id="271" r:id="rId11"/>
    <p:sldId id="266" r:id="rId12"/>
    <p:sldId id="272" r:id="rId13"/>
    <p:sldId id="273" r:id="rId14"/>
    <p:sldId id="267" r:id="rId15"/>
    <p:sldId id="274" r:id="rId16"/>
    <p:sldId id="275" r:id="rId17"/>
    <p:sldId id="268" r:id="rId18"/>
    <p:sldId id="269" r:id="rId19"/>
    <p:sldId id="282" r:id="rId20"/>
    <p:sldId id="285" r:id="rId21"/>
    <p:sldId id="286" r:id="rId22"/>
    <p:sldId id="287" r:id="rId23"/>
    <p:sldId id="283"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04" r:id="rId41"/>
    <p:sldId id="305" r:id="rId42"/>
    <p:sldId id="306" r:id="rId43"/>
    <p:sldId id="307" r:id="rId44"/>
    <p:sldId id="309" r:id="rId45"/>
    <p:sldId id="308" r:id="rId46"/>
    <p:sldId id="310" r:id="rId47"/>
    <p:sldId id="311" r:id="rId48"/>
    <p:sldId id="312" r:id="rId49"/>
    <p:sldId id="316" r:id="rId50"/>
    <p:sldId id="313" r:id="rId51"/>
    <p:sldId id="317" r:id="rId52"/>
    <p:sldId id="320" r:id="rId53"/>
    <p:sldId id="318" r:id="rId54"/>
    <p:sldId id="319" r:id="rId55"/>
    <p:sldId id="321" r:id="rId56"/>
    <p:sldId id="322" r:id="rId57"/>
    <p:sldId id="323" r:id="rId58"/>
    <p:sldId id="324" r:id="rId59"/>
    <p:sldId id="325" r:id="rId60"/>
    <p:sldId id="326" r:id="rId61"/>
    <p:sldId id="327" r:id="rId62"/>
    <p:sldId id="328" r:id="rId63"/>
    <p:sldId id="329" r:id="rId64"/>
    <p:sldId id="330" r:id="rId65"/>
    <p:sldId id="331" r:id="rId66"/>
    <p:sldId id="332" r:id="rId67"/>
    <p:sldId id="333" r:id="rId68"/>
    <p:sldId id="334" r:id="rId69"/>
    <p:sldId id="335" r:id="rId70"/>
    <p:sldId id="336" r:id="rId71"/>
    <p:sldId id="337" r:id="rId72"/>
    <p:sldId id="338" r:id="rId73"/>
    <p:sldId id="339" r:id="rId74"/>
    <p:sldId id="344" r:id="rId75"/>
    <p:sldId id="345" r:id="rId76"/>
    <p:sldId id="343" r:id="rId77"/>
  </p:sldIdLst>
  <p:sldSz cx="17373600" cy="7315200"/>
  <p:notesSz cx="6858000" cy="9144000"/>
  <p:defaultTextStyle>
    <a:defPPr>
      <a:defRPr lang="en-US"/>
    </a:defPPr>
    <a:lvl1pPr marL="0" algn="l" defTabSz="1410579" rtl="0" eaLnBrk="1" latinLnBrk="0" hangingPunct="1">
      <a:defRPr sz="2800" kern="1200">
        <a:solidFill>
          <a:schemeClr val="tx1"/>
        </a:solidFill>
        <a:latin typeface="+mn-lt"/>
        <a:ea typeface="+mn-ea"/>
        <a:cs typeface="+mn-cs"/>
      </a:defRPr>
    </a:lvl1pPr>
    <a:lvl2pPr marL="705289" algn="l" defTabSz="1410579" rtl="0" eaLnBrk="1" latinLnBrk="0" hangingPunct="1">
      <a:defRPr sz="2800" kern="1200">
        <a:solidFill>
          <a:schemeClr val="tx1"/>
        </a:solidFill>
        <a:latin typeface="+mn-lt"/>
        <a:ea typeface="+mn-ea"/>
        <a:cs typeface="+mn-cs"/>
      </a:defRPr>
    </a:lvl2pPr>
    <a:lvl3pPr marL="1410579" algn="l" defTabSz="1410579" rtl="0" eaLnBrk="1" latinLnBrk="0" hangingPunct="1">
      <a:defRPr sz="2800" kern="1200">
        <a:solidFill>
          <a:schemeClr val="tx1"/>
        </a:solidFill>
        <a:latin typeface="+mn-lt"/>
        <a:ea typeface="+mn-ea"/>
        <a:cs typeface="+mn-cs"/>
      </a:defRPr>
    </a:lvl3pPr>
    <a:lvl4pPr marL="2115868" algn="l" defTabSz="1410579" rtl="0" eaLnBrk="1" latinLnBrk="0" hangingPunct="1">
      <a:defRPr sz="2800" kern="1200">
        <a:solidFill>
          <a:schemeClr val="tx1"/>
        </a:solidFill>
        <a:latin typeface="+mn-lt"/>
        <a:ea typeface="+mn-ea"/>
        <a:cs typeface="+mn-cs"/>
      </a:defRPr>
    </a:lvl4pPr>
    <a:lvl5pPr marL="2821159" algn="l" defTabSz="1410579" rtl="0" eaLnBrk="1" latinLnBrk="0" hangingPunct="1">
      <a:defRPr sz="2800" kern="1200">
        <a:solidFill>
          <a:schemeClr val="tx1"/>
        </a:solidFill>
        <a:latin typeface="+mn-lt"/>
        <a:ea typeface="+mn-ea"/>
        <a:cs typeface="+mn-cs"/>
      </a:defRPr>
    </a:lvl5pPr>
    <a:lvl6pPr marL="3526449" algn="l" defTabSz="1410579" rtl="0" eaLnBrk="1" latinLnBrk="0" hangingPunct="1">
      <a:defRPr sz="2800" kern="1200">
        <a:solidFill>
          <a:schemeClr val="tx1"/>
        </a:solidFill>
        <a:latin typeface="+mn-lt"/>
        <a:ea typeface="+mn-ea"/>
        <a:cs typeface="+mn-cs"/>
      </a:defRPr>
    </a:lvl6pPr>
    <a:lvl7pPr marL="4231738" algn="l" defTabSz="1410579" rtl="0" eaLnBrk="1" latinLnBrk="0" hangingPunct="1">
      <a:defRPr sz="2800" kern="1200">
        <a:solidFill>
          <a:schemeClr val="tx1"/>
        </a:solidFill>
        <a:latin typeface="+mn-lt"/>
        <a:ea typeface="+mn-ea"/>
        <a:cs typeface="+mn-cs"/>
      </a:defRPr>
    </a:lvl7pPr>
    <a:lvl8pPr marL="4937028" algn="l" defTabSz="1410579" rtl="0" eaLnBrk="1" latinLnBrk="0" hangingPunct="1">
      <a:defRPr sz="2800" kern="1200">
        <a:solidFill>
          <a:schemeClr val="tx1"/>
        </a:solidFill>
        <a:latin typeface="+mn-lt"/>
        <a:ea typeface="+mn-ea"/>
        <a:cs typeface="+mn-cs"/>
      </a:defRPr>
    </a:lvl8pPr>
    <a:lvl9pPr marL="5642317" algn="l" defTabSz="1410579" rtl="0" eaLnBrk="1" latinLnBrk="0" hangingPunct="1">
      <a:defRPr sz="2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0099FF"/>
    <a:srgbClr val="99CCFF"/>
    <a:srgbClr val="FF99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660"/>
  </p:normalViewPr>
  <p:slideViewPr>
    <p:cSldViewPr>
      <p:cViewPr varScale="1">
        <p:scale>
          <a:sx n="50" d="100"/>
          <a:sy n="50" d="100"/>
        </p:scale>
        <p:origin x="-102" y="-408"/>
      </p:cViewPr>
      <p:guideLst>
        <p:guide orient="horz" pos="2304"/>
        <p:guide pos="5472"/>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C74553-FCEF-4043-93D0-16BAB6F6B0F1}" type="doc">
      <dgm:prSet loTypeId="urn:microsoft.com/office/officeart/2005/8/layout/hierarchy6" loCatId="hierarchy" qsTypeId="urn:microsoft.com/office/officeart/2005/8/quickstyle/simple1" qsCatId="simple" csTypeId="urn:microsoft.com/office/officeart/2005/8/colors/colorful5" csCatId="colorful" phldr="1"/>
      <dgm:spPr/>
      <dgm:t>
        <a:bodyPr/>
        <a:lstStyle/>
        <a:p>
          <a:endParaRPr lang="en-US"/>
        </a:p>
      </dgm:t>
    </dgm:pt>
    <dgm:pt modelId="{BF00A548-B668-4EB0-A80E-DD52EC99A276}">
      <dgm:prSet phldrT="[Text]"/>
      <dgm:spPr>
        <a:solidFill>
          <a:schemeClr val="tx1">
            <a:lumMod val="50000"/>
          </a:schemeClr>
        </a:solidFill>
      </dgm:spPr>
      <dgm:t>
        <a:bodyPr/>
        <a:lstStyle/>
        <a:p>
          <a:r>
            <a:rPr lang="en-US" dirty="0" smtClean="0"/>
            <a:t>Primitive Type</a:t>
          </a:r>
          <a:endParaRPr lang="en-US" dirty="0"/>
        </a:p>
      </dgm:t>
    </dgm:pt>
    <dgm:pt modelId="{E91AB75A-0B03-4071-8E26-C632136E1AFB}" type="parTrans" cxnId="{FE8100EB-4011-4D2B-9A56-3098D3672817}">
      <dgm:prSet/>
      <dgm:spPr/>
      <dgm:t>
        <a:bodyPr/>
        <a:lstStyle/>
        <a:p>
          <a:endParaRPr lang="en-US"/>
        </a:p>
      </dgm:t>
    </dgm:pt>
    <dgm:pt modelId="{C6CB0949-B048-45E5-95A1-FFC7FD14E320}" type="sibTrans" cxnId="{FE8100EB-4011-4D2B-9A56-3098D3672817}">
      <dgm:prSet/>
      <dgm:spPr/>
      <dgm:t>
        <a:bodyPr/>
        <a:lstStyle/>
        <a:p>
          <a:endParaRPr lang="en-US"/>
        </a:p>
      </dgm:t>
    </dgm:pt>
    <dgm:pt modelId="{D65BE664-1D86-4617-B9DB-7838F984C0F4}">
      <dgm:prSet phldrT="[Text]"/>
      <dgm:spPr>
        <a:solidFill>
          <a:schemeClr val="tx1">
            <a:lumMod val="65000"/>
          </a:schemeClr>
        </a:solidFill>
      </dgm:spPr>
      <dgm:t>
        <a:bodyPr/>
        <a:lstStyle/>
        <a:p>
          <a:r>
            <a:rPr lang="en-US" dirty="0" smtClean="0"/>
            <a:t>symbol</a:t>
          </a:r>
          <a:endParaRPr lang="en-US" dirty="0"/>
        </a:p>
      </dgm:t>
    </dgm:pt>
    <dgm:pt modelId="{091960EC-FA12-4F21-A696-462EE2BDC0A5}" type="parTrans" cxnId="{47A2E74B-3463-427D-AC60-1FD14576464E}">
      <dgm:prSet/>
      <dgm:spPr/>
      <dgm:t>
        <a:bodyPr/>
        <a:lstStyle/>
        <a:p>
          <a:endParaRPr lang="en-US"/>
        </a:p>
      </dgm:t>
    </dgm:pt>
    <dgm:pt modelId="{8FB2C878-6D59-421F-B943-07D05FA6E118}" type="sibTrans" cxnId="{47A2E74B-3463-427D-AC60-1FD14576464E}">
      <dgm:prSet/>
      <dgm:spPr/>
      <dgm:t>
        <a:bodyPr/>
        <a:lstStyle/>
        <a:p>
          <a:endParaRPr lang="en-US"/>
        </a:p>
      </dgm:t>
    </dgm:pt>
    <dgm:pt modelId="{03B3341D-4909-4BA9-9323-6413DE6E061B}">
      <dgm:prSet phldrT="[Text]"/>
      <dgm:spPr>
        <a:solidFill>
          <a:schemeClr val="tx1">
            <a:lumMod val="65000"/>
          </a:schemeClr>
        </a:solidFill>
      </dgm:spPr>
      <dgm:t>
        <a:bodyPr/>
        <a:lstStyle/>
        <a:p>
          <a:r>
            <a:rPr lang="en-US" dirty="0" smtClean="0"/>
            <a:t>string</a:t>
          </a:r>
          <a:endParaRPr lang="en-US" dirty="0"/>
        </a:p>
      </dgm:t>
    </dgm:pt>
    <dgm:pt modelId="{DF650C36-AD15-4AE8-9EDC-7FDD71321A35}" type="parTrans" cxnId="{38D6A650-43AF-4E48-852E-930C0FC5A635}">
      <dgm:prSet/>
      <dgm:spPr/>
      <dgm:t>
        <a:bodyPr/>
        <a:lstStyle/>
        <a:p>
          <a:endParaRPr lang="en-US"/>
        </a:p>
      </dgm:t>
    </dgm:pt>
    <dgm:pt modelId="{6FBE6010-BEC5-4CCF-9952-F0EFAD433685}" type="sibTrans" cxnId="{38D6A650-43AF-4E48-852E-930C0FC5A635}">
      <dgm:prSet/>
      <dgm:spPr/>
      <dgm:t>
        <a:bodyPr/>
        <a:lstStyle/>
        <a:p>
          <a:endParaRPr lang="en-US"/>
        </a:p>
      </dgm:t>
    </dgm:pt>
    <dgm:pt modelId="{5B99BD3F-8B78-4475-8454-9E091727BBD5}">
      <dgm:prSet phldrT="[Text]"/>
      <dgm:spPr>
        <a:solidFill>
          <a:schemeClr val="tx1">
            <a:lumMod val="65000"/>
          </a:schemeClr>
        </a:solidFill>
      </dgm:spPr>
      <dgm:t>
        <a:bodyPr/>
        <a:lstStyle/>
        <a:p>
          <a:r>
            <a:rPr lang="en-US" dirty="0" smtClean="0"/>
            <a:t>undefined</a:t>
          </a:r>
          <a:endParaRPr lang="en-US" dirty="0"/>
        </a:p>
      </dgm:t>
    </dgm:pt>
    <dgm:pt modelId="{11340EA0-70E9-4615-8812-1565F2FA4343}" type="sibTrans" cxnId="{878CBCE2-3EDA-4D7E-9569-D8B5764F1318}">
      <dgm:prSet/>
      <dgm:spPr/>
      <dgm:t>
        <a:bodyPr/>
        <a:lstStyle/>
        <a:p>
          <a:endParaRPr lang="en-US"/>
        </a:p>
      </dgm:t>
    </dgm:pt>
    <dgm:pt modelId="{3636A03A-7A1D-450C-A73A-F4BD6898418E}" type="parTrans" cxnId="{878CBCE2-3EDA-4D7E-9569-D8B5764F1318}">
      <dgm:prSet/>
      <dgm:spPr/>
      <dgm:t>
        <a:bodyPr/>
        <a:lstStyle/>
        <a:p>
          <a:endParaRPr lang="en-US"/>
        </a:p>
      </dgm:t>
    </dgm:pt>
    <dgm:pt modelId="{81DF30C0-B3D7-4A40-BCB3-49968584E2DC}">
      <dgm:prSet phldrT="[Text]"/>
      <dgm:spPr>
        <a:solidFill>
          <a:schemeClr val="tx1">
            <a:lumMod val="65000"/>
          </a:schemeClr>
        </a:solidFill>
      </dgm:spPr>
      <dgm:t>
        <a:bodyPr/>
        <a:lstStyle/>
        <a:p>
          <a:r>
            <a:rPr lang="en-US" dirty="0" smtClean="0"/>
            <a:t>null</a:t>
          </a:r>
          <a:endParaRPr lang="en-US" dirty="0"/>
        </a:p>
      </dgm:t>
    </dgm:pt>
    <dgm:pt modelId="{DF4DCDCE-CD80-4D85-AFC9-4C31A43C2B6C}" type="sibTrans" cxnId="{71764AEE-2DAF-4420-92ED-7A39B51FFDD4}">
      <dgm:prSet/>
      <dgm:spPr/>
      <dgm:t>
        <a:bodyPr/>
        <a:lstStyle/>
        <a:p>
          <a:endParaRPr lang="en-US"/>
        </a:p>
      </dgm:t>
    </dgm:pt>
    <dgm:pt modelId="{4811A370-A1FA-4354-8E36-2AA3708E285D}" type="parTrans" cxnId="{71764AEE-2DAF-4420-92ED-7A39B51FFDD4}">
      <dgm:prSet/>
      <dgm:spPr/>
      <dgm:t>
        <a:bodyPr/>
        <a:lstStyle/>
        <a:p>
          <a:endParaRPr lang="en-US"/>
        </a:p>
      </dgm:t>
    </dgm:pt>
    <dgm:pt modelId="{E0311C4B-1265-466F-B935-2186809BCCB3}">
      <dgm:prSet phldrT="[Text]"/>
      <dgm:spPr>
        <a:solidFill>
          <a:schemeClr val="tx1">
            <a:lumMod val="65000"/>
          </a:schemeClr>
        </a:solidFill>
      </dgm:spPr>
      <dgm:t>
        <a:bodyPr/>
        <a:lstStyle/>
        <a:p>
          <a:r>
            <a:rPr lang="en-US" dirty="0" smtClean="0"/>
            <a:t>boolean</a:t>
          </a:r>
          <a:endParaRPr lang="en-US" dirty="0"/>
        </a:p>
      </dgm:t>
    </dgm:pt>
    <dgm:pt modelId="{BAE83D35-2F15-419E-922F-412BA33D74A3}" type="sibTrans" cxnId="{CED2CCBC-CF82-4E31-A6D4-E4FDA1F37DE3}">
      <dgm:prSet/>
      <dgm:spPr/>
      <dgm:t>
        <a:bodyPr/>
        <a:lstStyle/>
        <a:p>
          <a:endParaRPr lang="en-US"/>
        </a:p>
      </dgm:t>
    </dgm:pt>
    <dgm:pt modelId="{0F85E8D6-9434-4AEC-92AF-D4F238278FC2}" type="parTrans" cxnId="{CED2CCBC-CF82-4E31-A6D4-E4FDA1F37DE3}">
      <dgm:prSet/>
      <dgm:spPr/>
      <dgm:t>
        <a:bodyPr/>
        <a:lstStyle/>
        <a:p>
          <a:endParaRPr lang="en-US"/>
        </a:p>
      </dgm:t>
    </dgm:pt>
    <dgm:pt modelId="{E9494D86-9436-4481-9D07-2BF210F0B52C}">
      <dgm:prSet phldrT="[Text]"/>
      <dgm:spPr>
        <a:solidFill>
          <a:schemeClr val="tx1">
            <a:lumMod val="65000"/>
          </a:schemeClr>
        </a:solidFill>
      </dgm:spPr>
      <dgm:t>
        <a:bodyPr/>
        <a:lstStyle/>
        <a:p>
          <a:r>
            <a:rPr lang="en-US" dirty="0" smtClean="0"/>
            <a:t>number</a:t>
          </a:r>
          <a:endParaRPr lang="en-US" dirty="0"/>
        </a:p>
      </dgm:t>
    </dgm:pt>
    <dgm:pt modelId="{CC320932-8FF2-44B4-A549-C49911C964B5}" type="sibTrans" cxnId="{D2EA3432-D34E-4541-B6B8-CC7F930A035A}">
      <dgm:prSet/>
      <dgm:spPr/>
      <dgm:t>
        <a:bodyPr/>
        <a:lstStyle/>
        <a:p>
          <a:endParaRPr lang="en-US"/>
        </a:p>
      </dgm:t>
    </dgm:pt>
    <dgm:pt modelId="{B647B27C-6C56-47CB-8AEA-80FBEE5098C1}" type="parTrans" cxnId="{D2EA3432-D34E-4541-B6B8-CC7F930A035A}">
      <dgm:prSet/>
      <dgm:spPr/>
      <dgm:t>
        <a:bodyPr/>
        <a:lstStyle/>
        <a:p>
          <a:endParaRPr lang="en-US"/>
        </a:p>
      </dgm:t>
    </dgm:pt>
    <dgm:pt modelId="{FAED1612-3489-4EE9-A426-8238F35CA0AA}" type="pres">
      <dgm:prSet presAssocID="{6BC74553-FCEF-4043-93D0-16BAB6F6B0F1}" presName="mainComposite" presStyleCnt="0">
        <dgm:presLayoutVars>
          <dgm:chPref val="1"/>
          <dgm:dir/>
          <dgm:animOne val="branch"/>
          <dgm:animLvl val="lvl"/>
          <dgm:resizeHandles val="exact"/>
        </dgm:presLayoutVars>
      </dgm:prSet>
      <dgm:spPr/>
      <dgm:t>
        <a:bodyPr/>
        <a:lstStyle/>
        <a:p>
          <a:endParaRPr lang="en-US"/>
        </a:p>
      </dgm:t>
    </dgm:pt>
    <dgm:pt modelId="{BDCF8F72-2FA5-4E72-BA6E-F5800FD501A3}" type="pres">
      <dgm:prSet presAssocID="{6BC74553-FCEF-4043-93D0-16BAB6F6B0F1}" presName="hierFlow" presStyleCnt="0"/>
      <dgm:spPr/>
    </dgm:pt>
    <dgm:pt modelId="{959DB761-0FF9-48B7-85DF-C9FCA33ED15C}" type="pres">
      <dgm:prSet presAssocID="{6BC74553-FCEF-4043-93D0-16BAB6F6B0F1}" presName="hierChild1" presStyleCnt="0">
        <dgm:presLayoutVars>
          <dgm:chPref val="1"/>
          <dgm:animOne val="branch"/>
          <dgm:animLvl val="lvl"/>
        </dgm:presLayoutVars>
      </dgm:prSet>
      <dgm:spPr/>
    </dgm:pt>
    <dgm:pt modelId="{0737166F-7895-4115-A94F-2C6D232A5810}" type="pres">
      <dgm:prSet presAssocID="{BF00A548-B668-4EB0-A80E-DD52EC99A276}" presName="Name14" presStyleCnt="0"/>
      <dgm:spPr/>
    </dgm:pt>
    <dgm:pt modelId="{BC9AE808-2E04-42FD-A89B-5B2F697D6FFD}" type="pres">
      <dgm:prSet presAssocID="{BF00A548-B668-4EB0-A80E-DD52EC99A276}" presName="level1Shape" presStyleLbl="node0" presStyleIdx="0" presStyleCnt="1" custScaleX="255187" custScaleY="211150">
        <dgm:presLayoutVars>
          <dgm:chPref val="3"/>
        </dgm:presLayoutVars>
      </dgm:prSet>
      <dgm:spPr/>
      <dgm:t>
        <a:bodyPr/>
        <a:lstStyle/>
        <a:p>
          <a:endParaRPr lang="en-US"/>
        </a:p>
      </dgm:t>
    </dgm:pt>
    <dgm:pt modelId="{45D785CB-4CE7-48E6-8528-805B86706EB6}" type="pres">
      <dgm:prSet presAssocID="{BF00A548-B668-4EB0-A80E-DD52EC99A276}" presName="hierChild2" presStyleCnt="0"/>
      <dgm:spPr/>
    </dgm:pt>
    <dgm:pt modelId="{CDA08894-B6DB-4B33-AF43-856D818D3988}" type="pres">
      <dgm:prSet presAssocID="{3636A03A-7A1D-450C-A73A-F4BD6898418E}" presName="Name19" presStyleLbl="parChTrans1D2" presStyleIdx="0" presStyleCnt="6"/>
      <dgm:spPr/>
      <dgm:t>
        <a:bodyPr/>
        <a:lstStyle/>
        <a:p>
          <a:endParaRPr lang="en-US"/>
        </a:p>
      </dgm:t>
    </dgm:pt>
    <dgm:pt modelId="{64C0FBA3-2BDF-42E0-A3B6-868F43D32B29}" type="pres">
      <dgm:prSet presAssocID="{5B99BD3F-8B78-4475-8454-9E091727BBD5}" presName="Name21" presStyleCnt="0"/>
      <dgm:spPr/>
    </dgm:pt>
    <dgm:pt modelId="{E54F9F47-B4F6-4C63-B2FC-2AC786877516}" type="pres">
      <dgm:prSet presAssocID="{5B99BD3F-8B78-4475-8454-9E091727BBD5}" presName="level2Shape" presStyleLbl="node2" presStyleIdx="0" presStyleCnt="6" custScaleX="176011" custScaleY="172748"/>
      <dgm:spPr/>
      <dgm:t>
        <a:bodyPr/>
        <a:lstStyle/>
        <a:p>
          <a:endParaRPr lang="en-US"/>
        </a:p>
      </dgm:t>
    </dgm:pt>
    <dgm:pt modelId="{B9362663-5B06-4D6D-8126-2449C1D160B4}" type="pres">
      <dgm:prSet presAssocID="{5B99BD3F-8B78-4475-8454-9E091727BBD5}" presName="hierChild3" presStyleCnt="0"/>
      <dgm:spPr/>
    </dgm:pt>
    <dgm:pt modelId="{11D667C2-993D-4B1E-808B-C522BDFDA702}" type="pres">
      <dgm:prSet presAssocID="{4811A370-A1FA-4354-8E36-2AA3708E285D}" presName="Name19" presStyleLbl="parChTrans1D2" presStyleIdx="1" presStyleCnt="6"/>
      <dgm:spPr/>
      <dgm:t>
        <a:bodyPr/>
        <a:lstStyle/>
        <a:p>
          <a:endParaRPr lang="en-US"/>
        </a:p>
      </dgm:t>
    </dgm:pt>
    <dgm:pt modelId="{599FD23B-A671-44C8-A395-21C6D455278C}" type="pres">
      <dgm:prSet presAssocID="{81DF30C0-B3D7-4A40-BCB3-49968584E2DC}" presName="Name21" presStyleCnt="0"/>
      <dgm:spPr/>
    </dgm:pt>
    <dgm:pt modelId="{9EE2FE18-EF03-46F0-84C0-047D61AC8814}" type="pres">
      <dgm:prSet presAssocID="{81DF30C0-B3D7-4A40-BCB3-49968584E2DC}" presName="level2Shape" presStyleLbl="node2" presStyleIdx="1" presStyleCnt="6" custScaleX="198097" custScaleY="161088"/>
      <dgm:spPr/>
      <dgm:t>
        <a:bodyPr/>
        <a:lstStyle/>
        <a:p>
          <a:endParaRPr lang="en-US"/>
        </a:p>
      </dgm:t>
    </dgm:pt>
    <dgm:pt modelId="{33E598D3-D92E-4F54-B2A2-80CFAD135DCC}" type="pres">
      <dgm:prSet presAssocID="{81DF30C0-B3D7-4A40-BCB3-49968584E2DC}" presName="hierChild3" presStyleCnt="0"/>
      <dgm:spPr/>
    </dgm:pt>
    <dgm:pt modelId="{92AD5194-261A-44F9-8D31-1E1B250AF29D}" type="pres">
      <dgm:prSet presAssocID="{0F85E8D6-9434-4AEC-92AF-D4F238278FC2}" presName="Name19" presStyleLbl="parChTrans1D2" presStyleIdx="2" presStyleCnt="6"/>
      <dgm:spPr/>
      <dgm:t>
        <a:bodyPr/>
        <a:lstStyle/>
        <a:p>
          <a:endParaRPr lang="en-US"/>
        </a:p>
      </dgm:t>
    </dgm:pt>
    <dgm:pt modelId="{8F5448C1-D449-4DB8-9A83-3D7D10CA3998}" type="pres">
      <dgm:prSet presAssocID="{E0311C4B-1265-466F-B935-2186809BCCB3}" presName="Name21" presStyleCnt="0"/>
      <dgm:spPr/>
    </dgm:pt>
    <dgm:pt modelId="{209F78CE-B35B-405F-805D-0BFF947F26A3}" type="pres">
      <dgm:prSet presAssocID="{E0311C4B-1265-466F-B935-2186809BCCB3}" presName="level2Shape" presStyleLbl="node2" presStyleIdx="2" presStyleCnt="6" custScaleX="164715" custScaleY="161088"/>
      <dgm:spPr/>
      <dgm:t>
        <a:bodyPr/>
        <a:lstStyle/>
        <a:p>
          <a:endParaRPr lang="en-US"/>
        </a:p>
      </dgm:t>
    </dgm:pt>
    <dgm:pt modelId="{110DD0FB-B050-4744-83CC-3A93BF88AEEC}" type="pres">
      <dgm:prSet presAssocID="{E0311C4B-1265-466F-B935-2186809BCCB3}" presName="hierChild3" presStyleCnt="0"/>
      <dgm:spPr/>
    </dgm:pt>
    <dgm:pt modelId="{D7EBFDE1-A2AB-4799-98E6-97FE709F0A31}" type="pres">
      <dgm:prSet presAssocID="{B647B27C-6C56-47CB-8AEA-80FBEE5098C1}" presName="Name19" presStyleLbl="parChTrans1D2" presStyleIdx="3" presStyleCnt="6"/>
      <dgm:spPr/>
      <dgm:t>
        <a:bodyPr/>
        <a:lstStyle/>
        <a:p>
          <a:endParaRPr lang="en-US"/>
        </a:p>
      </dgm:t>
    </dgm:pt>
    <dgm:pt modelId="{B954CF40-9A0F-4355-B949-D75488589019}" type="pres">
      <dgm:prSet presAssocID="{E9494D86-9436-4481-9D07-2BF210F0B52C}" presName="Name21" presStyleCnt="0"/>
      <dgm:spPr/>
    </dgm:pt>
    <dgm:pt modelId="{A35D278B-D951-45F6-9DB9-5DB46792443A}" type="pres">
      <dgm:prSet presAssocID="{E9494D86-9436-4481-9D07-2BF210F0B52C}" presName="level2Shape" presStyleLbl="node2" presStyleIdx="3" presStyleCnt="6" custScaleX="174050" custScaleY="161088"/>
      <dgm:spPr/>
      <dgm:t>
        <a:bodyPr/>
        <a:lstStyle/>
        <a:p>
          <a:endParaRPr lang="en-US"/>
        </a:p>
      </dgm:t>
    </dgm:pt>
    <dgm:pt modelId="{BB81AA28-A65E-4962-8273-6DFB8A7D5C5D}" type="pres">
      <dgm:prSet presAssocID="{E9494D86-9436-4481-9D07-2BF210F0B52C}" presName="hierChild3" presStyleCnt="0"/>
      <dgm:spPr/>
    </dgm:pt>
    <dgm:pt modelId="{AC002595-B006-473D-A080-015A58C97374}" type="pres">
      <dgm:prSet presAssocID="{DF650C36-AD15-4AE8-9EDC-7FDD71321A35}" presName="Name19" presStyleLbl="parChTrans1D2" presStyleIdx="4" presStyleCnt="6"/>
      <dgm:spPr/>
      <dgm:t>
        <a:bodyPr/>
        <a:lstStyle/>
        <a:p>
          <a:endParaRPr lang="en-US"/>
        </a:p>
      </dgm:t>
    </dgm:pt>
    <dgm:pt modelId="{0A1B5138-7146-4FB8-A9CD-8981592AE6A6}" type="pres">
      <dgm:prSet presAssocID="{03B3341D-4909-4BA9-9323-6413DE6E061B}" presName="Name21" presStyleCnt="0"/>
      <dgm:spPr/>
    </dgm:pt>
    <dgm:pt modelId="{4F5D4DF3-0820-43A7-97BF-2905337BE014}" type="pres">
      <dgm:prSet presAssocID="{03B3341D-4909-4BA9-9323-6413DE6E061B}" presName="level2Shape" presStyleLbl="node2" presStyleIdx="4" presStyleCnt="6" custScaleX="188898" custScaleY="161088"/>
      <dgm:spPr/>
      <dgm:t>
        <a:bodyPr/>
        <a:lstStyle/>
        <a:p>
          <a:endParaRPr lang="en-US"/>
        </a:p>
      </dgm:t>
    </dgm:pt>
    <dgm:pt modelId="{E7098709-893D-48CD-9103-BBBA97B904DA}" type="pres">
      <dgm:prSet presAssocID="{03B3341D-4909-4BA9-9323-6413DE6E061B}" presName="hierChild3" presStyleCnt="0"/>
      <dgm:spPr/>
    </dgm:pt>
    <dgm:pt modelId="{84D92650-DF84-481B-92E9-EF8EE916766C}" type="pres">
      <dgm:prSet presAssocID="{091960EC-FA12-4F21-A696-462EE2BDC0A5}" presName="Name19" presStyleLbl="parChTrans1D2" presStyleIdx="5" presStyleCnt="6"/>
      <dgm:spPr/>
      <dgm:t>
        <a:bodyPr/>
        <a:lstStyle/>
        <a:p>
          <a:endParaRPr lang="en-US"/>
        </a:p>
      </dgm:t>
    </dgm:pt>
    <dgm:pt modelId="{EF18C60B-742E-4374-AA52-3E9BC81452A1}" type="pres">
      <dgm:prSet presAssocID="{D65BE664-1D86-4617-B9DB-7838F984C0F4}" presName="Name21" presStyleCnt="0"/>
      <dgm:spPr/>
    </dgm:pt>
    <dgm:pt modelId="{7FFBB8BF-E533-46FD-9EE6-82D45A6085A6}" type="pres">
      <dgm:prSet presAssocID="{D65BE664-1D86-4617-B9DB-7838F984C0F4}" presName="level2Shape" presStyleLbl="node2" presStyleIdx="5" presStyleCnt="6" custScaleX="189027" custScaleY="161088"/>
      <dgm:spPr/>
      <dgm:t>
        <a:bodyPr/>
        <a:lstStyle/>
        <a:p>
          <a:endParaRPr lang="en-US"/>
        </a:p>
      </dgm:t>
    </dgm:pt>
    <dgm:pt modelId="{DBDAF84F-41FD-4046-972B-4D1518F637C4}" type="pres">
      <dgm:prSet presAssocID="{D65BE664-1D86-4617-B9DB-7838F984C0F4}" presName="hierChild3" presStyleCnt="0"/>
      <dgm:spPr/>
    </dgm:pt>
    <dgm:pt modelId="{FAC80331-3B12-4CF9-A4B1-66F15DDF3CA4}" type="pres">
      <dgm:prSet presAssocID="{6BC74553-FCEF-4043-93D0-16BAB6F6B0F1}" presName="bgShapesFlow" presStyleCnt="0"/>
      <dgm:spPr/>
    </dgm:pt>
  </dgm:ptLst>
  <dgm:cxnLst>
    <dgm:cxn modelId="{47A2E74B-3463-427D-AC60-1FD14576464E}" srcId="{BF00A548-B668-4EB0-A80E-DD52EC99A276}" destId="{D65BE664-1D86-4617-B9DB-7838F984C0F4}" srcOrd="5" destOrd="0" parTransId="{091960EC-FA12-4F21-A696-462EE2BDC0A5}" sibTransId="{8FB2C878-6D59-421F-B943-07D05FA6E118}"/>
    <dgm:cxn modelId="{BBF66193-F281-4D40-A8C5-6AE9E7BD66A9}" type="presOf" srcId="{E0311C4B-1265-466F-B935-2186809BCCB3}" destId="{209F78CE-B35B-405F-805D-0BFF947F26A3}" srcOrd="0" destOrd="0" presId="urn:microsoft.com/office/officeart/2005/8/layout/hierarchy6"/>
    <dgm:cxn modelId="{71764AEE-2DAF-4420-92ED-7A39B51FFDD4}" srcId="{BF00A548-B668-4EB0-A80E-DD52EC99A276}" destId="{81DF30C0-B3D7-4A40-BCB3-49968584E2DC}" srcOrd="1" destOrd="0" parTransId="{4811A370-A1FA-4354-8E36-2AA3708E285D}" sibTransId="{DF4DCDCE-CD80-4D85-AFC9-4C31A43C2B6C}"/>
    <dgm:cxn modelId="{AB34FDCB-0C68-482C-AB98-E1D06F2D451B}" type="presOf" srcId="{5B99BD3F-8B78-4475-8454-9E091727BBD5}" destId="{E54F9F47-B4F6-4C63-B2FC-2AC786877516}" srcOrd="0" destOrd="0" presId="urn:microsoft.com/office/officeart/2005/8/layout/hierarchy6"/>
    <dgm:cxn modelId="{FE8100EB-4011-4D2B-9A56-3098D3672817}" srcId="{6BC74553-FCEF-4043-93D0-16BAB6F6B0F1}" destId="{BF00A548-B668-4EB0-A80E-DD52EC99A276}" srcOrd="0" destOrd="0" parTransId="{E91AB75A-0B03-4071-8E26-C632136E1AFB}" sibTransId="{C6CB0949-B048-45E5-95A1-FFC7FD14E320}"/>
    <dgm:cxn modelId="{EEFEF44F-FDAA-4225-8BC6-AE20AC9C6862}" type="presOf" srcId="{091960EC-FA12-4F21-A696-462EE2BDC0A5}" destId="{84D92650-DF84-481B-92E9-EF8EE916766C}" srcOrd="0" destOrd="0" presId="urn:microsoft.com/office/officeart/2005/8/layout/hierarchy6"/>
    <dgm:cxn modelId="{CED2CCBC-CF82-4E31-A6D4-E4FDA1F37DE3}" srcId="{BF00A548-B668-4EB0-A80E-DD52EC99A276}" destId="{E0311C4B-1265-466F-B935-2186809BCCB3}" srcOrd="2" destOrd="0" parTransId="{0F85E8D6-9434-4AEC-92AF-D4F238278FC2}" sibTransId="{BAE83D35-2F15-419E-922F-412BA33D74A3}"/>
    <dgm:cxn modelId="{EE5B371E-E27D-4718-8B91-800836F83661}" type="presOf" srcId="{3636A03A-7A1D-450C-A73A-F4BD6898418E}" destId="{CDA08894-B6DB-4B33-AF43-856D818D3988}" srcOrd="0" destOrd="0" presId="urn:microsoft.com/office/officeart/2005/8/layout/hierarchy6"/>
    <dgm:cxn modelId="{F2B93222-0AFA-4A49-A699-9BC6BE6A281E}" type="presOf" srcId="{E9494D86-9436-4481-9D07-2BF210F0B52C}" destId="{A35D278B-D951-45F6-9DB9-5DB46792443A}" srcOrd="0" destOrd="0" presId="urn:microsoft.com/office/officeart/2005/8/layout/hierarchy6"/>
    <dgm:cxn modelId="{250A17A8-035A-43DF-9D9D-1AE42D255D8F}" type="presOf" srcId="{D65BE664-1D86-4617-B9DB-7838F984C0F4}" destId="{7FFBB8BF-E533-46FD-9EE6-82D45A6085A6}" srcOrd="0" destOrd="0" presId="urn:microsoft.com/office/officeart/2005/8/layout/hierarchy6"/>
    <dgm:cxn modelId="{2DDC6EAD-A8BA-46B2-977C-805572B10B89}" type="presOf" srcId="{81DF30C0-B3D7-4A40-BCB3-49968584E2DC}" destId="{9EE2FE18-EF03-46F0-84C0-047D61AC8814}" srcOrd="0" destOrd="0" presId="urn:microsoft.com/office/officeart/2005/8/layout/hierarchy6"/>
    <dgm:cxn modelId="{47B58FDD-3F4E-4ECC-B7EB-896318566174}" type="presOf" srcId="{B647B27C-6C56-47CB-8AEA-80FBEE5098C1}" destId="{D7EBFDE1-A2AB-4799-98E6-97FE709F0A31}" srcOrd="0" destOrd="0" presId="urn:microsoft.com/office/officeart/2005/8/layout/hierarchy6"/>
    <dgm:cxn modelId="{B5D84974-F4F6-497D-9F34-20E77B9637C1}" type="presOf" srcId="{DF650C36-AD15-4AE8-9EDC-7FDD71321A35}" destId="{AC002595-B006-473D-A080-015A58C97374}" srcOrd="0" destOrd="0" presId="urn:microsoft.com/office/officeart/2005/8/layout/hierarchy6"/>
    <dgm:cxn modelId="{D2EA3432-D34E-4541-B6B8-CC7F930A035A}" srcId="{BF00A548-B668-4EB0-A80E-DD52EC99A276}" destId="{E9494D86-9436-4481-9D07-2BF210F0B52C}" srcOrd="3" destOrd="0" parTransId="{B647B27C-6C56-47CB-8AEA-80FBEE5098C1}" sibTransId="{CC320932-8FF2-44B4-A549-C49911C964B5}"/>
    <dgm:cxn modelId="{C4B63C02-44D7-40B7-93A5-50E0A85C74BB}" type="presOf" srcId="{03B3341D-4909-4BA9-9323-6413DE6E061B}" destId="{4F5D4DF3-0820-43A7-97BF-2905337BE014}" srcOrd="0" destOrd="0" presId="urn:microsoft.com/office/officeart/2005/8/layout/hierarchy6"/>
    <dgm:cxn modelId="{0A8BFC36-7CBE-450B-A6C9-DCB3C2C3CD37}" type="presOf" srcId="{BF00A548-B668-4EB0-A80E-DD52EC99A276}" destId="{BC9AE808-2E04-42FD-A89B-5B2F697D6FFD}" srcOrd="0" destOrd="0" presId="urn:microsoft.com/office/officeart/2005/8/layout/hierarchy6"/>
    <dgm:cxn modelId="{38D6A650-43AF-4E48-852E-930C0FC5A635}" srcId="{BF00A548-B668-4EB0-A80E-DD52EC99A276}" destId="{03B3341D-4909-4BA9-9323-6413DE6E061B}" srcOrd="4" destOrd="0" parTransId="{DF650C36-AD15-4AE8-9EDC-7FDD71321A35}" sibTransId="{6FBE6010-BEC5-4CCF-9952-F0EFAD433685}"/>
    <dgm:cxn modelId="{878CBCE2-3EDA-4D7E-9569-D8B5764F1318}" srcId="{BF00A548-B668-4EB0-A80E-DD52EC99A276}" destId="{5B99BD3F-8B78-4475-8454-9E091727BBD5}" srcOrd="0" destOrd="0" parTransId="{3636A03A-7A1D-450C-A73A-F4BD6898418E}" sibTransId="{11340EA0-70E9-4615-8812-1565F2FA4343}"/>
    <dgm:cxn modelId="{9F7C1A3F-1483-4ED1-AB47-0B8768A8D4C7}" type="presOf" srcId="{0F85E8D6-9434-4AEC-92AF-D4F238278FC2}" destId="{92AD5194-261A-44F9-8D31-1E1B250AF29D}" srcOrd="0" destOrd="0" presId="urn:microsoft.com/office/officeart/2005/8/layout/hierarchy6"/>
    <dgm:cxn modelId="{8FA1C108-AC11-4EC0-9D24-D517C9A1F365}" type="presOf" srcId="{6BC74553-FCEF-4043-93D0-16BAB6F6B0F1}" destId="{FAED1612-3489-4EE9-A426-8238F35CA0AA}" srcOrd="0" destOrd="0" presId="urn:microsoft.com/office/officeart/2005/8/layout/hierarchy6"/>
    <dgm:cxn modelId="{630404DF-835B-464D-A5D4-EBBF6B915E0C}" type="presOf" srcId="{4811A370-A1FA-4354-8E36-2AA3708E285D}" destId="{11D667C2-993D-4B1E-808B-C522BDFDA702}" srcOrd="0" destOrd="0" presId="urn:microsoft.com/office/officeart/2005/8/layout/hierarchy6"/>
    <dgm:cxn modelId="{6ADAD983-9F95-4536-AC35-DE2DFDFDDCFF}" type="presParOf" srcId="{FAED1612-3489-4EE9-A426-8238F35CA0AA}" destId="{BDCF8F72-2FA5-4E72-BA6E-F5800FD501A3}" srcOrd="0" destOrd="0" presId="urn:microsoft.com/office/officeart/2005/8/layout/hierarchy6"/>
    <dgm:cxn modelId="{C864554E-96B5-4E61-9D05-04FD2A7DB872}" type="presParOf" srcId="{BDCF8F72-2FA5-4E72-BA6E-F5800FD501A3}" destId="{959DB761-0FF9-48B7-85DF-C9FCA33ED15C}" srcOrd="0" destOrd="0" presId="urn:microsoft.com/office/officeart/2005/8/layout/hierarchy6"/>
    <dgm:cxn modelId="{77B545D1-1721-42B5-9258-507F4D0EFA7C}" type="presParOf" srcId="{959DB761-0FF9-48B7-85DF-C9FCA33ED15C}" destId="{0737166F-7895-4115-A94F-2C6D232A5810}" srcOrd="0" destOrd="0" presId="urn:microsoft.com/office/officeart/2005/8/layout/hierarchy6"/>
    <dgm:cxn modelId="{D019A901-3A0D-4F23-AC04-5CE27F84A751}" type="presParOf" srcId="{0737166F-7895-4115-A94F-2C6D232A5810}" destId="{BC9AE808-2E04-42FD-A89B-5B2F697D6FFD}" srcOrd="0" destOrd="0" presId="urn:microsoft.com/office/officeart/2005/8/layout/hierarchy6"/>
    <dgm:cxn modelId="{920A7691-DF9E-4662-8880-BD9BC2403D37}" type="presParOf" srcId="{0737166F-7895-4115-A94F-2C6D232A5810}" destId="{45D785CB-4CE7-48E6-8528-805B86706EB6}" srcOrd="1" destOrd="0" presId="urn:microsoft.com/office/officeart/2005/8/layout/hierarchy6"/>
    <dgm:cxn modelId="{CDF76A3E-1576-4A95-A875-186B9EF57785}" type="presParOf" srcId="{45D785CB-4CE7-48E6-8528-805B86706EB6}" destId="{CDA08894-B6DB-4B33-AF43-856D818D3988}" srcOrd="0" destOrd="0" presId="urn:microsoft.com/office/officeart/2005/8/layout/hierarchy6"/>
    <dgm:cxn modelId="{5A464F2C-1228-4251-BE0F-36FA49BD2307}" type="presParOf" srcId="{45D785CB-4CE7-48E6-8528-805B86706EB6}" destId="{64C0FBA3-2BDF-42E0-A3B6-868F43D32B29}" srcOrd="1" destOrd="0" presId="urn:microsoft.com/office/officeart/2005/8/layout/hierarchy6"/>
    <dgm:cxn modelId="{9659EDCB-F1B0-40A4-8CDA-E96AE231D2C4}" type="presParOf" srcId="{64C0FBA3-2BDF-42E0-A3B6-868F43D32B29}" destId="{E54F9F47-B4F6-4C63-B2FC-2AC786877516}" srcOrd="0" destOrd="0" presId="urn:microsoft.com/office/officeart/2005/8/layout/hierarchy6"/>
    <dgm:cxn modelId="{185FF720-5607-45D8-9F98-E858436937CA}" type="presParOf" srcId="{64C0FBA3-2BDF-42E0-A3B6-868F43D32B29}" destId="{B9362663-5B06-4D6D-8126-2449C1D160B4}" srcOrd="1" destOrd="0" presId="urn:microsoft.com/office/officeart/2005/8/layout/hierarchy6"/>
    <dgm:cxn modelId="{F1E71029-DD91-46C0-8EB6-4A57B0A437EC}" type="presParOf" srcId="{45D785CB-4CE7-48E6-8528-805B86706EB6}" destId="{11D667C2-993D-4B1E-808B-C522BDFDA702}" srcOrd="2" destOrd="0" presId="urn:microsoft.com/office/officeart/2005/8/layout/hierarchy6"/>
    <dgm:cxn modelId="{1738D121-EAD5-44D7-BA3E-0FD1211C5ADB}" type="presParOf" srcId="{45D785CB-4CE7-48E6-8528-805B86706EB6}" destId="{599FD23B-A671-44C8-A395-21C6D455278C}" srcOrd="3" destOrd="0" presId="urn:microsoft.com/office/officeart/2005/8/layout/hierarchy6"/>
    <dgm:cxn modelId="{8FB6D793-C5A2-4ECC-8B56-371835092501}" type="presParOf" srcId="{599FD23B-A671-44C8-A395-21C6D455278C}" destId="{9EE2FE18-EF03-46F0-84C0-047D61AC8814}" srcOrd="0" destOrd="0" presId="urn:microsoft.com/office/officeart/2005/8/layout/hierarchy6"/>
    <dgm:cxn modelId="{98297377-6BB1-4BB2-810A-2CF9B24C7F5E}" type="presParOf" srcId="{599FD23B-A671-44C8-A395-21C6D455278C}" destId="{33E598D3-D92E-4F54-B2A2-80CFAD135DCC}" srcOrd="1" destOrd="0" presId="urn:microsoft.com/office/officeart/2005/8/layout/hierarchy6"/>
    <dgm:cxn modelId="{683A3C00-60DB-4B8A-B0F5-2B918732E921}" type="presParOf" srcId="{45D785CB-4CE7-48E6-8528-805B86706EB6}" destId="{92AD5194-261A-44F9-8D31-1E1B250AF29D}" srcOrd="4" destOrd="0" presId="urn:microsoft.com/office/officeart/2005/8/layout/hierarchy6"/>
    <dgm:cxn modelId="{039F0223-EBE5-48F2-A386-98AC6F3112E6}" type="presParOf" srcId="{45D785CB-4CE7-48E6-8528-805B86706EB6}" destId="{8F5448C1-D449-4DB8-9A83-3D7D10CA3998}" srcOrd="5" destOrd="0" presId="urn:microsoft.com/office/officeart/2005/8/layout/hierarchy6"/>
    <dgm:cxn modelId="{F21632CB-3E6E-4CA2-8F9B-7F452E793722}" type="presParOf" srcId="{8F5448C1-D449-4DB8-9A83-3D7D10CA3998}" destId="{209F78CE-B35B-405F-805D-0BFF947F26A3}" srcOrd="0" destOrd="0" presId="urn:microsoft.com/office/officeart/2005/8/layout/hierarchy6"/>
    <dgm:cxn modelId="{E7BD935F-9426-4FA8-91DF-21D01163CC43}" type="presParOf" srcId="{8F5448C1-D449-4DB8-9A83-3D7D10CA3998}" destId="{110DD0FB-B050-4744-83CC-3A93BF88AEEC}" srcOrd="1" destOrd="0" presId="urn:microsoft.com/office/officeart/2005/8/layout/hierarchy6"/>
    <dgm:cxn modelId="{8860D82B-462A-4B41-8117-86F4DD0F8A1E}" type="presParOf" srcId="{45D785CB-4CE7-48E6-8528-805B86706EB6}" destId="{D7EBFDE1-A2AB-4799-98E6-97FE709F0A31}" srcOrd="6" destOrd="0" presId="urn:microsoft.com/office/officeart/2005/8/layout/hierarchy6"/>
    <dgm:cxn modelId="{0BCAB6E8-3FA4-4530-8D8D-708B83CC01EE}" type="presParOf" srcId="{45D785CB-4CE7-48E6-8528-805B86706EB6}" destId="{B954CF40-9A0F-4355-B949-D75488589019}" srcOrd="7" destOrd="0" presId="urn:microsoft.com/office/officeart/2005/8/layout/hierarchy6"/>
    <dgm:cxn modelId="{133E8F8F-5576-482A-9D2F-939226907ACF}" type="presParOf" srcId="{B954CF40-9A0F-4355-B949-D75488589019}" destId="{A35D278B-D951-45F6-9DB9-5DB46792443A}" srcOrd="0" destOrd="0" presId="urn:microsoft.com/office/officeart/2005/8/layout/hierarchy6"/>
    <dgm:cxn modelId="{0A61ABCA-683A-4644-8BBC-50A681BFDBC9}" type="presParOf" srcId="{B954CF40-9A0F-4355-B949-D75488589019}" destId="{BB81AA28-A65E-4962-8273-6DFB8A7D5C5D}" srcOrd="1" destOrd="0" presId="urn:microsoft.com/office/officeart/2005/8/layout/hierarchy6"/>
    <dgm:cxn modelId="{46A87E3A-96A2-4FEC-A1C8-52FF4E33F6B5}" type="presParOf" srcId="{45D785CB-4CE7-48E6-8528-805B86706EB6}" destId="{AC002595-B006-473D-A080-015A58C97374}" srcOrd="8" destOrd="0" presId="urn:microsoft.com/office/officeart/2005/8/layout/hierarchy6"/>
    <dgm:cxn modelId="{804CA8E1-3E4C-4849-AE5D-7896829A2EB8}" type="presParOf" srcId="{45D785CB-4CE7-48E6-8528-805B86706EB6}" destId="{0A1B5138-7146-4FB8-A9CD-8981592AE6A6}" srcOrd="9" destOrd="0" presId="urn:microsoft.com/office/officeart/2005/8/layout/hierarchy6"/>
    <dgm:cxn modelId="{280D43B3-6A9A-4609-A65E-39680B3E7018}" type="presParOf" srcId="{0A1B5138-7146-4FB8-A9CD-8981592AE6A6}" destId="{4F5D4DF3-0820-43A7-97BF-2905337BE014}" srcOrd="0" destOrd="0" presId="urn:microsoft.com/office/officeart/2005/8/layout/hierarchy6"/>
    <dgm:cxn modelId="{F829DDC3-33A9-4967-8854-C7F58657E778}" type="presParOf" srcId="{0A1B5138-7146-4FB8-A9CD-8981592AE6A6}" destId="{E7098709-893D-48CD-9103-BBBA97B904DA}" srcOrd="1" destOrd="0" presId="urn:microsoft.com/office/officeart/2005/8/layout/hierarchy6"/>
    <dgm:cxn modelId="{132F63A1-274C-4307-85EF-5357D6295572}" type="presParOf" srcId="{45D785CB-4CE7-48E6-8528-805B86706EB6}" destId="{84D92650-DF84-481B-92E9-EF8EE916766C}" srcOrd="10" destOrd="0" presId="urn:microsoft.com/office/officeart/2005/8/layout/hierarchy6"/>
    <dgm:cxn modelId="{B8BE8343-2EF2-45F3-AF16-CF528E8AD19B}" type="presParOf" srcId="{45D785CB-4CE7-48E6-8528-805B86706EB6}" destId="{EF18C60B-742E-4374-AA52-3E9BC81452A1}" srcOrd="11" destOrd="0" presId="urn:microsoft.com/office/officeart/2005/8/layout/hierarchy6"/>
    <dgm:cxn modelId="{AA647D25-A014-46D8-8550-6E5BC1EECD64}" type="presParOf" srcId="{EF18C60B-742E-4374-AA52-3E9BC81452A1}" destId="{7FFBB8BF-E533-46FD-9EE6-82D45A6085A6}" srcOrd="0" destOrd="0" presId="urn:microsoft.com/office/officeart/2005/8/layout/hierarchy6"/>
    <dgm:cxn modelId="{FB0CBF7B-9FE4-495D-B5A7-03DDD72489E8}" type="presParOf" srcId="{EF18C60B-742E-4374-AA52-3E9BC81452A1}" destId="{DBDAF84F-41FD-4046-972B-4D1518F637C4}" srcOrd="1" destOrd="0" presId="urn:microsoft.com/office/officeart/2005/8/layout/hierarchy6"/>
    <dgm:cxn modelId="{AE0376BD-89DA-4AED-B4CD-1BCECBA42C1B}" type="presParOf" srcId="{FAED1612-3489-4EE9-A426-8238F35CA0AA}" destId="{FAC80331-3B12-4CF9-A4B1-66F15DDF3CA4}" srcOrd="1" destOrd="0" presId="urn:microsoft.com/office/officeart/2005/8/layout/hierarchy6"/>
  </dgm:cxnLst>
  <dgm:bg/>
  <dgm:whole>
    <a:ln>
      <a:noFill/>
    </a:ln>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C9AE808-2E04-42FD-A89B-5B2F697D6FFD}">
      <dsp:nvSpPr>
        <dsp:cNvPr id="0" name=""/>
        <dsp:cNvSpPr/>
      </dsp:nvSpPr>
      <dsp:spPr>
        <a:xfrm>
          <a:off x="6628436" y="1453064"/>
          <a:ext cx="3430928" cy="1892574"/>
        </a:xfrm>
        <a:prstGeom prst="roundRect">
          <a:avLst>
            <a:gd name="adj" fmla="val 10000"/>
          </a:avLst>
        </a:prstGeom>
        <a:solidFill>
          <a:schemeClr val="tx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Primitive Type</a:t>
          </a:r>
          <a:endParaRPr lang="en-US" sz="3500" kern="1200" dirty="0"/>
        </a:p>
      </dsp:txBody>
      <dsp:txXfrm>
        <a:off x="6628436" y="1453064"/>
        <a:ext cx="3430928" cy="1892574"/>
      </dsp:txXfrm>
    </dsp:sp>
    <dsp:sp modelId="{CDA08894-B6DB-4B33-AF43-856D818D3988}">
      <dsp:nvSpPr>
        <dsp:cNvPr id="0" name=""/>
        <dsp:cNvSpPr/>
      </dsp:nvSpPr>
      <dsp:spPr>
        <a:xfrm>
          <a:off x="1185996" y="3345638"/>
          <a:ext cx="7157903" cy="358526"/>
        </a:xfrm>
        <a:custGeom>
          <a:avLst/>
          <a:gdLst/>
          <a:ahLst/>
          <a:cxnLst/>
          <a:rect l="0" t="0" r="0" b="0"/>
          <a:pathLst>
            <a:path>
              <a:moveTo>
                <a:pt x="7157903" y="0"/>
              </a:moveTo>
              <a:lnTo>
                <a:pt x="7157903" y="179263"/>
              </a:lnTo>
              <a:lnTo>
                <a:pt x="0" y="179263"/>
              </a:lnTo>
              <a:lnTo>
                <a:pt x="0" y="358526"/>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4F9F47-B4F6-4C63-B2FC-2AC786877516}">
      <dsp:nvSpPr>
        <dsp:cNvPr id="0" name=""/>
        <dsp:cNvSpPr/>
      </dsp:nvSpPr>
      <dsp:spPr>
        <a:xfrm>
          <a:off x="2783" y="3704165"/>
          <a:ext cx="2366425" cy="1548370"/>
        </a:xfrm>
        <a:prstGeom prst="roundRect">
          <a:avLst>
            <a:gd name="adj" fmla="val 10000"/>
          </a:avLst>
        </a:prstGeom>
        <a:solidFill>
          <a:schemeClr val="tx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undefined</a:t>
          </a:r>
          <a:endParaRPr lang="en-US" sz="3500" kern="1200" dirty="0"/>
        </a:p>
      </dsp:txBody>
      <dsp:txXfrm>
        <a:off x="2783" y="3704165"/>
        <a:ext cx="2366425" cy="1548370"/>
      </dsp:txXfrm>
    </dsp:sp>
    <dsp:sp modelId="{11D667C2-993D-4B1E-808B-C522BDFDA702}">
      <dsp:nvSpPr>
        <dsp:cNvPr id="0" name=""/>
        <dsp:cNvSpPr/>
      </dsp:nvSpPr>
      <dsp:spPr>
        <a:xfrm>
          <a:off x="4104236" y="3345638"/>
          <a:ext cx="4239664" cy="358526"/>
        </a:xfrm>
        <a:custGeom>
          <a:avLst/>
          <a:gdLst/>
          <a:ahLst/>
          <a:cxnLst/>
          <a:rect l="0" t="0" r="0" b="0"/>
          <a:pathLst>
            <a:path>
              <a:moveTo>
                <a:pt x="4239664" y="0"/>
              </a:moveTo>
              <a:lnTo>
                <a:pt x="4239664" y="179263"/>
              </a:lnTo>
              <a:lnTo>
                <a:pt x="0" y="179263"/>
              </a:lnTo>
              <a:lnTo>
                <a:pt x="0" y="358526"/>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E2FE18-EF03-46F0-84C0-047D61AC8814}">
      <dsp:nvSpPr>
        <dsp:cNvPr id="0" name=""/>
        <dsp:cNvSpPr/>
      </dsp:nvSpPr>
      <dsp:spPr>
        <a:xfrm>
          <a:off x="2772552" y="3704165"/>
          <a:ext cx="2663366" cy="1443859"/>
        </a:xfrm>
        <a:prstGeom prst="roundRect">
          <a:avLst>
            <a:gd name="adj" fmla="val 10000"/>
          </a:avLst>
        </a:prstGeom>
        <a:solidFill>
          <a:schemeClr val="tx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null</a:t>
          </a:r>
          <a:endParaRPr lang="en-US" sz="3500" kern="1200" dirty="0"/>
        </a:p>
      </dsp:txBody>
      <dsp:txXfrm>
        <a:off x="2772552" y="3704165"/>
        <a:ext cx="2663366" cy="1443859"/>
      </dsp:txXfrm>
    </dsp:sp>
    <dsp:sp modelId="{92AD5194-261A-44F9-8D31-1E1B250AF29D}">
      <dsp:nvSpPr>
        <dsp:cNvPr id="0" name=""/>
        <dsp:cNvSpPr/>
      </dsp:nvSpPr>
      <dsp:spPr>
        <a:xfrm>
          <a:off x="6946539" y="3345638"/>
          <a:ext cx="1397361" cy="358526"/>
        </a:xfrm>
        <a:custGeom>
          <a:avLst/>
          <a:gdLst/>
          <a:ahLst/>
          <a:cxnLst/>
          <a:rect l="0" t="0" r="0" b="0"/>
          <a:pathLst>
            <a:path>
              <a:moveTo>
                <a:pt x="1397361" y="0"/>
              </a:moveTo>
              <a:lnTo>
                <a:pt x="1397361" y="179263"/>
              </a:lnTo>
              <a:lnTo>
                <a:pt x="0" y="179263"/>
              </a:lnTo>
              <a:lnTo>
                <a:pt x="0" y="358526"/>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9F78CE-B35B-405F-805D-0BFF947F26A3}">
      <dsp:nvSpPr>
        <dsp:cNvPr id="0" name=""/>
        <dsp:cNvSpPr/>
      </dsp:nvSpPr>
      <dsp:spPr>
        <a:xfrm>
          <a:off x="5839262" y="3704165"/>
          <a:ext cx="2214553" cy="1443859"/>
        </a:xfrm>
        <a:prstGeom prst="roundRect">
          <a:avLst>
            <a:gd name="adj" fmla="val 10000"/>
          </a:avLst>
        </a:prstGeom>
        <a:solidFill>
          <a:schemeClr val="tx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boolean</a:t>
          </a:r>
          <a:endParaRPr lang="en-US" sz="3500" kern="1200" dirty="0"/>
        </a:p>
      </dsp:txBody>
      <dsp:txXfrm>
        <a:off x="5839262" y="3704165"/>
        <a:ext cx="2214553" cy="1443859"/>
      </dsp:txXfrm>
    </dsp:sp>
    <dsp:sp modelId="{D7EBFDE1-A2AB-4799-98E6-97FE709F0A31}">
      <dsp:nvSpPr>
        <dsp:cNvPr id="0" name=""/>
        <dsp:cNvSpPr/>
      </dsp:nvSpPr>
      <dsp:spPr>
        <a:xfrm>
          <a:off x="8343900" y="3345638"/>
          <a:ext cx="1283289" cy="358526"/>
        </a:xfrm>
        <a:custGeom>
          <a:avLst/>
          <a:gdLst/>
          <a:ahLst/>
          <a:cxnLst/>
          <a:rect l="0" t="0" r="0" b="0"/>
          <a:pathLst>
            <a:path>
              <a:moveTo>
                <a:pt x="0" y="0"/>
              </a:moveTo>
              <a:lnTo>
                <a:pt x="0" y="179263"/>
              </a:lnTo>
              <a:lnTo>
                <a:pt x="1283289" y="179263"/>
              </a:lnTo>
              <a:lnTo>
                <a:pt x="1283289" y="358526"/>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5D278B-D951-45F6-9DB9-5DB46792443A}">
      <dsp:nvSpPr>
        <dsp:cNvPr id="0" name=""/>
        <dsp:cNvSpPr/>
      </dsp:nvSpPr>
      <dsp:spPr>
        <a:xfrm>
          <a:off x="8457159" y="3704165"/>
          <a:ext cx="2340060" cy="1443859"/>
        </a:xfrm>
        <a:prstGeom prst="roundRect">
          <a:avLst>
            <a:gd name="adj" fmla="val 10000"/>
          </a:avLst>
        </a:prstGeom>
        <a:solidFill>
          <a:schemeClr val="tx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number</a:t>
          </a:r>
          <a:endParaRPr lang="en-US" sz="3500" kern="1200" dirty="0"/>
        </a:p>
      </dsp:txBody>
      <dsp:txXfrm>
        <a:off x="8457159" y="3704165"/>
        <a:ext cx="2340060" cy="1443859"/>
      </dsp:txXfrm>
    </dsp:sp>
    <dsp:sp modelId="{AC002595-B006-473D-A080-015A58C97374}">
      <dsp:nvSpPr>
        <dsp:cNvPr id="0" name=""/>
        <dsp:cNvSpPr/>
      </dsp:nvSpPr>
      <dsp:spPr>
        <a:xfrm>
          <a:off x="8343900" y="3345638"/>
          <a:ext cx="4126506" cy="358526"/>
        </a:xfrm>
        <a:custGeom>
          <a:avLst/>
          <a:gdLst/>
          <a:ahLst/>
          <a:cxnLst/>
          <a:rect l="0" t="0" r="0" b="0"/>
          <a:pathLst>
            <a:path>
              <a:moveTo>
                <a:pt x="0" y="0"/>
              </a:moveTo>
              <a:lnTo>
                <a:pt x="0" y="179263"/>
              </a:lnTo>
              <a:lnTo>
                <a:pt x="4126506" y="179263"/>
              </a:lnTo>
              <a:lnTo>
                <a:pt x="4126506" y="358526"/>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5D4DF3-0820-43A7-97BF-2905337BE014}">
      <dsp:nvSpPr>
        <dsp:cNvPr id="0" name=""/>
        <dsp:cNvSpPr/>
      </dsp:nvSpPr>
      <dsp:spPr>
        <a:xfrm>
          <a:off x="11200562" y="3704165"/>
          <a:ext cx="2539688" cy="1443859"/>
        </a:xfrm>
        <a:prstGeom prst="roundRect">
          <a:avLst>
            <a:gd name="adj" fmla="val 10000"/>
          </a:avLst>
        </a:prstGeom>
        <a:solidFill>
          <a:schemeClr val="tx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string</a:t>
          </a:r>
          <a:endParaRPr lang="en-US" sz="3500" kern="1200" dirty="0"/>
        </a:p>
      </dsp:txBody>
      <dsp:txXfrm>
        <a:off x="11200562" y="3704165"/>
        <a:ext cx="2539688" cy="1443859"/>
      </dsp:txXfrm>
    </dsp:sp>
    <dsp:sp modelId="{84D92650-DF84-481B-92E9-EF8EE916766C}">
      <dsp:nvSpPr>
        <dsp:cNvPr id="0" name=""/>
        <dsp:cNvSpPr/>
      </dsp:nvSpPr>
      <dsp:spPr>
        <a:xfrm>
          <a:off x="8343900" y="3345638"/>
          <a:ext cx="7070405" cy="358526"/>
        </a:xfrm>
        <a:custGeom>
          <a:avLst/>
          <a:gdLst/>
          <a:ahLst/>
          <a:cxnLst/>
          <a:rect l="0" t="0" r="0" b="0"/>
          <a:pathLst>
            <a:path>
              <a:moveTo>
                <a:pt x="0" y="0"/>
              </a:moveTo>
              <a:lnTo>
                <a:pt x="0" y="179263"/>
              </a:lnTo>
              <a:lnTo>
                <a:pt x="7070405" y="179263"/>
              </a:lnTo>
              <a:lnTo>
                <a:pt x="7070405" y="358526"/>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FBB8BF-E533-46FD-9EE6-82D45A6085A6}">
      <dsp:nvSpPr>
        <dsp:cNvPr id="0" name=""/>
        <dsp:cNvSpPr/>
      </dsp:nvSpPr>
      <dsp:spPr>
        <a:xfrm>
          <a:off x="14143594" y="3704165"/>
          <a:ext cx="2541422" cy="1443859"/>
        </a:xfrm>
        <a:prstGeom prst="roundRect">
          <a:avLst>
            <a:gd name="adj" fmla="val 10000"/>
          </a:avLst>
        </a:prstGeom>
        <a:solidFill>
          <a:schemeClr val="tx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symbol</a:t>
          </a:r>
          <a:endParaRPr lang="en-US" sz="3500" kern="1200" dirty="0"/>
        </a:p>
      </dsp:txBody>
      <dsp:txXfrm>
        <a:off x="14143594" y="3704165"/>
        <a:ext cx="2541422" cy="144385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854567-D0C6-4B9F-804D-51CBC88D362B}" type="datetimeFigureOut">
              <a:rPr lang="en-US" smtClean="0"/>
              <a:pPr/>
              <a:t>4/8/2016</a:t>
            </a:fld>
            <a:endParaRPr lang="en-US"/>
          </a:p>
        </p:txBody>
      </p:sp>
      <p:sp>
        <p:nvSpPr>
          <p:cNvPr id="4" name="Slide Image Placeholder 3"/>
          <p:cNvSpPr>
            <a:spLocks noGrp="1" noRot="1" noChangeAspect="1"/>
          </p:cNvSpPr>
          <p:nvPr>
            <p:ph type="sldImg" idx="2"/>
          </p:nvPr>
        </p:nvSpPr>
        <p:spPr>
          <a:xfrm>
            <a:off x="-642938" y="685800"/>
            <a:ext cx="8143876"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612685-0635-4BC5-ADCE-5029735F155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299" rtl="0" eaLnBrk="1" latinLnBrk="0" hangingPunct="1">
      <a:defRPr sz="1200" kern="1200">
        <a:solidFill>
          <a:schemeClr val="tx1"/>
        </a:solidFill>
        <a:latin typeface="+mn-lt"/>
        <a:ea typeface="+mn-ea"/>
        <a:cs typeface="+mn-cs"/>
      </a:defRPr>
    </a:lvl1pPr>
    <a:lvl2pPr marL="457149" algn="l" defTabSz="914299" rtl="0" eaLnBrk="1" latinLnBrk="0" hangingPunct="1">
      <a:defRPr sz="1200" kern="1200">
        <a:solidFill>
          <a:schemeClr val="tx1"/>
        </a:solidFill>
        <a:latin typeface="+mn-lt"/>
        <a:ea typeface="+mn-ea"/>
        <a:cs typeface="+mn-cs"/>
      </a:defRPr>
    </a:lvl2pPr>
    <a:lvl3pPr marL="914299" algn="l" defTabSz="914299" rtl="0" eaLnBrk="1" latinLnBrk="0" hangingPunct="1">
      <a:defRPr sz="1200" kern="1200">
        <a:solidFill>
          <a:schemeClr val="tx1"/>
        </a:solidFill>
        <a:latin typeface="+mn-lt"/>
        <a:ea typeface="+mn-ea"/>
        <a:cs typeface="+mn-cs"/>
      </a:defRPr>
    </a:lvl3pPr>
    <a:lvl4pPr marL="1371447" algn="l" defTabSz="914299" rtl="0" eaLnBrk="1" latinLnBrk="0" hangingPunct="1">
      <a:defRPr sz="1200" kern="1200">
        <a:solidFill>
          <a:schemeClr val="tx1"/>
        </a:solidFill>
        <a:latin typeface="+mn-lt"/>
        <a:ea typeface="+mn-ea"/>
        <a:cs typeface="+mn-cs"/>
      </a:defRPr>
    </a:lvl4pPr>
    <a:lvl5pPr marL="1828596" algn="l" defTabSz="914299" rtl="0" eaLnBrk="1" latinLnBrk="0" hangingPunct="1">
      <a:defRPr sz="1200" kern="1200">
        <a:solidFill>
          <a:schemeClr val="tx1"/>
        </a:solidFill>
        <a:latin typeface="+mn-lt"/>
        <a:ea typeface="+mn-ea"/>
        <a:cs typeface="+mn-cs"/>
      </a:defRPr>
    </a:lvl5pPr>
    <a:lvl6pPr marL="2285746" algn="l" defTabSz="914299" rtl="0" eaLnBrk="1" latinLnBrk="0" hangingPunct="1">
      <a:defRPr sz="1200" kern="1200">
        <a:solidFill>
          <a:schemeClr val="tx1"/>
        </a:solidFill>
        <a:latin typeface="+mn-lt"/>
        <a:ea typeface="+mn-ea"/>
        <a:cs typeface="+mn-cs"/>
      </a:defRPr>
    </a:lvl6pPr>
    <a:lvl7pPr marL="2742895" algn="l" defTabSz="914299" rtl="0" eaLnBrk="1" latinLnBrk="0" hangingPunct="1">
      <a:defRPr sz="1200" kern="1200">
        <a:solidFill>
          <a:schemeClr val="tx1"/>
        </a:solidFill>
        <a:latin typeface="+mn-lt"/>
        <a:ea typeface="+mn-ea"/>
        <a:cs typeface="+mn-cs"/>
      </a:defRPr>
    </a:lvl7pPr>
    <a:lvl8pPr marL="3200043" algn="l" defTabSz="914299" rtl="0" eaLnBrk="1" latinLnBrk="0" hangingPunct="1">
      <a:defRPr sz="1200" kern="1200">
        <a:solidFill>
          <a:schemeClr val="tx1"/>
        </a:solidFill>
        <a:latin typeface="+mn-lt"/>
        <a:ea typeface="+mn-ea"/>
        <a:cs typeface="+mn-cs"/>
      </a:defRPr>
    </a:lvl8pPr>
    <a:lvl9pPr marL="3657194" algn="l" defTabSz="914299"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1013462" y="1463040"/>
            <a:ext cx="14918131" cy="1950720"/>
          </a:xfrm>
          <a:ln>
            <a:noFill/>
          </a:ln>
        </p:spPr>
        <p:txBody>
          <a:bodyPr vert="horz" tIns="0" rIns="28215"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8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1013460" y="3443772"/>
            <a:ext cx="14923922" cy="1869440"/>
          </a:xfrm>
        </p:spPr>
        <p:txBody>
          <a:bodyPr lIns="0" rIns="28215"/>
          <a:lstStyle>
            <a:lvl1pPr marL="0" marR="70537" indent="0" algn="r">
              <a:buNone/>
              <a:defRPr>
                <a:solidFill>
                  <a:schemeClr val="tx1"/>
                </a:solidFill>
              </a:defRPr>
            </a:lvl1pPr>
            <a:lvl2pPr marL="705368" indent="0" algn="ctr">
              <a:buNone/>
            </a:lvl2pPr>
            <a:lvl3pPr marL="1410736" indent="0" algn="ctr">
              <a:buNone/>
            </a:lvl3pPr>
            <a:lvl4pPr marL="2116104" indent="0" algn="ctr">
              <a:buNone/>
            </a:lvl4pPr>
            <a:lvl5pPr marL="2821473" indent="0" algn="ctr">
              <a:buNone/>
            </a:lvl5pPr>
            <a:lvl6pPr marL="3526841" indent="0" algn="ctr">
              <a:buNone/>
            </a:lvl6pPr>
            <a:lvl7pPr marL="4232209" indent="0" algn="ctr">
              <a:buNone/>
            </a:lvl7pPr>
            <a:lvl8pPr marL="4937577" indent="0" algn="ctr">
              <a:buNone/>
            </a:lvl8pPr>
            <a:lvl9pPr marL="5642945"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30B1E69-39F8-4FDA-89DF-4C58D20F2B67}" type="datetimeFigureOut">
              <a:rPr lang="en-US" smtClean="0"/>
              <a:pPr/>
              <a:t>4/8/2016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337743A-6C26-4144-A045-C1A3DA8D1CF3}"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30B1E69-39F8-4FDA-89DF-4C58D20F2B67}" type="datetimeFigureOut">
              <a:rPr lang="en-US" smtClean="0"/>
              <a:pPr/>
              <a:t>4/8/2016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7743A-6C26-4144-A045-C1A3DA8D1C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595860" y="975362"/>
            <a:ext cx="3909060" cy="555921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868680" y="975362"/>
            <a:ext cx="11437620" cy="555921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30B1E69-39F8-4FDA-89DF-4C58D20F2B67}" type="datetimeFigureOut">
              <a:rPr lang="en-US" smtClean="0"/>
              <a:pPr/>
              <a:t>4/8/2016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7743A-6C26-4144-A045-C1A3DA8D1C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30B1E69-39F8-4FDA-89DF-4C58D20F2B67}" type="datetimeFigureOut">
              <a:rPr lang="en-US" smtClean="0"/>
              <a:pPr/>
              <a:t>4/8/2016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7743A-6C26-4144-A045-C1A3DA8D1C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07669" y="1404520"/>
            <a:ext cx="14767560" cy="145328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8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007669" y="2884975"/>
            <a:ext cx="14767560" cy="1610359"/>
          </a:xfrm>
        </p:spPr>
        <p:txBody>
          <a:bodyPr lIns="70537" rIns="70537" anchor="t"/>
          <a:lstStyle>
            <a:lvl1pPr marL="0" indent="0">
              <a:buNone/>
              <a:defRPr sz="3400">
                <a:solidFill>
                  <a:schemeClr val="tx1"/>
                </a:solidFill>
              </a:defRPr>
            </a:lvl1pPr>
            <a:lvl2pPr>
              <a:buNone/>
              <a:defRPr sz="2800">
                <a:solidFill>
                  <a:schemeClr val="tx1">
                    <a:tint val="75000"/>
                  </a:schemeClr>
                </a:solidFill>
              </a:defRPr>
            </a:lvl2pPr>
            <a:lvl3pPr>
              <a:buNone/>
              <a:defRPr sz="2500">
                <a:solidFill>
                  <a:schemeClr val="tx1">
                    <a:tint val="75000"/>
                  </a:schemeClr>
                </a:solidFill>
              </a:defRPr>
            </a:lvl3pPr>
            <a:lvl4pPr>
              <a:buNone/>
              <a:defRPr sz="2200">
                <a:solidFill>
                  <a:schemeClr val="tx1">
                    <a:tint val="75000"/>
                  </a:schemeClr>
                </a:solidFill>
              </a:defRPr>
            </a:lvl4pPr>
            <a:lvl5pPr>
              <a:buNone/>
              <a:defRPr sz="22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30B1E69-39F8-4FDA-89DF-4C58D20F2B67}" type="datetimeFigureOut">
              <a:rPr lang="en-US" smtClean="0"/>
              <a:pPr/>
              <a:t>4/8/2016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7743A-6C26-4144-A045-C1A3DA8D1CF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68680" y="751027"/>
            <a:ext cx="15636240" cy="12192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868680" y="2048091"/>
            <a:ext cx="7673340" cy="4730496"/>
          </a:xfrm>
        </p:spPr>
        <p:txBody>
          <a:bodyPr/>
          <a:lstStyle>
            <a:lvl1pPr>
              <a:defRPr sz="4000"/>
            </a:lvl1pPr>
            <a:lvl2pPr>
              <a:defRPr sz="3700"/>
            </a:lvl2pPr>
            <a:lvl3pPr>
              <a:defRPr sz="3100"/>
            </a:lvl3pPr>
            <a:lvl4pPr>
              <a:defRPr sz="2800"/>
            </a:lvl4pPr>
            <a:lvl5pPr>
              <a:defRPr sz="2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8831580" y="2048091"/>
            <a:ext cx="7673340" cy="4730496"/>
          </a:xfrm>
        </p:spPr>
        <p:txBody>
          <a:bodyPr/>
          <a:lstStyle>
            <a:lvl1pPr>
              <a:defRPr sz="4000"/>
            </a:lvl1pPr>
            <a:lvl2pPr>
              <a:defRPr sz="3700"/>
            </a:lvl2pPr>
            <a:lvl3pPr>
              <a:defRPr sz="3100"/>
            </a:lvl3pPr>
            <a:lvl4pPr>
              <a:defRPr sz="2800"/>
            </a:lvl4pPr>
            <a:lvl5pPr>
              <a:defRPr sz="2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30B1E69-39F8-4FDA-89DF-4C58D20F2B67}" type="datetimeFigureOut">
              <a:rPr lang="en-US" smtClean="0"/>
              <a:pPr/>
              <a:t>4/8/2016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7743A-6C26-4144-A045-C1A3DA8D1C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68680" y="751027"/>
            <a:ext cx="15636240" cy="1219200"/>
          </a:xfrm>
        </p:spPr>
        <p:txBody>
          <a:bodyPr tIns="70537"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868682" y="1978932"/>
            <a:ext cx="7676357" cy="703309"/>
          </a:xfrm>
        </p:spPr>
        <p:txBody>
          <a:bodyPr lIns="70537" tIns="0" rIns="70537" bIns="0" anchor="ctr">
            <a:noAutofit/>
          </a:bodyPr>
          <a:lstStyle>
            <a:lvl1pPr marL="0" indent="0">
              <a:buNone/>
              <a:defRPr sz="3700" b="1" cap="none" baseline="0">
                <a:solidFill>
                  <a:schemeClr val="tx2"/>
                </a:solidFill>
                <a:effectLst/>
              </a:defRPr>
            </a:lvl1pPr>
            <a:lvl2pPr>
              <a:buNone/>
              <a:defRPr sz="3100" b="1"/>
            </a:lvl2pPr>
            <a:lvl3pPr>
              <a:buNone/>
              <a:defRPr sz="2800" b="1"/>
            </a:lvl3pPr>
            <a:lvl4pPr>
              <a:buNone/>
              <a:defRPr sz="2500" b="1"/>
            </a:lvl4pPr>
            <a:lvl5pPr>
              <a:buNone/>
              <a:defRPr sz="25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8825550" y="1983742"/>
            <a:ext cx="7679373" cy="698499"/>
          </a:xfrm>
        </p:spPr>
        <p:txBody>
          <a:bodyPr lIns="70537" tIns="0" rIns="70537" bIns="0" anchor="ctr"/>
          <a:lstStyle>
            <a:lvl1pPr marL="0" indent="0">
              <a:buNone/>
              <a:defRPr sz="3700" b="1" cap="none" baseline="0">
                <a:solidFill>
                  <a:schemeClr val="tx2"/>
                </a:solidFill>
                <a:effectLst/>
              </a:defRPr>
            </a:lvl1pPr>
            <a:lvl2pPr>
              <a:buNone/>
              <a:defRPr sz="3100" b="1"/>
            </a:lvl2pPr>
            <a:lvl3pPr>
              <a:buNone/>
              <a:defRPr sz="2800" b="1"/>
            </a:lvl3pPr>
            <a:lvl4pPr>
              <a:buNone/>
              <a:defRPr sz="2500" b="1"/>
            </a:lvl4pPr>
            <a:lvl5pPr>
              <a:buNone/>
              <a:defRPr sz="25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868682" y="2682240"/>
            <a:ext cx="7676357" cy="4102101"/>
          </a:xfrm>
        </p:spPr>
        <p:txBody>
          <a:bodyPr tIns="0"/>
          <a:lstStyle>
            <a:lvl1pPr>
              <a:defRPr sz="3400"/>
            </a:lvl1pPr>
            <a:lvl2pPr>
              <a:defRPr sz="3100"/>
            </a:lvl2pPr>
            <a:lvl3pPr>
              <a:defRPr sz="2800"/>
            </a:lvl3pPr>
            <a:lvl4pPr>
              <a:defRPr sz="2500"/>
            </a:lvl4pPr>
            <a:lvl5pPr>
              <a:defRPr sz="25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8825550" y="2682240"/>
            <a:ext cx="7679373" cy="4102101"/>
          </a:xfrm>
        </p:spPr>
        <p:txBody>
          <a:bodyPr tIns="0"/>
          <a:lstStyle>
            <a:lvl1pPr>
              <a:defRPr sz="3400"/>
            </a:lvl1pPr>
            <a:lvl2pPr>
              <a:defRPr sz="3100"/>
            </a:lvl2pPr>
            <a:lvl3pPr>
              <a:defRPr sz="2800"/>
            </a:lvl3pPr>
            <a:lvl4pPr>
              <a:defRPr sz="2500"/>
            </a:lvl4pPr>
            <a:lvl5pPr>
              <a:defRPr sz="25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30B1E69-39F8-4FDA-89DF-4C58D20F2B67}" type="datetimeFigureOut">
              <a:rPr lang="en-US" smtClean="0"/>
              <a:pPr/>
              <a:t>4/8/2016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37743A-6C26-4144-A045-C1A3DA8D1C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68680" y="751027"/>
            <a:ext cx="15781020" cy="1219200"/>
          </a:xfrm>
        </p:spPr>
        <p:txBody>
          <a:bodyPr vert="horz" tIns="70537"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77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30B1E69-39F8-4FDA-89DF-4C58D20F2B67}" type="datetimeFigureOut">
              <a:rPr lang="en-US" smtClean="0"/>
              <a:pPr/>
              <a:t>4/8/2016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37743A-6C26-4144-A045-C1A3DA8D1C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0B1E69-39F8-4FDA-89DF-4C58D20F2B67}" type="datetimeFigureOut">
              <a:rPr lang="en-US" smtClean="0"/>
              <a:pPr/>
              <a:t>4/8/2016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37743A-6C26-4144-A045-C1A3DA8D1C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020" y="548642"/>
            <a:ext cx="5212080" cy="1239520"/>
          </a:xfrm>
        </p:spPr>
        <p:txBody>
          <a:bodyPr lIns="0" anchor="b">
            <a:noAutofit/>
          </a:bodyPr>
          <a:lstStyle>
            <a:lvl1pPr algn="l" rtl="0">
              <a:spcBef>
                <a:spcPct val="0"/>
              </a:spcBef>
              <a:buNone/>
              <a:defRPr sz="4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303020" y="1788160"/>
            <a:ext cx="5212080" cy="4876800"/>
          </a:xfrm>
        </p:spPr>
        <p:txBody>
          <a:bodyPr lIns="28215" rIns="28215"/>
          <a:lstStyle>
            <a:lvl1pPr marL="0" indent="0" algn="l">
              <a:buNone/>
              <a:defRPr sz="2200"/>
            </a:lvl1pPr>
            <a:lvl2pPr indent="0" algn="l">
              <a:buNone/>
              <a:defRPr sz="1900"/>
            </a:lvl2pPr>
            <a:lvl3pPr indent="0" algn="l">
              <a:buNone/>
              <a:defRPr sz="1500"/>
            </a:lvl3pPr>
            <a:lvl4pPr indent="0" algn="l">
              <a:buNone/>
              <a:defRPr sz="1400"/>
            </a:lvl4pPr>
            <a:lvl5pPr indent="0" algn="l">
              <a:buNone/>
              <a:defRPr sz="14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792597" y="1788160"/>
            <a:ext cx="9712325" cy="4876800"/>
          </a:xfrm>
        </p:spPr>
        <p:txBody>
          <a:bodyPr tIns="0"/>
          <a:lstStyle>
            <a:lvl1pPr>
              <a:defRPr sz="4300"/>
            </a:lvl1pPr>
            <a:lvl2pPr>
              <a:defRPr sz="4000"/>
            </a:lvl2pPr>
            <a:lvl3pPr>
              <a:defRPr sz="3700"/>
            </a:lvl3pPr>
            <a:lvl4pPr>
              <a:defRPr sz="3100"/>
            </a:lvl4pPr>
            <a:lvl5pPr>
              <a:defRPr sz="2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30B1E69-39F8-4FDA-89DF-4C58D20F2B67}" type="datetimeFigureOut">
              <a:rPr lang="en-US" smtClean="0"/>
              <a:pPr/>
              <a:t>4/8/2016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7743A-6C26-4144-A045-C1A3DA8D1C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6014931" y="1181949"/>
            <a:ext cx="9989820" cy="438912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141074" tIns="70537" rIns="141074" bIns="70537" rtlCol="0" anchor="ctr"/>
          <a:lstStyle/>
          <a:p>
            <a:pPr algn="ctr" eaLnBrk="1" latinLnBrk="0" hangingPunct="1"/>
            <a:endParaRPr kumimoji="0" lang="en-US"/>
          </a:p>
        </p:txBody>
      </p:sp>
      <p:sp>
        <p:nvSpPr>
          <p:cNvPr id="12" name="Right Triangle 11"/>
          <p:cNvSpPr/>
          <p:nvPr/>
        </p:nvSpPr>
        <p:spPr>
          <a:xfrm rot="420000" flipV="1">
            <a:off x="15207857" y="5717088"/>
            <a:ext cx="295351" cy="165811"/>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141074" tIns="70537" rIns="141074" bIns="70537" rtlCol="0" anchor="ctr"/>
          <a:lstStyle/>
          <a:p>
            <a:pPr algn="ctr" eaLnBrk="1" latinLnBrk="0" hangingPunct="1"/>
            <a:endParaRPr kumimoji="0" lang="en-US"/>
          </a:p>
        </p:txBody>
      </p:sp>
      <p:sp>
        <p:nvSpPr>
          <p:cNvPr id="2" name="Title 1"/>
          <p:cNvSpPr>
            <a:spLocks noGrp="1"/>
          </p:cNvSpPr>
          <p:nvPr>
            <p:ph type="title"/>
          </p:nvPr>
        </p:nvSpPr>
        <p:spPr>
          <a:xfrm>
            <a:off x="1158242" y="1255464"/>
            <a:ext cx="4204411" cy="1688129"/>
          </a:xfrm>
        </p:spPr>
        <p:txBody>
          <a:bodyPr vert="horz" lIns="70537" tIns="70537" rIns="70537" bIns="70537" anchor="b"/>
          <a:lstStyle>
            <a:lvl1pPr algn="l">
              <a:buNone/>
              <a:defRPr sz="31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158240" y="3017371"/>
            <a:ext cx="4198620" cy="2324608"/>
          </a:xfrm>
        </p:spPr>
        <p:txBody>
          <a:bodyPr lIns="98752" rIns="70537" bIns="70537" anchor="t"/>
          <a:lstStyle>
            <a:lvl1pPr marL="0" indent="0" algn="l">
              <a:spcBef>
                <a:spcPts val="386"/>
              </a:spcBef>
              <a:buFontTx/>
              <a:buNone/>
              <a:defRPr sz="2000"/>
            </a:lvl1pPr>
            <a:lvl2pPr>
              <a:defRPr sz="1900"/>
            </a:lvl2pPr>
            <a:lvl3pPr>
              <a:defRPr sz="1500"/>
            </a:lvl3pPr>
            <a:lvl4pPr>
              <a:defRPr sz="1400"/>
            </a:lvl4pPr>
            <a:lvl5pPr>
              <a:defRPr sz="14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30B1E69-39F8-4FDA-89DF-4C58D20F2B67}" type="datetimeFigureOut">
              <a:rPr lang="en-US" smtClean="0"/>
              <a:pPr/>
              <a:t>4/8/2016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5346680" y="6780107"/>
            <a:ext cx="1158240" cy="389467"/>
          </a:xfrm>
        </p:spPr>
        <p:txBody>
          <a:bodyPr/>
          <a:lstStyle/>
          <a:p>
            <a:fld id="{B337743A-6C26-4144-A045-C1A3DA8D1CF3}" type="slidenum">
              <a:rPr lang="en-US" smtClean="0"/>
              <a:pPr/>
              <a:t>‹#›</a:t>
            </a:fld>
            <a:endParaRPr lang="en-US"/>
          </a:p>
        </p:txBody>
      </p:sp>
      <p:sp>
        <p:nvSpPr>
          <p:cNvPr id="3" name="Picture Placeholder 2"/>
          <p:cNvSpPr>
            <a:spLocks noGrp="1"/>
          </p:cNvSpPr>
          <p:nvPr>
            <p:ph type="pic" idx="1"/>
          </p:nvPr>
        </p:nvSpPr>
        <p:spPr>
          <a:xfrm rot="420000">
            <a:off x="6623007" y="1279485"/>
            <a:ext cx="8773668" cy="4194048"/>
          </a:xfrm>
          <a:prstGeom prst="rect">
            <a:avLst/>
          </a:prstGeom>
          <a:solidFill>
            <a:schemeClr val="bg2"/>
          </a:solidFill>
          <a:ln w="3000" cap="rnd">
            <a:solidFill>
              <a:srgbClr val="C0C0C0"/>
            </a:solidFill>
            <a:round/>
          </a:ln>
          <a:effectLst/>
        </p:spPr>
        <p:txBody>
          <a:bodyPr/>
          <a:lstStyle>
            <a:lvl1pPr marL="0" indent="0">
              <a:buNone/>
              <a:defRPr sz="4900"/>
            </a:lvl1pPr>
          </a:lstStyle>
          <a:p>
            <a:r>
              <a:rPr kumimoji="0" lang="en-US" smtClean="0"/>
              <a:t>Click icon to add picture</a:t>
            </a:r>
            <a:endParaRPr kumimoji="0" lang="en-US" dirty="0"/>
          </a:p>
        </p:txBody>
      </p:sp>
      <p:sp>
        <p:nvSpPr>
          <p:cNvPr id="10" name="Freeform 9"/>
          <p:cNvSpPr>
            <a:spLocks/>
          </p:cNvSpPr>
          <p:nvPr/>
        </p:nvSpPr>
        <p:spPr bwMode="auto">
          <a:xfrm flipV="1">
            <a:off x="-18098" y="6204373"/>
            <a:ext cx="17409795" cy="1110827"/>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141074" tIns="70537" rIns="141074" bIns="70537"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8324850" y="6634481"/>
            <a:ext cx="9048750" cy="680720"/>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141074" tIns="70537" rIns="141074" bIns="70537"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18098" y="-7620"/>
            <a:ext cx="17409795" cy="1110827"/>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141074" tIns="70537" rIns="141074" bIns="70537"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8324850" y="-7620"/>
            <a:ext cx="9048750" cy="680720"/>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141074" tIns="70537" rIns="141074" bIns="70537"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868680" y="751027"/>
            <a:ext cx="15636240" cy="1219200"/>
          </a:xfrm>
          <a:prstGeom prst="rect">
            <a:avLst/>
          </a:prstGeom>
        </p:spPr>
        <p:txBody>
          <a:bodyPr vert="horz" lIns="0" tIns="70537"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868680" y="2064512"/>
            <a:ext cx="15636240" cy="4681728"/>
          </a:xfrm>
          <a:prstGeom prst="rect">
            <a:avLst/>
          </a:prstGeom>
        </p:spPr>
        <p:txBody>
          <a:bodyPr vert="horz" lIns="141074" tIns="70537" rIns="141074" bIns="70537">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68680" y="6780107"/>
            <a:ext cx="4053840" cy="389467"/>
          </a:xfrm>
          <a:prstGeom prst="rect">
            <a:avLst/>
          </a:prstGeom>
        </p:spPr>
        <p:txBody>
          <a:bodyPr vert="horz" lIns="0" tIns="0" rIns="0" bIns="0" anchor="b"/>
          <a:lstStyle>
            <a:lvl1pPr algn="l" eaLnBrk="1" latinLnBrk="0" hangingPunct="1">
              <a:defRPr kumimoji="0" sz="1900">
                <a:solidFill>
                  <a:schemeClr val="tx2">
                    <a:shade val="90000"/>
                  </a:schemeClr>
                </a:solidFill>
              </a:defRPr>
            </a:lvl1pPr>
          </a:lstStyle>
          <a:p>
            <a:fld id="{030B1E69-39F8-4FDA-89DF-4C58D20F2B67}" type="datetimeFigureOut">
              <a:rPr lang="en-US" smtClean="0"/>
              <a:pPr/>
              <a:t>4/8/2016</a:t>
            </a:fld>
            <a:endParaRPr lang="en-US"/>
          </a:p>
        </p:txBody>
      </p:sp>
      <p:sp>
        <p:nvSpPr>
          <p:cNvPr id="22" name="Footer Placeholder 21"/>
          <p:cNvSpPr>
            <a:spLocks noGrp="1"/>
          </p:cNvSpPr>
          <p:nvPr>
            <p:ph type="ftr" sz="quarter" idx="3"/>
          </p:nvPr>
        </p:nvSpPr>
        <p:spPr>
          <a:xfrm>
            <a:off x="5067300" y="6780107"/>
            <a:ext cx="6370320" cy="389467"/>
          </a:xfrm>
          <a:prstGeom prst="rect">
            <a:avLst/>
          </a:prstGeom>
        </p:spPr>
        <p:txBody>
          <a:bodyPr vert="horz" lIns="0" tIns="0" rIns="0" bIns="0" anchor="b"/>
          <a:lstStyle>
            <a:lvl1pPr algn="l" eaLnBrk="1" latinLnBrk="0" hangingPunct="1">
              <a:defRPr kumimoji="0" sz="19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5057120" y="6780107"/>
            <a:ext cx="1447800" cy="389467"/>
          </a:xfrm>
          <a:prstGeom prst="rect">
            <a:avLst/>
          </a:prstGeom>
        </p:spPr>
        <p:txBody>
          <a:bodyPr vert="horz" lIns="0" tIns="0" rIns="0" bIns="0" anchor="b"/>
          <a:lstStyle>
            <a:lvl1pPr algn="r" eaLnBrk="1" latinLnBrk="0" hangingPunct="1">
              <a:defRPr kumimoji="0" sz="1900">
                <a:solidFill>
                  <a:schemeClr val="tx2">
                    <a:shade val="90000"/>
                  </a:schemeClr>
                </a:solidFill>
              </a:defRPr>
            </a:lvl1pPr>
          </a:lstStyle>
          <a:p>
            <a:fld id="{B337743A-6C26-4144-A045-C1A3DA8D1CF3}" type="slidenum">
              <a:rPr lang="en-US" smtClean="0"/>
              <a:pPr/>
              <a:t>‹#›</a:t>
            </a:fld>
            <a:endParaRPr lang="en-US"/>
          </a:p>
        </p:txBody>
      </p:sp>
      <p:grpSp>
        <p:nvGrpSpPr>
          <p:cNvPr id="2" name="Group 1"/>
          <p:cNvGrpSpPr/>
          <p:nvPr/>
        </p:nvGrpSpPr>
        <p:grpSpPr>
          <a:xfrm>
            <a:off x="-36132" y="215903"/>
            <a:ext cx="17443041" cy="692506"/>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7700" b="0" kern="1200">
          <a:ln>
            <a:noFill/>
          </a:ln>
          <a:solidFill>
            <a:schemeClr val="tx2"/>
          </a:solidFill>
          <a:effectLst/>
          <a:latin typeface="+mj-lt"/>
          <a:ea typeface="+mj-ea"/>
          <a:cs typeface="+mj-cs"/>
        </a:defRPr>
      </a:lvl1pPr>
    </p:titleStyle>
    <p:bodyStyle>
      <a:lvl1pPr marL="423221" indent="-423221" algn="l" rtl="0" eaLnBrk="1" latinLnBrk="0" hangingPunct="1">
        <a:spcBef>
          <a:spcPct val="20000"/>
        </a:spcBef>
        <a:buClr>
          <a:schemeClr val="accent3"/>
        </a:buClr>
        <a:buSzPct val="95000"/>
        <a:buFont typeface="Wingdings 2"/>
        <a:buChar char=""/>
        <a:defRPr kumimoji="0" sz="4000" kern="1200">
          <a:solidFill>
            <a:schemeClr val="tx1"/>
          </a:solidFill>
          <a:latin typeface="+mn-lt"/>
          <a:ea typeface="+mn-ea"/>
          <a:cs typeface="+mn-cs"/>
        </a:defRPr>
      </a:lvl1pPr>
      <a:lvl2pPr marL="987515" indent="-380899" algn="l" rtl="0" eaLnBrk="1" latinLnBrk="0" hangingPunct="1">
        <a:spcBef>
          <a:spcPct val="20000"/>
        </a:spcBef>
        <a:buClr>
          <a:schemeClr val="accent1"/>
        </a:buClr>
        <a:buSzPct val="85000"/>
        <a:buFont typeface="Wingdings 2"/>
        <a:buChar char=""/>
        <a:defRPr kumimoji="0" sz="3700" kern="1200">
          <a:solidFill>
            <a:schemeClr val="tx1"/>
          </a:solidFill>
          <a:latin typeface="+mn-lt"/>
          <a:ea typeface="+mn-ea"/>
          <a:cs typeface="+mn-cs"/>
        </a:defRPr>
      </a:lvl2pPr>
      <a:lvl3pPr marL="1410736" indent="-380899" algn="l" rtl="0" eaLnBrk="1" latinLnBrk="0" hangingPunct="1">
        <a:spcBef>
          <a:spcPct val="20000"/>
        </a:spcBef>
        <a:buClr>
          <a:schemeClr val="accent2"/>
        </a:buClr>
        <a:buSzPct val="70000"/>
        <a:buFont typeface="Wingdings 2"/>
        <a:buChar char=""/>
        <a:defRPr kumimoji="0" sz="3200" kern="1200">
          <a:solidFill>
            <a:schemeClr val="tx1"/>
          </a:solidFill>
          <a:latin typeface="+mn-lt"/>
          <a:ea typeface="+mn-ea"/>
          <a:cs typeface="+mn-cs"/>
        </a:defRPr>
      </a:lvl3pPr>
      <a:lvl4pPr marL="1833957" indent="-324469" algn="l" rtl="0" eaLnBrk="1" latinLnBrk="0" hangingPunct="1">
        <a:spcBef>
          <a:spcPct val="20000"/>
        </a:spcBef>
        <a:buClr>
          <a:schemeClr val="accent3"/>
        </a:buClr>
        <a:buSzPct val="65000"/>
        <a:buFont typeface="Wingdings 2"/>
        <a:buChar char=""/>
        <a:defRPr kumimoji="0" sz="3100" kern="1200">
          <a:solidFill>
            <a:schemeClr val="tx1"/>
          </a:solidFill>
          <a:latin typeface="+mn-lt"/>
          <a:ea typeface="+mn-ea"/>
          <a:cs typeface="+mn-cs"/>
        </a:defRPr>
      </a:lvl4pPr>
      <a:lvl5pPr marL="2257178" indent="-324469" algn="l" rtl="0" eaLnBrk="1" latinLnBrk="0" hangingPunct="1">
        <a:spcBef>
          <a:spcPct val="20000"/>
        </a:spcBef>
        <a:buClr>
          <a:schemeClr val="accent4"/>
        </a:buClr>
        <a:buSzPct val="65000"/>
        <a:buFont typeface="Wingdings 2"/>
        <a:buChar char=""/>
        <a:defRPr kumimoji="0" sz="3100" kern="1200">
          <a:solidFill>
            <a:schemeClr val="tx1"/>
          </a:solidFill>
          <a:latin typeface="+mn-lt"/>
          <a:ea typeface="+mn-ea"/>
          <a:cs typeface="+mn-cs"/>
        </a:defRPr>
      </a:lvl5pPr>
      <a:lvl6pPr marL="2680399" indent="-324469" algn="l" rtl="0" eaLnBrk="1" latinLnBrk="0" hangingPunct="1">
        <a:spcBef>
          <a:spcPct val="20000"/>
        </a:spcBef>
        <a:buClr>
          <a:schemeClr val="accent5"/>
        </a:buClr>
        <a:buSzPct val="80000"/>
        <a:buFont typeface="Wingdings 2"/>
        <a:buChar char=""/>
        <a:defRPr kumimoji="0" sz="2800" kern="1200">
          <a:solidFill>
            <a:schemeClr val="tx1"/>
          </a:solidFill>
          <a:latin typeface="+mn-lt"/>
          <a:ea typeface="+mn-ea"/>
          <a:cs typeface="+mn-cs"/>
        </a:defRPr>
      </a:lvl6pPr>
      <a:lvl7pPr marL="2962546" indent="-282147" algn="l" rtl="0" eaLnBrk="1" latinLnBrk="0" hangingPunct="1">
        <a:spcBef>
          <a:spcPct val="20000"/>
        </a:spcBef>
        <a:buClr>
          <a:schemeClr val="accent6"/>
        </a:buClr>
        <a:buSzPct val="80000"/>
        <a:buFont typeface="Wingdings 2"/>
        <a:buChar char=""/>
        <a:defRPr kumimoji="0" sz="2500" kern="1200" baseline="0">
          <a:solidFill>
            <a:schemeClr val="tx1"/>
          </a:solidFill>
          <a:latin typeface="+mn-lt"/>
          <a:ea typeface="+mn-ea"/>
          <a:cs typeface="+mn-cs"/>
        </a:defRPr>
      </a:lvl7pPr>
      <a:lvl8pPr marL="3385767" indent="-282147" algn="l" rtl="0" eaLnBrk="1" latinLnBrk="0" hangingPunct="1">
        <a:spcBef>
          <a:spcPct val="20000"/>
        </a:spcBef>
        <a:buClr>
          <a:schemeClr val="tx2"/>
        </a:buClr>
        <a:buChar char="•"/>
        <a:defRPr kumimoji="0" sz="2500" kern="1200">
          <a:solidFill>
            <a:schemeClr val="tx1"/>
          </a:solidFill>
          <a:latin typeface="+mn-lt"/>
          <a:ea typeface="+mn-ea"/>
          <a:cs typeface="+mn-cs"/>
        </a:defRPr>
      </a:lvl8pPr>
      <a:lvl9pPr marL="3808988" indent="-282147" algn="l" rtl="0" eaLnBrk="1" latinLnBrk="0" hangingPunct="1">
        <a:spcBef>
          <a:spcPct val="20000"/>
        </a:spcBef>
        <a:buClr>
          <a:schemeClr val="tx2"/>
        </a:buClr>
        <a:buFontTx/>
        <a:buChar char="•"/>
        <a:defRPr kumimoji="0" sz="22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705368" algn="l" rtl="0" eaLnBrk="1" latinLnBrk="0" hangingPunct="1">
        <a:defRPr kumimoji="0" kern="1200">
          <a:solidFill>
            <a:schemeClr val="tx1"/>
          </a:solidFill>
          <a:latin typeface="+mn-lt"/>
          <a:ea typeface="+mn-ea"/>
          <a:cs typeface="+mn-cs"/>
        </a:defRPr>
      </a:lvl2pPr>
      <a:lvl3pPr marL="1410736" algn="l" rtl="0" eaLnBrk="1" latinLnBrk="0" hangingPunct="1">
        <a:defRPr kumimoji="0" kern="1200">
          <a:solidFill>
            <a:schemeClr val="tx1"/>
          </a:solidFill>
          <a:latin typeface="+mn-lt"/>
          <a:ea typeface="+mn-ea"/>
          <a:cs typeface="+mn-cs"/>
        </a:defRPr>
      </a:lvl3pPr>
      <a:lvl4pPr marL="2116104" algn="l" rtl="0" eaLnBrk="1" latinLnBrk="0" hangingPunct="1">
        <a:defRPr kumimoji="0" kern="1200">
          <a:solidFill>
            <a:schemeClr val="tx1"/>
          </a:solidFill>
          <a:latin typeface="+mn-lt"/>
          <a:ea typeface="+mn-ea"/>
          <a:cs typeface="+mn-cs"/>
        </a:defRPr>
      </a:lvl4pPr>
      <a:lvl5pPr marL="2821473" algn="l" rtl="0" eaLnBrk="1" latinLnBrk="0" hangingPunct="1">
        <a:defRPr kumimoji="0" kern="1200">
          <a:solidFill>
            <a:schemeClr val="tx1"/>
          </a:solidFill>
          <a:latin typeface="+mn-lt"/>
          <a:ea typeface="+mn-ea"/>
          <a:cs typeface="+mn-cs"/>
        </a:defRPr>
      </a:lvl5pPr>
      <a:lvl6pPr marL="3526841" algn="l" rtl="0" eaLnBrk="1" latinLnBrk="0" hangingPunct="1">
        <a:defRPr kumimoji="0" kern="1200">
          <a:solidFill>
            <a:schemeClr val="tx1"/>
          </a:solidFill>
          <a:latin typeface="+mn-lt"/>
          <a:ea typeface="+mn-ea"/>
          <a:cs typeface="+mn-cs"/>
        </a:defRPr>
      </a:lvl6pPr>
      <a:lvl7pPr marL="4232209" algn="l" rtl="0" eaLnBrk="1" latinLnBrk="0" hangingPunct="1">
        <a:defRPr kumimoji="0" kern="1200">
          <a:solidFill>
            <a:schemeClr val="tx1"/>
          </a:solidFill>
          <a:latin typeface="+mn-lt"/>
          <a:ea typeface="+mn-ea"/>
          <a:cs typeface="+mn-cs"/>
        </a:defRPr>
      </a:lvl7pPr>
      <a:lvl8pPr marL="4937577" algn="l" rtl="0" eaLnBrk="1" latinLnBrk="0" hangingPunct="1">
        <a:defRPr kumimoji="0" kern="1200">
          <a:solidFill>
            <a:schemeClr val="tx1"/>
          </a:solidFill>
          <a:latin typeface="+mn-lt"/>
          <a:ea typeface="+mn-ea"/>
          <a:cs typeface="+mn-cs"/>
        </a:defRPr>
      </a:lvl8pPr>
      <a:lvl9pPr marL="5642945"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228600"/>
            <a:ext cx="16916400" cy="7086601"/>
          </a:xfrm>
          <a:noFill/>
          <a:ln>
            <a:noFill/>
          </a:ln>
        </p:spPr>
        <p:txBody>
          <a:bodyPr>
            <a:normAutofit/>
          </a:bodyPr>
          <a:lstStyle/>
          <a:p>
            <a:pPr algn="l"/>
            <a:r>
              <a:rPr lang="en-US" sz="3900" dirty="0" smtClean="0">
                <a:latin typeface="+mj-lt"/>
              </a:rPr>
              <a:t>Syntax Parser-</a:t>
            </a:r>
            <a:r>
              <a:rPr lang="en-US" sz="3900" dirty="0" smtClean="0">
                <a:latin typeface="+mj-lt"/>
              </a:rPr>
              <a:t>&gt; A </a:t>
            </a:r>
            <a:r>
              <a:rPr lang="en-US" sz="3900" dirty="0" smtClean="0">
                <a:latin typeface="+mj-lt"/>
              </a:rPr>
              <a:t>program that reads your code and determines what if does and if its grammar is </a:t>
            </a:r>
            <a:r>
              <a:rPr lang="en-US" sz="3900" dirty="0" smtClean="0">
                <a:latin typeface="+mj-lt"/>
              </a:rPr>
              <a:t>valid.</a:t>
            </a:r>
          </a:p>
          <a:p>
            <a:pPr algn="l"/>
            <a:r>
              <a:rPr lang="en-US" dirty="0" smtClean="0">
                <a:latin typeface="+mj-lt"/>
              </a:rPr>
              <a:t>Javascript </a:t>
            </a:r>
            <a:r>
              <a:rPr lang="en-US" dirty="0" smtClean="0">
                <a:latin typeface="+mj-lt"/>
              </a:rPr>
              <a:t>engine adds some extra capability to your code once it begins to process your code.</a:t>
            </a:r>
          </a:p>
          <a:p>
            <a:endParaRPr lang="en-US" dirty="0" smtClean="0"/>
          </a:p>
          <a:p>
            <a:r>
              <a:rPr lang="en-US" dirty="0" smtClean="0"/>
              <a:t>             </a:t>
            </a:r>
          </a:p>
        </p:txBody>
      </p:sp>
      <p:sp>
        <p:nvSpPr>
          <p:cNvPr id="9" name="Rounded Rectangle 8"/>
          <p:cNvSpPr/>
          <p:nvPr/>
        </p:nvSpPr>
        <p:spPr>
          <a:xfrm>
            <a:off x="381000" y="3124200"/>
            <a:ext cx="4800600" cy="3886200"/>
          </a:xfrm>
          <a:prstGeom prst="roundRect">
            <a:avLst/>
          </a:prstGeom>
          <a:gradFill flip="none" rotWithShape="1">
            <a:gsLst>
              <a:gs pos="0">
                <a:schemeClr val="bg1">
                  <a:lumMod val="50000"/>
                  <a:lumOff val="50000"/>
                  <a:shade val="30000"/>
                  <a:satMod val="115000"/>
                </a:schemeClr>
              </a:gs>
              <a:gs pos="50000">
                <a:schemeClr val="bg1">
                  <a:lumMod val="50000"/>
                  <a:lumOff val="50000"/>
                  <a:shade val="67500"/>
                  <a:satMod val="115000"/>
                </a:schemeClr>
              </a:gs>
              <a:gs pos="100000">
                <a:schemeClr val="bg1">
                  <a:lumMod val="50000"/>
                  <a:lumOff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dirty="0" smtClean="0">
                <a:latin typeface="+mj-lt"/>
              </a:rPr>
              <a:t>Your Code</a:t>
            </a:r>
          </a:p>
          <a:p>
            <a:pPr algn="ctr"/>
            <a:endParaRPr lang="en-US" sz="3200" dirty="0" smtClean="0">
              <a:latin typeface="+mj-lt"/>
            </a:endParaRPr>
          </a:p>
          <a:p>
            <a:r>
              <a:rPr lang="en-US" sz="3200" dirty="0" smtClean="0">
                <a:latin typeface="+mj-lt"/>
              </a:rPr>
              <a:t>function </a:t>
            </a:r>
            <a:r>
              <a:rPr lang="en-US" sz="3200" dirty="0" smtClean="0">
                <a:latin typeface="+mj-lt"/>
              </a:rPr>
              <a:t>hello(){	</a:t>
            </a:r>
            <a:endParaRPr lang="en-US" sz="3200" dirty="0" smtClean="0">
              <a:latin typeface="+mj-lt"/>
            </a:endParaRPr>
          </a:p>
          <a:p>
            <a:r>
              <a:rPr lang="en-US" sz="3200" dirty="0" smtClean="0">
                <a:latin typeface="+mj-lt"/>
              </a:rPr>
              <a:t>v</a:t>
            </a:r>
            <a:r>
              <a:rPr lang="en-US" sz="3200" dirty="0" smtClean="0">
                <a:latin typeface="+mj-lt"/>
              </a:rPr>
              <a:t>ar a=‘Hello World’;</a:t>
            </a:r>
          </a:p>
          <a:p>
            <a:r>
              <a:rPr lang="en-US" sz="3200" dirty="0" smtClean="0">
                <a:latin typeface="+mj-lt"/>
              </a:rPr>
              <a:t>}	</a:t>
            </a:r>
            <a:endParaRPr lang="en-US" dirty="0"/>
          </a:p>
        </p:txBody>
      </p:sp>
      <p:sp>
        <p:nvSpPr>
          <p:cNvPr id="10" name="Rounded Rectangle 9"/>
          <p:cNvSpPr/>
          <p:nvPr/>
        </p:nvSpPr>
        <p:spPr>
          <a:xfrm>
            <a:off x="12268200" y="2971800"/>
            <a:ext cx="4800600" cy="3886200"/>
          </a:xfrm>
          <a:prstGeom prst="roundRect">
            <a:avLst/>
          </a:prstGeom>
          <a:gradFill flip="none" rotWithShape="1">
            <a:gsLst>
              <a:gs pos="0">
                <a:schemeClr val="bg1">
                  <a:lumMod val="50000"/>
                  <a:lumOff val="50000"/>
                  <a:shade val="30000"/>
                  <a:satMod val="115000"/>
                </a:schemeClr>
              </a:gs>
              <a:gs pos="50000">
                <a:schemeClr val="bg1">
                  <a:lumMod val="50000"/>
                  <a:lumOff val="50000"/>
                  <a:shade val="67500"/>
                  <a:satMod val="115000"/>
                </a:schemeClr>
              </a:gs>
              <a:gs pos="100000">
                <a:schemeClr val="bg1">
                  <a:lumMod val="50000"/>
                  <a:lumOff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dirty="0" smtClean="0"/>
              <a:t>Computer Instructions</a:t>
            </a:r>
            <a:endParaRPr lang="en-US" sz="3200" dirty="0" smtClean="0">
              <a:latin typeface="+mj-lt"/>
            </a:endParaRPr>
          </a:p>
          <a:p>
            <a:r>
              <a:rPr lang="en-US" sz="3200" dirty="0" smtClean="0">
                <a:latin typeface="+mj-lt"/>
              </a:rPr>
              <a:t>	</a:t>
            </a:r>
            <a:endParaRPr lang="en-US" dirty="0"/>
          </a:p>
        </p:txBody>
      </p:sp>
      <p:sp>
        <p:nvSpPr>
          <p:cNvPr id="11" name="Rectangle 10"/>
          <p:cNvSpPr/>
          <p:nvPr/>
        </p:nvSpPr>
        <p:spPr>
          <a:xfrm>
            <a:off x="13182600" y="4191000"/>
            <a:ext cx="2514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Function</a:t>
            </a:r>
            <a:endParaRPr lang="en-US" dirty="0"/>
          </a:p>
        </p:txBody>
      </p:sp>
      <p:sp>
        <p:nvSpPr>
          <p:cNvPr id="12" name="Rectangle 11"/>
          <p:cNvSpPr/>
          <p:nvPr/>
        </p:nvSpPr>
        <p:spPr>
          <a:xfrm>
            <a:off x="14097000" y="4876800"/>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Variable</a:t>
            </a:r>
            <a:endParaRPr lang="en-US" dirty="0"/>
          </a:p>
        </p:txBody>
      </p:sp>
      <p:sp>
        <p:nvSpPr>
          <p:cNvPr id="13" name="Right Arrow 12"/>
          <p:cNvSpPr/>
          <p:nvPr/>
        </p:nvSpPr>
        <p:spPr>
          <a:xfrm>
            <a:off x="5410200" y="4191000"/>
            <a:ext cx="6553200" cy="1219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553200" y="3429000"/>
            <a:ext cx="4311886" cy="923330"/>
          </a:xfrm>
          <a:prstGeom prst="rect">
            <a:avLst/>
          </a:prstGeom>
          <a:noFill/>
        </p:spPr>
        <p:txBody>
          <a:bodyPr wrap="none" lIns="91440" tIns="45720" rIns="91440" bIns="45720">
            <a:spAutoFit/>
          </a:bodyPr>
          <a:lstStyle/>
          <a:p>
            <a:pPr algn="ctr"/>
            <a:r>
              <a:rPr lang="en-US" sz="5400" b="1" dirty="0" smtClean="0">
                <a:ln w="10541" cmpd="sng">
                  <a:solidFill>
                    <a:schemeClr val="accent1">
                      <a:shade val="88000"/>
                      <a:satMod val="110000"/>
                    </a:schemeClr>
                  </a:solidFill>
                  <a:prstDash val="solid"/>
                </a:ln>
                <a:solidFill>
                  <a:schemeClr val="bg1"/>
                </a:solidFill>
                <a:latin typeface="+mj-lt"/>
              </a:rPr>
              <a:t>Syntax Parsers</a:t>
            </a:r>
            <a:endParaRPr lang="en-US" sz="5400" b="1" dirty="0">
              <a:ln w="10541" cmpd="sng">
                <a:solidFill>
                  <a:schemeClr val="accent1">
                    <a:shade val="88000"/>
                    <a:satMod val="110000"/>
                  </a:schemeClr>
                </a:solidFill>
                <a:prstDash val="solid"/>
              </a:ln>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ox(in)">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ox(in)">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ox(in)">
                                      <p:cBhvr>
                                        <p:cTn id="29" dur="500"/>
                                        <p:tgtEl>
                                          <p:spTgt spid="10"/>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ox(in)">
                                      <p:cBhvr>
                                        <p:cTn id="32" dur="500"/>
                                        <p:tgtEl>
                                          <p:spTgt spid="11"/>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box(in)">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8" presetClass="entr" presetSubtype="16"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amond(in)">
                                      <p:cBhvr>
                                        <p:cTn id="40"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9120" y="228600"/>
            <a:ext cx="16360140" cy="7086601"/>
          </a:xfrm>
          <a:noFill/>
          <a:ln>
            <a:noFill/>
          </a:ln>
        </p:spPr>
        <p:txBody>
          <a:bodyPr/>
          <a:lstStyle/>
          <a:p>
            <a:pPr algn="ctr"/>
            <a:r>
              <a:rPr lang="en-US" dirty="0" smtClean="0"/>
              <a:t>                     </a:t>
            </a:r>
            <a:r>
              <a:rPr lang="en-US" b="1" dirty="0" smtClean="0">
                <a:solidFill>
                  <a:srgbClr val="FFC000"/>
                </a:solidFill>
                <a:latin typeface="+mj-lt"/>
              </a:rPr>
              <a:t>Phase II(Execution Context Execution Phase)</a:t>
            </a:r>
          </a:p>
          <a:p>
            <a:endParaRPr lang="en-US" dirty="0" smtClean="0"/>
          </a:p>
          <a:p>
            <a:endParaRPr lang="en-US" dirty="0" smtClean="0"/>
          </a:p>
        </p:txBody>
      </p:sp>
      <p:sp>
        <p:nvSpPr>
          <p:cNvPr id="4" name="Rectangle 3"/>
          <p:cNvSpPr/>
          <p:nvPr/>
        </p:nvSpPr>
        <p:spPr>
          <a:xfrm>
            <a:off x="380999" y="914400"/>
            <a:ext cx="12801600" cy="5791200"/>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5" name="Rectangle 4"/>
          <p:cNvSpPr/>
          <p:nvPr/>
        </p:nvSpPr>
        <p:spPr>
          <a:xfrm>
            <a:off x="914400" y="1524001"/>
            <a:ext cx="3505200" cy="2590800"/>
          </a:xfrm>
          <a:prstGeom prst="rect">
            <a:avLst/>
          </a:prstGeom>
          <a:blipFill>
            <a:blip r:embed="rId2"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sz="3200" b="1" dirty="0" smtClean="0">
                <a:solidFill>
                  <a:schemeClr val="bg1"/>
                </a:solidFill>
                <a:latin typeface="+mj-lt"/>
              </a:rPr>
              <a:t>Global Object</a:t>
            </a:r>
            <a:endParaRPr lang="en-US" sz="3200" b="1" dirty="0">
              <a:solidFill>
                <a:schemeClr val="bg1"/>
              </a:solidFill>
              <a:latin typeface="+mj-lt"/>
            </a:endParaRPr>
          </a:p>
        </p:txBody>
      </p:sp>
      <p:sp>
        <p:nvSpPr>
          <p:cNvPr id="6" name="Rectangle 5"/>
          <p:cNvSpPr/>
          <p:nvPr/>
        </p:nvSpPr>
        <p:spPr>
          <a:xfrm>
            <a:off x="4953000" y="1524001"/>
            <a:ext cx="3505200" cy="2590800"/>
          </a:xfrm>
          <a:prstGeom prst="rect">
            <a:avLst/>
          </a:prstGeom>
          <a:blipFill>
            <a:blip r:embed="rId2"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sz="3200" b="1" dirty="0" smtClean="0">
                <a:solidFill>
                  <a:schemeClr val="bg1"/>
                </a:solidFill>
                <a:latin typeface="+mj-lt"/>
              </a:rPr>
              <a:t>‘this’</a:t>
            </a:r>
            <a:endParaRPr lang="en-US" sz="3200" b="1" dirty="0">
              <a:solidFill>
                <a:schemeClr val="bg1"/>
              </a:solidFill>
              <a:latin typeface="+mj-lt"/>
            </a:endParaRPr>
          </a:p>
        </p:txBody>
      </p:sp>
      <p:sp>
        <p:nvSpPr>
          <p:cNvPr id="7" name="Rectangle 6"/>
          <p:cNvSpPr/>
          <p:nvPr/>
        </p:nvSpPr>
        <p:spPr>
          <a:xfrm>
            <a:off x="8915404" y="1524001"/>
            <a:ext cx="3581399" cy="2514601"/>
          </a:xfrm>
          <a:prstGeom prst="rect">
            <a:avLst/>
          </a:prstGeom>
          <a:blipFill>
            <a:blip r:embed="rId2"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sz="3200" b="1" dirty="0" smtClean="0">
                <a:solidFill>
                  <a:schemeClr val="bg1"/>
                </a:solidFill>
                <a:latin typeface="+mj-lt"/>
              </a:rPr>
              <a:t>Outer Environment</a:t>
            </a:r>
          </a:p>
          <a:p>
            <a:pPr algn="ctr"/>
            <a:r>
              <a:rPr lang="en-US" sz="3200" b="1" dirty="0" smtClean="0">
                <a:solidFill>
                  <a:schemeClr val="bg1"/>
                </a:solidFill>
                <a:latin typeface="+mj-lt"/>
              </a:rPr>
              <a:t>(Link)</a:t>
            </a:r>
            <a:endParaRPr lang="en-US" sz="3200" b="1" dirty="0">
              <a:solidFill>
                <a:schemeClr val="bg1"/>
              </a:solidFill>
              <a:latin typeface="+mj-lt"/>
            </a:endParaRPr>
          </a:p>
        </p:txBody>
      </p:sp>
      <p:sp>
        <p:nvSpPr>
          <p:cNvPr id="8" name="Rectangle 7"/>
          <p:cNvSpPr/>
          <p:nvPr/>
        </p:nvSpPr>
        <p:spPr>
          <a:xfrm>
            <a:off x="914400" y="4495800"/>
            <a:ext cx="11430002" cy="1905001"/>
          </a:xfrm>
          <a:prstGeom prst="rect">
            <a:avLst/>
          </a:prstGeom>
          <a:blipFill>
            <a:blip r:embed="rId2"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sz="3200" b="1" dirty="0" smtClean="0">
                <a:solidFill>
                  <a:schemeClr val="bg1"/>
                </a:solidFill>
                <a:latin typeface="+mj-lt"/>
              </a:rPr>
              <a:t>Runs your code</a:t>
            </a:r>
            <a:endParaRPr lang="en-US" sz="3200" b="1" dirty="0">
              <a:solidFill>
                <a:schemeClr val="bg1"/>
              </a:solidFill>
              <a:latin typeface="+mj-lt"/>
            </a:endParaRPr>
          </a:p>
        </p:txBody>
      </p:sp>
      <p:sp>
        <p:nvSpPr>
          <p:cNvPr id="10" name="Snip Diagonal Corner Rectangle 9"/>
          <p:cNvSpPr/>
          <p:nvPr/>
        </p:nvSpPr>
        <p:spPr>
          <a:xfrm>
            <a:off x="13411200" y="4495801"/>
            <a:ext cx="3733800" cy="2362201"/>
          </a:xfrm>
          <a:prstGeom prst="snip2Diag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1">
            <a:schemeClr val="accent6"/>
          </a:lnRef>
          <a:fillRef idx="3">
            <a:schemeClr val="accent6"/>
          </a:fillRef>
          <a:effectRef idx="2">
            <a:schemeClr val="accent6"/>
          </a:effectRef>
          <a:fontRef idx="minor">
            <a:schemeClr val="lt1"/>
          </a:fontRef>
        </p:style>
        <p:txBody>
          <a:bodyPr lIns="91429" tIns="45715" rIns="91429" bIns="45715" rtlCol="0" anchor="ctr"/>
          <a:lstStyle/>
          <a:p>
            <a:pPr algn="ctr"/>
            <a:r>
              <a:rPr lang="en-US" sz="3200" dirty="0" smtClean="0">
                <a:latin typeface="+mj-lt"/>
              </a:rPr>
              <a:t>Variables are set to values during Execution Phase</a:t>
            </a:r>
            <a:endParaRPr lang="en-US" sz="3200" dirty="0">
              <a:latin typeface="+mj-lt"/>
            </a:endParaRPr>
          </a:p>
        </p:txBody>
      </p:sp>
      <p:cxnSp>
        <p:nvCxnSpPr>
          <p:cNvPr id="17" name="Straight Arrow Connector 16"/>
          <p:cNvCxnSpPr/>
          <p:nvPr/>
        </p:nvCxnSpPr>
        <p:spPr>
          <a:xfrm flipV="1">
            <a:off x="7848601" y="5334001"/>
            <a:ext cx="5486400" cy="76201"/>
          </a:xfrm>
          <a:prstGeom prst="straightConnector1">
            <a:avLst/>
          </a:prstGeom>
          <a:ln w="57150">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8600"/>
            <a:ext cx="16634460" cy="7086601"/>
          </a:xfrm>
          <a:noFill/>
          <a:ln>
            <a:noFill/>
          </a:ln>
        </p:spPr>
        <p:txBody>
          <a:bodyPr>
            <a:normAutofit/>
          </a:bodyPr>
          <a:lstStyle/>
          <a:p>
            <a:endParaRPr lang="en-US" sz="3600" dirty="0" smtClean="0">
              <a:latin typeface="+mj-lt"/>
            </a:endParaRPr>
          </a:p>
          <a:p>
            <a:pPr algn="l"/>
            <a:r>
              <a:rPr lang="en-US" sz="3600" dirty="0" smtClean="0">
                <a:latin typeface="+mj-lt"/>
              </a:rPr>
              <a:t>What do you mean by ‘undefined’ in Javascript?</a:t>
            </a:r>
          </a:p>
          <a:p>
            <a:pPr algn="l"/>
            <a:r>
              <a:rPr lang="en-US" sz="3600" dirty="0" smtClean="0">
                <a:latin typeface="+mj-lt"/>
              </a:rPr>
              <a:t>‘undefined’ in Javascript is a special value that has been assigned to a variable at the creation of the Execution Phase.</a:t>
            </a:r>
          </a:p>
          <a:p>
            <a:pPr algn="l"/>
            <a:endParaRPr lang="en-US" sz="3600" dirty="0" smtClean="0">
              <a:latin typeface="+mj-lt"/>
            </a:endParaRPr>
          </a:p>
          <a:p>
            <a:pPr algn="l"/>
            <a:r>
              <a:rPr lang="en-US" sz="3600" dirty="0" smtClean="0">
                <a:latin typeface="+mj-lt"/>
              </a:rPr>
              <a:t>When a variable has been declared it is allocated memory space and set to its initial value ‘undefined’.</a:t>
            </a:r>
          </a:p>
          <a:p>
            <a:pPr algn="l"/>
            <a:endParaRPr lang="en-US" sz="3600" dirty="0" smtClean="0">
              <a:latin typeface="+mj-lt"/>
            </a:endParaRPr>
          </a:p>
          <a:p>
            <a:pPr algn="l"/>
            <a:r>
              <a:rPr lang="en-US" sz="3600" dirty="0" smtClean="0">
                <a:latin typeface="+mj-lt"/>
              </a:rPr>
              <a:t>Never set a variable in your code to </a:t>
            </a:r>
            <a:r>
              <a:rPr lang="en-US" sz="3600" b="1" dirty="0" smtClean="0">
                <a:solidFill>
                  <a:srgbClr val="FFC000"/>
                </a:solidFill>
                <a:latin typeface="+mj-lt"/>
              </a:rPr>
              <a:t>‘undefined’</a:t>
            </a:r>
            <a:r>
              <a:rPr lang="en-US" sz="3600" dirty="0" smtClean="0">
                <a:latin typeface="+mj-lt"/>
              </a:rPr>
              <a:t> because it will lead to debugging problems and hard to realize whether you have set it to ‘undefined’ or Javascript engine has set it to ‘undefined’.</a:t>
            </a:r>
          </a:p>
          <a:p>
            <a:endParaRPr lang="en-US" sz="3600" dirty="0" smtClean="0">
              <a:latin typeface="+mj-lt"/>
            </a:endParaRPr>
          </a:p>
          <a:p>
            <a:endParaRPr lang="en-US" sz="3600" dirty="0" smtClean="0">
              <a:latin typeface="+mj-l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228600"/>
            <a:ext cx="16710660" cy="7086601"/>
          </a:xfrm>
          <a:noFill/>
          <a:ln>
            <a:noFill/>
          </a:ln>
        </p:spPr>
        <p:txBody>
          <a:bodyPr>
            <a:normAutofit/>
          </a:bodyPr>
          <a:lstStyle/>
          <a:p>
            <a:pPr algn="l"/>
            <a:endParaRPr lang="en-US" sz="3600" dirty="0" smtClean="0">
              <a:latin typeface="+mj-lt"/>
            </a:endParaRPr>
          </a:p>
          <a:p>
            <a:pPr algn="l"/>
            <a:r>
              <a:rPr lang="en-US" sz="3600" dirty="0" smtClean="0">
                <a:latin typeface="+mj-lt"/>
              </a:rPr>
              <a:t>Is Javascript single threaded and synchronous?</a:t>
            </a:r>
          </a:p>
          <a:p>
            <a:pPr algn="l"/>
            <a:r>
              <a:rPr lang="en-US" sz="3600" dirty="0" smtClean="0">
                <a:latin typeface="+mj-lt"/>
              </a:rPr>
              <a:t>Single Threaded Execution means one command is executed at a time. Javascript behaves in a single threaded manner. In Javascript only one thing is happening at a time.</a:t>
            </a:r>
          </a:p>
          <a:p>
            <a:pPr algn="l"/>
            <a:endParaRPr lang="en-US" sz="3600" dirty="0" smtClean="0">
              <a:latin typeface="+mj-lt"/>
            </a:endParaRPr>
          </a:p>
          <a:p>
            <a:pPr algn="l"/>
            <a:r>
              <a:rPr lang="en-US" sz="3600" dirty="0" smtClean="0">
                <a:latin typeface="+mj-lt"/>
              </a:rPr>
              <a:t>Synchronous means one line at a time and in order. Javascript is synchronous in its behavior.</a:t>
            </a:r>
          </a:p>
          <a:p>
            <a:pPr algn="l"/>
            <a:endParaRPr lang="en-US" sz="3600" dirty="0" smtClean="0">
              <a:latin typeface="+mj-lt"/>
            </a:endParaRPr>
          </a:p>
          <a:p>
            <a:pPr algn="l"/>
            <a:r>
              <a:rPr lang="en-US" sz="3600" b="1" dirty="0" smtClean="0">
                <a:solidFill>
                  <a:srgbClr val="FFC000"/>
                </a:solidFill>
                <a:latin typeface="+mj-lt"/>
              </a:rPr>
              <a:t>Under the hood of the browser may be not.</a:t>
            </a:r>
          </a:p>
          <a:p>
            <a:pPr algn="l"/>
            <a:endParaRPr lang="en-US" sz="3600" dirty="0" smtClean="0">
              <a:latin typeface="+mj-l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228600"/>
            <a:ext cx="16710660" cy="7086601"/>
          </a:xfrm>
          <a:noFill/>
          <a:ln>
            <a:noFill/>
          </a:ln>
        </p:spPr>
        <p:txBody>
          <a:bodyPr>
            <a:normAutofit/>
          </a:bodyPr>
          <a:lstStyle/>
          <a:p>
            <a:pPr algn="l"/>
            <a:r>
              <a:rPr lang="en-US" sz="3600" dirty="0" smtClean="0">
                <a:latin typeface="+mj-lt"/>
              </a:rPr>
              <a:t>Function Invocation and the Execution Stack-&gt; Every time a function is invoked it is provided an Execution Context which is placed on Execution Stack and lasts till the function has stopped executing.</a:t>
            </a:r>
          </a:p>
          <a:p>
            <a:pPr algn="l"/>
            <a:endParaRPr lang="en-US" sz="3600" dirty="0" smtClean="0">
              <a:latin typeface="+mj-lt"/>
            </a:endParaRPr>
          </a:p>
          <a:p>
            <a:pPr algn="l"/>
            <a:r>
              <a:rPr lang="en-US" sz="3600" b="1" dirty="0" smtClean="0">
                <a:solidFill>
                  <a:srgbClr val="FFC000"/>
                </a:solidFill>
                <a:latin typeface="+mj-lt"/>
              </a:rPr>
              <a:t>A new Execution context is created even if the function is invoking itself.</a:t>
            </a:r>
          </a:p>
          <a:p>
            <a:pPr algn="l"/>
            <a:endParaRPr lang="en-US" sz="3600" dirty="0" smtClean="0">
              <a:latin typeface="+mj-lt"/>
            </a:endParaRPr>
          </a:p>
          <a:p>
            <a:pPr algn="l"/>
            <a:endParaRPr lang="en-US" sz="3600" dirty="0" smtClean="0">
              <a:latin typeface="+mj-lt"/>
            </a:endParaRPr>
          </a:p>
          <a:p>
            <a:pPr algn="l"/>
            <a:r>
              <a:rPr lang="en-US" sz="3600" dirty="0" smtClean="0">
                <a:latin typeface="+mj-lt"/>
              </a:rPr>
              <a:t>Whatever is on the top of Execution Stack is currently running Execution Context.</a:t>
            </a:r>
          </a:p>
          <a:p>
            <a:pPr algn="l"/>
            <a:endParaRPr lang="en-US" sz="3600" dirty="0" smtClean="0">
              <a:latin typeface="+mj-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0"/>
            <a:ext cx="16710660" cy="7315200"/>
          </a:xfrm>
          <a:noFill/>
          <a:ln>
            <a:noFill/>
          </a:ln>
        </p:spPr>
        <p:txBody>
          <a:bodyPr/>
          <a:lstStyle/>
          <a:p>
            <a:r>
              <a:rPr lang="en-US" dirty="0" smtClean="0"/>
              <a:t> </a:t>
            </a:r>
          </a:p>
        </p:txBody>
      </p:sp>
      <p:sp>
        <p:nvSpPr>
          <p:cNvPr id="6" name="Rectangle 5"/>
          <p:cNvSpPr/>
          <p:nvPr/>
        </p:nvSpPr>
        <p:spPr>
          <a:xfrm>
            <a:off x="304801" y="1676400"/>
            <a:ext cx="2971800" cy="5181600"/>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2">
            <a:schemeClr val="accent6"/>
          </a:lnRef>
          <a:fillRef idx="1">
            <a:schemeClr val="lt1"/>
          </a:fillRef>
          <a:effectRef idx="0">
            <a:schemeClr val="accent6"/>
          </a:effectRef>
          <a:fontRef idx="minor">
            <a:schemeClr val="dk1"/>
          </a:fontRef>
        </p:style>
        <p:txBody>
          <a:bodyPr lIns="91429" tIns="45715" rIns="91429" bIns="45715" rtlCol="0" anchor="ctr"/>
          <a:lstStyle/>
          <a:p>
            <a:r>
              <a:rPr lang="en-US" dirty="0" smtClean="0"/>
              <a:t>function b(){</a:t>
            </a:r>
          </a:p>
          <a:p>
            <a:r>
              <a:rPr lang="en-US" dirty="0" smtClean="0"/>
              <a:t>}</a:t>
            </a:r>
          </a:p>
          <a:p>
            <a:endParaRPr lang="en-US" dirty="0" smtClean="0"/>
          </a:p>
          <a:p>
            <a:r>
              <a:rPr lang="en-US" dirty="0" smtClean="0"/>
              <a:t>function a(){</a:t>
            </a:r>
          </a:p>
          <a:p>
            <a:r>
              <a:rPr lang="en-US" dirty="0" smtClean="0"/>
              <a:t>b();</a:t>
            </a:r>
          </a:p>
          <a:p>
            <a:r>
              <a:rPr lang="en-US" dirty="0" smtClean="0"/>
              <a:t>}</a:t>
            </a:r>
          </a:p>
          <a:p>
            <a:endParaRPr lang="en-US" dirty="0" smtClean="0"/>
          </a:p>
          <a:p>
            <a:r>
              <a:rPr lang="en-US" dirty="0" smtClean="0"/>
              <a:t>a();</a:t>
            </a:r>
          </a:p>
          <a:p>
            <a:endParaRPr lang="en-US" dirty="0" smtClean="0"/>
          </a:p>
          <a:p>
            <a:endParaRPr lang="en-US" dirty="0" smtClean="0"/>
          </a:p>
          <a:p>
            <a:r>
              <a:rPr lang="en-US" dirty="0" smtClean="0"/>
              <a:t> </a:t>
            </a:r>
          </a:p>
        </p:txBody>
      </p:sp>
      <p:sp>
        <p:nvSpPr>
          <p:cNvPr id="7" name="Rectangle 6"/>
          <p:cNvSpPr/>
          <p:nvPr/>
        </p:nvSpPr>
        <p:spPr>
          <a:xfrm>
            <a:off x="3657601" y="5410201"/>
            <a:ext cx="10896601" cy="1447801"/>
          </a:xfrm>
          <a:prstGeom prst="rect">
            <a:avLst/>
          </a:prstGeom>
          <a:blipFill>
            <a:blip r:embed="rId2"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b="1" dirty="0" smtClean="0">
                <a:solidFill>
                  <a:schemeClr val="bg1"/>
                </a:solidFill>
                <a:latin typeface="+mj-lt"/>
              </a:rPr>
              <a:t>Global Execution Context</a:t>
            </a:r>
          </a:p>
          <a:p>
            <a:pPr algn="ctr"/>
            <a:r>
              <a:rPr lang="en-US" b="1" dirty="0" smtClean="0">
                <a:solidFill>
                  <a:schemeClr val="bg1"/>
                </a:solidFill>
                <a:latin typeface="+mj-lt"/>
              </a:rPr>
              <a:t>(created and code is executed)</a:t>
            </a:r>
            <a:endParaRPr lang="en-US" b="1" dirty="0">
              <a:solidFill>
                <a:schemeClr val="bg1"/>
              </a:solidFill>
              <a:latin typeface="+mj-lt"/>
            </a:endParaRPr>
          </a:p>
        </p:txBody>
      </p:sp>
      <p:sp>
        <p:nvSpPr>
          <p:cNvPr id="8" name="Rectangle 7"/>
          <p:cNvSpPr/>
          <p:nvPr/>
        </p:nvSpPr>
        <p:spPr>
          <a:xfrm>
            <a:off x="3657601" y="3429001"/>
            <a:ext cx="10896601" cy="1447801"/>
          </a:xfrm>
          <a:prstGeom prst="rect">
            <a:avLst/>
          </a:prstGeom>
          <a:blipFill>
            <a:blip r:embed="rId2"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b="1" dirty="0" smtClean="0">
                <a:solidFill>
                  <a:schemeClr val="bg1"/>
                </a:solidFill>
                <a:latin typeface="+mj-lt"/>
              </a:rPr>
              <a:t>a()</a:t>
            </a:r>
          </a:p>
          <a:p>
            <a:pPr algn="ctr"/>
            <a:r>
              <a:rPr lang="en-US" b="1" dirty="0" smtClean="0">
                <a:solidFill>
                  <a:schemeClr val="bg1"/>
                </a:solidFill>
                <a:latin typeface="+mj-lt"/>
              </a:rPr>
              <a:t>Execution Context</a:t>
            </a:r>
          </a:p>
          <a:p>
            <a:pPr algn="ctr"/>
            <a:r>
              <a:rPr lang="en-US" b="1" dirty="0" smtClean="0">
                <a:solidFill>
                  <a:schemeClr val="bg1"/>
                </a:solidFill>
                <a:latin typeface="+mj-lt"/>
              </a:rPr>
              <a:t>(create and execute)</a:t>
            </a:r>
            <a:endParaRPr lang="en-US" b="1" dirty="0">
              <a:solidFill>
                <a:schemeClr val="bg1"/>
              </a:solidFill>
              <a:latin typeface="+mj-lt"/>
            </a:endParaRPr>
          </a:p>
        </p:txBody>
      </p:sp>
      <p:sp>
        <p:nvSpPr>
          <p:cNvPr id="9" name="Rectangle 8"/>
          <p:cNvSpPr/>
          <p:nvPr/>
        </p:nvSpPr>
        <p:spPr>
          <a:xfrm>
            <a:off x="3733803" y="1752600"/>
            <a:ext cx="10896601" cy="1295401"/>
          </a:xfrm>
          <a:prstGeom prst="rect">
            <a:avLst/>
          </a:prstGeom>
          <a:blipFill>
            <a:blip r:embed="rId2"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b="1" dirty="0" smtClean="0">
                <a:solidFill>
                  <a:schemeClr val="bg1"/>
                </a:solidFill>
                <a:latin typeface="+mj-lt"/>
              </a:rPr>
              <a:t>b()</a:t>
            </a:r>
          </a:p>
          <a:p>
            <a:pPr algn="ctr"/>
            <a:r>
              <a:rPr lang="en-US" b="1" dirty="0" smtClean="0">
                <a:solidFill>
                  <a:schemeClr val="bg1"/>
                </a:solidFill>
                <a:latin typeface="+mj-lt"/>
              </a:rPr>
              <a:t>Execution Context</a:t>
            </a:r>
          </a:p>
          <a:p>
            <a:pPr algn="ctr"/>
            <a:r>
              <a:rPr lang="en-US" b="1" dirty="0" smtClean="0">
                <a:solidFill>
                  <a:schemeClr val="bg1"/>
                </a:solidFill>
                <a:latin typeface="+mj-lt"/>
              </a:rPr>
              <a:t>(create and execute)</a:t>
            </a:r>
            <a:endParaRPr lang="en-US" b="1" dirty="0">
              <a:solidFill>
                <a:schemeClr val="bg1"/>
              </a:solidFill>
              <a:latin typeface="+mj-lt"/>
            </a:endParaRPr>
          </a:p>
        </p:txBody>
      </p:sp>
      <p:sp>
        <p:nvSpPr>
          <p:cNvPr id="10" name="Rounded Rectangle 9"/>
          <p:cNvSpPr/>
          <p:nvPr/>
        </p:nvSpPr>
        <p:spPr>
          <a:xfrm>
            <a:off x="380999" y="228601"/>
            <a:ext cx="14249400" cy="10668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sz="3600" b="1" dirty="0" smtClean="0">
                <a:solidFill>
                  <a:srgbClr val="FFC000"/>
                </a:solidFill>
              </a:rPr>
              <a:t>Function Invocation and the Execution Stack</a:t>
            </a:r>
            <a:endParaRPr lang="en-US" sz="3600" b="1" dirty="0">
              <a:solidFill>
                <a:srgbClr val="FFC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1+#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1+#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2" fill="hold" grpId="1" nodeType="clickEffect">
                                  <p:stCondLst>
                                    <p:cond delay="0"/>
                                  </p:stCondLst>
                                  <p:childTnLst>
                                    <p:anim calcmode="lin" valueType="num">
                                      <p:cBhvr additive="base">
                                        <p:cTn id="24" dur="500"/>
                                        <p:tgtEl>
                                          <p:spTgt spid="9"/>
                                        </p:tgtEl>
                                        <p:attrNameLst>
                                          <p:attrName>ppt_x</p:attrName>
                                        </p:attrNameLst>
                                      </p:cBhvr>
                                      <p:tavLst>
                                        <p:tav tm="0">
                                          <p:val>
                                            <p:strVal val="ppt_x"/>
                                          </p:val>
                                        </p:tav>
                                        <p:tav tm="100000">
                                          <p:val>
                                            <p:strVal val="1+ppt_w/2"/>
                                          </p:val>
                                        </p:tav>
                                      </p:tavLst>
                                    </p:anim>
                                    <p:anim calcmode="lin" valueType="num">
                                      <p:cBhvr additive="base">
                                        <p:cTn id="25" dur="500"/>
                                        <p:tgtEl>
                                          <p:spTgt spid="9"/>
                                        </p:tgtEl>
                                        <p:attrNameLst>
                                          <p:attrName>ppt_y</p:attrName>
                                        </p:attrNameLst>
                                      </p:cBhvr>
                                      <p:tavLst>
                                        <p:tav tm="0">
                                          <p:val>
                                            <p:strVal val="ppt_y"/>
                                          </p:val>
                                        </p:tav>
                                        <p:tav tm="100000">
                                          <p:val>
                                            <p:strVal val="ppt_y"/>
                                          </p:val>
                                        </p:tav>
                                      </p:tavLst>
                                    </p:anim>
                                    <p:set>
                                      <p:cBhvr>
                                        <p:cTn id="26" dur="1" fill="hold">
                                          <p:stCondLst>
                                            <p:cond delay="499"/>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2" fill="hold" grpId="1" nodeType="clickEffect">
                                  <p:stCondLst>
                                    <p:cond delay="0"/>
                                  </p:stCondLst>
                                  <p:childTnLst>
                                    <p:anim calcmode="lin" valueType="num">
                                      <p:cBhvr additive="base">
                                        <p:cTn id="30" dur="500"/>
                                        <p:tgtEl>
                                          <p:spTgt spid="8"/>
                                        </p:tgtEl>
                                        <p:attrNameLst>
                                          <p:attrName>ppt_x</p:attrName>
                                        </p:attrNameLst>
                                      </p:cBhvr>
                                      <p:tavLst>
                                        <p:tav tm="0">
                                          <p:val>
                                            <p:strVal val="ppt_x"/>
                                          </p:val>
                                        </p:tav>
                                        <p:tav tm="100000">
                                          <p:val>
                                            <p:strVal val="1+ppt_w/2"/>
                                          </p:val>
                                        </p:tav>
                                      </p:tavLst>
                                    </p:anim>
                                    <p:anim calcmode="lin" valueType="num">
                                      <p:cBhvr additive="base">
                                        <p:cTn id="31" dur="500"/>
                                        <p:tgtEl>
                                          <p:spTgt spid="8"/>
                                        </p:tgtEl>
                                        <p:attrNameLst>
                                          <p:attrName>ppt_y</p:attrName>
                                        </p:attrNameLst>
                                      </p:cBhvr>
                                      <p:tavLst>
                                        <p:tav tm="0">
                                          <p:val>
                                            <p:strVal val="ppt_y"/>
                                          </p:val>
                                        </p:tav>
                                        <p:tav tm="100000">
                                          <p:val>
                                            <p:strVal val="ppt_y"/>
                                          </p:val>
                                        </p:tav>
                                      </p:tavLst>
                                    </p:anim>
                                    <p:set>
                                      <p:cBhvr>
                                        <p:cTn id="3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9" grpId="0" animBg="1"/>
      <p:bldP spid="9"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1" y="0"/>
            <a:ext cx="16634460" cy="7315200"/>
          </a:xfrm>
          <a:noFill/>
          <a:ln>
            <a:noFill/>
          </a:ln>
        </p:spPr>
        <p:txBody>
          <a:bodyPr/>
          <a:lstStyle/>
          <a:p>
            <a:r>
              <a:rPr lang="en-US" dirty="0" smtClean="0"/>
              <a:t> </a:t>
            </a:r>
          </a:p>
        </p:txBody>
      </p:sp>
      <p:sp>
        <p:nvSpPr>
          <p:cNvPr id="6" name="Rectangle 5"/>
          <p:cNvSpPr/>
          <p:nvPr/>
        </p:nvSpPr>
        <p:spPr>
          <a:xfrm>
            <a:off x="304801" y="990600"/>
            <a:ext cx="2971800" cy="5867401"/>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2">
            <a:schemeClr val="accent6"/>
          </a:lnRef>
          <a:fillRef idx="1">
            <a:schemeClr val="lt1"/>
          </a:fillRef>
          <a:effectRef idx="0">
            <a:schemeClr val="accent6"/>
          </a:effectRef>
          <a:fontRef idx="minor">
            <a:schemeClr val="dk1"/>
          </a:fontRef>
        </p:style>
        <p:txBody>
          <a:bodyPr lIns="91429" tIns="45715" rIns="91429" bIns="45715" rtlCol="0" anchor="ctr"/>
          <a:lstStyle/>
          <a:p>
            <a:endParaRPr lang="en-US" dirty="0" smtClean="0"/>
          </a:p>
          <a:p>
            <a:endParaRPr lang="en-US" dirty="0" smtClean="0"/>
          </a:p>
          <a:p>
            <a:endParaRPr lang="en-US" dirty="0" smtClean="0"/>
          </a:p>
          <a:p>
            <a:endParaRPr lang="en-US" dirty="0" smtClean="0"/>
          </a:p>
          <a:p>
            <a:r>
              <a:rPr lang="en-US" dirty="0" smtClean="0"/>
              <a:t>function b(){</a:t>
            </a:r>
          </a:p>
          <a:p>
            <a:r>
              <a:rPr lang="en-US" dirty="0" smtClean="0"/>
              <a:t>var myVar; </a:t>
            </a:r>
          </a:p>
          <a:p>
            <a:r>
              <a:rPr lang="en-US" dirty="0" smtClean="0"/>
              <a:t>}</a:t>
            </a:r>
          </a:p>
          <a:p>
            <a:endParaRPr lang="en-US" dirty="0" smtClean="0"/>
          </a:p>
          <a:p>
            <a:r>
              <a:rPr lang="en-US" dirty="0" smtClean="0"/>
              <a:t>function a(){</a:t>
            </a:r>
          </a:p>
          <a:p>
            <a:r>
              <a:rPr lang="en-US" dirty="0" smtClean="0"/>
              <a:t>var  myVar=2 ;</a:t>
            </a:r>
          </a:p>
          <a:p>
            <a:r>
              <a:rPr lang="en-US" dirty="0" smtClean="0"/>
              <a:t>b();</a:t>
            </a:r>
          </a:p>
          <a:p>
            <a:r>
              <a:rPr lang="en-US" dirty="0" smtClean="0"/>
              <a:t>}</a:t>
            </a:r>
          </a:p>
          <a:p>
            <a:endParaRPr lang="en-US" dirty="0" smtClean="0"/>
          </a:p>
          <a:p>
            <a:r>
              <a:rPr lang="en-US" dirty="0" smtClean="0"/>
              <a:t>a();</a:t>
            </a:r>
          </a:p>
          <a:p>
            <a:r>
              <a:rPr lang="en-US" dirty="0" smtClean="0"/>
              <a:t>var  myVar=1; </a:t>
            </a:r>
          </a:p>
          <a:p>
            <a:endParaRPr lang="en-US" dirty="0" smtClean="0"/>
          </a:p>
          <a:p>
            <a:endParaRPr lang="en-US" dirty="0" smtClean="0"/>
          </a:p>
          <a:p>
            <a:endParaRPr lang="en-US" dirty="0" smtClean="0"/>
          </a:p>
          <a:p>
            <a:r>
              <a:rPr lang="en-US" dirty="0" smtClean="0"/>
              <a:t> </a:t>
            </a:r>
          </a:p>
        </p:txBody>
      </p:sp>
      <p:sp>
        <p:nvSpPr>
          <p:cNvPr id="7" name="Rectangle 6"/>
          <p:cNvSpPr/>
          <p:nvPr/>
        </p:nvSpPr>
        <p:spPr>
          <a:xfrm>
            <a:off x="3657601" y="5410201"/>
            <a:ext cx="10896601" cy="1447801"/>
          </a:xfrm>
          <a:prstGeom prst="rect">
            <a:avLst/>
          </a:prstGeom>
          <a:blipFill>
            <a:blip r:embed="rId2"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b="1" dirty="0" smtClean="0">
                <a:solidFill>
                  <a:schemeClr val="bg1"/>
                </a:solidFill>
              </a:rPr>
              <a:t>Global Execution Context</a:t>
            </a:r>
          </a:p>
          <a:p>
            <a:pPr algn="ctr"/>
            <a:r>
              <a:rPr lang="en-US" b="1" dirty="0" smtClean="0">
                <a:solidFill>
                  <a:schemeClr val="bg1"/>
                </a:solidFill>
              </a:rPr>
              <a:t>(created and code is executed)</a:t>
            </a:r>
            <a:endParaRPr lang="en-US" b="1" dirty="0">
              <a:solidFill>
                <a:schemeClr val="bg1"/>
              </a:solidFill>
            </a:endParaRPr>
          </a:p>
        </p:txBody>
      </p:sp>
      <p:sp>
        <p:nvSpPr>
          <p:cNvPr id="8" name="Rectangle 7"/>
          <p:cNvSpPr/>
          <p:nvPr/>
        </p:nvSpPr>
        <p:spPr>
          <a:xfrm>
            <a:off x="3657601" y="3124201"/>
            <a:ext cx="10896601" cy="1524000"/>
          </a:xfrm>
          <a:prstGeom prst="rect">
            <a:avLst/>
          </a:prstGeom>
          <a:blipFill>
            <a:blip r:embed="rId2"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b="1" dirty="0" smtClean="0">
                <a:solidFill>
                  <a:schemeClr val="bg1"/>
                </a:solidFill>
              </a:rPr>
              <a:t>a()</a:t>
            </a:r>
          </a:p>
          <a:p>
            <a:pPr algn="ctr"/>
            <a:r>
              <a:rPr lang="en-US" b="1" dirty="0" smtClean="0">
                <a:solidFill>
                  <a:schemeClr val="bg1"/>
                </a:solidFill>
              </a:rPr>
              <a:t>Execution Context</a:t>
            </a:r>
          </a:p>
          <a:p>
            <a:pPr algn="ctr"/>
            <a:r>
              <a:rPr lang="en-US" b="1" dirty="0" smtClean="0">
                <a:solidFill>
                  <a:schemeClr val="bg1"/>
                </a:solidFill>
              </a:rPr>
              <a:t>(create and execute)</a:t>
            </a:r>
            <a:endParaRPr lang="en-US" b="1" dirty="0">
              <a:solidFill>
                <a:schemeClr val="bg1"/>
              </a:solidFill>
            </a:endParaRPr>
          </a:p>
        </p:txBody>
      </p:sp>
      <p:sp>
        <p:nvSpPr>
          <p:cNvPr id="9" name="Rectangle 8"/>
          <p:cNvSpPr/>
          <p:nvPr/>
        </p:nvSpPr>
        <p:spPr>
          <a:xfrm>
            <a:off x="3657601" y="990601"/>
            <a:ext cx="10896601" cy="1447801"/>
          </a:xfrm>
          <a:prstGeom prst="rect">
            <a:avLst/>
          </a:prstGeom>
          <a:blipFill>
            <a:blip r:embed="rId2"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b="1" dirty="0" smtClean="0">
                <a:solidFill>
                  <a:schemeClr val="bg1"/>
                </a:solidFill>
              </a:rPr>
              <a:t>b()</a:t>
            </a:r>
          </a:p>
          <a:p>
            <a:pPr algn="ctr"/>
            <a:r>
              <a:rPr lang="en-US" b="1" dirty="0" smtClean="0">
                <a:solidFill>
                  <a:schemeClr val="bg1"/>
                </a:solidFill>
              </a:rPr>
              <a:t>Execution Context</a:t>
            </a:r>
          </a:p>
          <a:p>
            <a:pPr algn="ctr"/>
            <a:r>
              <a:rPr lang="en-US" b="1" dirty="0" smtClean="0">
                <a:solidFill>
                  <a:schemeClr val="bg1"/>
                </a:solidFill>
              </a:rPr>
              <a:t>(create and execute)</a:t>
            </a:r>
            <a:endParaRPr lang="en-US" b="1" dirty="0">
              <a:solidFill>
                <a:schemeClr val="bg1"/>
              </a:solidFill>
            </a:endParaRPr>
          </a:p>
        </p:txBody>
      </p:sp>
      <p:sp>
        <p:nvSpPr>
          <p:cNvPr id="10" name="Rounded Rectangle 9"/>
          <p:cNvSpPr/>
          <p:nvPr/>
        </p:nvSpPr>
        <p:spPr>
          <a:xfrm>
            <a:off x="12192003" y="5791201"/>
            <a:ext cx="2209801" cy="762000"/>
          </a:xfrm>
          <a:prstGeom prst="round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dirty="0" smtClean="0"/>
              <a:t>myVar=1</a:t>
            </a:r>
            <a:endParaRPr lang="en-US" dirty="0"/>
          </a:p>
        </p:txBody>
      </p:sp>
      <p:sp>
        <p:nvSpPr>
          <p:cNvPr id="11" name="Rounded Rectangle 10"/>
          <p:cNvSpPr/>
          <p:nvPr/>
        </p:nvSpPr>
        <p:spPr>
          <a:xfrm>
            <a:off x="12192003" y="3505201"/>
            <a:ext cx="2209801" cy="838201"/>
          </a:xfrm>
          <a:prstGeom prst="round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dirty="0" smtClean="0"/>
              <a:t>myVar=2</a:t>
            </a:r>
            <a:endParaRPr lang="en-US" dirty="0"/>
          </a:p>
        </p:txBody>
      </p:sp>
      <p:sp>
        <p:nvSpPr>
          <p:cNvPr id="12" name="Rounded Rectangle 11"/>
          <p:cNvSpPr/>
          <p:nvPr/>
        </p:nvSpPr>
        <p:spPr>
          <a:xfrm>
            <a:off x="12115803" y="1295400"/>
            <a:ext cx="2209801" cy="990601"/>
          </a:xfrm>
          <a:prstGeom prst="round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dirty="0" smtClean="0"/>
              <a:t>myVar=</a:t>
            </a:r>
          </a:p>
          <a:p>
            <a:pPr algn="ctr"/>
            <a:r>
              <a:rPr lang="en-US" dirty="0" smtClean="0"/>
              <a:t>undefined</a:t>
            </a:r>
            <a:endParaRPr lang="en-US" dirty="0"/>
          </a:p>
        </p:txBody>
      </p:sp>
      <p:sp>
        <p:nvSpPr>
          <p:cNvPr id="13" name="Rounded Rectangle 12"/>
          <p:cNvSpPr/>
          <p:nvPr/>
        </p:nvSpPr>
        <p:spPr>
          <a:xfrm>
            <a:off x="381002" y="0"/>
            <a:ext cx="14020799" cy="609600"/>
          </a:xfrm>
          <a:prstGeom prst="roundRect">
            <a:avLst/>
          </a:prstGeom>
          <a:noFill/>
          <a:ln>
            <a:noFill/>
          </a:ln>
        </p:spPr>
        <p:style>
          <a:lnRef idx="2">
            <a:schemeClr val="accent1"/>
          </a:lnRef>
          <a:fillRef idx="1">
            <a:schemeClr val="lt1"/>
          </a:fillRef>
          <a:effectRef idx="0">
            <a:schemeClr val="accent1"/>
          </a:effectRef>
          <a:fontRef idx="minor">
            <a:schemeClr val="dk1"/>
          </a:fontRef>
        </p:style>
        <p:txBody>
          <a:bodyPr lIns="91429" tIns="45715" rIns="91429" bIns="45715" rtlCol="0" anchor="ctr"/>
          <a:lstStyle/>
          <a:p>
            <a:pPr algn="ctr"/>
            <a:r>
              <a:rPr lang="en-US" dirty="0" smtClean="0"/>
              <a:t>    </a:t>
            </a:r>
            <a:r>
              <a:rPr lang="en-US" sz="3600" b="1" dirty="0" smtClean="0">
                <a:solidFill>
                  <a:srgbClr val="FFC000"/>
                </a:solidFill>
              </a:rPr>
              <a:t>Function, Context and Variable Environments</a:t>
            </a:r>
            <a:endParaRPr lang="en-US" sz="3600" b="1" dirty="0">
              <a:solidFill>
                <a:srgbClr val="FFC000"/>
              </a:solidFill>
            </a:endParaRPr>
          </a:p>
        </p:txBody>
      </p:sp>
      <p:sp>
        <p:nvSpPr>
          <p:cNvPr id="14" name="Rectangle 13"/>
          <p:cNvSpPr/>
          <p:nvPr/>
        </p:nvSpPr>
        <p:spPr>
          <a:xfrm>
            <a:off x="15240001" y="990600"/>
            <a:ext cx="1905001" cy="5867401"/>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1">
            <a:schemeClr val="accent6"/>
          </a:lnRef>
          <a:fillRef idx="3">
            <a:schemeClr val="accent6"/>
          </a:fillRef>
          <a:effectRef idx="2">
            <a:schemeClr val="accent6"/>
          </a:effectRef>
          <a:fontRef idx="minor">
            <a:schemeClr val="lt1"/>
          </a:fontRef>
        </p:style>
        <p:txBody>
          <a:bodyPr lIns="91429" tIns="45715" rIns="91429" bIns="45715" rtlCol="0" anchor="ctr"/>
          <a:lstStyle/>
          <a:p>
            <a:pPr algn="ctr"/>
            <a:r>
              <a:rPr lang="en-US" dirty="0" smtClean="0"/>
              <a:t>Every Execution Context gets its own Variable Environment</a:t>
            </a:r>
            <a:endParaRPr lang="en-US" dirty="0"/>
          </a:p>
        </p:txBody>
      </p:sp>
      <p:cxnSp>
        <p:nvCxnSpPr>
          <p:cNvPr id="16" name="Straight Arrow Connector 15"/>
          <p:cNvCxnSpPr/>
          <p:nvPr/>
        </p:nvCxnSpPr>
        <p:spPr>
          <a:xfrm>
            <a:off x="14630400" y="1600201"/>
            <a:ext cx="533400" cy="0"/>
          </a:xfrm>
          <a:prstGeom prst="straightConnector1">
            <a:avLst/>
          </a:prstGeom>
          <a:ln w="571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4630400" y="3810000"/>
            <a:ext cx="533400" cy="0"/>
          </a:xfrm>
          <a:prstGeom prst="straightConnector1">
            <a:avLst/>
          </a:prstGeom>
          <a:ln w="571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4630400" y="6096000"/>
            <a:ext cx="533400" cy="0"/>
          </a:xfrm>
          <a:prstGeom prst="straightConnector1">
            <a:avLst/>
          </a:prstGeom>
          <a:ln w="57150">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1+#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1+#ppt_w/2"/>
                                          </p:val>
                                        </p:tav>
                                        <p:tav tm="100000">
                                          <p:val>
                                            <p:strVal val="#ppt_x"/>
                                          </p:val>
                                        </p:tav>
                                      </p:tavLst>
                                    </p:anim>
                                    <p:anim calcmode="lin" valueType="num">
                                      <p:cBhvr additive="base">
                                        <p:cTn id="26"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1+#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1+#ppt_w/2"/>
                                          </p:val>
                                        </p:tav>
                                        <p:tav tm="100000">
                                          <p:val>
                                            <p:strVal val="#ppt_x"/>
                                          </p:val>
                                        </p:tav>
                                      </p:tavLst>
                                    </p:anim>
                                    <p:anim calcmode="lin" valueType="num">
                                      <p:cBhvr additive="base">
                                        <p:cTn id="3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 presetClass="entr" presetSubtype="5"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linds(vertical)">
                                      <p:cBhvr>
                                        <p:cTn id="43" dur="500"/>
                                        <p:tgtEl>
                                          <p:spTgt spid="16"/>
                                        </p:tgtEl>
                                      </p:cBhvr>
                                    </p:animEffect>
                                  </p:childTnLst>
                                </p:cTn>
                              </p:par>
                              <p:par>
                                <p:cTn id="44" presetID="3" presetClass="entr" presetSubtype="5"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blinds(vertical)">
                                      <p:cBhvr>
                                        <p:cTn id="46" dur="500"/>
                                        <p:tgtEl>
                                          <p:spTgt spid="17"/>
                                        </p:tgtEl>
                                      </p:cBhvr>
                                    </p:animEffect>
                                  </p:childTnLst>
                                </p:cTn>
                              </p:par>
                              <p:par>
                                <p:cTn id="47" presetID="3" presetClass="entr" presetSubtype="5"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blinds(vertical)">
                                      <p:cBhvr>
                                        <p:cTn id="49" dur="500"/>
                                        <p:tgtEl>
                                          <p:spTgt spid="18"/>
                                        </p:tgtEl>
                                      </p:cBhvr>
                                    </p:animEffect>
                                  </p:childTnLst>
                                </p:cTn>
                              </p:par>
                              <p:par>
                                <p:cTn id="50" presetID="3" presetClass="entr" presetSubtype="5"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blinds(vertical)">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1" y="0"/>
            <a:ext cx="16634460" cy="7315200"/>
          </a:xfrm>
          <a:noFill/>
          <a:ln>
            <a:noFill/>
          </a:ln>
        </p:spPr>
        <p:txBody>
          <a:bodyPr/>
          <a:lstStyle/>
          <a:p>
            <a:r>
              <a:rPr lang="en-US" dirty="0" smtClean="0"/>
              <a:t> </a:t>
            </a:r>
          </a:p>
        </p:txBody>
      </p:sp>
      <p:sp>
        <p:nvSpPr>
          <p:cNvPr id="6" name="Rectangle 5"/>
          <p:cNvSpPr/>
          <p:nvPr/>
        </p:nvSpPr>
        <p:spPr>
          <a:xfrm>
            <a:off x="304803" y="990600"/>
            <a:ext cx="3581399" cy="5867401"/>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2">
            <a:schemeClr val="accent6"/>
          </a:lnRef>
          <a:fillRef idx="1">
            <a:schemeClr val="lt1"/>
          </a:fillRef>
          <a:effectRef idx="0">
            <a:schemeClr val="accent6"/>
          </a:effectRef>
          <a:fontRef idx="minor">
            <a:schemeClr val="dk1"/>
          </a:fontRef>
        </p:style>
        <p:txBody>
          <a:bodyPr lIns="91429" tIns="45715" rIns="91429" bIns="45715" rtlCol="0" anchor="ctr"/>
          <a:lstStyle/>
          <a:p>
            <a:endParaRPr lang="en-US" dirty="0" smtClean="0"/>
          </a:p>
          <a:p>
            <a:endParaRPr lang="en-US" dirty="0" smtClean="0"/>
          </a:p>
          <a:p>
            <a:endParaRPr lang="en-US" dirty="0" smtClean="0"/>
          </a:p>
          <a:p>
            <a:endParaRPr lang="en-US" dirty="0" smtClean="0"/>
          </a:p>
          <a:p>
            <a:r>
              <a:rPr lang="en-US" dirty="0" smtClean="0"/>
              <a:t>function b(){</a:t>
            </a:r>
          </a:p>
          <a:p>
            <a:r>
              <a:rPr lang="en-US" dirty="0" smtClean="0"/>
              <a:t>console.log(myVar);</a:t>
            </a:r>
          </a:p>
          <a:p>
            <a:r>
              <a:rPr lang="en-US" dirty="0" smtClean="0"/>
              <a:t>}</a:t>
            </a:r>
          </a:p>
          <a:p>
            <a:endParaRPr lang="en-US" dirty="0" smtClean="0"/>
          </a:p>
          <a:p>
            <a:r>
              <a:rPr lang="en-US" dirty="0" smtClean="0"/>
              <a:t>function a(){</a:t>
            </a:r>
          </a:p>
          <a:p>
            <a:r>
              <a:rPr lang="en-US" dirty="0" smtClean="0"/>
              <a:t>var  myVar=2 ;</a:t>
            </a:r>
          </a:p>
          <a:p>
            <a:r>
              <a:rPr lang="en-US" dirty="0" smtClean="0"/>
              <a:t>b();</a:t>
            </a:r>
          </a:p>
          <a:p>
            <a:r>
              <a:rPr lang="en-US" dirty="0" smtClean="0"/>
              <a:t>}</a:t>
            </a:r>
          </a:p>
          <a:p>
            <a:endParaRPr lang="en-US" dirty="0" smtClean="0"/>
          </a:p>
          <a:p>
            <a:r>
              <a:rPr lang="en-US" dirty="0" smtClean="0"/>
              <a:t>a();</a:t>
            </a:r>
          </a:p>
          <a:p>
            <a:r>
              <a:rPr lang="en-US" dirty="0" smtClean="0"/>
              <a:t>var  myVar=1; </a:t>
            </a:r>
          </a:p>
          <a:p>
            <a:endParaRPr lang="en-US" dirty="0" smtClean="0"/>
          </a:p>
          <a:p>
            <a:endParaRPr lang="en-US" dirty="0" smtClean="0"/>
          </a:p>
          <a:p>
            <a:endParaRPr lang="en-US" dirty="0" smtClean="0"/>
          </a:p>
          <a:p>
            <a:r>
              <a:rPr lang="en-US" dirty="0" smtClean="0"/>
              <a:t> </a:t>
            </a:r>
          </a:p>
        </p:txBody>
      </p:sp>
      <p:sp>
        <p:nvSpPr>
          <p:cNvPr id="7" name="Rectangle 6"/>
          <p:cNvSpPr/>
          <p:nvPr/>
        </p:nvSpPr>
        <p:spPr>
          <a:xfrm>
            <a:off x="4114800" y="5410201"/>
            <a:ext cx="8915400" cy="1447801"/>
          </a:xfrm>
          <a:prstGeom prst="rect">
            <a:avLst/>
          </a:prstGeom>
          <a:blipFill>
            <a:blip r:embed="rId2"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b="1" dirty="0" smtClean="0">
                <a:solidFill>
                  <a:schemeClr val="bg1"/>
                </a:solidFill>
                <a:latin typeface="+mj-lt"/>
              </a:rPr>
              <a:t>Global Execution Context</a:t>
            </a:r>
          </a:p>
          <a:p>
            <a:pPr algn="ctr"/>
            <a:r>
              <a:rPr lang="en-US" b="1" dirty="0" smtClean="0">
                <a:solidFill>
                  <a:schemeClr val="bg1"/>
                </a:solidFill>
                <a:latin typeface="+mj-lt"/>
              </a:rPr>
              <a:t>(created and code is executed)</a:t>
            </a:r>
            <a:endParaRPr lang="en-US" b="1" dirty="0">
              <a:solidFill>
                <a:schemeClr val="bg1"/>
              </a:solidFill>
              <a:latin typeface="+mj-lt"/>
            </a:endParaRPr>
          </a:p>
        </p:txBody>
      </p:sp>
      <p:sp>
        <p:nvSpPr>
          <p:cNvPr id="8" name="Rectangle 7"/>
          <p:cNvSpPr/>
          <p:nvPr/>
        </p:nvSpPr>
        <p:spPr>
          <a:xfrm>
            <a:off x="4038601" y="3124201"/>
            <a:ext cx="8991600" cy="1524000"/>
          </a:xfrm>
          <a:prstGeom prst="rect">
            <a:avLst/>
          </a:prstGeom>
          <a:blipFill>
            <a:blip r:embed="rId2"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b="1" dirty="0" smtClean="0">
                <a:solidFill>
                  <a:schemeClr val="bg1"/>
                </a:solidFill>
                <a:latin typeface="+mj-lt"/>
              </a:rPr>
              <a:t>a()</a:t>
            </a:r>
          </a:p>
          <a:p>
            <a:pPr algn="ctr"/>
            <a:r>
              <a:rPr lang="en-US" b="1" dirty="0" smtClean="0">
                <a:solidFill>
                  <a:schemeClr val="bg1"/>
                </a:solidFill>
                <a:latin typeface="+mj-lt"/>
              </a:rPr>
              <a:t>Execution Context</a:t>
            </a:r>
          </a:p>
          <a:p>
            <a:pPr algn="ctr"/>
            <a:r>
              <a:rPr lang="en-US" b="1" dirty="0" smtClean="0">
                <a:solidFill>
                  <a:schemeClr val="bg1"/>
                </a:solidFill>
                <a:latin typeface="+mj-lt"/>
              </a:rPr>
              <a:t>(create and execute)</a:t>
            </a:r>
            <a:endParaRPr lang="en-US" b="1" dirty="0">
              <a:solidFill>
                <a:schemeClr val="bg1"/>
              </a:solidFill>
              <a:latin typeface="+mj-lt"/>
            </a:endParaRPr>
          </a:p>
        </p:txBody>
      </p:sp>
      <p:sp>
        <p:nvSpPr>
          <p:cNvPr id="9" name="Rectangle 8"/>
          <p:cNvSpPr/>
          <p:nvPr/>
        </p:nvSpPr>
        <p:spPr>
          <a:xfrm>
            <a:off x="4038602" y="990601"/>
            <a:ext cx="9067799" cy="1447801"/>
          </a:xfrm>
          <a:prstGeom prst="rect">
            <a:avLst/>
          </a:prstGeom>
          <a:blipFill>
            <a:blip r:embed="rId2"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b="1" dirty="0" smtClean="0">
                <a:solidFill>
                  <a:schemeClr val="bg1"/>
                </a:solidFill>
                <a:latin typeface="+mj-lt"/>
              </a:rPr>
              <a:t>b()</a:t>
            </a:r>
          </a:p>
          <a:p>
            <a:pPr algn="ctr"/>
            <a:r>
              <a:rPr lang="en-US" b="1" dirty="0" smtClean="0">
                <a:solidFill>
                  <a:schemeClr val="bg1"/>
                </a:solidFill>
                <a:latin typeface="+mj-lt"/>
              </a:rPr>
              <a:t>Execution Context</a:t>
            </a:r>
          </a:p>
          <a:p>
            <a:pPr algn="ctr"/>
            <a:r>
              <a:rPr lang="en-US" b="1" dirty="0" smtClean="0">
                <a:solidFill>
                  <a:schemeClr val="bg1"/>
                </a:solidFill>
                <a:latin typeface="+mj-lt"/>
              </a:rPr>
              <a:t>(create and execute)</a:t>
            </a:r>
            <a:endParaRPr lang="en-US" b="1" dirty="0">
              <a:solidFill>
                <a:schemeClr val="bg1"/>
              </a:solidFill>
              <a:latin typeface="+mj-lt"/>
            </a:endParaRPr>
          </a:p>
        </p:txBody>
      </p:sp>
      <p:sp>
        <p:nvSpPr>
          <p:cNvPr id="10" name="Rounded Rectangle 9"/>
          <p:cNvSpPr/>
          <p:nvPr/>
        </p:nvSpPr>
        <p:spPr>
          <a:xfrm>
            <a:off x="10972801" y="5715001"/>
            <a:ext cx="1981200" cy="762000"/>
          </a:xfrm>
          <a:prstGeom prst="round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dirty="0" smtClean="0">
                <a:solidFill>
                  <a:schemeClr val="bg1"/>
                </a:solidFill>
                <a:latin typeface="+mj-lt"/>
              </a:rPr>
              <a:t>myVar=1</a:t>
            </a:r>
            <a:endParaRPr lang="en-US" dirty="0">
              <a:solidFill>
                <a:schemeClr val="bg1"/>
              </a:solidFill>
              <a:latin typeface="+mj-lt"/>
            </a:endParaRPr>
          </a:p>
        </p:txBody>
      </p:sp>
      <p:sp>
        <p:nvSpPr>
          <p:cNvPr id="11" name="Rounded Rectangle 10"/>
          <p:cNvSpPr/>
          <p:nvPr/>
        </p:nvSpPr>
        <p:spPr>
          <a:xfrm>
            <a:off x="10668003" y="3505201"/>
            <a:ext cx="2209801" cy="838201"/>
          </a:xfrm>
          <a:prstGeom prst="round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dirty="0" smtClean="0">
                <a:solidFill>
                  <a:schemeClr val="bg1"/>
                </a:solidFill>
                <a:latin typeface="+mj-lt"/>
              </a:rPr>
              <a:t>myVar=2</a:t>
            </a:r>
            <a:endParaRPr lang="en-US" dirty="0">
              <a:solidFill>
                <a:schemeClr val="bg1"/>
              </a:solidFill>
              <a:latin typeface="+mj-lt"/>
            </a:endParaRPr>
          </a:p>
        </p:txBody>
      </p:sp>
      <p:sp>
        <p:nvSpPr>
          <p:cNvPr id="12" name="Rounded Rectangle 11"/>
          <p:cNvSpPr/>
          <p:nvPr/>
        </p:nvSpPr>
        <p:spPr>
          <a:xfrm>
            <a:off x="10668003" y="1295400"/>
            <a:ext cx="2209801" cy="990601"/>
          </a:xfrm>
          <a:prstGeom prst="round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dirty="0" smtClean="0">
                <a:solidFill>
                  <a:schemeClr val="bg1"/>
                </a:solidFill>
                <a:latin typeface="+mj-lt"/>
              </a:rPr>
              <a:t>myVar=</a:t>
            </a:r>
          </a:p>
          <a:p>
            <a:pPr algn="ctr"/>
            <a:r>
              <a:rPr lang="en-US" dirty="0" smtClean="0">
                <a:solidFill>
                  <a:schemeClr val="bg1"/>
                </a:solidFill>
                <a:latin typeface="+mj-lt"/>
              </a:rPr>
              <a:t>undefined</a:t>
            </a:r>
            <a:endParaRPr lang="en-US" dirty="0">
              <a:solidFill>
                <a:schemeClr val="bg1"/>
              </a:solidFill>
              <a:latin typeface="+mj-lt"/>
            </a:endParaRPr>
          </a:p>
        </p:txBody>
      </p:sp>
      <p:sp>
        <p:nvSpPr>
          <p:cNvPr id="13" name="Rounded Rectangle 12"/>
          <p:cNvSpPr/>
          <p:nvPr/>
        </p:nvSpPr>
        <p:spPr>
          <a:xfrm>
            <a:off x="381002" y="0"/>
            <a:ext cx="14020799" cy="609600"/>
          </a:xfrm>
          <a:prstGeom prst="roundRect">
            <a:avLst/>
          </a:prstGeom>
          <a:noFill/>
          <a:ln>
            <a:noFill/>
          </a:ln>
        </p:spPr>
        <p:style>
          <a:lnRef idx="2">
            <a:schemeClr val="accent1"/>
          </a:lnRef>
          <a:fillRef idx="1">
            <a:schemeClr val="lt1"/>
          </a:fillRef>
          <a:effectRef idx="0">
            <a:schemeClr val="accent1"/>
          </a:effectRef>
          <a:fontRef idx="minor">
            <a:schemeClr val="dk1"/>
          </a:fontRef>
        </p:style>
        <p:txBody>
          <a:bodyPr lIns="91429" tIns="45715" rIns="91429" bIns="45715" rtlCol="0" anchor="ctr"/>
          <a:lstStyle/>
          <a:p>
            <a:pPr algn="ctr"/>
            <a:r>
              <a:rPr lang="en-US" dirty="0" smtClean="0"/>
              <a:t>    </a:t>
            </a:r>
            <a:r>
              <a:rPr lang="en-US" sz="3600" b="1" dirty="0" smtClean="0">
                <a:solidFill>
                  <a:srgbClr val="FFC000"/>
                </a:solidFill>
                <a:latin typeface="+mj-lt"/>
              </a:rPr>
              <a:t>Scope Chain</a:t>
            </a:r>
            <a:endParaRPr lang="en-US" sz="3600" b="1" dirty="0">
              <a:solidFill>
                <a:srgbClr val="FFC000"/>
              </a:solidFill>
              <a:latin typeface="+mj-lt"/>
            </a:endParaRPr>
          </a:p>
        </p:txBody>
      </p:sp>
      <p:sp>
        <p:nvSpPr>
          <p:cNvPr id="14" name="Curved Left Arrow 13"/>
          <p:cNvSpPr/>
          <p:nvPr/>
        </p:nvSpPr>
        <p:spPr>
          <a:xfrm>
            <a:off x="13030201" y="1371601"/>
            <a:ext cx="1524000" cy="5029200"/>
          </a:xfrm>
          <a:prstGeom prst="curvedLeftArrow">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solidFill>
                <a:schemeClr val="tx1"/>
              </a:solidFill>
            </a:endParaRPr>
          </a:p>
        </p:txBody>
      </p:sp>
      <p:sp>
        <p:nvSpPr>
          <p:cNvPr id="17" name="Down Arrow 16"/>
          <p:cNvSpPr/>
          <p:nvPr/>
        </p:nvSpPr>
        <p:spPr>
          <a:xfrm>
            <a:off x="14859002" y="1066801"/>
            <a:ext cx="1600201" cy="5562601"/>
          </a:xfrm>
          <a:prstGeom prst="down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91429" tIns="45715" rIns="91429" bIns="45715" rtlCol="0" anchor="ctr"/>
          <a:lstStyle/>
          <a:p>
            <a:pPr algn="ctr"/>
            <a:r>
              <a:rPr lang="en-US" dirty="0" smtClean="0"/>
              <a:t>Scope Chain</a:t>
            </a:r>
            <a:endParaRPr lang="en-US" dirty="0"/>
          </a:p>
        </p:txBody>
      </p:sp>
      <p:sp>
        <p:nvSpPr>
          <p:cNvPr id="18" name="Rectangle 17"/>
          <p:cNvSpPr/>
          <p:nvPr/>
        </p:nvSpPr>
        <p:spPr>
          <a:xfrm>
            <a:off x="10210802" y="228601"/>
            <a:ext cx="7162801" cy="6096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lIns="91429" tIns="45715" rIns="91429" bIns="45715" rtlCol="0" anchor="ctr"/>
          <a:lstStyle/>
          <a:p>
            <a:pPr algn="ctr"/>
            <a:r>
              <a:rPr lang="en-US" dirty="0" smtClean="0"/>
              <a:t>Reference to outer environment</a:t>
            </a:r>
            <a:endParaRPr lang="en-US" dirty="0"/>
          </a:p>
        </p:txBody>
      </p:sp>
      <p:cxnSp>
        <p:nvCxnSpPr>
          <p:cNvPr id="20" name="Straight Arrow Connector 19"/>
          <p:cNvCxnSpPr/>
          <p:nvPr/>
        </p:nvCxnSpPr>
        <p:spPr>
          <a:xfrm flipV="1">
            <a:off x="13563601" y="762001"/>
            <a:ext cx="533400" cy="685801"/>
          </a:xfrm>
          <a:prstGeom prst="straightConnector1">
            <a:avLst/>
          </a:prstGeom>
          <a:ln w="57150">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1+#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1+#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1+#ppt_w/2"/>
                                          </p:val>
                                        </p:tav>
                                        <p:tav tm="100000">
                                          <p:val>
                                            <p:strVal val="#ppt_x"/>
                                          </p:val>
                                        </p:tav>
                                      </p:tavLst>
                                    </p:anim>
                                    <p:anim calcmode="lin" valueType="num">
                                      <p:cBhvr additive="base">
                                        <p:cTn id="3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5"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linds(vertical)">
                                      <p:cBhvr>
                                        <p:cTn id="42" dur="500"/>
                                        <p:tgtEl>
                                          <p:spTgt spid="20"/>
                                        </p:tgtEl>
                                      </p:cBhvr>
                                    </p:animEffect>
                                  </p:childTnLst>
                                </p:cTn>
                              </p:par>
                              <p:par>
                                <p:cTn id="43" presetID="3" presetClass="entr" presetSubtype="5"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blinds(vertical)">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8" presetClass="entr" presetSubtype="16"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diamond(in)">
                                      <p:cBhvr>
                                        <p:cTn id="50"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4" grpId="0" animBg="1"/>
      <p:bldP spid="17" grpId="0" animBg="1"/>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9120" y="228600"/>
            <a:ext cx="16360140" cy="7086601"/>
          </a:xfrm>
          <a:noFill/>
          <a:ln>
            <a:noFill/>
          </a:ln>
        </p:spPr>
        <p:txBody>
          <a:bodyPr>
            <a:noAutofit/>
          </a:bodyPr>
          <a:lstStyle/>
          <a:p>
            <a:pPr algn="l"/>
            <a:endParaRPr lang="en-US" sz="3200" dirty="0" smtClean="0">
              <a:latin typeface="+mj-lt"/>
            </a:endParaRPr>
          </a:p>
          <a:p>
            <a:pPr algn="l"/>
            <a:r>
              <a:rPr lang="en-US" sz="3200" dirty="0" smtClean="0">
                <a:latin typeface="+mj-lt"/>
              </a:rPr>
              <a:t>Outer Environment-&gt;Depends on where the code sits physically. Say, a function is created in the global object then its outer environment will be Window Object.</a:t>
            </a:r>
          </a:p>
          <a:p>
            <a:pPr algn="l"/>
            <a:endParaRPr lang="en-US" sz="3200" dirty="0" smtClean="0">
              <a:latin typeface="+mj-lt"/>
            </a:endParaRPr>
          </a:p>
          <a:p>
            <a:pPr algn="l"/>
            <a:r>
              <a:rPr lang="en-US" sz="3200" dirty="0" smtClean="0">
                <a:latin typeface="+mj-lt"/>
              </a:rPr>
              <a:t>Javascript will try to find a variable’s value upto the outermost lexical environment if it is not able to find it in inner environments.</a:t>
            </a:r>
          </a:p>
          <a:p>
            <a:pPr algn="l"/>
            <a:endParaRPr lang="en-US" sz="3200" dirty="0" smtClean="0">
              <a:latin typeface="+mj-lt"/>
            </a:endParaRPr>
          </a:p>
          <a:p>
            <a:pPr algn="l"/>
            <a:r>
              <a:rPr lang="en-US" sz="3200" dirty="0" smtClean="0">
                <a:latin typeface="+mj-lt"/>
              </a:rPr>
              <a:t>Scope Chain-&gt;Finding the value of a variable down the hierarchy of a function based on the lexical environment of that function. It is the chain of the Outer Environment references.</a:t>
            </a:r>
          </a:p>
          <a:p>
            <a:pPr algn="l"/>
            <a:endParaRPr lang="en-US" sz="3200" dirty="0" smtClean="0">
              <a:latin typeface="+mj-lt"/>
            </a:endParaRPr>
          </a:p>
          <a:p>
            <a:pPr algn="l"/>
            <a:r>
              <a:rPr lang="en-US" sz="3200" dirty="0" smtClean="0">
                <a:latin typeface="+mj-lt"/>
              </a:rPr>
              <a:t>Scope-&gt; Where a variable is available in your code and if it is truly the same variable, or a new copy(calling a function twice).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9120" y="228600"/>
            <a:ext cx="16360140" cy="7086601"/>
          </a:xfrm>
          <a:noFill/>
          <a:ln>
            <a:noFill/>
          </a:ln>
        </p:spPr>
        <p:txBody>
          <a:bodyPr/>
          <a:lstStyle/>
          <a:p>
            <a:pPr algn="l"/>
            <a:r>
              <a:rPr lang="en-US" sz="3600" dirty="0" smtClean="0">
                <a:latin typeface="+mj-lt"/>
              </a:rPr>
              <a:t>Since Javascript is synchronous how does it handle asynchronous events</a:t>
            </a:r>
            <a:r>
              <a:rPr lang="en-US" sz="3600" dirty="0" smtClean="0">
                <a:latin typeface="+mj-lt"/>
              </a:rPr>
              <a:t>?</a:t>
            </a:r>
          </a:p>
          <a:p>
            <a:pPr algn="l"/>
            <a:endParaRPr lang="en-US" sz="3600" dirty="0" smtClean="0">
              <a:latin typeface="+mj-lt"/>
            </a:endParaRPr>
          </a:p>
          <a:p>
            <a:pPr algn="l"/>
            <a:endParaRPr lang="en-US" sz="3600" dirty="0" smtClean="0">
              <a:latin typeface="+mj-lt"/>
            </a:endParaRPr>
          </a:p>
          <a:p>
            <a:pPr algn="l"/>
            <a:endParaRPr lang="en-US" sz="3600" dirty="0" smtClean="0">
              <a:latin typeface="+mj-lt"/>
            </a:endParaRPr>
          </a:p>
          <a:p>
            <a:endParaRPr lang="en-US" dirty="0" smtClean="0">
              <a:latin typeface="+mj-lt"/>
            </a:endParaRPr>
          </a:p>
          <a:p>
            <a:endParaRPr lang="en-US" dirty="0" smtClean="0">
              <a:latin typeface="+mj-lt"/>
            </a:endParaRPr>
          </a:p>
        </p:txBody>
      </p:sp>
      <p:sp>
        <p:nvSpPr>
          <p:cNvPr id="5" name="Rectangle 4"/>
          <p:cNvSpPr/>
          <p:nvPr/>
        </p:nvSpPr>
        <p:spPr>
          <a:xfrm>
            <a:off x="762001" y="838201"/>
            <a:ext cx="13639800" cy="5943600"/>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sz="3600" b="1" dirty="0" smtClean="0">
                <a:solidFill>
                  <a:schemeClr val="bg1"/>
                </a:solidFill>
                <a:latin typeface="+mj-lt"/>
              </a:rPr>
              <a:t>The Browser</a:t>
            </a:r>
          </a:p>
          <a:p>
            <a:pPr algn="ctr"/>
            <a:endParaRPr lang="en-US" dirty="0" smtClean="0">
              <a:latin typeface="+mj-lt"/>
            </a:endParaRPr>
          </a:p>
          <a:p>
            <a:pPr algn="ctr"/>
            <a:endParaRPr lang="en-US" dirty="0" smtClean="0">
              <a:latin typeface="+mj-lt"/>
            </a:endParaRPr>
          </a:p>
          <a:p>
            <a:pPr algn="ctr"/>
            <a:endParaRPr lang="en-US" dirty="0" smtClean="0">
              <a:latin typeface="+mj-lt"/>
            </a:endParaRPr>
          </a:p>
          <a:p>
            <a:pPr algn="ctr"/>
            <a:endParaRPr lang="en-US" dirty="0" smtClean="0">
              <a:latin typeface="+mj-lt"/>
            </a:endParaRPr>
          </a:p>
          <a:p>
            <a:pPr algn="ctr"/>
            <a:endParaRPr lang="en-US" dirty="0" smtClean="0">
              <a:latin typeface="+mj-lt"/>
            </a:endParaRPr>
          </a:p>
          <a:p>
            <a:pPr algn="ctr"/>
            <a:endParaRPr lang="en-US" dirty="0" smtClean="0">
              <a:latin typeface="+mj-lt"/>
            </a:endParaRPr>
          </a:p>
          <a:p>
            <a:pPr algn="ctr"/>
            <a:endParaRPr lang="en-US" dirty="0" smtClean="0">
              <a:latin typeface="+mj-lt"/>
            </a:endParaRPr>
          </a:p>
          <a:p>
            <a:pPr algn="ctr"/>
            <a:endParaRPr lang="en-US" dirty="0" smtClean="0">
              <a:latin typeface="+mj-lt"/>
            </a:endParaRPr>
          </a:p>
          <a:p>
            <a:pPr algn="ctr"/>
            <a:endParaRPr lang="en-US" dirty="0" smtClean="0">
              <a:latin typeface="+mj-lt"/>
            </a:endParaRPr>
          </a:p>
          <a:p>
            <a:pPr algn="ctr"/>
            <a:endParaRPr lang="en-US" dirty="0" smtClean="0">
              <a:latin typeface="+mj-lt"/>
            </a:endParaRPr>
          </a:p>
          <a:p>
            <a:pPr algn="ctr"/>
            <a:endParaRPr lang="en-US" dirty="0" smtClean="0">
              <a:latin typeface="+mj-lt"/>
            </a:endParaRPr>
          </a:p>
          <a:p>
            <a:pPr algn="ctr"/>
            <a:endParaRPr lang="en-US" dirty="0">
              <a:latin typeface="+mj-lt"/>
            </a:endParaRPr>
          </a:p>
        </p:txBody>
      </p:sp>
      <p:sp>
        <p:nvSpPr>
          <p:cNvPr id="6" name="Rectangle 5"/>
          <p:cNvSpPr/>
          <p:nvPr/>
        </p:nvSpPr>
        <p:spPr>
          <a:xfrm>
            <a:off x="6019802" y="2895601"/>
            <a:ext cx="3429000" cy="1600201"/>
          </a:xfrm>
          <a:prstGeom prst="rect">
            <a:avLst/>
          </a:prstGeom>
          <a:solidFill>
            <a:schemeClr val="accent3">
              <a:lumMod val="50000"/>
            </a:schemeClr>
          </a:solidFill>
        </p:spPr>
        <p:style>
          <a:lnRef idx="1">
            <a:schemeClr val="accent5"/>
          </a:lnRef>
          <a:fillRef idx="2">
            <a:schemeClr val="accent5"/>
          </a:fillRef>
          <a:effectRef idx="1">
            <a:schemeClr val="accent5"/>
          </a:effectRef>
          <a:fontRef idx="minor">
            <a:schemeClr val="dk1"/>
          </a:fontRef>
        </p:style>
        <p:txBody>
          <a:bodyPr lIns="91429" tIns="45715" rIns="91429" bIns="45715" rtlCol="0" anchor="ctr"/>
          <a:lstStyle/>
          <a:p>
            <a:pPr algn="ctr"/>
            <a:r>
              <a:rPr lang="en-US" dirty="0" smtClean="0">
                <a:solidFill>
                  <a:schemeClr val="tx1"/>
                </a:solidFill>
                <a:latin typeface="+mj-lt"/>
              </a:rPr>
              <a:t>Javascript Engine</a:t>
            </a:r>
            <a:endParaRPr lang="en-US" dirty="0">
              <a:solidFill>
                <a:schemeClr val="tx1"/>
              </a:solidFill>
              <a:latin typeface="+mj-lt"/>
            </a:endParaRPr>
          </a:p>
        </p:txBody>
      </p:sp>
      <p:sp>
        <p:nvSpPr>
          <p:cNvPr id="7" name="Rectangle 6"/>
          <p:cNvSpPr/>
          <p:nvPr/>
        </p:nvSpPr>
        <p:spPr>
          <a:xfrm>
            <a:off x="10896602" y="4953001"/>
            <a:ext cx="3048001" cy="1371600"/>
          </a:xfrm>
          <a:prstGeom prst="rect">
            <a:avLst/>
          </a:prstGeom>
          <a:solidFill>
            <a:schemeClr val="accent3">
              <a:lumMod val="50000"/>
            </a:schemeClr>
          </a:solidFill>
        </p:spPr>
        <p:style>
          <a:lnRef idx="1">
            <a:schemeClr val="accent5"/>
          </a:lnRef>
          <a:fillRef idx="2">
            <a:schemeClr val="accent5"/>
          </a:fillRef>
          <a:effectRef idx="1">
            <a:schemeClr val="accent5"/>
          </a:effectRef>
          <a:fontRef idx="minor">
            <a:schemeClr val="dk1"/>
          </a:fontRef>
        </p:style>
        <p:txBody>
          <a:bodyPr lIns="91429" tIns="45715" rIns="91429" bIns="45715" rtlCol="0" anchor="ctr"/>
          <a:lstStyle/>
          <a:p>
            <a:pPr algn="ctr"/>
            <a:r>
              <a:rPr lang="en-US" dirty="0" smtClean="0">
                <a:solidFill>
                  <a:schemeClr val="tx1"/>
                </a:solidFill>
                <a:latin typeface="+mj-lt"/>
              </a:rPr>
              <a:t>HTTP Request</a:t>
            </a:r>
            <a:endParaRPr lang="en-US" dirty="0">
              <a:solidFill>
                <a:schemeClr val="tx1"/>
              </a:solidFill>
              <a:latin typeface="+mj-lt"/>
            </a:endParaRPr>
          </a:p>
        </p:txBody>
      </p:sp>
      <p:sp>
        <p:nvSpPr>
          <p:cNvPr id="8" name="Rectangle 7"/>
          <p:cNvSpPr/>
          <p:nvPr/>
        </p:nvSpPr>
        <p:spPr>
          <a:xfrm>
            <a:off x="1295403" y="1066800"/>
            <a:ext cx="3276599" cy="1828800"/>
          </a:xfrm>
          <a:prstGeom prst="rect">
            <a:avLst/>
          </a:prstGeom>
          <a:solidFill>
            <a:schemeClr val="accent3">
              <a:lumMod val="50000"/>
            </a:schemeClr>
          </a:solidFill>
        </p:spPr>
        <p:style>
          <a:lnRef idx="1">
            <a:schemeClr val="accent5"/>
          </a:lnRef>
          <a:fillRef idx="2">
            <a:schemeClr val="accent5"/>
          </a:fillRef>
          <a:effectRef idx="1">
            <a:schemeClr val="accent5"/>
          </a:effectRef>
          <a:fontRef idx="minor">
            <a:schemeClr val="dk1"/>
          </a:fontRef>
        </p:style>
        <p:txBody>
          <a:bodyPr lIns="91429" tIns="45715" rIns="91429" bIns="45715" rtlCol="0" anchor="ctr"/>
          <a:lstStyle/>
          <a:p>
            <a:pPr algn="ctr"/>
            <a:r>
              <a:rPr lang="en-US" dirty="0" smtClean="0">
                <a:solidFill>
                  <a:schemeClr val="tx1"/>
                </a:solidFill>
                <a:latin typeface="+mj-lt"/>
              </a:rPr>
              <a:t>Rendering Engine</a:t>
            </a:r>
            <a:endParaRPr lang="en-US" dirty="0">
              <a:solidFill>
                <a:schemeClr val="tx1"/>
              </a:solidFill>
              <a:latin typeface="+mj-lt"/>
            </a:endParaRPr>
          </a:p>
        </p:txBody>
      </p:sp>
      <p:cxnSp>
        <p:nvCxnSpPr>
          <p:cNvPr id="17" name="Curved Connector 16"/>
          <p:cNvCxnSpPr/>
          <p:nvPr/>
        </p:nvCxnSpPr>
        <p:spPr>
          <a:xfrm>
            <a:off x="4572000" y="1981201"/>
            <a:ext cx="1447800" cy="1295401"/>
          </a:xfrm>
          <a:prstGeom prst="curvedConnector3">
            <a:avLst>
              <a:gd name="adj1" fmla="val 50000"/>
            </a:avLst>
          </a:prstGeom>
          <a:ln w="57150">
            <a:solidFill>
              <a:srgbClr val="FFC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Curved Connector 18"/>
          <p:cNvCxnSpPr/>
          <p:nvPr/>
        </p:nvCxnSpPr>
        <p:spPr>
          <a:xfrm>
            <a:off x="9448801" y="4114801"/>
            <a:ext cx="1447800" cy="1295401"/>
          </a:xfrm>
          <a:prstGeom prst="curvedConnector3">
            <a:avLst>
              <a:gd name="adj1" fmla="val 50000"/>
            </a:avLst>
          </a:prstGeom>
          <a:ln w="57150">
            <a:solidFill>
              <a:srgbClr val="FFC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562603" y="1904999"/>
            <a:ext cx="5943601" cy="609600"/>
          </a:xfrm>
          <a:prstGeom prst="straightConnector1">
            <a:avLst/>
          </a:prstGeom>
          <a:ln w="5715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11430004" y="1219200"/>
            <a:ext cx="2133599" cy="1219200"/>
          </a:xfrm>
          <a:prstGeom prst="ellipse">
            <a:avLst/>
          </a:prstGeom>
          <a:solidFill>
            <a:schemeClr val="accent3">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dirty="0" smtClean="0">
                <a:solidFill>
                  <a:schemeClr val="tx1"/>
                </a:solidFill>
                <a:latin typeface="+mj-lt"/>
              </a:rPr>
              <a:t>Hooks</a:t>
            </a:r>
            <a:endParaRPr lang="en-US" dirty="0">
              <a:solidFill>
                <a:schemeClr val="tx1"/>
              </a:solidFill>
              <a:latin typeface="+mj-l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9120" y="228600"/>
            <a:ext cx="16360140" cy="7086601"/>
          </a:xfrm>
          <a:noFill/>
          <a:ln>
            <a:noFill/>
          </a:ln>
        </p:spPr>
        <p:txBody>
          <a:bodyPr/>
          <a:lstStyle/>
          <a:p>
            <a:pPr algn="l"/>
            <a:r>
              <a:rPr lang="en-US" sz="3600" dirty="0" smtClean="0">
                <a:latin typeface="+mj-lt"/>
              </a:rPr>
              <a:t>Example how </a:t>
            </a:r>
            <a:r>
              <a:rPr lang="en-US" sz="3600" dirty="0" smtClean="0">
                <a:latin typeface="+mj-lt"/>
              </a:rPr>
              <a:t>J</a:t>
            </a:r>
            <a:r>
              <a:rPr lang="en-US" sz="3600" dirty="0" smtClean="0">
                <a:latin typeface="+mj-lt"/>
              </a:rPr>
              <a:t>avascript </a:t>
            </a:r>
            <a:r>
              <a:rPr lang="en-US" sz="3600" dirty="0" smtClean="0">
                <a:latin typeface="+mj-lt"/>
              </a:rPr>
              <a:t>handle asynchronous events-&gt;</a:t>
            </a:r>
          </a:p>
          <a:p>
            <a:endParaRPr lang="en-US" dirty="0" smtClean="0"/>
          </a:p>
          <a:p>
            <a:endParaRPr lang="en-US" dirty="0" smtClean="0"/>
          </a:p>
          <a:p>
            <a:endParaRPr lang="en-US" dirty="0" smtClean="0"/>
          </a:p>
          <a:p>
            <a:endParaRPr lang="en-US" dirty="0" smtClean="0"/>
          </a:p>
        </p:txBody>
      </p:sp>
      <p:sp>
        <p:nvSpPr>
          <p:cNvPr id="4" name="Rectangle 3"/>
          <p:cNvSpPr/>
          <p:nvPr/>
        </p:nvSpPr>
        <p:spPr>
          <a:xfrm>
            <a:off x="609603" y="4800601"/>
            <a:ext cx="10896601" cy="1447801"/>
          </a:xfrm>
          <a:prstGeom prst="rect">
            <a:avLst/>
          </a:prstGeom>
          <a:blipFill>
            <a:blip r:embed="rId2"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b="1" dirty="0" smtClean="0">
                <a:solidFill>
                  <a:schemeClr val="bg1"/>
                </a:solidFill>
                <a:latin typeface="+mj-lt"/>
              </a:rPr>
              <a:t>Global Execution Context</a:t>
            </a:r>
          </a:p>
          <a:p>
            <a:pPr algn="ctr"/>
            <a:r>
              <a:rPr lang="en-US" b="1" dirty="0" smtClean="0">
                <a:solidFill>
                  <a:schemeClr val="bg1"/>
                </a:solidFill>
                <a:latin typeface="+mj-lt"/>
              </a:rPr>
              <a:t>(created and code is executed)</a:t>
            </a:r>
            <a:endParaRPr lang="en-US" b="1" dirty="0">
              <a:solidFill>
                <a:schemeClr val="bg1"/>
              </a:solidFill>
              <a:latin typeface="+mj-lt"/>
            </a:endParaRPr>
          </a:p>
        </p:txBody>
      </p:sp>
      <p:sp>
        <p:nvSpPr>
          <p:cNvPr id="5" name="Rectangle 4"/>
          <p:cNvSpPr/>
          <p:nvPr/>
        </p:nvSpPr>
        <p:spPr>
          <a:xfrm>
            <a:off x="609603" y="2971801"/>
            <a:ext cx="10896601" cy="1447801"/>
          </a:xfrm>
          <a:prstGeom prst="rect">
            <a:avLst/>
          </a:prstGeom>
          <a:blipFill>
            <a:blip r:embed="rId2"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b="1" dirty="0" smtClean="0">
                <a:solidFill>
                  <a:schemeClr val="bg1"/>
                </a:solidFill>
                <a:latin typeface="+mj-lt"/>
              </a:rPr>
              <a:t>a()</a:t>
            </a:r>
          </a:p>
          <a:p>
            <a:pPr algn="ctr"/>
            <a:r>
              <a:rPr lang="en-US" b="1" dirty="0" smtClean="0">
                <a:solidFill>
                  <a:schemeClr val="bg1"/>
                </a:solidFill>
                <a:latin typeface="+mj-lt"/>
              </a:rPr>
              <a:t>Execution Context</a:t>
            </a:r>
          </a:p>
          <a:p>
            <a:pPr algn="ctr"/>
            <a:r>
              <a:rPr lang="en-US" b="1" dirty="0" smtClean="0">
                <a:solidFill>
                  <a:schemeClr val="bg1"/>
                </a:solidFill>
                <a:latin typeface="+mj-lt"/>
              </a:rPr>
              <a:t>(create and execute)</a:t>
            </a:r>
            <a:endParaRPr lang="en-US" b="1" dirty="0">
              <a:solidFill>
                <a:schemeClr val="bg1"/>
              </a:solidFill>
              <a:latin typeface="+mj-lt"/>
            </a:endParaRPr>
          </a:p>
        </p:txBody>
      </p:sp>
      <p:sp>
        <p:nvSpPr>
          <p:cNvPr id="6" name="Rectangle 5"/>
          <p:cNvSpPr/>
          <p:nvPr/>
        </p:nvSpPr>
        <p:spPr>
          <a:xfrm>
            <a:off x="685802" y="1295400"/>
            <a:ext cx="10896601" cy="1371600"/>
          </a:xfrm>
          <a:prstGeom prst="rect">
            <a:avLst/>
          </a:prstGeom>
          <a:blipFill>
            <a:blip r:embed="rId2"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b="1" dirty="0" smtClean="0">
                <a:solidFill>
                  <a:schemeClr val="bg1"/>
                </a:solidFill>
                <a:latin typeface="+mj-lt"/>
              </a:rPr>
              <a:t>b()</a:t>
            </a:r>
          </a:p>
          <a:p>
            <a:pPr algn="ctr"/>
            <a:r>
              <a:rPr lang="en-US" b="1" dirty="0" smtClean="0">
                <a:solidFill>
                  <a:schemeClr val="bg1"/>
                </a:solidFill>
                <a:latin typeface="+mj-lt"/>
              </a:rPr>
              <a:t>Execution Context</a:t>
            </a:r>
          </a:p>
          <a:p>
            <a:pPr algn="ctr"/>
            <a:r>
              <a:rPr lang="en-US" b="1" dirty="0" smtClean="0">
                <a:solidFill>
                  <a:schemeClr val="bg1"/>
                </a:solidFill>
                <a:latin typeface="+mj-lt"/>
              </a:rPr>
              <a:t>(create and execute)</a:t>
            </a:r>
            <a:endParaRPr lang="en-US" b="1" dirty="0">
              <a:solidFill>
                <a:schemeClr val="bg1"/>
              </a:solidFill>
              <a:latin typeface="+mj-lt"/>
            </a:endParaRPr>
          </a:p>
        </p:txBody>
      </p:sp>
      <p:sp>
        <p:nvSpPr>
          <p:cNvPr id="7" name="Rectangle 6"/>
          <p:cNvSpPr/>
          <p:nvPr/>
        </p:nvSpPr>
        <p:spPr>
          <a:xfrm>
            <a:off x="11887200" y="4419601"/>
            <a:ext cx="2286000" cy="1143001"/>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dirty="0" smtClean="0">
                <a:latin typeface="+mj-lt"/>
              </a:rPr>
              <a:t>Click</a:t>
            </a:r>
            <a:endParaRPr lang="en-US" dirty="0">
              <a:latin typeface="+mj-lt"/>
            </a:endParaRPr>
          </a:p>
        </p:txBody>
      </p:sp>
      <p:sp>
        <p:nvSpPr>
          <p:cNvPr id="8" name="Rectangle 7"/>
          <p:cNvSpPr/>
          <p:nvPr/>
        </p:nvSpPr>
        <p:spPr>
          <a:xfrm>
            <a:off x="14401801" y="4419600"/>
            <a:ext cx="2286000" cy="1219200"/>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dirty="0" smtClean="0">
                <a:latin typeface="+mj-lt"/>
              </a:rPr>
              <a:t>HTTP Request</a:t>
            </a:r>
            <a:endParaRPr lang="en-US" dirty="0">
              <a:latin typeface="+mj-lt"/>
            </a:endParaRPr>
          </a:p>
        </p:txBody>
      </p:sp>
      <p:sp>
        <p:nvSpPr>
          <p:cNvPr id="9" name="Rectangle 8"/>
          <p:cNvSpPr/>
          <p:nvPr/>
        </p:nvSpPr>
        <p:spPr>
          <a:xfrm>
            <a:off x="11963401" y="5715000"/>
            <a:ext cx="4800601" cy="6858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dirty="0" smtClean="0">
                <a:solidFill>
                  <a:schemeClr val="tx1"/>
                </a:solidFill>
                <a:latin typeface="+mj-lt"/>
              </a:rPr>
              <a:t>Event Queue</a:t>
            </a:r>
            <a:endParaRPr lang="en-US" dirty="0">
              <a:solidFill>
                <a:schemeClr val="tx1"/>
              </a:solidFill>
              <a:latin typeface="+mj-lt"/>
            </a:endParaRPr>
          </a:p>
        </p:txBody>
      </p:sp>
      <p:sp>
        <p:nvSpPr>
          <p:cNvPr id="10" name="Rectangle 9"/>
          <p:cNvSpPr/>
          <p:nvPr/>
        </p:nvSpPr>
        <p:spPr>
          <a:xfrm>
            <a:off x="609600" y="4800600"/>
            <a:ext cx="10896601" cy="1447801"/>
          </a:xfrm>
          <a:prstGeom prst="rect">
            <a:avLst/>
          </a:prstGeom>
          <a:blipFill>
            <a:blip r:embed="rId2"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b="1" dirty="0" smtClean="0">
                <a:solidFill>
                  <a:schemeClr val="bg1"/>
                </a:solidFill>
                <a:latin typeface="+mj-lt"/>
              </a:rPr>
              <a:t>Click Handler</a:t>
            </a:r>
          </a:p>
          <a:p>
            <a:pPr algn="ctr"/>
            <a:r>
              <a:rPr lang="en-US" b="1" dirty="0" smtClean="0">
                <a:solidFill>
                  <a:schemeClr val="bg1"/>
                </a:solidFill>
                <a:latin typeface="+mj-lt"/>
              </a:rPr>
              <a:t>(created and code is executed)</a:t>
            </a:r>
            <a:endParaRPr lang="en-US" b="1" dirty="0">
              <a:solidFill>
                <a:schemeClr val="bg1"/>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xit" presetSubtype="2" fill="hold" grpId="1" nodeType="clickEffect">
                                  <p:stCondLst>
                                    <p:cond delay="0"/>
                                  </p:stCondLst>
                                  <p:childTnLst>
                                    <p:anim calcmode="lin" valueType="num">
                                      <p:cBhvr additive="base">
                                        <p:cTn id="42" dur="500"/>
                                        <p:tgtEl>
                                          <p:spTgt spid="6"/>
                                        </p:tgtEl>
                                        <p:attrNameLst>
                                          <p:attrName>ppt_x</p:attrName>
                                        </p:attrNameLst>
                                      </p:cBhvr>
                                      <p:tavLst>
                                        <p:tav tm="0">
                                          <p:val>
                                            <p:strVal val="ppt_x"/>
                                          </p:val>
                                        </p:tav>
                                        <p:tav tm="100000">
                                          <p:val>
                                            <p:strVal val="1+ppt_w/2"/>
                                          </p:val>
                                        </p:tav>
                                      </p:tavLst>
                                    </p:anim>
                                    <p:anim calcmode="lin" valueType="num">
                                      <p:cBhvr additive="base">
                                        <p:cTn id="43" dur="500"/>
                                        <p:tgtEl>
                                          <p:spTgt spid="6"/>
                                        </p:tgtEl>
                                        <p:attrNameLst>
                                          <p:attrName>ppt_y</p:attrName>
                                        </p:attrNameLst>
                                      </p:cBhvr>
                                      <p:tavLst>
                                        <p:tav tm="0">
                                          <p:val>
                                            <p:strVal val="ppt_y"/>
                                          </p:val>
                                        </p:tav>
                                        <p:tav tm="100000">
                                          <p:val>
                                            <p:strVal val="ppt_y"/>
                                          </p:val>
                                        </p:tav>
                                      </p:tavLst>
                                    </p:anim>
                                    <p:set>
                                      <p:cBhvr>
                                        <p:cTn id="44" dur="1" fill="hold">
                                          <p:stCondLst>
                                            <p:cond delay="499"/>
                                          </p:stCondLst>
                                        </p:cTn>
                                        <p:tgtEl>
                                          <p:spTgt spid="6"/>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xit" presetSubtype="2" fill="hold" grpId="1" nodeType="clickEffect">
                                  <p:stCondLst>
                                    <p:cond delay="0"/>
                                  </p:stCondLst>
                                  <p:childTnLst>
                                    <p:anim calcmode="lin" valueType="num">
                                      <p:cBhvr additive="base">
                                        <p:cTn id="48" dur="500"/>
                                        <p:tgtEl>
                                          <p:spTgt spid="5"/>
                                        </p:tgtEl>
                                        <p:attrNameLst>
                                          <p:attrName>ppt_x</p:attrName>
                                        </p:attrNameLst>
                                      </p:cBhvr>
                                      <p:tavLst>
                                        <p:tav tm="0">
                                          <p:val>
                                            <p:strVal val="ppt_x"/>
                                          </p:val>
                                        </p:tav>
                                        <p:tav tm="100000">
                                          <p:val>
                                            <p:strVal val="1+ppt_w/2"/>
                                          </p:val>
                                        </p:tav>
                                      </p:tavLst>
                                    </p:anim>
                                    <p:anim calcmode="lin" valueType="num">
                                      <p:cBhvr additive="base">
                                        <p:cTn id="49" dur="500"/>
                                        <p:tgtEl>
                                          <p:spTgt spid="5"/>
                                        </p:tgtEl>
                                        <p:attrNameLst>
                                          <p:attrName>ppt_y</p:attrName>
                                        </p:attrNameLst>
                                      </p:cBhvr>
                                      <p:tavLst>
                                        <p:tav tm="0">
                                          <p:val>
                                            <p:strVal val="ppt_y"/>
                                          </p:val>
                                        </p:tav>
                                        <p:tav tm="100000">
                                          <p:val>
                                            <p:strVal val="ppt_y"/>
                                          </p:val>
                                        </p:tav>
                                      </p:tavLst>
                                    </p:anim>
                                    <p:set>
                                      <p:cBhvr>
                                        <p:cTn id="50" dur="1" fill="hold">
                                          <p:stCondLst>
                                            <p:cond delay="499"/>
                                          </p:stCondLst>
                                        </p:cTn>
                                        <p:tgtEl>
                                          <p:spTgt spid="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xit" presetSubtype="2" fill="hold" grpId="1" nodeType="clickEffect">
                                  <p:stCondLst>
                                    <p:cond delay="0"/>
                                  </p:stCondLst>
                                  <p:childTnLst>
                                    <p:anim calcmode="lin" valueType="num">
                                      <p:cBhvr additive="base">
                                        <p:cTn id="54" dur="500"/>
                                        <p:tgtEl>
                                          <p:spTgt spid="4"/>
                                        </p:tgtEl>
                                        <p:attrNameLst>
                                          <p:attrName>ppt_x</p:attrName>
                                        </p:attrNameLst>
                                      </p:cBhvr>
                                      <p:tavLst>
                                        <p:tav tm="0">
                                          <p:val>
                                            <p:strVal val="ppt_x"/>
                                          </p:val>
                                        </p:tav>
                                        <p:tav tm="100000">
                                          <p:val>
                                            <p:strVal val="1+ppt_w/2"/>
                                          </p:val>
                                        </p:tav>
                                      </p:tavLst>
                                    </p:anim>
                                    <p:anim calcmode="lin" valueType="num">
                                      <p:cBhvr additive="base">
                                        <p:cTn id="55" dur="500"/>
                                        <p:tgtEl>
                                          <p:spTgt spid="4"/>
                                        </p:tgtEl>
                                        <p:attrNameLst>
                                          <p:attrName>ppt_y</p:attrName>
                                        </p:attrNameLst>
                                      </p:cBhvr>
                                      <p:tavLst>
                                        <p:tav tm="0">
                                          <p:val>
                                            <p:strVal val="ppt_y"/>
                                          </p:val>
                                        </p:tav>
                                        <p:tav tm="100000">
                                          <p:val>
                                            <p:strVal val="ppt_y"/>
                                          </p:val>
                                        </p:tav>
                                      </p:tavLst>
                                    </p:anim>
                                    <p:set>
                                      <p:cBhvr>
                                        <p:cTn id="56" dur="1" fill="hold">
                                          <p:stCondLst>
                                            <p:cond delay="499"/>
                                          </p:stCondLst>
                                        </p:cTn>
                                        <p:tgtEl>
                                          <p:spTgt spid="4"/>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additive="base">
                                        <p:cTn id="61" dur="500" fill="hold"/>
                                        <p:tgtEl>
                                          <p:spTgt spid="10"/>
                                        </p:tgtEl>
                                        <p:attrNameLst>
                                          <p:attrName>ppt_x</p:attrName>
                                        </p:attrNameLst>
                                      </p:cBhvr>
                                      <p:tavLst>
                                        <p:tav tm="0">
                                          <p:val>
                                            <p:strVal val="1+#ppt_w/2"/>
                                          </p:val>
                                        </p:tav>
                                        <p:tav tm="100000">
                                          <p:val>
                                            <p:strVal val="#ppt_x"/>
                                          </p:val>
                                        </p:tav>
                                      </p:tavLst>
                                    </p:anim>
                                    <p:anim calcmode="lin" valueType="num">
                                      <p:cBhvr additive="base">
                                        <p:cTn id="6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xit" presetSubtype="2" fill="hold" grpId="1" nodeType="clickEffect">
                                  <p:stCondLst>
                                    <p:cond delay="0"/>
                                  </p:stCondLst>
                                  <p:childTnLst>
                                    <p:anim calcmode="lin" valueType="num">
                                      <p:cBhvr additive="base">
                                        <p:cTn id="66" dur="500"/>
                                        <p:tgtEl>
                                          <p:spTgt spid="10"/>
                                        </p:tgtEl>
                                        <p:attrNameLst>
                                          <p:attrName>ppt_x</p:attrName>
                                        </p:attrNameLst>
                                      </p:cBhvr>
                                      <p:tavLst>
                                        <p:tav tm="0">
                                          <p:val>
                                            <p:strVal val="ppt_x"/>
                                          </p:val>
                                        </p:tav>
                                        <p:tav tm="100000">
                                          <p:val>
                                            <p:strVal val="1+ppt_w/2"/>
                                          </p:val>
                                        </p:tav>
                                      </p:tavLst>
                                    </p:anim>
                                    <p:anim calcmode="lin" valueType="num">
                                      <p:cBhvr additive="base">
                                        <p:cTn id="67" dur="500"/>
                                        <p:tgtEl>
                                          <p:spTgt spid="10"/>
                                        </p:tgtEl>
                                        <p:attrNameLst>
                                          <p:attrName>ppt_y</p:attrName>
                                        </p:attrNameLst>
                                      </p:cBhvr>
                                      <p:tavLst>
                                        <p:tav tm="0">
                                          <p:val>
                                            <p:strVal val="ppt_y"/>
                                          </p:val>
                                        </p:tav>
                                        <p:tav tm="100000">
                                          <p:val>
                                            <p:strVal val="ppt_y"/>
                                          </p:val>
                                        </p:tav>
                                      </p:tavLst>
                                    </p:anim>
                                    <p:set>
                                      <p:cBhvr>
                                        <p:cTn id="68" dur="1" fill="hold">
                                          <p:stCondLst>
                                            <p:cond delay="499"/>
                                          </p:stCondLst>
                                        </p:cTn>
                                        <p:tgtEl>
                                          <p:spTgt spid="10"/>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xit" presetSubtype="4" fill="hold" grpId="1" nodeType="clickEffect">
                                  <p:stCondLst>
                                    <p:cond delay="0"/>
                                  </p:stCondLst>
                                  <p:childTnLst>
                                    <p:anim calcmode="lin" valueType="num">
                                      <p:cBhvr additive="base">
                                        <p:cTn id="72" dur="500"/>
                                        <p:tgtEl>
                                          <p:spTgt spid="7"/>
                                        </p:tgtEl>
                                        <p:attrNameLst>
                                          <p:attrName>ppt_x</p:attrName>
                                        </p:attrNameLst>
                                      </p:cBhvr>
                                      <p:tavLst>
                                        <p:tav tm="0">
                                          <p:val>
                                            <p:strVal val="ppt_x"/>
                                          </p:val>
                                        </p:tav>
                                        <p:tav tm="100000">
                                          <p:val>
                                            <p:strVal val="ppt_x"/>
                                          </p:val>
                                        </p:tav>
                                      </p:tavLst>
                                    </p:anim>
                                    <p:anim calcmode="lin" valueType="num">
                                      <p:cBhvr additive="base">
                                        <p:cTn id="73" dur="500"/>
                                        <p:tgtEl>
                                          <p:spTgt spid="7"/>
                                        </p:tgtEl>
                                        <p:attrNameLst>
                                          <p:attrName>ppt_y</p:attrName>
                                        </p:attrNameLst>
                                      </p:cBhvr>
                                      <p:tavLst>
                                        <p:tav tm="0">
                                          <p:val>
                                            <p:strVal val="ppt_y"/>
                                          </p:val>
                                        </p:tav>
                                        <p:tav tm="100000">
                                          <p:val>
                                            <p:strVal val="1+ppt_h/2"/>
                                          </p:val>
                                        </p:tav>
                                      </p:tavLst>
                                    </p:anim>
                                    <p:set>
                                      <p:cBhvr>
                                        <p:cTn id="74" dur="1" fill="hold">
                                          <p:stCondLst>
                                            <p:cond delay="499"/>
                                          </p:stCondLst>
                                        </p:cTn>
                                        <p:tgtEl>
                                          <p:spTgt spid="7"/>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 presetClass="exit" presetSubtype="4" fill="hold" grpId="1" nodeType="clickEffect">
                                  <p:stCondLst>
                                    <p:cond delay="0"/>
                                  </p:stCondLst>
                                  <p:childTnLst>
                                    <p:anim calcmode="lin" valueType="num">
                                      <p:cBhvr additive="base">
                                        <p:cTn id="78" dur="500"/>
                                        <p:tgtEl>
                                          <p:spTgt spid="8"/>
                                        </p:tgtEl>
                                        <p:attrNameLst>
                                          <p:attrName>ppt_x</p:attrName>
                                        </p:attrNameLst>
                                      </p:cBhvr>
                                      <p:tavLst>
                                        <p:tav tm="0">
                                          <p:val>
                                            <p:strVal val="ppt_x"/>
                                          </p:val>
                                        </p:tav>
                                        <p:tav tm="100000">
                                          <p:val>
                                            <p:strVal val="ppt_x"/>
                                          </p:val>
                                        </p:tav>
                                      </p:tavLst>
                                    </p:anim>
                                    <p:anim calcmode="lin" valueType="num">
                                      <p:cBhvr additive="base">
                                        <p:cTn id="79" dur="500"/>
                                        <p:tgtEl>
                                          <p:spTgt spid="8"/>
                                        </p:tgtEl>
                                        <p:attrNameLst>
                                          <p:attrName>ppt_y</p:attrName>
                                        </p:attrNameLst>
                                      </p:cBhvr>
                                      <p:tavLst>
                                        <p:tav tm="0">
                                          <p:val>
                                            <p:strVal val="ppt_y"/>
                                          </p:val>
                                        </p:tav>
                                        <p:tav tm="100000">
                                          <p:val>
                                            <p:strVal val="1+ppt_h/2"/>
                                          </p:val>
                                        </p:tav>
                                      </p:tavLst>
                                    </p:anim>
                                    <p:set>
                                      <p:cBhvr>
                                        <p:cTn id="80"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228600"/>
            <a:ext cx="16916400" cy="7086601"/>
          </a:xfrm>
          <a:noFill/>
          <a:ln>
            <a:noFill/>
          </a:ln>
        </p:spPr>
        <p:txBody>
          <a:bodyPr anchor="ctr">
            <a:normAutofit lnSpcReduction="10000"/>
          </a:bodyPr>
          <a:lstStyle/>
          <a:p>
            <a:endParaRPr lang="en-US" dirty="0" smtClean="0"/>
          </a:p>
          <a:p>
            <a:endParaRPr lang="en-US" dirty="0" smtClean="0"/>
          </a:p>
          <a:p>
            <a:endParaRPr lang="en-US" dirty="0" smtClean="0"/>
          </a:p>
          <a:p>
            <a:endParaRPr lang="en-US" dirty="0" smtClean="0"/>
          </a:p>
          <a:p>
            <a:pPr algn="l"/>
            <a:r>
              <a:rPr lang="en-US" dirty="0" smtClean="0">
                <a:latin typeface="+mj-lt"/>
              </a:rPr>
              <a:t>Lexical Environments-&gt;Where something sits physically in the code you write.</a:t>
            </a:r>
          </a:p>
          <a:p>
            <a:pPr algn="l"/>
            <a:r>
              <a:rPr lang="en-US" dirty="0" smtClean="0">
                <a:latin typeface="+mj-lt"/>
              </a:rPr>
              <a:t>‘Lexical’ means ‘having to do with words or grammar’. </a:t>
            </a:r>
            <a:endParaRPr lang="en-US" dirty="0" smtClean="0">
              <a:latin typeface="+mj-lt"/>
            </a:endParaRPr>
          </a:p>
          <a:p>
            <a:pPr algn="l"/>
            <a:r>
              <a:rPr lang="en-US" dirty="0" smtClean="0">
                <a:latin typeface="+mj-lt"/>
              </a:rPr>
              <a:t>A </a:t>
            </a:r>
            <a:r>
              <a:rPr lang="en-US" dirty="0" smtClean="0">
                <a:latin typeface="+mj-lt"/>
              </a:rPr>
              <a:t>Lexical environment exists in programming languages in which </a:t>
            </a:r>
            <a:r>
              <a:rPr lang="en-US" sz="4800" b="1" dirty="0" smtClean="0">
                <a:solidFill>
                  <a:schemeClr val="bg1"/>
                </a:solidFill>
                <a:latin typeface="+mj-lt"/>
              </a:rPr>
              <a:t>where</a:t>
            </a:r>
            <a:r>
              <a:rPr lang="en-US" dirty="0" smtClean="0">
                <a:latin typeface="+mj-lt"/>
              </a:rPr>
              <a:t> you write something is important. </a:t>
            </a:r>
          </a:p>
          <a:p>
            <a:endParaRPr lang="en-US" dirty="0" smtClean="0"/>
          </a:p>
          <a:p>
            <a:r>
              <a:rPr lang="en-US" dirty="0" smtClean="0"/>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8600"/>
            <a:ext cx="16634460" cy="7086601"/>
          </a:xfrm>
          <a:noFill/>
          <a:ln>
            <a:noFill/>
          </a:ln>
        </p:spPr>
        <p:txBody>
          <a:bodyPr>
            <a:normAutofit/>
          </a:bodyPr>
          <a:lstStyle/>
          <a:p>
            <a:pPr algn="l"/>
            <a:r>
              <a:rPr lang="en-US" sz="3600" dirty="0" smtClean="0">
                <a:latin typeface="+mj-lt"/>
              </a:rPr>
              <a:t>Event Queue-&gt; When we want to notify Javascript of some action that event is placed in the Event Queue. Event Queue is looked by Javascript when Execution Stack is empty.</a:t>
            </a:r>
          </a:p>
          <a:p>
            <a:pPr algn="l"/>
            <a:endParaRPr lang="en-US" sz="3600" dirty="0" smtClean="0">
              <a:latin typeface="+mj-lt"/>
            </a:endParaRPr>
          </a:p>
          <a:p>
            <a:pPr algn="l"/>
            <a:r>
              <a:rPr lang="en-US" sz="3600" dirty="0" smtClean="0">
                <a:latin typeface="+mj-lt"/>
              </a:rPr>
              <a:t>Javascript periodically looks at the Event Queue when the Execution Stack is empty.</a:t>
            </a:r>
          </a:p>
          <a:p>
            <a:pPr algn="l"/>
            <a:endParaRPr lang="en-US" sz="3600" dirty="0" smtClean="0">
              <a:latin typeface="+mj-lt"/>
            </a:endParaRPr>
          </a:p>
          <a:p>
            <a:pPr algn="l"/>
            <a:r>
              <a:rPr lang="en-US" sz="3600" dirty="0" smtClean="0">
                <a:latin typeface="+mj-lt"/>
              </a:rPr>
              <a:t>Browser asynchronously puts events in the Event Queue but Javascript processes them synchronously.</a:t>
            </a:r>
          </a:p>
          <a:p>
            <a:pPr algn="l"/>
            <a:endParaRPr lang="en-US" sz="3600" dirty="0" smtClean="0">
              <a:latin typeface="+mj-lt"/>
            </a:endParaRPr>
          </a:p>
          <a:p>
            <a:pPr algn="l"/>
            <a:endParaRPr lang="en-US" sz="3600" dirty="0" smtClean="0">
              <a:latin typeface="+mj-lt"/>
            </a:endParaRPr>
          </a:p>
          <a:p>
            <a:pPr algn="l"/>
            <a:endParaRPr lang="en-US" sz="3600" dirty="0" smtClean="0">
              <a:latin typeface="+mj-l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9120" y="228600"/>
            <a:ext cx="16360140" cy="7086601"/>
          </a:xfrm>
          <a:noFill/>
          <a:ln>
            <a:noFill/>
          </a:ln>
        </p:spPr>
        <p:txBody>
          <a:bodyPr>
            <a:normAutofit/>
          </a:bodyPr>
          <a:lstStyle/>
          <a:p>
            <a:pPr algn="l"/>
            <a:r>
              <a:rPr lang="en-US" sz="2400" dirty="0" smtClean="0">
                <a:latin typeface="+mj-lt"/>
              </a:rPr>
              <a:t>Demo of how events are placed and executed using Event Queue-&gt;</a:t>
            </a:r>
          </a:p>
          <a:p>
            <a:pPr algn="l"/>
            <a:r>
              <a:rPr lang="en-US" sz="2400" b="1" dirty="0" smtClean="0">
                <a:solidFill>
                  <a:schemeClr val="bg1"/>
                </a:solidFill>
                <a:latin typeface="+mj-lt"/>
              </a:rPr>
              <a:t>//long running function</a:t>
            </a:r>
          </a:p>
          <a:p>
            <a:pPr algn="l"/>
            <a:r>
              <a:rPr lang="en-US" sz="2400" dirty="0" smtClean="0">
                <a:latin typeface="+mj-lt"/>
              </a:rPr>
              <a:t>function waitThreeSeconds(){</a:t>
            </a:r>
          </a:p>
          <a:p>
            <a:pPr algn="l"/>
            <a:r>
              <a:rPr lang="en-US" sz="2400" dirty="0" smtClean="0">
                <a:latin typeface="+mj-lt"/>
              </a:rPr>
              <a:t>var ms=3000+new Date().</a:t>
            </a:r>
            <a:r>
              <a:rPr lang="en-US" sz="2400" dirty="0" smtClean="0">
                <a:latin typeface="+mj-lt"/>
              </a:rPr>
              <a:t>getTime();</a:t>
            </a:r>
          </a:p>
          <a:p>
            <a:pPr algn="l"/>
            <a:r>
              <a:rPr lang="en-US" sz="2400" dirty="0" smtClean="0">
                <a:latin typeface="+mj-lt"/>
              </a:rPr>
              <a:t>while(new Date()&lt;ms){}</a:t>
            </a:r>
          </a:p>
          <a:p>
            <a:pPr algn="l"/>
            <a:r>
              <a:rPr lang="en-US" sz="2400" dirty="0" smtClean="0">
                <a:latin typeface="+mj-lt"/>
              </a:rPr>
              <a:t>console.log(‘Finished Function’);</a:t>
            </a:r>
          </a:p>
          <a:p>
            <a:pPr algn="l"/>
            <a:r>
              <a:rPr lang="en-US" sz="2400" dirty="0" smtClean="0">
                <a:latin typeface="+mj-lt"/>
              </a:rPr>
              <a:t>} </a:t>
            </a:r>
          </a:p>
          <a:p>
            <a:pPr algn="l"/>
            <a:r>
              <a:rPr lang="en-US" sz="2400" b="1" dirty="0" smtClean="0">
                <a:solidFill>
                  <a:schemeClr val="bg1"/>
                </a:solidFill>
                <a:latin typeface="+mj-lt"/>
              </a:rPr>
              <a:t>//click event handler</a:t>
            </a:r>
          </a:p>
          <a:p>
            <a:pPr algn="l"/>
            <a:r>
              <a:rPr lang="en-US" sz="2400" dirty="0" smtClean="0">
                <a:latin typeface="+mj-lt"/>
              </a:rPr>
              <a:t>function clickHandler(){</a:t>
            </a:r>
          </a:p>
          <a:p>
            <a:pPr algn="l"/>
            <a:r>
              <a:rPr lang="en-US" sz="2400" dirty="0" smtClean="0">
                <a:latin typeface="+mj-lt"/>
              </a:rPr>
              <a:t>console.log(‘Click Event’);</a:t>
            </a:r>
          </a:p>
          <a:p>
            <a:pPr algn="l"/>
            <a:r>
              <a:rPr lang="en-US" sz="2400" dirty="0" smtClean="0">
                <a:latin typeface="+mj-lt"/>
              </a:rPr>
              <a:t>} </a:t>
            </a:r>
          </a:p>
          <a:p>
            <a:pPr algn="l"/>
            <a:r>
              <a:rPr lang="en-US" sz="2400" dirty="0" smtClean="0">
                <a:latin typeface="+mj-lt"/>
              </a:rPr>
              <a:t>document.addEventListener(‘click’, clickHandler);</a:t>
            </a:r>
          </a:p>
          <a:p>
            <a:pPr algn="l"/>
            <a:r>
              <a:rPr lang="en-US" sz="2400" dirty="0" smtClean="0">
                <a:latin typeface="+mj-lt"/>
              </a:rPr>
              <a:t>waitThreeSeconds();</a:t>
            </a:r>
          </a:p>
          <a:p>
            <a:pPr algn="l"/>
            <a:r>
              <a:rPr lang="en-US" sz="2400" dirty="0" smtClean="0">
                <a:latin typeface="+mj-lt"/>
              </a:rPr>
              <a:t>console.log(‘Finished Execution’);</a:t>
            </a:r>
          </a:p>
          <a:p>
            <a:pPr algn="l"/>
            <a:endParaRPr lang="en-US" sz="2400" dirty="0" smtClean="0">
              <a:latin typeface="+mj-lt"/>
            </a:endParaRPr>
          </a:p>
          <a:p>
            <a:pPr algn="l"/>
            <a:endParaRPr lang="en-US" sz="2400" dirty="0" smtClean="0">
              <a:latin typeface="+mj-lt"/>
            </a:endParaRPr>
          </a:p>
          <a:p>
            <a:pPr algn="l"/>
            <a:endParaRPr lang="en-US" sz="2400" dirty="0" smtClean="0">
              <a:latin typeface="+mj-lt"/>
            </a:endParaRPr>
          </a:p>
          <a:p>
            <a:pPr algn="l"/>
            <a:endParaRPr lang="en-US" sz="2400" dirty="0" smtClean="0">
              <a:latin typeface="+mj-l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8600"/>
            <a:ext cx="16634460" cy="7086601"/>
          </a:xfrm>
          <a:noFill/>
          <a:ln>
            <a:noFill/>
          </a:ln>
        </p:spPr>
        <p:txBody>
          <a:bodyPr>
            <a:normAutofit/>
          </a:bodyPr>
          <a:lstStyle/>
          <a:p>
            <a:pPr algn="l"/>
            <a:endParaRPr lang="en-US" sz="3600" dirty="0" smtClean="0">
              <a:latin typeface="+mj-lt"/>
            </a:endParaRPr>
          </a:p>
          <a:p>
            <a:pPr algn="l"/>
            <a:r>
              <a:rPr lang="en-US" sz="3600" dirty="0" smtClean="0">
                <a:latin typeface="+mj-lt"/>
              </a:rPr>
              <a:t>Summary-&gt;</a:t>
            </a:r>
          </a:p>
          <a:p>
            <a:pPr algn="l"/>
            <a:r>
              <a:rPr lang="en-US" sz="3600" dirty="0" smtClean="0">
                <a:solidFill>
                  <a:schemeClr val="tx1"/>
                </a:solidFill>
                <a:latin typeface="+mj-lt"/>
              </a:rPr>
              <a:t>It does not matter where the code is written physically when concerning about when the execution stack of a function will be created but what matter is where you invoke the function.</a:t>
            </a:r>
          </a:p>
          <a:p>
            <a:pPr algn="l"/>
            <a:endParaRPr lang="en-US" sz="3600" dirty="0" smtClean="0">
              <a:solidFill>
                <a:schemeClr val="tx1"/>
              </a:solidFill>
              <a:latin typeface="+mj-lt"/>
            </a:endParaRPr>
          </a:p>
          <a:p>
            <a:pPr algn="l"/>
            <a:endParaRPr lang="en-US" sz="3600" dirty="0" smtClean="0">
              <a:solidFill>
                <a:schemeClr val="tx1"/>
              </a:solidFill>
              <a:latin typeface="+mj-lt"/>
            </a:endParaRPr>
          </a:p>
          <a:p>
            <a:pPr algn="l"/>
            <a:r>
              <a:rPr lang="en-US" sz="3600" dirty="0" smtClean="0">
                <a:solidFill>
                  <a:schemeClr val="tx1"/>
                </a:solidFill>
                <a:latin typeface="+mj-lt"/>
              </a:rPr>
              <a:t>Outer Reference of a function is the Execution context in which it is created.</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9120" y="228600"/>
            <a:ext cx="16360140" cy="7086601"/>
          </a:xfrm>
          <a:noFill/>
          <a:ln>
            <a:noFill/>
          </a:ln>
        </p:spPr>
        <p:txBody>
          <a:bodyPr>
            <a:normAutofit/>
          </a:bodyPr>
          <a:lstStyle/>
          <a:p>
            <a:pPr algn="l"/>
            <a:r>
              <a:rPr lang="en-US" sz="3600" dirty="0" smtClean="0">
                <a:latin typeface="+mj-lt"/>
              </a:rPr>
              <a:t>What do we mean by Dynamic Typing in Javascript?</a:t>
            </a:r>
          </a:p>
          <a:p>
            <a:pPr algn="l"/>
            <a:r>
              <a:rPr lang="en-US" sz="3600" dirty="0" smtClean="0">
                <a:latin typeface="+mj-lt"/>
              </a:rPr>
              <a:t>We don’t tell the Javascript Engine what type of data a variable holds, it figures it out while our code is running.</a:t>
            </a:r>
          </a:p>
          <a:p>
            <a:pPr algn="l"/>
            <a:r>
              <a:rPr lang="en-US" sz="3600" dirty="0" smtClean="0">
                <a:latin typeface="+mj-lt"/>
              </a:rPr>
              <a:t>Variables can hold different types of values because it is all figured out during execution.</a:t>
            </a:r>
          </a:p>
          <a:p>
            <a:pPr algn="l"/>
            <a:endParaRPr lang="en-US" sz="3600" dirty="0" smtClean="0">
              <a:latin typeface="+mj-lt"/>
            </a:endParaRPr>
          </a:p>
          <a:p>
            <a:pPr algn="l"/>
            <a:endParaRPr lang="en-US" sz="3600" dirty="0" smtClean="0">
              <a:latin typeface="+mj-lt"/>
            </a:endParaRPr>
          </a:p>
          <a:p>
            <a:pPr algn="l"/>
            <a:r>
              <a:rPr lang="en-US" sz="3600" dirty="0" smtClean="0">
                <a:latin typeface="+mj-lt"/>
              </a:rPr>
              <a:t>What is a Primitive Type in Javascript?</a:t>
            </a:r>
          </a:p>
          <a:p>
            <a:pPr algn="l"/>
            <a:r>
              <a:rPr lang="en-US" sz="3600" dirty="0" smtClean="0">
                <a:latin typeface="+mj-lt"/>
              </a:rPr>
              <a:t>A type of data that represents a single value. That is not an object.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228600"/>
            <a:ext cx="16710660" cy="7086601"/>
          </a:xfrm>
          <a:noFill/>
          <a:ln>
            <a:noFill/>
          </a:ln>
        </p:spPr>
        <p:txBody>
          <a:bodyPr/>
          <a:lstStyle/>
          <a:p>
            <a:r>
              <a:rPr lang="en-US" dirty="0" smtClean="0"/>
              <a:t>                                                                    </a:t>
            </a:r>
          </a:p>
        </p:txBody>
      </p:sp>
      <p:graphicFrame>
        <p:nvGraphicFramePr>
          <p:cNvPr id="4" name="Diagram 3"/>
          <p:cNvGraphicFramePr/>
          <p:nvPr/>
        </p:nvGraphicFramePr>
        <p:xfrm>
          <a:off x="304803" y="304800"/>
          <a:ext cx="16687801" cy="6705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8600"/>
            <a:ext cx="16634460" cy="7086601"/>
          </a:xfrm>
          <a:noFill/>
          <a:ln>
            <a:noFill/>
          </a:ln>
        </p:spPr>
        <p:txBody>
          <a:bodyPr>
            <a:noAutofit/>
          </a:bodyPr>
          <a:lstStyle/>
          <a:p>
            <a:pPr algn="l"/>
            <a:r>
              <a:rPr lang="en-US" sz="3200" dirty="0" smtClean="0">
                <a:latin typeface="+mj-lt"/>
              </a:rPr>
              <a:t>Operators-&gt; A special function that is syntactically written differently. Generally operators take two parameters and return one result.</a:t>
            </a:r>
          </a:p>
          <a:p>
            <a:pPr algn="l"/>
            <a:endParaRPr lang="en-US" sz="3200" dirty="0" smtClean="0">
              <a:latin typeface="+mj-lt"/>
            </a:endParaRPr>
          </a:p>
          <a:p>
            <a:pPr algn="l"/>
            <a:r>
              <a:rPr lang="en-US" sz="3200" dirty="0" smtClean="0">
                <a:latin typeface="+mj-lt"/>
              </a:rPr>
              <a:t>Operators uses Infix Notation.</a:t>
            </a:r>
          </a:p>
          <a:p>
            <a:pPr algn="l"/>
            <a:endParaRPr lang="en-US" sz="3200" dirty="0" smtClean="0">
              <a:latin typeface="+mj-lt"/>
            </a:endParaRPr>
          </a:p>
          <a:p>
            <a:pPr algn="l"/>
            <a:r>
              <a:rPr lang="en-US" sz="3200" dirty="0" smtClean="0">
                <a:latin typeface="+mj-lt"/>
              </a:rPr>
              <a:t>Operator Precedence-&gt;Which operator function gets called first. Functions are called in order of precedence(Higher Precedence wins).</a:t>
            </a:r>
          </a:p>
          <a:p>
            <a:pPr algn="l"/>
            <a:endParaRPr lang="en-US" sz="3200" dirty="0" smtClean="0">
              <a:latin typeface="+mj-lt"/>
            </a:endParaRPr>
          </a:p>
          <a:p>
            <a:pPr algn="l"/>
            <a:r>
              <a:rPr lang="en-US" sz="3200" dirty="0" smtClean="0">
                <a:latin typeface="+mj-lt"/>
              </a:rPr>
              <a:t>Operator Associativity-&gt;What order operator functions get called in: Left-To-Right or Right-To-Left when functions have the same precedence.</a:t>
            </a:r>
          </a:p>
          <a:p>
            <a:pPr algn="l"/>
            <a:endParaRPr lang="en-US" sz="3200" dirty="0" smtClean="0">
              <a:latin typeface="+mj-lt"/>
            </a:endParaRPr>
          </a:p>
          <a:p>
            <a:pPr algn="l"/>
            <a:r>
              <a:rPr lang="en-US" sz="3200" dirty="0" err="1" smtClean="0">
                <a:solidFill>
                  <a:schemeClr val="accent2">
                    <a:lumMod val="50000"/>
                  </a:schemeClr>
                </a:solidFill>
                <a:latin typeface="+mj-lt"/>
              </a:rPr>
              <a:t>ReferenceLink</a:t>
            </a:r>
            <a:r>
              <a:rPr lang="en-US" sz="3200" dirty="0" smtClean="0">
                <a:solidFill>
                  <a:schemeClr val="accent2">
                    <a:lumMod val="50000"/>
                  </a:schemeClr>
                </a:solidFill>
                <a:latin typeface="+mj-lt"/>
              </a:rPr>
              <a:t>&gt;https://developer.mozilla.org/en/docs/Web/JavaScript/Reference/Operators/Operator_Precedence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9120" y="228600"/>
            <a:ext cx="16360140" cy="7086601"/>
          </a:xfrm>
          <a:noFill/>
          <a:ln>
            <a:noFill/>
          </a:ln>
        </p:spPr>
        <p:txBody>
          <a:bodyPr>
            <a:normAutofit/>
          </a:bodyPr>
          <a:lstStyle/>
          <a:p>
            <a:pPr algn="l"/>
            <a:r>
              <a:rPr lang="en-US" sz="3200" dirty="0" smtClean="0">
                <a:solidFill>
                  <a:schemeClr val="tx1">
                    <a:lumMod val="65000"/>
                    <a:lumOff val="35000"/>
                  </a:schemeClr>
                </a:solidFill>
                <a:latin typeface="+mj-lt"/>
              </a:rPr>
              <a:t>Coercion-&gt; Converting a value from one type to another. This happens quite often in Javascript because it is dynamically typed.</a:t>
            </a:r>
          </a:p>
          <a:p>
            <a:pPr algn="l"/>
            <a:endParaRPr lang="en-US" sz="3200" dirty="0" smtClean="0">
              <a:solidFill>
                <a:schemeClr val="tx1">
                  <a:lumMod val="65000"/>
                  <a:lumOff val="35000"/>
                </a:schemeClr>
              </a:solidFill>
              <a:latin typeface="+mj-lt"/>
            </a:endParaRPr>
          </a:p>
          <a:p>
            <a:pPr algn="l"/>
            <a:r>
              <a:rPr lang="en-US" sz="3200" dirty="0" smtClean="0">
                <a:solidFill>
                  <a:schemeClr val="tx1">
                    <a:lumMod val="65000"/>
                    <a:lumOff val="35000"/>
                  </a:schemeClr>
                </a:solidFill>
                <a:latin typeface="+mj-lt"/>
              </a:rPr>
              <a:t>Example-&gt; Number is automatically coerced into a string if we use the + operator and at least one operator is string.</a:t>
            </a:r>
          </a:p>
          <a:p>
            <a:pPr algn="l"/>
            <a:endParaRPr lang="en-US" sz="3200" dirty="0" smtClean="0">
              <a:solidFill>
                <a:schemeClr val="tx1">
                  <a:lumMod val="65000"/>
                  <a:lumOff val="35000"/>
                </a:schemeClr>
              </a:solidFill>
              <a:latin typeface="+mj-lt"/>
            </a:endParaRPr>
          </a:p>
          <a:p>
            <a:pPr algn="l"/>
            <a:r>
              <a:rPr lang="en-US" sz="3200" dirty="0" smtClean="0">
                <a:solidFill>
                  <a:schemeClr val="tx1">
                    <a:lumMod val="65000"/>
                    <a:lumOff val="35000"/>
                  </a:schemeClr>
                </a:solidFill>
                <a:latin typeface="+mj-lt"/>
              </a:rPr>
              <a:t>How can we prevent coercion in Javascript?</a:t>
            </a:r>
          </a:p>
          <a:p>
            <a:pPr algn="l"/>
            <a:r>
              <a:rPr lang="en-US" sz="3200" dirty="0" smtClean="0">
                <a:solidFill>
                  <a:schemeClr val="tx1">
                    <a:lumMod val="65000"/>
                    <a:lumOff val="35000"/>
                  </a:schemeClr>
                </a:solidFill>
                <a:latin typeface="+mj-lt"/>
              </a:rPr>
              <a:t>We can prevent coercion in Javascript by making use of the ===(Strict Equality) operator. It checks the type as well as the value of the variable for equality.</a:t>
            </a:r>
          </a:p>
          <a:p>
            <a:pPr algn="l"/>
            <a:r>
              <a:rPr lang="en-US" sz="3200" dirty="0" smtClean="0">
                <a:solidFill>
                  <a:schemeClr val="tx1">
                    <a:lumMod val="65000"/>
                    <a:lumOff val="35000"/>
                  </a:schemeClr>
                </a:solidFill>
                <a:latin typeface="+mj-lt"/>
              </a:rPr>
              <a:t>It is always advisable to use Strict Equality(===) and Strict InEquality(!==)</a:t>
            </a:r>
          </a:p>
          <a:p>
            <a:pPr algn="l"/>
            <a:r>
              <a:rPr lang="en-US" sz="3200" dirty="0" smtClean="0">
                <a:solidFill>
                  <a:schemeClr val="tx1">
                    <a:lumMod val="65000"/>
                    <a:lumOff val="35000"/>
                  </a:schemeClr>
                </a:solidFill>
                <a:latin typeface="+mj-lt"/>
              </a:rPr>
              <a:t>operator for comparison in Javascript.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9120" y="228600"/>
            <a:ext cx="16360140" cy="7086601"/>
          </a:xfrm>
          <a:noFill/>
          <a:ln>
            <a:noFill/>
          </a:ln>
        </p:spPr>
        <p:txBody>
          <a:bodyPr>
            <a:normAutofit/>
          </a:bodyPr>
          <a:lstStyle/>
          <a:p>
            <a:pPr algn="l"/>
            <a:r>
              <a:rPr lang="en-US" sz="3600" dirty="0" smtClean="0">
                <a:solidFill>
                  <a:schemeClr val="tx1">
                    <a:lumMod val="65000"/>
                    <a:lumOff val="35000"/>
                  </a:schemeClr>
                </a:solidFill>
                <a:latin typeface="+mj-lt"/>
              </a:rPr>
              <a:t>When is coercion helpful in Javascript?</a:t>
            </a:r>
          </a:p>
          <a:p>
            <a:pPr algn="l"/>
            <a:r>
              <a:rPr lang="en-US" sz="3600" dirty="0" smtClean="0">
                <a:solidFill>
                  <a:schemeClr val="tx1">
                    <a:lumMod val="65000"/>
                    <a:lumOff val="35000"/>
                  </a:schemeClr>
                </a:solidFill>
                <a:latin typeface="+mj-lt"/>
              </a:rPr>
              <a:t>Coercion is helpful in </a:t>
            </a:r>
            <a:r>
              <a:rPr lang="en-US" sz="3600" dirty="0" smtClean="0">
                <a:solidFill>
                  <a:schemeClr val="tx1">
                    <a:lumMod val="65000"/>
                    <a:lumOff val="35000"/>
                  </a:schemeClr>
                </a:solidFill>
                <a:latin typeface="+mj-lt"/>
              </a:rPr>
              <a:t>Javascript </a:t>
            </a:r>
            <a:r>
              <a:rPr lang="en-US" sz="3600" dirty="0" smtClean="0">
                <a:solidFill>
                  <a:schemeClr val="tx1">
                    <a:lumMod val="65000"/>
                    <a:lumOff val="35000"/>
                  </a:schemeClr>
                </a:solidFill>
                <a:latin typeface="+mj-lt"/>
              </a:rPr>
              <a:t>when we want to check something for the lack of existence like a value which contains </a:t>
            </a:r>
            <a:r>
              <a:rPr lang="en-US" sz="3600" b="1" dirty="0" smtClean="0">
                <a:solidFill>
                  <a:srgbClr val="FFC000"/>
                </a:solidFill>
                <a:latin typeface="+mj-lt"/>
              </a:rPr>
              <a:t>“”,undefined or null</a:t>
            </a:r>
            <a:r>
              <a:rPr lang="en-US" sz="3600" dirty="0" smtClean="0">
                <a:solidFill>
                  <a:schemeClr val="tx1">
                    <a:lumMod val="65000"/>
                    <a:lumOff val="35000"/>
                  </a:schemeClr>
                </a:solidFill>
                <a:latin typeface="+mj-lt"/>
              </a:rPr>
              <a:t> in an if statement in which all these values will be coerced to </a:t>
            </a:r>
            <a:r>
              <a:rPr lang="en-US" sz="3600" dirty="0" smtClean="0">
                <a:solidFill>
                  <a:schemeClr val="tx1">
                    <a:lumMod val="65000"/>
                    <a:lumOff val="35000"/>
                  </a:schemeClr>
                </a:solidFill>
                <a:latin typeface="+mj-lt"/>
              </a:rPr>
              <a:t>boolean.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8600"/>
            <a:ext cx="16634460" cy="7086601"/>
          </a:xfrm>
          <a:noFill/>
          <a:ln>
            <a:noFill/>
          </a:ln>
        </p:spPr>
        <p:txBody>
          <a:bodyPr>
            <a:normAutofit/>
          </a:bodyPr>
          <a:lstStyle/>
          <a:p>
            <a:pPr algn="l"/>
            <a:r>
              <a:rPr lang="en-US" sz="3200" dirty="0" smtClean="0">
                <a:solidFill>
                  <a:schemeClr val="tx1">
                    <a:lumMod val="65000"/>
                    <a:lumOff val="35000"/>
                  </a:schemeClr>
                </a:solidFill>
                <a:latin typeface="+mj-lt"/>
              </a:rPr>
              <a:t>Objects in Javascript-&gt; Objects in Javascript is a collection of Name-Value pairs.</a:t>
            </a:r>
          </a:p>
        </p:txBody>
      </p:sp>
      <p:sp>
        <p:nvSpPr>
          <p:cNvPr id="4" name="Rectangle 3"/>
          <p:cNvSpPr/>
          <p:nvPr/>
        </p:nvSpPr>
        <p:spPr>
          <a:xfrm>
            <a:off x="7010400" y="1752601"/>
            <a:ext cx="2895600" cy="1447801"/>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1">
            <a:schemeClr val="accent6"/>
          </a:lnRef>
          <a:fillRef idx="3">
            <a:schemeClr val="accent6"/>
          </a:fillRef>
          <a:effectRef idx="2">
            <a:schemeClr val="accent6"/>
          </a:effectRef>
          <a:fontRef idx="minor">
            <a:schemeClr val="lt1"/>
          </a:fontRef>
        </p:style>
        <p:txBody>
          <a:bodyPr lIns="91429" tIns="45715" rIns="91429" bIns="45715" rtlCol="0" anchor="ctr"/>
          <a:lstStyle/>
          <a:p>
            <a:pPr algn="ctr"/>
            <a:r>
              <a:rPr lang="en-US" dirty="0" smtClean="0">
                <a:latin typeface="+mj-lt"/>
              </a:rPr>
              <a:t>Object</a:t>
            </a:r>
            <a:endParaRPr lang="en-US" dirty="0">
              <a:latin typeface="+mj-lt"/>
            </a:endParaRPr>
          </a:p>
        </p:txBody>
      </p:sp>
      <p:sp>
        <p:nvSpPr>
          <p:cNvPr id="5" name="Rectangle 4"/>
          <p:cNvSpPr/>
          <p:nvPr/>
        </p:nvSpPr>
        <p:spPr>
          <a:xfrm>
            <a:off x="2209801" y="4876801"/>
            <a:ext cx="2514601" cy="1295401"/>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1">
            <a:schemeClr val="accent6"/>
          </a:lnRef>
          <a:fillRef idx="3">
            <a:schemeClr val="accent6"/>
          </a:fillRef>
          <a:effectRef idx="2">
            <a:schemeClr val="accent6"/>
          </a:effectRef>
          <a:fontRef idx="minor">
            <a:schemeClr val="lt1"/>
          </a:fontRef>
        </p:style>
        <p:txBody>
          <a:bodyPr lIns="91429" tIns="45715" rIns="91429" bIns="45715" rtlCol="0" anchor="ctr"/>
          <a:lstStyle/>
          <a:p>
            <a:pPr algn="ctr"/>
            <a:r>
              <a:rPr lang="en-US" dirty="0" smtClean="0">
                <a:latin typeface="+mj-lt"/>
              </a:rPr>
              <a:t>Primitive</a:t>
            </a:r>
          </a:p>
          <a:p>
            <a:pPr algn="ctr"/>
            <a:r>
              <a:rPr lang="en-US" dirty="0" smtClean="0">
                <a:latin typeface="+mj-lt"/>
              </a:rPr>
              <a:t>“Property”</a:t>
            </a:r>
            <a:endParaRPr lang="en-US" dirty="0">
              <a:latin typeface="+mj-lt"/>
            </a:endParaRPr>
          </a:p>
        </p:txBody>
      </p:sp>
      <p:sp>
        <p:nvSpPr>
          <p:cNvPr id="6" name="Rectangle 5"/>
          <p:cNvSpPr/>
          <p:nvPr/>
        </p:nvSpPr>
        <p:spPr>
          <a:xfrm>
            <a:off x="7086600" y="4800600"/>
            <a:ext cx="2590800" cy="1295401"/>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1">
            <a:schemeClr val="accent6"/>
          </a:lnRef>
          <a:fillRef idx="3">
            <a:schemeClr val="accent6"/>
          </a:fillRef>
          <a:effectRef idx="2">
            <a:schemeClr val="accent6"/>
          </a:effectRef>
          <a:fontRef idx="minor">
            <a:schemeClr val="lt1"/>
          </a:fontRef>
        </p:style>
        <p:txBody>
          <a:bodyPr lIns="91429" tIns="45715" rIns="91429" bIns="45715" rtlCol="0" anchor="ctr"/>
          <a:lstStyle/>
          <a:p>
            <a:pPr algn="ctr"/>
            <a:r>
              <a:rPr lang="en-US" dirty="0" smtClean="0">
                <a:latin typeface="+mj-lt"/>
              </a:rPr>
              <a:t>Object</a:t>
            </a:r>
          </a:p>
          <a:p>
            <a:pPr algn="ctr"/>
            <a:r>
              <a:rPr lang="en-US" dirty="0" smtClean="0">
                <a:latin typeface="+mj-lt"/>
              </a:rPr>
              <a:t>“Property”</a:t>
            </a:r>
            <a:endParaRPr lang="en-US" dirty="0">
              <a:latin typeface="+mj-lt"/>
            </a:endParaRPr>
          </a:p>
        </p:txBody>
      </p:sp>
      <p:sp>
        <p:nvSpPr>
          <p:cNvPr id="7" name="Rectangle 6"/>
          <p:cNvSpPr/>
          <p:nvPr/>
        </p:nvSpPr>
        <p:spPr>
          <a:xfrm>
            <a:off x="12573002" y="4724401"/>
            <a:ext cx="2819401" cy="1295401"/>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1">
            <a:schemeClr val="accent6"/>
          </a:lnRef>
          <a:fillRef idx="3">
            <a:schemeClr val="accent6"/>
          </a:fillRef>
          <a:effectRef idx="2">
            <a:schemeClr val="accent6"/>
          </a:effectRef>
          <a:fontRef idx="minor">
            <a:schemeClr val="lt1"/>
          </a:fontRef>
        </p:style>
        <p:txBody>
          <a:bodyPr lIns="91429" tIns="45715" rIns="91429" bIns="45715" rtlCol="0" anchor="ctr"/>
          <a:lstStyle/>
          <a:p>
            <a:pPr algn="ctr"/>
            <a:r>
              <a:rPr lang="en-US" dirty="0" smtClean="0">
                <a:latin typeface="+mj-lt"/>
              </a:rPr>
              <a:t>Function</a:t>
            </a:r>
          </a:p>
          <a:p>
            <a:pPr algn="ctr"/>
            <a:r>
              <a:rPr lang="en-US" dirty="0" smtClean="0">
                <a:latin typeface="+mj-lt"/>
              </a:rPr>
              <a:t>“Method”</a:t>
            </a:r>
            <a:endParaRPr lang="en-US" dirty="0">
              <a:latin typeface="+mj-lt"/>
            </a:endParaRPr>
          </a:p>
        </p:txBody>
      </p:sp>
      <p:sp>
        <p:nvSpPr>
          <p:cNvPr id="8" name="Rectangle 7"/>
          <p:cNvSpPr/>
          <p:nvPr/>
        </p:nvSpPr>
        <p:spPr>
          <a:xfrm>
            <a:off x="7010399" y="1828801"/>
            <a:ext cx="1219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dirty="0" smtClean="0">
                <a:latin typeface="+mj-lt"/>
              </a:rPr>
              <a:t>0x001</a:t>
            </a:r>
            <a:endParaRPr lang="en-US" dirty="0">
              <a:latin typeface="+mj-lt"/>
            </a:endParaRPr>
          </a:p>
        </p:txBody>
      </p:sp>
      <p:cxnSp>
        <p:nvCxnSpPr>
          <p:cNvPr id="12" name="Straight Arrow Connector 11"/>
          <p:cNvCxnSpPr/>
          <p:nvPr/>
        </p:nvCxnSpPr>
        <p:spPr>
          <a:xfrm flipH="1">
            <a:off x="4343402" y="3276601"/>
            <a:ext cx="3352801" cy="15240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8610601" y="3276601"/>
            <a:ext cx="0" cy="144780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7" idx="0"/>
          </p:cNvCxnSpPr>
          <p:nvPr/>
        </p:nvCxnSpPr>
        <p:spPr>
          <a:xfrm>
            <a:off x="9753601" y="3276601"/>
            <a:ext cx="4229100" cy="144780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029202" y="3428999"/>
            <a:ext cx="1371601"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dirty="0" smtClean="0">
                <a:solidFill>
                  <a:schemeClr val="tx1"/>
                </a:solidFill>
              </a:rPr>
              <a:t>0x002</a:t>
            </a:r>
            <a:endParaRPr lang="en-US" dirty="0">
              <a:solidFill>
                <a:schemeClr val="tx1"/>
              </a:solidFill>
            </a:endParaRPr>
          </a:p>
        </p:txBody>
      </p:sp>
      <p:sp>
        <p:nvSpPr>
          <p:cNvPr id="27" name="Rectangle 26"/>
          <p:cNvSpPr/>
          <p:nvPr/>
        </p:nvSpPr>
        <p:spPr>
          <a:xfrm>
            <a:off x="7391402" y="3657600"/>
            <a:ext cx="1371601"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dirty="0" smtClean="0">
                <a:solidFill>
                  <a:schemeClr val="tx1"/>
                </a:solidFill>
              </a:rPr>
              <a:t>0x003</a:t>
            </a:r>
            <a:endParaRPr lang="en-US" dirty="0">
              <a:solidFill>
                <a:schemeClr val="tx1"/>
              </a:solidFill>
            </a:endParaRPr>
          </a:p>
        </p:txBody>
      </p:sp>
      <p:sp>
        <p:nvSpPr>
          <p:cNvPr id="28" name="Rectangle 27"/>
          <p:cNvSpPr/>
          <p:nvPr/>
        </p:nvSpPr>
        <p:spPr>
          <a:xfrm>
            <a:off x="11963400" y="3657601"/>
            <a:ext cx="152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dirty="0" smtClean="0">
                <a:solidFill>
                  <a:schemeClr val="tx1"/>
                </a:solidFill>
              </a:rPr>
              <a:t>0x004</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6096000" y="457201"/>
            <a:ext cx="3733800" cy="1295401"/>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1">
            <a:schemeClr val="accent6"/>
          </a:lnRef>
          <a:fillRef idx="3">
            <a:schemeClr val="accent6"/>
          </a:fillRef>
          <a:effectRef idx="2">
            <a:schemeClr val="accent6"/>
          </a:effectRef>
          <a:fontRef idx="minor">
            <a:schemeClr val="lt1"/>
          </a:fontRef>
        </p:style>
        <p:txBody>
          <a:bodyPr lIns="91429" tIns="45715" rIns="91429" bIns="45715" rtlCol="0" anchor="ctr"/>
          <a:lstStyle/>
          <a:p>
            <a:pPr algn="ctr"/>
            <a:r>
              <a:rPr lang="en-US" dirty="0" smtClean="0">
                <a:latin typeface="+mj-lt"/>
              </a:rPr>
              <a:t>Access to Object</a:t>
            </a:r>
            <a:endParaRPr lang="en-US" dirty="0">
              <a:latin typeface="+mj-lt"/>
            </a:endParaRPr>
          </a:p>
        </p:txBody>
      </p:sp>
      <p:cxnSp>
        <p:nvCxnSpPr>
          <p:cNvPr id="16" name="Straight Connector 15"/>
          <p:cNvCxnSpPr>
            <a:stCxn id="14" idx="2"/>
          </p:cNvCxnSpPr>
          <p:nvPr/>
        </p:nvCxnSpPr>
        <p:spPr>
          <a:xfrm flipH="1">
            <a:off x="7924802" y="1752599"/>
            <a:ext cx="38101" cy="91440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3886203" y="2590801"/>
            <a:ext cx="9067799" cy="76201"/>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886199" y="2667000"/>
            <a:ext cx="0" cy="990601"/>
          </a:xfrm>
          <a:prstGeom prst="straightConnector1">
            <a:avLst/>
          </a:prstGeom>
          <a:ln w="571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2954001" y="2590801"/>
            <a:ext cx="0" cy="990601"/>
          </a:xfrm>
          <a:prstGeom prst="straightConnector1">
            <a:avLst/>
          </a:prstGeom>
          <a:ln w="571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838200" y="3657601"/>
            <a:ext cx="6400800" cy="1295401"/>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1">
            <a:schemeClr val="accent6"/>
          </a:lnRef>
          <a:fillRef idx="3">
            <a:schemeClr val="accent6"/>
          </a:fillRef>
          <a:effectRef idx="2">
            <a:schemeClr val="accent6"/>
          </a:effectRef>
          <a:fontRef idx="minor">
            <a:schemeClr val="lt1"/>
          </a:fontRef>
        </p:style>
        <p:txBody>
          <a:bodyPr lIns="91429" tIns="45715" rIns="91429" bIns="45715" rtlCol="0" anchor="ctr"/>
          <a:lstStyle/>
          <a:p>
            <a:pPr algn="ctr"/>
            <a:r>
              <a:rPr lang="en-US" dirty="0" smtClean="0">
                <a:latin typeface="+mj-lt"/>
              </a:rPr>
              <a:t>Computed Memory Access Operator</a:t>
            </a:r>
            <a:endParaRPr lang="en-US" dirty="0">
              <a:latin typeface="+mj-lt"/>
            </a:endParaRPr>
          </a:p>
        </p:txBody>
      </p:sp>
      <p:sp>
        <p:nvSpPr>
          <p:cNvPr id="30" name="Rectangle 29"/>
          <p:cNvSpPr/>
          <p:nvPr/>
        </p:nvSpPr>
        <p:spPr>
          <a:xfrm>
            <a:off x="10591801" y="3581400"/>
            <a:ext cx="5715001" cy="1295401"/>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1">
            <a:schemeClr val="accent6"/>
          </a:lnRef>
          <a:fillRef idx="3">
            <a:schemeClr val="accent6"/>
          </a:fillRef>
          <a:effectRef idx="2">
            <a:schemeClr val="accent6"/>
          </a:effectRef>
          <a:fontRef idx="minor">
            <a:schemeClr val="lt1"/>
          </a:fontRef>
        </p:style>
        <p:txBody>
          <a:bodyPr lIns="91429" tIns="45715" rIns="91429" bIns="45715" rtlCol="0" anchor="ctr"/>
          <a:lstStyle/>
          <a:p>
            <a:pPr algn="ctr"/>
            <a:r>
              <a:rPr lang="en-US" dirty="0" smtClean="0">
                <a:latin typeface="+mj-lt"/>
              </a:rPr>
              <a:t>Memory Access Operator</a:t>
            </a:r>
            <a:endParaRPr lang="en-US" dirty="0">
              <a:latin typeface="+mj-lt"/>
            </a:endParaRPr>
          </a:p>
        </p:txBody>
      </p:sp>
      <p:cxnSp>
        <p:nvCxnSpPr>
          <p:cNvPr id="32" name="Straight Arrow Connector 31"/>
          <p:cNvCxnSpPr/>
          <p:nvPr/>
        </p:nvCxnSpPr>
        <p:spPr>
          <a:xfrm>
            <a:off x="3733800" y="4953000"/>
            <a:ext cx="0" cy="990601"/>
          </a:xfrm>
          <a:prstGeom prst="straightConnector1">
            <a:avLst/>
          </a:prstGeom>
          <a:ln w="571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3124201" y="5943601"/>
            <a:ext cx="1143000" cy="685801"/>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1">
            <a:schemeClr val="accent6"/>
          </a:lnRef>
          <a:fillRef idx="3">
            <a:schemeClr val="accent6"/>
          </a:fillRef>
          <a:effectRef idx="2">
            <a:schemeClr val="accent6"/>
          </a:effectRef>
          <a:fontRef idx="minor">
            <a:schemeClr val="lt1"/>
          </a:fontRef>
        </p:style>
        <p:txBody>
          <a:bodyPr lIns="91429" tIns="45715" rIns="91429" bIns="45715" rtlCol="0" anchor="ctr"/>
          <a:lstStyle/>
          <a:p>
            <a:pPr algn="ctr"/>
            <a:r>
              <a:rPr lang="en-US" dirty="0" smtClean="0">
                <a:latin typeface="+mj-lt"/>
              </a:rPr>
              <a:t>[]</a:t>
            </a:r>
            <a:endParaRPr lang="en-US" dirty="0">
              <a:latin typeface="+mj-lt"/>
            </a:endParaRPr>
          </a:p>
        </p:txBody>
      </p:sp>
      <p:sp>
        <p:nvSpPr>
          <p:cNvPr id="34" name="Rectangle 33"/>
          <p:cNvSpPr/>
          <p:nvPr/>
        </p:nvSpPr>
        <p:spPr>
          <a:xfrm>
            <a:off x="12649202" y="5867400"/>
            <a:ext cx="1143000" cy="685801"/>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1">
            <a:schemeClr val="accent6"/>
          </a:lnRef>
          <a:fillRef idx="3">
            <a:schemeClr val="accent6"/>
          </a:fillRef>
          <a:effectRef idx="2">
            <a:schemeClr val="accent6"/>
          </a:effectRef>
          <a:fontRef idx="minor">
            <a:schemeClr val="lt1"/>
          </a:fontRef>
        </p:style>
        <p:txBody>
          <a:bodyPr lIns="91429" tIns="45715" rIns="91429" bIns="45715" rtlCol="0" anchor="ctr"/>
          <a:lstStyle/>
          <a:p>
            <a:pPr algn="ctr"/>
            <a:r>
              <a:rPr lang="en-US" dirty="0" smtClean="0">
                <a:latin typeface="+mj-lt"/>
              </a:rPr>
              <a:t>.</a:t>
            </a:r>
            <a:endParaRPr lang="en-US" dirty="0">
              <a:latin typeface="+mj-lt"/>
            </a:endParaRPr>
          </a:p>
        </p:txBody>
      </p:sp>
      <p:cxnSp>
        <p:nvCxnSpPr>
          <p:cNvPr id="35" name="Straight Arrow Connector 34"/>
          <p:cNvCxnSpPr/>
          <p:nvPr/>
        </p:nvCxnSpPr>
        <p:spPr>
          <a:xfrm>
            <a:off x="13258800" y="4876801"/>
            <a:ext cx="0" cy="990601"/>
          </a:xfrm>
          <a:prstGeom prst="straightConnector1">
            <a:avLst/>
          </a:prstGeom>
          <a:ln w="571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1+#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1+#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1+#ppt_w/2"/>
                                          </p:val>
                                        </p:tav>
                                        <p:tav tm="100000">
                                          <p:val>
                                            <p:strVal val="#ppt_x"/>
                                          </p:val>
                                        </p:tav>
                                      </p:tavLst>
                                    </p:anim>
                                    <p:anim calcmode="lin" valueType="num">
                                      <p:cBhvr additive="base">
                                        <p:cTn id="16" dur="500" fill="hold"/>
                                        <p:tgtEl>
                                          <p:spTgt spid="35"/>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1+#ppt_w/2"/>
                                          </p:val>
                                        </p:tav>
                                        <p:tav tm="100000">
                                          <p:val>
                                            <p:strVal val="#ppt_x"/>
                                          </p:val>
                                        </p:tav>
                                      </p:tavLst>
                                    </p:anim>
                                    <p:anim calcmode="lin" valueType="num">
                                      <p:cBhvr additive="base">
                                        <p:cTn id="20"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228600"/>
            <a:ext cx="16916400" cy="7086601"/>
          </a:xfrm>
          <a:noFill/>
          <a:ln>
            <a:noFill/>
          </a:ln>
        </p:spPr>
        <p:txBody>
          <a:bodyPr>
            <a:normAutofit/>
          </a:bodyPr>
          <a:lstStyle/>
          <a:p>
            <a:endParaRPr lang="en-US" dirty="0" smtClean="0"/>
          </a:p>
          <a:p>
            <a:pPr algn="l"/>
            <a:r>
              <a:rPr lang="en-US" sz="3900" dirty="0" smtClean="0">
                <a:latin typeface="+mj-lt"/>
              </a:rPr>
              <a:t>Execution </a:t>
            </a:r>
            <a:r>
              <a:rPr lang="en-US" sz="3900" dirty="0" smtClean="0">
                <a:latin typeface="+mj-lt"/>
              </a:rPr>
              <a:t>Context-&gt;A wrapper to help manage the code that is running</a:t>
            </a:r>
            <a:r>
              <a:rPr lang="en-US" sz="3900" dirty="0" smtClean="0">
                <a:latin typeface="+mj-lt"/>
              </a:rPr>
              <a:t>.</a:t>
            </a:r>
          </a:p>
          <a:p>
            <a:pPr algn="l"/>
            <a:endParaRPr lang="en-US" sz="3900" dirty="0" smtClean="0">
              <a:latin typeface="+mj-lt"/>
            </a:endParaRPr>
          </a:p>
          <a:p>
            <a:pPr algn="l"/>
            <a:r>
              <a:rPr lang="en-US" sz="3900" dirty="0" smtClean="0">
                <a:latin typeface="+mj-lt"/>
              </a:rPr>
              <a:t>There are lots of lexical environments. Which one is currently running is managed via execution contexts. It can contain things beyond what you have written in your code.</a:t>
            </a:r>
          </a:p>
          <a:p>
            <a:pPr algn="l"/>
            <a:endParaRPr lang="en-US" sz="3900" dirty="0" smtClean="0">
              <a:latin typeface="+mj-lt"/>
            </a:endParaRPr>
          </a:p>
          <a:p>
            <a:pPr algn="l"/>
            <a:r>
              <a:rPr lang="en-US" sz="3900" u="sng" dirty="0" smtClean="0">
                <a:solidFill>
                  <a:srgbClr val="FFC000"/>
                </a:solidFill>
                <a:latin typeface="+mj-lt"/>
              </a:rPr>
              <a:t>Javascript Engine wraps our code inside an Execution Context.</a:t>
            </a:r>
          </a:p>
          <a:p>
            <a:r>
              <a:rPr lang="en-US" dirty="0" smtClean="0"/>
              <a: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6096000" y="457201"/>
            <a:ext cx="3733800" cy="1295401"/>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1">
            <a:schemeClr val="accent6"/>
          </a:lnRef>
          <a:fillRef idx="3">
            <a:schemeClr val="accent6"/>
          </a:fillRef>
          <a:effectRef idx="2">
            <a:schemeClr val="accent6"/>
          </a:effectRef>
          <a:fontRef idx="minor">
            <a:schemeClr val="lt1"/>
          </a:fontRef>
        </p:style>
        <p:txBody>
          <a:bodyPr lIns="91429" tIns="45715" rIns="91429" bIns="45715" rtlCol="0" anchor="ctr"/>
          <a:lstStyle/>
          <a:p>
            <a:pPr algn="ctr"/>
            <a:r>
              <a:rPr lang="en-US" dirty="0" smtClean="0">
                <a:latin typeface="+mj-lt"/>
              </a:rPr>
              <a:t>Ways to create an Object</a:t>
            </a:r>
            <a:endParaRPr lang="en-US" dirty="0">
              <a:latin typeface="+mj-lt"/>
            </a:endParaRPr>
          </a:p>
        </p:txBody>
      </p:sp>
      <p:cxnSp>
        <p:nvCxnSpPr>
          <p:cNvPr id="16" name="Straight Connector 15"/>
          <p:cNvCxnSpPr>
            <a:stCxn id="14" idx="2"/>
          </p:cNvCxnSpPr>
          <p:nvPr/>
        </p:nvCxnSpPr>
        <p:spPr>
          <a:xfrm flipH="1">
            <a:off x="7924802" y="1752599"/>
            <a:ext cx="38101" cy="91440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3886203" y="2590801"/>
            <a:ext cx="9067799" cy="76201"/>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886199" y="2667000"/>
            <a:ext cx="0" cy="990601"/>
          </a:xfrm>
          <a:prstGeom prst="straightConnector1">
            <a:avLst/>
          </a:prstGeom>
          <a:ln w="571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2954001" y="2590801"/>
            <a:ext cx="0" cy="990601"/>
          </a:xfrm>
          <a:prstGeom prst="straightConnector1">
            <a:avLst/>
          </a:prstGeom>
          <a:ln w="571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838200" y="3657601"/>
            <a:ext cx="6400800" cy="1295401"/>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1">
            <a:schemeClr val="accent6"/>
          </a:lnRef>
          <a:fillRef idx="3">
            <a:schemeClr val="accent6"/>
          </a:fillRef>
          <a:effectRef idx="2">
            <a:schemeClr val="accent6"/>
          </a:effectRef>
          <a:fontRef idx="minor">
            <a:schemeClr val="lt1"/>
          </a:fontRef>
        </p:style>
        <p:txBody>
          <a:bodyPr lIns="91429" tIns="45715" rIns="91429" bIns="45715" rtlCol="0" anchor="ctr"/>
          <a:lstStyle/>
          <a:p>
            <a:pPr algn="ctr"/>
            <a:r>
              <a:rPr lang="en-US" dirty="0" smtClean="0">
                <a:latin typeface="+mj-lt"/>
              </a:rPr>
              <a:t>new Object() </a:t>
            </a:r>
            <a:endParaRPr lang="en-US" dirty="0">
              <a:latin typeface="+mj-lt"/>
            </a:endParaRPr>
          </a:p>
        </p:txBody>
      </p:sp>
      <p:sp>
        <p:nvSpPr>
          <p:cNvPr id="30" name="Rectangle 29"/>
          <p:cNvSpPr/>
          <p:nvPr/>
        </p:nvSpPr>
        <p:spPr>
          <a:xfrm>
            <a:off x="10591801" y="3581400"/>
            <a:ext cx="5715001" cy="1295401"/>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1">
            <a:schemeClr val="accent6"/>
          </a:lnRef>
          <a:fillRef idx="3">
            <a:schemeClr val="accent6"/>
          </a:fillRef>
          <a:effectRef idx="2">
            <a:schemeClr val="accent6"/>
          </a:effectRef>
          <a:fontRef idx="minor">
            <a:schemeClr val="lt1"/>
          </a:fontRef>
        </p:style>
        <p:txBody>
          <a:bodyPr lIns="91429" tIns="45715" rIns="91429" bIns="45715" rtlCol="0" anchor="ctr"/>
          <a:lstStyle/>
          <a:p>
            <a:pPr algn="ctr"/>
            <a:r>
              <a:rPr lang="en-US" dirty="0" smtClean="0">
                <a:latin typeface="+mj-lt"/>
              </a:rPr>
              <a:t>Object Literal Syntax</a:t>
            </a:r>
            <a:endParaRPr lang="en-US" dirty="0">
              <a:latin typeface="+mj-lt"/>
            </a:endParaRPr>
          </a:p>
        </p:txBody>
      </p:sp>
      <p:cxnSp>
        <p:nvCxnSpPr>
          <p:cNvPr id="32" name="Straight Arrow Connector 31"/>
          <p:cNvCxnSpPr/>
          <p:nvPr/>
        </p:nvCxnSpPr>
        <p:spPr>
          <a:xfrm>
            <a:off x="3733800" y="4953000"/>
            <a:ext cx="0" cy="990601"/>
          </a:xfrm>
          <a:prstGeom prst="straightConnector1">
            <a:avLst/>
          </a:prstGeom>
          <a:ln w="571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1524002" y="5943601"/>
            <a:ext cx="4724399" cy="685801"/>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1">
            <a:schemeClr val="accent6"/>
          </a:lnRef>
          <a:fillRef idx="3">
            <a:schemeClr val="accent6"/>
          </a:fillRef>
          <a:effectRef idx="2">
            <a:schemeClr val="accent6"/>
          </a:effectRef>
          <a:fontRef idx="minor">
            <a:schemeClr val="lt1"/>
          </a:fontRef>
        </p:style>
        <p:txBody>
          <a:bodyPr lIns="91429" tIns="45715" rIns="91429" bIns="45715" rtlCol="0" anchor="ctr"/>
          <a:lstStyle/>
          <a:p>
            <a:pPr algn="ctr"/>
            <a:r>
              <a:rPr lang="en-US" dirty="0" smtClean="0">
                <a:latin typeface="+mj-lt"/>
              </a:rPr>
              <a:t>var person=new Object();</a:t>
            </a:r>
            <a:endParaRPr lang="en-US" dirty="0">
              <a:latin typeface="+mj-lt"/>
            </a:endParaRPr>
          </a:p>
        </p:txBody>
      </p:sp>
      <p:sp>
        <p:nvSpPr>
          <p:cNvPr id="34" name="Rectangle 33"/>
          <p:cNvSpPr/>
          <p:nvPr/>
        </p:nvSpPr>
        <p:spPr>
          <a:xfrm>
            <a:off x="11506201" y="5867400"/>
            <a:ext cx="3810000" cy="685801"/>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1">
            <a:schemeClr val="accent6"/>
          </a:lnRef>
          <a:fillRef idx="3">
            <a:schemeClr val="accent6"/>
          </a:fillRef>
          <a:effectRef idx="2">
            <a:schemeClr val="accent6"/>
          </a:effectRef>
          <a:fontRef idx="minor">
            <a:schemeClr val="lt1"/>
          </a:fontRef>
        </p:style>
        <p:txBody>
          <a:bodyPr lIns="91429" tIns="45715" rIns="91429" bIns="45715" rtlCol="0" anchor="ctr"/>
          <a:lstStyle/>
          <a:p>
            <a:pPr algn="ctr"/>
            <a:r>
              <a:rPr lang="en-US" dirty="0" smtClean="0">
                <a:latin typeface="+mj-lt"/>
              </a:rPr>
              <a:t>var person={};</a:t>
            </a:r>
            <a:endParaRPr lang="en-US" dirty="0">
              <a:latin typeface="+mj-lt"/>
            </a:endParaRPr>
          </a:p>
        </p:txBody>
      </p:sp>
      <p:cxnSp>
        <p:nvCxnSpPr>
          <p:cNvPr id="35" name="Straight Arrow Connector 34"/>
          <p:cNvCxnSpPr/>
          <p:nvPr/>
        </p:nvCxnSpPr>
        <p:spPr>
          <a:xfrm>
            <a:off x="13258800" y="4876801"/>
            <a:ext cx="0" cy="990601"/>
          </a:xfrm>
          <a:prstGeom prst="straightConnector1">
            <a:avLst/>
          </a:prstGeom>
          <a:ln w="571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1+#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1+#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1+#ppt_w/2"/>
                                          </p:val>
                                        </p:tav>
                                        <p:tav tm="100000">
                                          <p:val>
                                            <p:strVal val="#ppt_x"/>
                                          </p:val>
                                        </p:tav>
                                      </p:tavLst>
                                    </p:anim>
                                    <p:anim calcmode="lin" valueType="num">
                                      <p:cBhvr additive="base">
                                        <p:cTn id="16" dur="500" fill="hold"/>
                                        <p:tgtEl>
                                          <p:spTgt spid="35"/>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1+#ppt_w/2"/>
                                          </p:val>
                                        </p:tav>
                                        <p:tav tm="100000">
                                          <p:val>
                                            <p:strVal val="#ppt_x"/>
                                          </p:val>
                                        </p:tav>
                                      </p:tavLst>
                                    </p:anim>
                                    <p:anim calcmode="lin" valueType="num">
                                      <p:cBhvr additive="base">
                                        <p:cTn id="20"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304802" y="457202"/>
            <a:ext cx="16383001" cy="4031863"/>
          </a:xfrm>
          <a:prstGeom prst="rect">
            <a:avLst/>
          </a:prstGeom>
          <a:noFill/>
        </p:spPr>
        <p:txBody>
          <a:bodyPr wrap="square" lIns="91429" tIns="45715" rIns="91429" bIns="45715" rtlCol="0">
            <a:spAutoFit/>
          </a:bodyPr>
          <a:lstStyle/>
          <a:p>
            <a:r>
              <a:rPr lang="en-US" sz="3200" dirty="0" smtClean="0">
                <a:latin typeface="+mj-lt"/>
              </a:rPr>
              <a:t>In  Javascript we can use the Object Literal Syntax and pass it as a parameter in method.</a:t>
            </a:r>
          </a:p>
          <a:p>
            <a:endParaRPr lang="en-US" sz="3200" dirty="0" smtClean="0">
              <a:latin typeface="+mj-lt"/>
            </a:endParaRPr>
          </a:p>
          <a:p>
            <a:r>
              <a:rPr lang="en-US" sz="3200" dirty="0" smtClean="0">
                <a:latin typeface="+mj-lt"/>
              </a:rPr>
              <a:t>function greet(person){</a:t>
            </a:r>
          </a:p>
          <a:p>
            <a:r>
              <a:rPr lang="en-US" sz="3200" dirty="0" smtClean="0">
                <a:latin typeface="+mj-lt"/>
              </a:rPr>
              <a:t>console.log(‘Hi ’+person.firstName);</a:t>
            </a:r>
          </a:p>
          <a:p>
            <a:r>
              <a:rPr lang="en-US" sz="3200" dirty="0" smtClean="0">
                <a:latin typeface="+mj-lt"/>
              </a:rPr>
              <a:t>} </a:t>
            </a:r>
          </a:p>
          <a:p>
            <a:endParaRPr lang="en-US" sz="3200" dirty="0" smtClean="0">
              <a:latin typeface="+mj-lt"/>
            </a:endParaRPr>
          </a:p>
          <a:p>
            <a:r>
              <a:rPr lang="en-US" sz="3200" dirty="0" smtClean="0">
                <a:latin typeface="+mj-lt"/>
              </a:rPr>
              <a:t>greet({</a:t>
            </a:r>
            <a:r>
              <a:rPr lang="en-US" sz="3200" dirty="0" err="1" smtClean="0">
                <a:latin typeface="+mj-lt"/>
              </a:rPr>
              <a:t>firstName:’Mark</a:t>
            </a:r>
            <a:r>
              <a:rPr lang="en-US" sz="3200" dirty="0" smtClean="0">
                <a:latin typeface="+mj-lt"/>
              </a:rPr>
              <a:t>’});</a:t>
            </a:r>
          </a:p>
          <a:p>
            <a:endParaRPr lang="en-US" sz="3200" dirty="0" smtClean="0">
              <a:latin typeface="+mj-l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304802" y="457202"/>
            <a:ext cx="16383001" cy="5509190"/>
          </a:xfrm>
          <a:prstGeom prst="rect">
            <a:avLst/>
          </a:prstGeom>
          <a:noFill/>
        </p:spPr>
        <p:txBody>
          <a:bodyPr wrap="square" lIns="91429" tIns="45715" rIns="91429" bIns="45715" rtlCol="0">
            <a:spAutoFit/>
          </a:bodyPr>
          <a:lstStyle/>
          <a:p>
            <a:r>
              <a:rPr lang="en-US" sz="3600" dirty="0" smtClean="0">
                <a:latin typeface="+mj-lt"/>
              </a:rPr>
              <a:t>How can we fake namespaces in Javascript?</a:t>
            </a:r>
          </a:p>
          <a:p>
            <a:r>
              <a:rPr lang="en-US" sz="3600" dirty="0" smtClean="0">
                <a:latin typeface="+mj-lt"/>
              </a:rPr>
              <a:t>Namespace is a container for variables and functions.</a:t>
            </a:r>
          </a:p>
          <a:p>
            <a:endParaRPr lang="en-US" sz="3600" dirty="0" smtClean="0">
              <a:latin typeface="+mj-lt"/>
            </a:endParaRPr>
          </a:p>
          <a:p>
            <a:r>
              <a:rPr lang="en-US" sz="3600" dirty="0" smtClean="0">
                <a:latin typeface="+mj-lt"/>
              </a:rPr>
              <a:t>We can fake namespaces in Javascript by using an object as a wrapper for a property which will prevent the accidental modification of that property due to conflicts in file.</a:t>
            </a:r>
          </a:p>
          <a:p>
            <a:endParaRPr lang="en-US" sz="3600" dirty="0" smtClean="0">
              <a:latin typeface="+mj-lt"/>
            </a:endParaRPr>
          </a:p>
          <a:p>
            <a:r>
              <a:rPr lang="en-US" sz="3600" dirty="0" smtClean="0">
                <a:latin typeface="+mj-lt"/>
              </a:rPr>
              <a:t>Example-&gt; var english={</a:t>
            </a:r>
          </a:p>
          <a:p>
            <a:r>
              <a:rPr lang="en-US" sz="3600" dirty="0" smtClean="0">
                <a:latin typeface="+mj-lt"/>
              </a:rPr>
              <a:t>                                        </a:t>
            </a:r>
            <a:r>
              <a:rPr lang="en-US" sz="3600" dirty="0" err="1" smtClean="0">
                <a:latin typeface="+mj-lt"/>
              </a:rPr>
              <a:t>greet:’Hello</a:t>
            </a:r>
            <a:r>
              <a:rPr lang="en-US" sz="3600" dirty="0" smtClean="0">
                <a:latin typeface="+mj-lt"/>
              </a:rPr>
              <a:t>’				</a:t>
            </a:r>
          </a:p>
          <a:p>
            <a:r>
              <a:rPr lang="en-US" sz="3600" dirty="0" smtClean="0">
                <a:latin typeface="+mj-lt"/>
              </a:rPr>
              <a:t>		           };</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304802" y="457201"/>
            <a:ext cx="16383001" cy="6986518"/>
          </a:xfrm>
          <a:prstGeom prst="rect">
            <a:avLst/>
          </a:prstGeom>
          <a:noFill/>
        </p:spPr>
        <p:txBody>
          <a:bodyPr wrap="square" lIns="91429" tIns="45715" rIns="91429" bIns="45715" rtlCol="0">
            <a:spAutoFit/>
          </a:bodyPr>
          <a:lstStyle/>
          <a:p>
            <a:r>
              <a:rPr lang="en-US" sz="3200" dirty="0" smtClean="0">
                <a:latin typeface="+mj-lt"/>
              </a:rPr>
              <a:t>JSON-&gt; JSON stands for Javascript Object Notation Syntax.</a:t>
            </a:r>
          </a:p>
          <a:p>
            <a:endParaRPr lang="en-US" sz="3200" dirty="0" smtClean="0">
              <a:latin typeface="+mj-lt"/>
            </a:endParaRPr>
          </a:p>
          <a:p>
            <a:r>
              <a:rPr lang="en-US" sz="3200" dirty="0" smtClean="0">
                <a:latin typeface="+mj-lt"/>
              </a:rPr>
              <a:t>JSON is inspired by Javascript Object Literals but they are not the same thing.</a:t>
            </a:r>
          </a:p>
          <a:p>
            <a:endParaRPr lang="en-US" sz="3200" dirty="0" smtClean="0">
              <a:latin typeface="+mj-lt"/>
            </a:endParaRPr>
          </a:p>
          <a:p>
            <a:r>
              <a:rPr lang="en-US" sz="3200" dirty="0" smtClean="0">
                <a:latin typeface="+mj-lt"/>
              </a:rPr>
              <a:t>JSON Notation Rules-&gt;</a:t>
            </a:r>
          </a:p>
          <a:p>
            <a:endParaRPr lang="en-US" sz="3200" dirty="0" smtClean="0">
              <a:latin typeface="+mj-lt"/>
            </a:endParaRPr>
          </a:p>
          <a:p>
            <a:r>
              <a:rPr lang="en-US" sz="3200" dirty="0" smtClean="0">
                <a:solidFill>
                  <a:schemeClr val="bg1"/>
                </a:solidFill>
                <a:latin typeface="+mj-lt"/>
              </a:rPr>
              <a:t>1.</a:t>
            </a:r>
            <a:r>
              <a:rPr lang="en-US" sz="3200" dirty="0" smtClean="0">
                <a:solidFill>
                  <a:schemeClr val="accent1">
                    <a:lumMod val="75000"/>
                  </a:schemeClr>
                </a:solidFill>
                <a:latin typeface="+mj-lt"/>
              </a:rPr>
              <a:t> </a:t>
            </a:r>
            <a:r>
              <a:rPr lang="en-US" sz="3200" dirty="0" smtClean="0">
                <a:solidFill>
                  <a:schemeClr val="tx1">
                    <a:lumMod val="65000"/>
                    <a:lumOff val="35000"/>
                  </a:schemeClr>
                </a:solidFill>
                <a:latin typeface="+mj-lt"/>
              </a:rPr>
              <a:t>Property Names and Values have to be wrapped in Quotes.</a:t>
            </a:r>
          </a:p>
          <a:p>
            <a:r>
              <a:rPr lang="en-US" sz="3200" dirty="0" smtClean="0">
                <a:solidFill>
                  <a:schemeClr val="bg1"/>
                </a:solidFill>
                <a:latin typeface="+mj-lt"/>
              </a:rPr>
              <a:t>2.</a:t>
            </a:r>
            <a:r>
              <a:rPr lang="en-US" sz="3200" dirty="0" smtClean="0">
                <a:solidFill>
                  <a:schemeClr val="accent1">
                    <a:lumMod val="75000"/>
                  </a:schemeClr>
                </a:solidFill>
                <a:latin typeface="+mj-lt"/>
              </a:rPr>
              <a:t> </a:t>
            </a:r>
            <a:r>
              <a:rPr lang="en-US" sz="3200" dirty="0" smtClean="0">
                <a:solidFill>
                  <a:schemeClr val="tx1">
                    <a:lumMod val="65000"/>
                    <a:lumOff val="35000"/>
                  </a:schemeClr>
                </a:solidFill>
                <a:latin typeface="+mj-lt"/>
              </a:rPr>
              <a:t>JSON has strict rules that what the format will be. </a:t>
            </a:r>
            <a:r>
              <a:rPr lang="en-US" sz="3200" dirty="0" smtClean="0">
                <a:solidFill>
                  <a:schemeClr val="accent1">
                    <a:lumMod val="75000"/>
                  </a:schemeClr>
                </a:solidFill>
                <a:latin typeface="+mj-lt"/>
              </a:rPr>
              <a:t> </a:t>
            </a:r>
          </a:p>
          <a:p>
            <a:r>
              <a:rPr lang="en-US" sz="3200" dirty="0" smtClean="0">
                <a:solidFill>
                  <a:schemeClr val="bg1"/>
                </a:solidFill>
                <a:latin typeface="+mj-lt"/>
              </a:rPr>
              <a:t>3. </a:t>
            </a:r>
            <a:r>
              <a:rPr lang="en-US" sz="3200" dirty="0" smtClean="0">
                <a:solidFill>
                  <a:schemeClr val="tx1">
                    <a:lumMod val="65000"/>
                    <a:lumOff val="35000"/>
                  </a:schemeClr>
                </a:solidFill>
                <a:latin typeface="+mj-lt"/>
              </a:rPr>
              <a:t>JSON does not allow functions to be used as values.</a:t>
            </a:r>
          </a:p>
          <a:p>
            <a:endParaRPr lang="en-US" sz="3200" dirty="0" smtClean="0">
              <a:solidFill>
                <a:schemeClr val="tx1">
                  <a:lumMod val="65000"/>
                  <a:lumOff val="35000"/>
                </a:schemeClr>
              </a:solidFill>
              <a:latin typeface="+mj-lt"/>
            </a:endParaRPr>
          </a:p>
          <a:p>
            <a:r>
              <a:rPr lang="en-US" sz="3200" b="1" dirty="0" smtClean="0">
                <a:solidFill>
                  <a:srgbClr val="FFC000"/>
                </a:solidFill>
                <a:effectLst>
                  <a:outerShdw blurRad="38100" dist="38100" dir="2700000" algn="tl">
                    <a:srgbClr val="000000">
                      <a:alpha val="43137"/>
                    </a:srgbClr>
                  </a:outerShdw>
                </a:effectLst>
                <a:latin typeface="+mj-lt"/>
              </a:rPr>
              <a:t>Anything that is JSON valid is also valid Javascript Object Literal Syntax but not all Javascript Object Literal is valid JSON.</a:t>
            </a:r>
          </a:p>
          <a:p>
            <a:endParaRPr lang="en-US" sz="3200" dirty="0" smtClean="0">
              <a:latin typeface="+mj-lt"/>
            </a:endParaRPr>
          </a:p>
          <a:p>
            <a:r>
              <a:rPr lang="en-US" sz="3200" dirty="0" smtClean="0">
                <a:latin typeface="+mj-lt"/>
              </a:rPr>
              <a:t>  </a:t>
            </a:r>
            <a:endParaRPr lang="en-US" sz="32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5">
                                            <p:txEl>
                                              <p:pRg st="6" end="6"/>
                                            </p:txEl>
                                          </p:spTgt>
                                        </p:tgtEl>
                                        <p:attrNameLst>
                                          <p:attrName>style.visibility</p:attrName>
                                        </p:attrNameLst>
                                      </p:cBhvr>
                                      <p:to>
                                        <p:strVal val="visible"/>
                                      </p:to>
                                    </p:set>
                                    <p:anim calcmode="lin" valueType="num">
                                      <p:cBhvr additive="base">
                                        <p:cTn id="7" dur="500" fill="hold"/>
                                        <p:tgtEl>
                                          <p:spTgt spid="15">
                                            <p:txEl>
                                              <p:pRg st="6" end="6"/>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5">
                                            <p:txEl>
                                              <p:pRg st="7" end="7"/>
                                            </p:txEl>
                                          </p:spTgt>
                                        </p:tgtEl>
                                        <p:attrNameLst>
                                          <p:attrName>style.visibility</p:attrName>
                                        </p:attrNameLst>
                                      </p:cBhvr>
                                      <p:to>
                                        <p:strVal val="visible"/>
                                      </p:to>
                                    </p:set>
                                    <p:anim calcmode="lin" valueType="num">
                                      <p:cBhvr additive="base">
                                        <p:cTn id="13" dur="500" fill="hold"/>
                                        <p:tgtEl>
                                          <p:spTgt spid="15">
                                            <p:txEl>
                                              <p:pRg st="7" end="7"/>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5">
                                            <p:txEl>
                                              <p:pRg st="8" end="8"/>
                                            </p:txEl>
                                          </p:spTgt>
                                        </p:tgtEl>
                                        <p:attrNameLst>
                                          <p:attrName>style.visibility</p:attrName>
                                        </p:attrNameLst>
                                      </p:cBhvr>
                                      <p:to>
                                        <p:strVal val="visible"/>
                                      </p:to>
                                    </p:set>
                                    <p:anim calcmode="lin" valueType="num">
                                      <p:cBhvr additive="base">
                                        <p:cTn id="19" dur="500" fill="hold"/>
                                        <p:tgtEl>
                                          <p:spTgt spid="15">
                                            <p:txEl>
                                              <p:pRg st="8" end="8"/>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5">
                                            <p:txEl>
                                              <p:pRg st="10" end="10"/>
                                            </p:txEl>
                                          </p:spTgt>
                                        </p:tgtEl>
                                        <p:attrNameLst>
                                          <p:attrName>style.visibility</p:attrName>
                                        </p:attrNameLst>
                                      </p:cBhvr>
                                      <p:to>
                                        <p:strVal val="visible"/>
                                      </p:to>
                                    </p:set>
                                    <p:anim calcmode="lin" valueType="num">
                                      <p:cBhvr additive="base">
                                        <p:cTn id="25" dur="500" fill="hold"/>
                                        <p:tgtEl>
                                          <p:spTgt spid="15">
                                            <p:txEl>
                                              <p:pRg st="10" end="1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5">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304802" y="457201"/>
            <a:ext cx="16383001" cy="6740297"/>
          </a:xfrm>
          <a:prstGeom prst="rect">
            <a:avLst/>
          </a:prstGeom>
          <a:noFill/>
        </p:spPr>
        <p:txBody>
          <a:bodyPr wrap="square" lIns="91429" tIns="45715" rIns="91429" bIns="45715" rtlCol="0">
            <a:spAutoFit/>
          </a:bodyPr>
          <a:lstStyle/>
          <a:p>
            <a:r>
              <a:rPr lang="en-US" sz="3600" dirty="0" smtClean="0">
                <a:latin typeface="+mj-lt"/>
              </a:rPr>
              <a:t>How to convert JSON to Javascript Object and Javascript Object to JSON?</a:t>
            </a:r>
          </a:p>
          <a:p>
            <a:endParaRPr lang="en-US" sz="3600" dirty="0" smtClean="0">
              <a:latin typeface="+mj-lt"/>
            </a:endParaRPr>
          </a:p>
          <a:p>
            <a:r>
              <a:rPr lang="en-US" sz="3600" dirty="0" smtClean="0">
                <a:latin typeface="+mj-lt"/>
              </a:rPr>
              <a:t>var objectLiteral={</a:t>
            </a:r>
          </a:p>
          <a:p>
            <a:r>
              <a:rPr lang="en-US" sz="3600" dirty="0" smtClean="0">
                <a:latin typeface="+mj-lt"/>
              </a:rPr>
              <a:t>                               firstName : ’Mary’,</a:t>
            </a:r>
          </a:p>
          <a:p>
            <a:r>
              <a:rPr lang="en-US" sz="3600" dirty="0" smtClean="0">
                <a:latin typeface="+mj-lt"/>
              </a:rPr>
              <a:t>                               city : ’New York’</a:t>
            </a:r>
          </a:p>
          <a:p>
            <a:r>
              <a:rPr lang="en-US" sz="3600" dirty="0" smtClean="0">
                <a:latin typeface="+mj-lt"/>
              </a:rPr>
              <a:t>		   } </a:t>
            </a:r>
          </a:p>
          <a:p>
            <a:endParaRPr lang="en-US" sz="3600" dirty="0" smtClean="0">
              <a:latin typeface="+mj-lt"/>
            </a:endParaRPr>
          </a:p>
          <a:p>
            <a:r>
              <a:rPr lang="en-US" sz="3600" dirty="0" smtClean="0">
                <a:latin typeface="+mj-lt"/>
              </a:rPr>
              <a:t>var JSONString=</a:t>
            </a:r>
            <a:r>
              <a:rPr lang="en-US" sz="3600" b="1" dirty="0" err="1" smtClean="0">
                <a:solidFill>
                  <a:schemeClr val="bg1"/>
                </a:solidFill>
                <a:latin typeface="+mj-lt"/>
              </a:rPr>
              <a:t>JSON.stringify</a:t>
            </a:r>
            <a:r>
              <a:rPr lang="en-US" sz="3600" dirty="0" smtClean="0">
                <a:latin typeface="+mj-lt"/>
              </a:rPr>
              <a:t>(objectLiteral);</a:t>
            </a:r>
          </a:p>
          <a:p>
            <a:endParaRPr lang="en-US" sz="3600" dirty="0" smtClean="0">
              <a:latin typeface="+mj-lt"/>
            </a:endParaRPr>
          </a:p>
          <a:p>
            <a:r>
              <a:rPr lang="en-US" sz="3600" dirty="0" smtClean="0">
                <a:latin typeface="+mj-lt"/>
              </a:rPr>
              <a:t>var objValue=</a:t>
            </a:r>
            <a:r>
              <a:rPr lang="en-US" sz="3600" b="1" dirty="0" err="1" smtClean="0">
                <a:solidFill>
                  <a:schemeClr val="bg1"/>
                </a:solidFill>
                <a:latin typeface="+mj-lt"/>
              </a:rPr>
              <a:t>JSON.Parse</a:t>
            </a:r>
            <a:r>
              <a:rPr lang="en-US" sz="3600" dirty="0" smtClean="0">
                <a:latin typeface="+mj-lt"/>
              </a:rPr>
              <a:t>(JSONString); </a:t>
            </a:r>
          </a:p>
          <a:p>
            <a:endParaRPr lang="en-US" sz="3600" dirty="0" smtClean="0">
              <a:latin typeface="+mj-lt"/>
            </a:endParaRPr>
          </a:p>
          <a:p>
            <a:r>
              <a:rPr lang="en-US" sz="3600" dirty="0" smtClean="0">
                <a:latin typeface="+mj-lt"/>
              </a:rPr>
              <a:t>  </a:t>
            </a:r>
            <a:endParaRPr lang="en-US" sz="3600" dirty="0">
              <a:latin typeface="+mj-l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304802" y="380999"/>
            <a:ext cx="16383001" cy="646321"/>
          </a:xfrm>
          <a:prstGeom prst="rect">
            <a:avLst/>
          </a:prstGeom>
          <a:noFill/>
        </p:spPr>
        <p:txBody>
          <a:bodyPr wrap="square" lIns="91429" tIns="45715" rIns="91429" bIns="45715" rtlCol="0">
            <a:spAutoFit/>
          </a:bodyPr>
          <a:lstStyle/>
          <a:p>
            <a:r>
              <a:rPr lang="en-US" sz="3600" dirty="0" smtClean="0">
                <a:latin typeface="+mj-lt"/>
              </a:rPr>
              <a:t>Function-&gt; Function is a special type of object in Javascript.</a:t>
            </a:r>
          </a:p>
        </p:txBody>
      </p:sp>
      <p:sp>
        <p:nvSpPr>
          <p:cNvPr id="3" name="Rectangle 2"/>
          <p:cNvSpPr/>
          <p:nvPr/>
        </p:nvSpPr>
        <p:spPr>
          <a:xfrm>
            <a:off x="6934200" y="1371601"/>
            <a:ext cx="2895600" cy="1676400"/>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1">
            <a:schemeClr val="accent6"/>
          </a:lnRef>
          <a:fillRef idx="3">
            <a:schemeClr val="accent6"/>
          </a:fillRef>
          <a:effectRef idx="2">
            <a:schemeClr val="accent6"/>
          </a:effectRef>
          <a:fontRef idx="minor">
            <a:schemeClr val="lt1"/>
          </a:fontRef>
        </p:style>
        <p:txBody>
          <a:bodyPr lIns="91429" tIns="45715" rIns="91429" bIns="45715" rtlCol="0" anchor="ctr"/>
          <a:lstStyle/>
          <a:p>
            <a:pPr algn="ctr"/>
            <a:r>
              <a:rPr lang="en-US" dirty="0" smtClean="0">
                <a:latin typeface="+mj-lt"/>
              </a:rPr>
              <a:t>Function</a:t>
            </a:r>
          </a:p>
          <a:p>
            <a:pPr algn="ctr"/>
            <a:r>
              <a:rPr lang="en-US" dirty="0" smtClean="0">
                <a:latin typeface="+mj-lt"/>
              </a:rPr>
              <a:t>a special type of object</a:t>
            </a:r>
          </a:p>
        </p:txBody>
      </p:sp>
      <p:sp>
        <p:nvSpPr>
          <p:cNvPr id="4" name="Rectangle 3"/>
          <p:cNvSpPr/>
          <p:nvPr/>
        </p:nvSpPr>
        <p:spPr>
          <a:xfrm>
            <a:off x="304800" y="3048001"/>
            <a:ext cx="2514601" cy="1295401"/>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1">
            <a:schemeClr val="accent6"/>
          </a:lnRef>
          <a:fillRef idx="3">
            <a:schemeClr val="accent6"/>
          </a:fillRef>
          <a:effectRef idx="2">
            <a:schemeClr val="accent6"/>
          </a:effectRef>
          <a:fontRef idx="minor">
            <a:schemeClr val="lt1"/>
          </a:fontRef>
        </p:style>
        <p:txBody>
          <a:bodyPr lIns="91429" tIns="45715" rIns="91429" bIns="45715" rtlCol="0" anchor="ctr"/>
          <a:lstStyle/>
          <a:p>
            <a:pPr algn="ctr"/>
            <a:r>
              <a:rPr lang="en-US" dirty="0" smtClean="0">
                <a:latin typeface="+mj-lt"/>
              </a:rPr>
              <a:t>Primitive</a:t>
            </a:r>
          </a:p>
          <a:p>
            <a:pPr algn="ctr"/>
            <a:r>
              <a:rPr lang="en-US" dirty="0" smtClean="0">
                <a:latin typeface="+mj-lt"/>
              </a:rPr>
              <a:t>“Property”</a:t>
            </a:r>
            <a:endParaRPr lang="en-US" dirty="0">
              <a:latin typeface="+mj-lt"/>
            </a:endParaRPr>
          </a:p>
        </p:txBody>
      </p:sp>
      <p:sp>
        <p:nvSpPr>
          <p:cNvPr id="5" name="Rectangle 4"/>
          <p:cNvSpPr/>
          <p:nvPr/>
        </p:nvSpPr>
        <p:spPr>
          <a:xfrm>
            <a:off x="2133600" y="4876801"/>
            <a:ext cx="2590800" cy="1295401"/>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1">
            <a:schemeClr val="accent6"/>
          </a:lnRef>
          <a:fillRef idx="3">
            <a:schemeClr val="accent6"/>
          </a:fillRef>
          <a:effectRef idx="2">
            <a:schemeClr val="accent6"/>
          </a:effectRef>
          <a:fontRef idx="minor">
            <a:schemeClr val="lt1"/>
          </a:fontRef>
        </p:style>
        <p:txBody>
          <a:bodyPr lIns="91429" tIns="45715" rIns="91429" bIns="45715" rtlCol="0" anchor="ctr"/>
          <a:lstStyle/>
          <a:p>
            <a:pPr algn="ctr"/>
            <a:r>
              <a:rPr lang="en-US" dirty="0" smtClean="0">
                <a:latin typeface="+mj-lt"/>
              </a:rPr>
              <a:t>Object</a:t>
            </a:r>
          </a:p>
          <a:p>
            <a:pPr algn="ctr"/>
            <a:r>
              <a:rPr lang="en-US" dirty="0" smtClean="0">
                <a:latin typeface="+mj-lt"/>
              </a:rPr>
              <a:t>“Property”</a:t>
            </a:r>
            <a:endParaRPr lang="en-US" dirty="0">
              <a:latin typeface="+mj-lt"/>
            </a:endParaRPr>
          </a:p>
        </p:txBody>
      </p:sp>
      <p:sp>
        <p:nvSpPr>
          <p:cNvPr id="6" name="Rectangle 5"/>
          <p:cNvSpPr/>
          <p:nvPr/>
        </p:nvSpPr>
        <p:spPr>
          <a:xfrm>
            <a:off x="7086602" y="4800600"/>
            <a:ext cx="2819401" cy="1295401"/>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1">
            <a:schemeClr val="accent6"/>
          </a:lnRef>
          <a:fillRef idx="3">
            <a:schemeClr val="accent6"/>
          </a:fillRef>
          <a:effectRef idx="2">
            <a:schemeClr val="accent6"/>
          </a:effectRef>
          <a:fontRef idx="minor">
            <a:schemeClr val="lt1"/>
          </a:fontRef>
        </p:style>
        <p:txBody>
          <a:bodyPr lIns="91429" tIns="45715" rIns="91429" bIns="45715" rtlCol="0" anchor="ctr"/>
          <a:lstStyle/>
          <a:p>
            <a:pPr algn="ctr"/>
            <a:r>
              <a:rPr lang="en-US" dirty="0" smtClean="0">
                <a:latin typeface="+mj-lt"/>
              </a:rPr>
              <a:t>Function</a:t>
            </a:r>
          </a:p>
          <a:p>
            <a:pPr algn="ctr"/>
            <a:r>
              <a:rPr lang="en-US" dirty="0" smtClean="0">
                <a:latin typeface="+mj-lt"/>
              </a:rPr>
              <a:t>“Method”</a:t>
            </a:r>
            <a:endParaRPr lang="en-US" dirty="0">
              <a:latin typeface="+mj-lt"/>
            </a:endParaRPr>
          </a:p>
        </p:txBody>
      </p:sp>
      <p:sp>
        <p:nvSpPr>
          <p:cNvPr id="7" name="Rectangle 6"/>
          <p:cNvSpPr/>
          <p:nvPr/>
        </p:nvSpPr>
        <p:spPr>
          <a:xfrm>
            <a:off x="11811003" y="4724401"/>
            <a:ext cx="2819401" cy="1295401"/>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1">
            <a:schemeClr val="accent6"/>
          </a:lnRef>
          <a:fillRef idx="3">
            <a:schemeClr val="accent6"/>
          </a:fillRef>
          <a:effectRef idx="2">
            <a:schemeClr val="accent6"/>
          </a:effectRef>
          <a:fontRef idx="minor">
            <a:schemeClr val="lt1"/>
          </a:fontRef>
        </p:style>
        <p:txBody>
          <a:bodyPr lIns="91429" tIns="45715" rIns="91429" bIns="45715" rtlCol="0" anchor="ctr"/>
          <a:lstStyle/>
          <a:p>
            <a:pPr algn="ctr"/>
            <a:r>
              <a:rPr lang="en-US" dirty="0" smtClean="0">
                <a:latin typeface="+mj-lt"/>
              </a:rPr>
              <a:t>Name, Optional can be anonymous</a:t>
            </a:r>
            <a:endParaRPr lang="en-US" dirty="0">
              <a:latin typeface="+mj-lt"/>
            </a:endParaRPr>
          </a:p>
        </p:txBody>
      </p:sp>
      <p:sp>
        <p:nvSpPr>
          <p:cNvPr id="8" name="Rectangle 7"/>
          <p:cNvSpPr/>
          <p:nvPr/>
        </p:nvSpPr>
        <p:spPr>
          <a:xfrm>
            <a:off x="14173203" y="2971800"/>
            <a:ext cx="2819401" cy="1295401"/>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1">
            <a:schemeClr val="accent6"/>
          </a:lnRef>
          <a:fillRef idx="3">
            <a:schemeClr val="accent6"/>
          </a:fillRef>
          <a:effectRef idx="2">
            <a:schemeClr val="accent6"/>
          </a:effectRef>
          <a:fontRef idx="minor">
            <a:schemeClr val="lt1"/>
          </a:fontRef>
        </p:style>
        <p:txBody>
          <a:bodyPr lIns="91429" tIns="45715" rIns="91429" bIns="45715" rtlCol="0" anchor="ctr"/>
          <a:lstStyle/>
          <a:p>
            <a:pPr algn="ctr"/>
            <a:r>
              <a:rPr lang="en-US" dirty="0" smtClean="0">
                <a:latin typeface="+mj-lt"/>
              </a:rPr>
              <a:t>Code</a:t>
            </a:r>
            <a:endParaRPr lang="en-US" dirty="0">
              <a:latin typeface="+mj-lt"/>
            </a:endParaRPr>
          </a:p>
        </p:txBody>
      </p:sp>
      <p:cxnSp>
        <p:nvCxnSpPr>
          <p:cNvPr id="9" name="Straight Arrow Connector 8"/>
          <p:cNvCxnSpPr/>
          <p:nvPr/>
        </p:nvCxnSpPr>
        <p:spPr>
          <a:xfrm flipH="1">
            <a:off x="2819400" y="2133601"/>
            <a:ext cx="4114800" cy="13716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4114802" y="2743201"/>
            <a:ext cx="2819401" cy="205740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305801" y="3048001"/>
            <a:ext cx="76200" cy="16764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8" idx="1"/>
          </p:cNvCxnSpPr>
          <p:nvPr/>
        </p:nvCxnSpPr>
        <p:spPr>
          <a:xfrm>
            <a:off x="9906002" y="2133600"/>
            <a:ext cx="4267201" cy="14859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677400" y="3048001"/>
            <a:ext cx="3200400" cy="16764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0515601" y="2286001"/>
            <a:ext cx="3352801" cy="6858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dirty="0" smtClean="0">
                <a:solidFill>
                  <a:schemeClr val="bg1"/>
                </a:solidFill>
                <a:latin typeface="+mj-lt"/>
              </a:rPr>
              <a:t>“Invocable()”  </a:t>
            </a:r>
          </a:p>
          <a:p>
            <a:pPr algn="ctr"/>
            <a:r>
              <a:rPr lang="en-US" dirty="0" smtClean="0">
                <a:solidFill>
                  <a:schemeClr val="bg1"/>
                </a:solidFill>
                <a:latin typeface="+mj-lt"/>
              </a:rPr>
              <a:t>Body of Function</a:t>
            </a:r>
            <a:endParaRPr lang="en-US" dirty="0">
              <a:solidFill>
                <a:schemeClr val="bg1"/>
              </a:solidFill>
              <a:latin typeface="+mj-lt"/>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304802" y="380999"/>
            <a:ext cx="16383001" cy="584765"/>
          </a:xfrm>
          <a:prstGeom prst="rect">
            <a:avLst/>
          </a:prstGeom>
          <a:noFill/>
        </p:spPr>
        <p:txBody>
          <a:bodyPr wrap="square" lIns="91429" tIns="45715" rIns="91429" bIns="45715" rtlCol="0">
            <a:spAutoFit/>
          </a:bodyPr>
          <a:lstStyle/>
          <a:p>
            <a:r>
              <a:rPr lang="en-US" sz="3200" dirty="0" smtClean="0">
                <a:latin typeface="+mj-lt"/>
              </a:rPr>
              <a:t>Example-&gt;</a:t>
            </a:r>
          </a:p>
        </p:txBody>
      </p:sp>
      <p:sp>
        <p:nvSpPr>
          <p:cNvPr id="7" name="Rectangle 6"/>
          <p:cNvSpPr/>
          <p:nvPr/>
        </p:nvSpPr>
        <p:spPr>
          <a:xfrm>
            <a:off x="6629403" y="4724401"/>
            <a:ext cx="2819401" cy="1295401"/>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1">
            <a:schemeClr val="accent6"/>
          </a:lnRef>
          <a:fillRef idx="3">
            <a:schemeClr val="accent6"/>
          </a:fillRef>
          <a:effectRef idx="2">
            <a:schemeClr val="accent6"/>
          </a:effectRef>
          <a:fontRef idx="minor">
            <a:schemeClr val="lt1"/>
          </a:fontRef>
        </p:style>
        <p:txBody>
          <a:bodyPr lIns="91429" tIns="45715" rIns="91429" bIns="45715" rtlCol="0" anchor="ctr"/>
          <a:lstStyle/>
          <a:p>
            <a:pPr algn="ctr"/>
            <a:r>
              <a:rPr lang="en-US" dirty="0" smtClean="0">
                <a:latin typeface="+mj-lt"/>
              </a:rPr>
              <a:t>Name</a:t>
            </a:r>
          </a:p>
          <a:p>
            <a:pPr algn="ctr"/>
            <a:r>
              <a:rPr lang="en-US" dirty="0" smtClean="0">
                <a:latin typeface="+mj-lt"/>
              </a:rPr>
              <a:t>greet</a:t>
            </a:r>
            <a:endParaRPr lang="en-US" dirty="0">
              <a:latin typeface="+mj-lt"/>
            </a:endParaRPr>
          </a:p>
        </p:txBody>
      </p:sp>
      <p:sp>
        <p:nvSpPr>
          <p:cNvPr id="8" name="Rectangle 7"/>
          <p:cNvSpPr/>
          <p:nvPr/>
        </p:nvSpPr>
        <p:spPr>
          <a:xfrm>
            <a:off x="12877799" y="4572001"/>
            <a:ext cx="3124200" cy="1295401"/>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1">
            <a:schemeClr val="accent6"/>
          </a:lnRef>
          <a:fillRef idx="3">
            <a:schemeClr val="accent6"/>
          </a:fillRef>
          <a:effectRef idx="2">
            <a:schemeClr val="accent6"/>
          </a:effectRef>
          <a:fontRef idx="minor">
            <a:schemeClr val="lt1"/>
          </a:fontRef>
        </p:style>
        <p:txBody>
          <a:bodyPr lIns="91429" tIns="45715" rIns="91429" bIns="45715" rtlCol="0" anchor="ctr"/>
          <a:lstStyle/>
          <a:p>
            <a:pPr algn="ctr"/>
            <a:r>
              <a:rPr lang="en-US" dirty="0" smtClean="0">
                <a:latin typeface="+mj-lt"/>
              </a:rPr>
              <a:t>Code</a:t>
            </a:r>
          </a:p>
          <a:p>
            <a:pPr algn="ctr"/>
            <a:r>
              <a:rPr lang="en-US" dirty="0" smtClean="0">
                <a:latin typeface="+mj-lt"/>
              </a:rPr>
              <a:t>console.log(‘Hi’);</a:t>
            </a:r>
          </a:p>
          <a:p>
            <a:pPr algn="ctr"/>
            <a:endParaRPr lang="en-US" dirty="0">
              <a:latin typeface="+mj-lt"/>
            </a:endParaRPr>
          </a:p>
        </p:txBody>
      </p:sp>
      <p:cxnSp>
        <p:nvCxnSpPr>
          <p:cNvPr id="11" name="Straight Arrow Connector 10"/>
          <p:cNvCxnSpPr/>
          <p:nvPr/>
        </p:nvCxnSpPr>
        <p:spPr>
          <a:xfrm>
            <a:off x="8305801" y="2895600"/>
            <a:ext cx="0" cy="18288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8915401" y="2895600"/>
            <a:ext cx="4572000" cy="16383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0134602" y="3352801"/>
            <a:ext cx="3352801"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sz="3600" dirty="0" smtClean="0">
                <a:solidFill>
                  <a:schemeClr val="bg1"/>
                </a:solidFill>
                <a:latin typeface="+mj-lt"/>
              </a:rPr>
              <a:t>“Invocable()”  </a:t>
            </a:r>
          </a:p>
          <a:p>
            <a:pPr algn="ctr"/>
            <a:endParaRPr lang="en-US" dirty="0">
              <a:solidFill>
                <a:schemeClr val="tx1"/>
              </a:solidFill>
            </a:endParaRPr>
          </a:p>
        </p:txBody>
      </p:sp>
      <p:sp>
        <p:nvSpPr>
          <p:cNvPr id="16" name="Rectangle 15"/>
          <p:cNvSpPr/>
          <p:nvPr/>
        </p:nvSpPr>
        <p:spPr>
          <a:xfrm>
            <a:off x="457202" y="1066801"/>
            <a:ext cx="3429000" cy="594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r>
              <a:rPr lang="en-US" sz="3200" dirty="0" smtClean="0">
                <a:solidFill>
                  <a:schemeClr val="tx1"/>
                </a:solidFill>
                <a:latin typeface="+mj-lt"/>
              </a:rPr>
              <a:t>function greet()</a:t>
            </a:r>
          </a:p>
          <a:p>
            <a:r>
              <a:rPr lang="en-US" sz="3200" dirty="0" smtClean="0">
                <a:solidFill>
                  <a:schemeClr val="tx1"/>
                </a:solidFill>
                <a:latin typeface="+mj-lt"/>
              </a:rPr>
              <a:t>{</a:t>
            </a:r>
          </a:p>
          <a:p>
            <a:r>
              <a:rPr lang="en-US" sz="3200" dirty="0" smtClean="0">
                <a:solidFill>
                  <a:schemeClr val="tx1"/>
                </a:solidFill>
                <a:latin typeface="+mj-lt"/>
              </a:rPr>
              <a:t>console.log(‘Hi’);</a:t>
            </a:r>
          </a:p>
          <a:p>
            <a:r>
              <a:rPr lang="en-US" sz="3200" dirty="0" smtClean="0">
                <a:solidFill>
                  <a:schemeClr val="tx1"/>
                </a:solidFill>
                <a:latin typeface="+mj-lt"/>
              </a:rPr>
              <a:t>}</a:t>
            </a:r>
          </a:p>
          <a:p>
            <a:endParaRPr lang="en-US" dirty="0" smtClean="0">
              <a:solidFill>
                <a:schemeClr val="tx1"/>
              </a:solidFill>
            </a:endParaRPr>
          </a:p>
          <a:p>
            <a:r>
              <a:rPr lang="en-US" sz="3200" dirty="0" smtClean="0">
                <a:solidFill>
                  <a:schemeClr val="tx1"/>
                </a:solidFill>
                <a:latin typeface="+mj-lt"/>
              </a:rPr>
              <a:t>greet();</a:t>
            </a:r>
            <a:endParaRPr lang="en-US" sz="3200" dirty="0">
              <a:solidFill>
                <a:schemeClr val="tx1"/>
              </a:solidFill>
              <a:latin typeface="+mj-lt"/>
            </a:endParaRPr>
          </a:p>
        </p:txBody>
      </p:sp>
      <p:sp>
        <p:nvSpPr>
          <p:cNvPr id="17" name="Rectangle 16"/>
          <p:cNvSpPr/>
          <p:nvPr/>
        </p:nvSpPr>
        <p:spPr>
          <a:xfrm>
            <a:off x="6629400" y="1143000"/>
            <a:ext cx="2895600" cy="1676400"/>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1">
            <a:schemeClr val="accent6"/>
          </a:lnRef>
          <a:fillRef idx="3">
            <a:schemeClr val="accent6"/>
          </a:fillRef>
          <a:effectRef idx="2">
            <a:schemeClr val="accent6"/>
          </a:effectRef>
          <a:fontRef idx="minor">
            <a:schemeClr val="lt1"/>
          </a:fontRef>
        </p:style>
        <p:txBody>
          <a:bodyPr lIns="91429" tIns="45715" rIns="91429" bIns="45715" rtlCol="0" anchor="ctr"/>
          <a:lstStyle/>
          <a:p>
            <a:pPr algn="ctr"/>
            <a:r>
              <a:rPr lang="en-US" dirty="0" smtClean="0">
                <a:latin typeface="+mj-lt"/>
              </a:rPr>
              <a:t>Function</a:t>
            </a:r>
          </a:p>
          <a:p>
            <a:pPr algn="ctr"/>
            <a:r>
              <a:rPr lang="en-US" dirty="0" smtClean="0">
                <a:latin typeface="+mj-lt"/>
              </a:rPr>
              <a:t>a special type of object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down)">
                                      <p:cBhvr>
                                        <p:cTn id="21" dur="500"/>
                                        <p:tgtEl>
                                          <p:spTgt spid="12"/>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6">
                                            <p:txEl>
                                              <p:pRg st="5" end="5"/>
                                            </p:txEl>
                                          </p:spTgt>
                                        </p:tgtEl>
                                        <p:attrNameLst>
                                          <p:attrName>style.visibility</p:attrName>
                                        </p:attrNameLst>
                                      </p:cBhvr>
                                      <p:to>
                                        <p:strVal val="visible"/>
                                      </p:to>
                                    </p:set>
                                    <p:animEffect transition="in" filter="wipe(down)">
                                      <p:cBhvr>
                                        <p:cTn id="29" dur="500"/>
                                        <p:tgtEl>
                                          <p:spTgt spid="16">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21">
                                            <p:txEl>
                                              <p:pRg st="0" end="0"/>
                                            </p:txEl>
                                          </p:spTgt>
                                        </p:tgtEl>
                                        <p:attrNameLst>
                                          <p:attrName>style.visibility</p:attrName>
                                        </p:attrNameLst>
                                      </p:cBhvr>
                                      <p:to>
                                        <p:strVal val="visible"/>
                                      </p:to>
                                    </p:set>
                                    <p:animEffect transition="in" filter="wipe(down)">
                                      <p:cBhvr>
                                        <p:cTn id="34"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304802" y="381001"/>
            <a:ext cx="16383001" cy="5509190"/>
          </a:xfrm>
          <a:prstGeom prst="rect">
            <a:avLst/>
          </a:prstGeom>
          <a:noFill/>
        </p:spPr>
        <p:txBody>
          <a:bodyPr wrap="square" lIns="91429" tIns="45715" rIns="91429" bIns="45715" rtlCol="0">
            <a:spAutoFit/>
          </a:bodyPr>
          <a:lstStyle/>
          <a:p>
            <a:r>
              <a:rPr lang="en-US" sz="3200" dirty="0" smtClean="0">
                <a:latin typeface="+mj-lt"/>
              </a:rPr>
              <a:t>Function Expression-&gt;A unit of code that results in a value. It does not have to save to a variable.</a:t>
            </a:r>
          </a:p>
          <a:p>
            <a:endParaRPr lang="en-US" sz="3200" dirty="0" smtClean="0">
              <a:latin typeface="+mj-lt"/>
            </a:endParaRPr>
          </a:p>
          <a:p>
            <a:r>
              <a:rPr lang="en-US" sz="3200" dirty="0" smtClean="0">
                <a:latin typeface="+mj-lt"/>
              </a:rPr>
              <a:t>Function Statements-&gt;Make an action based on condition and does not return anything.</a:t>
            </a:r>
          </a:p>
          <a:p>
            <a:endParaRPr lang="en-US" sz="3200" dirty="0" smtClean="0">
              <a:latin typeface="+mj-lt"/>
            </a:endParaRPr>
          </a:p>
          <a:p>
            <a:r>
              <a:rPr lang="en-US" sz="3200" dirty="0" smtClean="0">
                <a:latin typeface="+mj-lt"/>
              </a:rPr>
              <a:t>When a function is assigned to a variable it is treated as a Function Expression since it returns the function.</a:t>
            </a:r>
          </a:p>
          <a:p>
            <a:endParaRPr lang="en-US" sz="3200" dirty="0" smtClean="0">
              <a:latin typeface="+mj-lt"/>
            </a:endParaRPr>
          </a:p>
          <a:p>
            <a:r>
              <a:rPr lang="en-US" sz="3200" dirty="0" smtClean="0">
                <a:latin typeface="+mj-lt"/>
              </a:rPr>
              <a:t>Function Expressions are not hoisted.</a:t>
            </a:r>
          </a:p>
          <a:p>
            <a:endParaRPr lang="en-US" sz="3200" dirty="0" smtClean="0">
              <a:latin typeface="+mj-lt"/>
            </a:endParaRPr>
          </a:p>
          <a:p>
            <a:r>
              <a:rPr lang="en-US" sz="3200" dirty="0" smtClean="0">
                <a:latin typeface="+mj-lt"/>
              </a:rPr>
              <a:t>Function Expressions can be passed as a parameter in other methods, and can be invoked inside those methods.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304802" y="380999"/>
            <a:ext cx="16383001" cy="584765"/>
          </a:xfrm>
          <a:prstGeom prst="rect">
            <a:avLst/>
          </a:prstGeom>
          <a:noFill/>
        </p:spPr>
        <p:txBody>
          <a:bodyPr wrap="square" lIns="91429" tIns="45715" rIns="91429" bIns="45715" rtlCol="0">
            <a:spAutoFit/>
          </a:bodyPr>
          <a:lstStyle/>
          <a:p>
            <a:r>
              <a:rPr lang="en-US" sz="3200" dirty="0" smtClean="0">
                <a:latin typeface="+mj-lt"/>
              </a:rPr>
              <a:t>Function Expression Example-&gt;</a:t>
            </a:r>
          </a:p>
        </p:txBody>
      </p:sp>
      <p:sp>
        <p:nvSpPr>
          <p:cNvPr id="7" name="Rectangle 6"/>
          <p:cNvSpPr/>
          <p:nvPr/>
        </p:nvSpPr>
        <p:spPr>
          <a:xfrm>
            <a:off x="6629403" y="4724401"/>
            <a:ext cx="2819401" cy="1295401"/>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1">
            <a:schemeClr val="accent6"/>
          </a:lnRef>
          <a:fillRef idx="3">
            <a:schemeClr val="accent6"/>
          </a:fillRef>
          <a:effectRef idx="2">
            <a:schemeClr val="accent6"/>
          </a:effectRef>
          <a:fontRef idx="minor">
            <a:schemeClr val="lt1"/>
          </a:fontRef>
        </p:style>
        <p:txBody>
          <a:bodyPr lIns="91429" tIns="45715" rIns="91429" bIns="45715" rtlCol="0" anchor="ctr"/>
          <a:lstStyle/>
          <a:p>
            <a:pPr algn="ctr"/>
            <a:r>
              <a:rPr lang="en-US" dirty="0" smtClean="0"/>
              <a:t>Name</a:t>
            </a:r>
          </a:p>
          <a:p>
            <a:pPr algn="ctr"/>
            <a:r>
              <a:rPr lang="en-US" dirty="0" smtClean="0"/>
              <a:t>anonymous</a:t>
            </a:r>
            <a:endParaRPr lang="en-US" dirty="0"/>
          </a:p>
        </p:txBody>
      </p:sp>
      <p:sp>
        <p:nvSpPr>
          <p:cNvPr id="8" name="Rectangle 7"/>
          <p:cNvSpPr/>
          <p:nvPr/>
        </p:nvSpPr>
        <p:spPr>
          <a:xfrm>
            <a:off x="12877799" y="4572001"/>
            <a:ext cx="3124200" cy="1295401"/>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1">
            <a:schemeClr val="accent6"/>
          </a:lnRef>
          <a:fillRef idx="3">
            <a:schemeClr val="accent6"/>
          </a:fillRef>
          <a:effectRef idx="2">
            <a:schemeClr val="accent6"/>
          </a:effectRef>
          <a:fontRef idx="minor">
            <a:schemeClr val="lt1"/>
          </a:fontRef>
        </p:style>
        <p:txBody>
          <a:bodyPr lIns="91429" tIns="45715" rIns="91429" bIns="45715" rtlCol="0" anchor="ctr"/>
          <a:lstStyle/>
          <a:p>
            <a:pPr algn="ctr"/>
            <a:endParaRPr lang="en-US" dirty="0" smtClean="0"/>
          </a:p>
          <a:p>
            <a:pPr algn="ctr"/>
            <a:r>
              <a:rPr lang="en-US" dirty="0" smtClean="0"/>
              <a:t>Code</a:t>
            </a:r>
          </a:p>
          <a:p>
            <a:pPr algn="ctr"/>
            <a:r>
              <a:rPr lang="en-US" dirty="0" smtClean="0"/>
              <a:t>console.log(‘Hi’);</a:t>
            </a:r>
          </a:p>
          <a:p>
            <a:pPr algn="ctr"/>
            <a:endParaRPr lang="en-US" dirty="0"/>
          </a:p>
        </p:txBody>
      </p:sp>
      <p:cxnSp>
        <p:nvCxnSpPr>
          <p:cNvPr id="11" name="Straight Arrow Connector 10"/>
          <p:cNvCxnSpPr/>
          <p:nvPr/>
        </p:nvCxnSpPr>
        <p:spPr>
          <a:xfrm>
            <a:off x="8305801" y="2895600"/>
            <a:ext cx="0" cy="18288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8915401" y="2895600"/>
            <a:ext cx="4572000" cy="16383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0134602" y="3352801"/>
            <a:ext cx="3352801"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sz="3200" dirty="0" smtClean="0">
                <a:solidFill>
                  <a:schemeClr val="bg1"/>
                </a:solidFill>
                <a:latin typeface="+mj-lt"/>
              </a:rPr>
              <a:t>“Invocable()”</a:t>
            </a:r>
            <a:r>
              <a:rPr lang="en-US" dirty="0" smtClean="0">
                <a:solidFill>
                  <a:schemeClr val="tx1"/>
                </a:solidFill>
              </a:rPr>
              <a:t>  </a:t>
            </a:r>
          </a:p>
          <a:p>
            <a:pPr algn="ctr"/>
            <a:endParaRPr lang="en-US" dirty="0">
              <a:solidFill>
                <a:schemeClr val="tx1"/>
              </a:solidFill>
            </a:endParaRPr>
          </a:p>
        </p:txBody>
      </p:sp>
      <p:sp>
        <p:nvSpPr>
          <p:cNvPr id="16" name="Rectangle 15"/>
          <p:cNvSpPr/>
          <p:nvPr/>
        </p:nvSpPr>
        <p:spPr>
          <a:xfrm>
            <a:off x="457204" y="1066801"/>
            <a:ext cx="5638799" cy="594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r>
              <a:rPr lang="en-US" dirty="0" smtClean="0">
                <a:solidFill>
                  <a:schemeClr val="tx1"/>
                </a:solidFill>
                <a:latin typeface="+mj-lt"/>
              </a:rPr>
              <a:t>var  anonymousGreet=function()</a:t>
            </a:r>
          </a:p>
          <a:p>
            <a:r>
              <a:rPr lang="en-US" dirty="0" smtClean="0">
                <a:solidFill>
                  <a:schemeClr val="tx1"/>
                </a:solidFill>
                <a:latin typeface="+mj-lt"/>
              </a:rPr>
              <a:t>{</a:t>
            </a:r>
          </a:p>
          <a:p>
            <a:r>
              <a:rPr lang="en-US" dirty="0" smtClean="0">
                <a:solidFill>
                  <a:schemeClr val="tx1"/>
                </a:solidFill>
                <a:latin typeface="+mj-lt"/>
              </a:rPr>
              <a:t>console.log(‘Hi’);</a:t>
            </a:r>
          </a:p>
          <a:p>
            <a:r>
              <a:rPr lang="en-US" dirty="0" smtClean="0">
                <a:solidFill>
                  <a:schemeClr val="tx1"/>
                </a:solidFill>
                <a:latin typeface="+mj-lt"/>
              </a:rPr>
              <a:t>}</a:t>
            </a:r>
          </a:p>
          <a:p>
            <a:endParaRPr lang="en-US" dirty="0" smtClean="0">
              <a:solidFill>
                <a:schemeClr val="tx1"/>
              </a:solidFill>
            </a:endParaRPr>
          </a:p>
          <a:p>
            <a:r>
              <a:rPr lang="en-US" dirty="0" smtClean="0">
                <a:solidFill>
                  <a:schemeClr val="tx1"/>
                </a:solidFill>
                <a:latin typeface="+mj-lt"/>
              </a:rPr>
              <a:t>anonymousGreet();</a:t>
            </a:r>
            <a:endParaRPr lang="en-US" dirty="0">
              <a:solidFill>
                <a:schemeClr val="tx1"/>
              </a:solidFill>
              <a:latin typeface="+mj-lt"/>
            </a:endParaRPr>
          </a:p>
        </p:txBody>
      </p:sp>
      <p:sp>
        <p:nvSpPr>
          <p:cNvPr id="17" name="Rectangle 16"/>
          <p:cNvSpPr/>
          <p:nvPr/>
        </p:nvSpPr>
        <p:spPr>
          <a:xfrm>
            <a:off x="6629400" y="1143000"/>
            <a:ext cx="2895600" cy="1676400"/>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1">
            <a:schemeClr val="accent6"/>
          </a:lnRef>
          <a:fillRef idx="3">
            <a:schemeClr val="accent6"/>
          </a:fillRef>
          <a:effectRef idx="2">
            <a:schemeClr val="accent6"/>
          </a:effectRef>
          <a:fontRef idx="minor">
            <a:schemeClr val="lt1"/>
          </a:fontRef>
        </p:style>
        <p:txBody>
          <a:bodyPr lIns="91429" tIns="45715" rIns="91429" bIns="45715" rtlCol="0" anchor="ctr"/>
          <a:lstStyle/>
          <a:p>
            <a:pPr algn="ctr"/>
            <a:r>
              <a:rPr lang="en-US" dirty="0" smtClean="0"/>
              <a:t>Function</a:t>
            </a:r>
          </a:p>
          <a:p>
            <a:pPr algn="ctr"/>
            <a:r>
              <a:rPr lang="en-US" dirty="0" smtClean="0"/>
              <a:t>a special type of object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down)">
                                      <p:cBhvr>
                                        <p:cTn id="21" dur="500"/>
                                        <p:tgtEl>
                                          <p:spTgt spid="12"/>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6">
                                            <p:txEl>
                                              <p:pRg st="5" end="5"/>
                                            </p:txEl>
                                          </p:spTgt>
                                        </p:tgtEl>
                                        <p:attrNameLst>
                                          <p:attrName>style.visibility</p:attrName>
                                        </p:attrNameLst>
                                      </p:cBhvr>
                                      <p:to>
                                        <p:strVal val="visible"/>
                                      </p:to>
                                    </p:set>
                                    <p:animEffect transition="in" filter="wipe(down)">
                                      <p:cBhvr>
                                        <p:cTn id="29" dur="500"/>
                                        <p:tgtEl>
                                          <p:spTgt spid="16">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21">
                                            <p:txEl>
                                              <p:pRg st="0" end="0"/>
                                            </p:txEl>
                                          </p:spTgt>
                                        </p:tgtEl>
                                        <p:attrNameLst>
                                          <p:attrName>style.visibility</p:attrName>
                                        </p:attrNameLst>
                                      </p:cBhvr>
                                      <p:to>
                                        <p:strVal val="visible"/>
                                      </p:to>
                                    </p:set>
                                    <p:animEffect transition="in" filter="wipe(down)">
                                      <p:cBhvr>
                                        <p:cTn id="34"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304802" y="380999"/>
            <a:ext cx="16383001" cy="584765"/>
          </a:xfrm>
          <a:prstGeom prst="rect">
            <a:avLst/>
          </a:prstGeom>
          <a:noFill/>
        </p:spPr>
        <p:txBody>
          <a:bodyPr wrap="square" lIns="91429" tIns="45715" rIns="91429" bIns="45715" rtlCol="0">
            <a:spAutoFit/>
          </a:bodyPr>
          <a:lstStyle/>
          <a:p>
            <a:r>
              <a:rPr lang="en-US" sz="3200" dirty="0" smtClean="0">
                <a:latin typeface="+mj-lt"/>
              </a:rPr>
              <a:t>Pass By </a:t>
            </a:r>
            <a:r>
              <a:rPr lang="en-US" sz="3200" dirty="0" smtClean="0">
                <a:latin typeface="+mj-lt"/>
              </a:rPr>
              <a:t>Value-&gt;</a:t>
            </a:r>
            <a:endParaRPr lang="en-US" sz="3200" dirty="0" smtClean="0">
              <a:latin typeface="+mj-lt"/>
            </a:endParaRPr>
          </a:p>
        </p:txBody>
      </p:sp>
      <p:sp>
        <p:nvSpPr>
          <p:cNvPr id="7" name="Rectangle 6"/>
          <p:cNvSpPr/>
          <p:nvPr/>
        </p:nvSpPr>
        <p:spPr>
          <a:xfrm>
            <a:off x="6629401" y="4724401"/>
            <a:ext cx="2971800" cy="1295401"/>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1">
            <a:schemeClr val="accent6"/>
          </a:lnRef>
          <a:fillRef idx="3">
            <a:schemeClr val="accent6"/>
          </a:fillRef>
          <a:effectRef idx="2">
            <a:schemeClr val="accent6"/>
          </a:effectRef>
          <a:fontRef idx="minor">
            <a:schemeClr val="lt1"/>
          </a:fontRef>
        </p:style>
        <p:txBody>
          <a:bodyPr lIns="91429" tIns="45715" rIns="91429" bIns="45715" rtlCol="0" anchor="ctr"/>
          <a:lstStyle/>
          <a:p>
            <a:pPr algn="ctr"/>
            <a:r>
              <a:rPr lang="en-US" dirty="0" smtClean="0">
                <a:latin typeface="+mj-lt"/>
              </a:rPr>
              <a:t>Primitive Value</a:t>
            </a:r>
            <a:endParaRPr lang="en-US" dirty="0">
              <a:latin typeface="+mj-lt"/>
            </a:endParaRPr>
          </a:p>
        </p:txBody>
      </p:sp>
      <p:sp>
        <p:nvSpPr>
          <p:cNvPr id="8" name="Rectangle 7"/>
          <p:cNvSpPr/>
          <p:nvPr/>
        </p:nvSpPr>
        <p:spPr>
          <a:xfrm>
            <a:off x="12877799" y="4572001"/>
            <a:ext cx="3124200" cy="1295401"/>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1">
            <a:schemeClr val="accent6"/>
          </a:lnRef>
          <a:fillRef idx="3">
            <a:schemeClr val="accent6"/>
          </a:fillRef>
          <a:effectRef idx="2">
            <a:schemeClr val="accent6"/>
          </a:effectRef>
          <a:fontRef idx="minor">
            <a:schemeClr val="lt1"/>
          </a:fontRef>
        </p:style>
        <p:txBody>
          <a:bodyPr lIns="91429" tIns="45715" rIns="91429" bIns="45715" rtlCol="0" anchor="ctr"/>
          <a:lstStyle/>
          <a:p>
            <a:pPr algn="ctr"/>
            <a:r>
              <a:rPr lang="en-US" dirty="0" smtClean="0">
                <a:latin typeface="+mj-lt"/>
              </a:rPr>
              <a:t>Copy of Primitive Value</a:t>
            </a:r>
            <a:endParaRPr lang="en-US" dirty="0">
              <a:latin typeface="+mj-lt"/>
            </a:endParaRPr>
          </a:p>
        </p:txBody>
      </p:sp>
      <p:cxnSp>
        <p:nvCxnSpPr>
          <p:cNvPr id="11" name="Straight Arrow Connector 10"/>
          <p:cNvCxnSpPr/>
          <p:nvPr/>
        </p:nvCxnSpPr>
        <p:spPr>
          <a:xfrm>
            <a:off x="8305801" y="2895600"/>
            <a:ext cx="0" cy="18288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629400" y="1143000"/>
            <a:ext cx="2895600" cy="1676400"/>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1">
            <a:schemeClr val="accent6"/>
          </a:lnRef>
          <a:fillRef idx="3">
            <a:schemeClr val="accent6"/>
          </a:fillRef>
          <a:effectRef idx="2">
            <a:schemeClr val="accent6"/>
          </a:effectRef>
          <a:fontRef idx="minor">
            <a:schemeClr val="lt1"/>
          </a:fontRef>
        </p:style>
        <p:txBody>
          <a:bodyPr lIns="91429" tIns="45715" rIns="91429" bIns="45715" rtlCol="0" anchor="ctr"/>
          <a:lstStyle/>
          <a:p>
            <a:pPr algn="ctr"/>
            <a:r>
              <a:rPr lang="en-US" dirty="0" smtClean="0">
                <a:latin typeface="+mj-lt"/>
              </a:rPr>
              <a:t>a</a:t>
            </a:r>
          </a:p>
        </p:txBody>
      </p:sp>
      <p:sp>
        <p:nvSpPr>
          <p:cNvPr id="10" name="Rectangle 9"/>
          <p:cNvSpPr/>
          <p:nvPr/>
        </p:nvSpPr>
        <p:spPr>
          <a:xfrm>
            <a:off x="8382003" y="3352800"/>
            <a:ext cx="1295399"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dirty="0" smtClean="0">
                <a:solidFill>
                  <a:schemeClr val="tx1"/>
                </a:solidFill>
              </a:rPr>
              <a:t>0x001</a:t>
            </a:r>
            <a:endParaRPr lang="en-US" dirty="0">
              <a:solidFill>
                <a:schemeClr val="tx1"/>
              </a:solidFill>
            </a:endParaRPr>
          </a:p>
        </p:txBody>
      </p:sp>
      <p:sp>
        <p:nvSpPr>
          <p:cNvPr id="13" name="Rectangle 12"/>
          <p:cNvSpPr/>
          <p:nvPr/>
        </p:nvSpPr>
        <p:spPr>
          <a:xfrm>
            <a:off x="12877799" y="1143000"/>
            <a:ext cx="2895600" cy="1676400"/>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1">
            <a:schemeClr val="accent6"/>
          </a:lnRef>
          <a:fillRef idx="3">
            <a:schemeClr val="accent6"/>
          </a:fillRef>
          <a:effectRef idx="2">
            <a:schemeClr val="accent6"/>
          </a:effectRef>
          <a:fontRef idx="minor">
            <a:schemeClr val="lt1"/>
          </a:fontRef>
        </p:style>
        <p:txBody>
          <a:bodyPr lIns="91429" tIns="45715" rIns="91429" bIns="45715" rtlCol="0" anchor="ctr"/>
          <a:lstStyle/>
          <a:p>
            <a:pPr algn="ctr"/>
            <a:r>
              <a:rPr lang="en-US" dirty="0" smtClean="0">
                <a:latin typeface="+mj-lt"/>
              </a:rPr>
              <a:t>b</a:t>
            </a:r>
          </a:p>
        </p:txBody>
      </p:sp>
      <p:cxnSp>
        <p:nvCxnSpPr>
          <p:cNvPr id="14" name="Straight Arrow Connector 13"/>
          <p:cNvCxnSpPr/>
          <p:nvPr/>
        </p:nvCxnSpPr>
        <p:spPr>
          <a:xfrm>
            <a:off x="14249400" y="2819399"/>
            <a:ext cx="0" cy="18288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4436503" y="3276599"/>
            <a:ext cx="1109128" cy="523210"/>
          </a:xfrm>
          <a:prstGeom prst="rect">
            <a:avLst/>
          </a:prstGeom>
        </p:spPr>
        <p:txBody>
          <a:bodyPr wrap="none" lIns="91429" tIns="45715" rIns="91429" bIns="45715">
            <a:spAutoFit/>
          </a:bodyPr>
          <a:lstStyle/>
          <a:p>
            <a:pPr algn="ctr"/>
            <a:r>
              <a:rPr lang="en-US" dirty="0" smtClean="0">
                <a:latin typeface="+mj-lt"/>
              </a:rPr>
              <a:t>0x002</a:t>
            </a:r>
            <a:endParaRPr lang="en-US" dirty="0">
              <a:latin typeface="+mj-lt"/>
            </a:endParaRPr>
          </a:p>
        </p:txBody>
      </p:sp>
      <p:sp>
        <p:nvSpPr>
          <p:cNvPr id="19" name="Rectangle 18"/>
          <p:cNvSpPr/>
          <p:nvPr/>
        </p:nvSpPr>
        <p:spPr>
          <a:xfrm>
            <a:off x="10058402" y="1524001"/>
            <a:ext cx="1905001" cy="838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dirty="0" smtClean="0">
                <a:solidFill>
                  <a:schemeClr val="tx1"/>
                </a:solidFill>
                <a:latin typeface="+mj-lt"/>
              </a:rPr>
              <a:t>b=a</a:t>
            </a:r>
            <a:endParaRPr lang="en-US" dirty="0">
              <a:solidFill>
                <a:schemeClr val="tx1"/>
              </a:solidFill>
              <a:latin typeface="+mj-lt"/>
            </a:endParaRPr>
          </a:p>
        </p:txBody>
      </p:sp>
      <p:sp>
        <p:nvSpPr>
          <p:cNvPr id="20" name="Rectangle 19"/>
          <p:cNvSpPr/>
          <p:nvPr/>
        </p:nvSpPr>
        <p:spPr>
          <a:xfrm>
            <a:off x="10287002" y="3200401"/>
            <a:ext cx="17526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dirty="0" smtClean="0">
                <a:solidFill>
                  <a:schemeClr val="tx1"/>
                </a:solidFill>
                <a:latin typeface="+mj-lt"/>
              </a:rPr>
              <a:t>by value</a:t>
            </a:r>
            <a:endParaRPr lang="en-US" dirty="0">
              <a:solidFill>
                <a:schemeClr val="tx1"/>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8" grpId="0"/>
      <p:bldP spid="19"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28600"/>
            <a:ext cx="17373600" cy="7086601"/>
          </a:xfrm>
          <a:noFill/>
          <a:ln>
            <a:noFill/>
          </a:ln>
        </p:spPr>
        <p:txBody>
          <a:bodyPr>
            <a:normAutofit/>
          </a:bodyPr>
          <a:lstStyle/>
          <a:p>
            <a:endParaRPr lang="en-US" dirty="0" smtClean="0"/>
          </a:p>
          <a:p>
            <a:endParaRPr lang="en-US" dirty="0" smtClean="0"/>
          </a:p>
          <a:p>
            <a:pPr algn="l"/>
            <a:r>
              <a:rPr lang="en-US" sz="3600" dirty="0" smtClean="0">
                <a:latin typeface="+mj-lt"/>
              </a:rPr>
              <a:t>Name/Value Pair: A Name which maps to a unique value.</a:t>
            </a:r>
          </a:p>
          <a:p>
            <a:pPr algn="l"/>
            <a:endParaRPr lang="en-US" sz="3600" dirty="0" smtClean="0">
              <a:latin typeface="+mj-lt"/>
            </a:endParaRPr>
          </a:p>
          <a:p>
            <a:pPr algn="l"/>
            <a:r>
              <a:rPr lang="en-US" sz="3600" dirty="0" smtClean="0">
                <a:latin typeface="+mj-lt"/>
              </a:rPr>
              <a:t>The name may be defined more than once, but only can have one value in any </a:t>
            </a:r>
            <a:r>
              <a:rPr lang="en-US" sz="3600" dirty="0" smtClean="0">
                <a:latin typeface="+mj-lt"/>
              </a:rPr>
              <a:t>given context</a:t>
            </a:r>
            <a:r>
              <a:rPr lang="en-US" sz="3600" dirty="0" smtClean="0">
                <a:latin typeface="+mj-lt"/>
              </a:rPr>
              <a:t>.</a:t>
            </a:r>
          </a:p>
          <a:p>
            <a:pPr algn="l"/>
            <a:r>
              <a:rPr lang="en-US" sz="3600" dirty="0" smtClean="0">
                <a:latin typeface="+mj-lt"/>
              </a:rPr>
              <a:t>That value may be more name/value pairs.</a:t>
            </a:r>
          </a:p>
          <a:p>
            <a:pPr algn="l"/>
            <a:endParaRPr lang="en-US" sz="3600" dirty="0" smtClean="0">
              <a:latin typeface="+mj-lt"/>
            </a:endParaRPr>
          </a:p>
          <a:p>
            <a:pPr algn="l"/>
            <a:r>
              <a:rPr lang="en-US" sz="3600" u="sng" dirty="0" smtClean="0">
                <a:solidFill>
                  <a:srgbClr val="FFC000"/>
                </a:solidFill>
                <a:latin typeface="+mj-lt"/>
              </a:rPr>
              <a:t>Object-&gt; A collection of name value pairs.</a:t>
            </a:r>
          </a:p>
          <a:p>
            <a:pPr algn="l"/>
            <a:r>
              <a:rPr lang="en-US" sz="3600" dirty="0" smtClean="0">
                <a:latin typeface="+mj-lt"/>
              </a:rPr>
              <a:t>This is the simplest definition when talking about objects in Javascript.</a:t>
            </a:r>
            <a:r>
              <a:rPr lang="en-US" dirty="0" smtClean="0"/>
              <a:t>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304802" y="380999"/>
            <a:ext cx="16383001" cy="584765"/>
          </a:xfrm>
          <a:prstGeom prst="rect">
            <a:avLst/>
          </a:prstGeom>
          <a:noFill/>
        </p:spPr>
        <p:txBody>
          <a:bodyPr wrap="square" lIns="91429" tIns="45715" rIns="91429" bIns="45715" rtlCol="0">
            <a:spAutoFit/>
          </a:bodyPr>
          <a:lstStyle/>
          <a:p>
            <a:r>
              <a:rPr lang="en-US" sz="3200" dirty="0" smtClean="0">
                <a:latin typeface="+mj-lt"/>
              </a:rPr>
              <a:t>Pass By Reference-&gt;</a:t>
            </a:r>
          </a:p>
        </p:txBody>
      </p:sp>
      <p:sp>
        <p:nvSpPr>
          <p:cNvPr id="7" name="Rectangle 6"/>
          <p:cNvSpPr/>
          <p:nvPr/>
        </p:nvSpPr>
        <p:spPr>
          <a:xfrm>
            <a:off x="8305803" y="4724401"/>
            <a:ext cx="5333999" cy="1295401"/>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1">
            <a:schemeClr val="accent6"/>
          </a:lnRef>
          <a:fillRef idx="3">
            <a:schemeClr val="accent6"/>
          </a:fillRef>
          <a:effectRef idx="2">
            <a:schemeClr val="accent6"/>
          </a:effectRef>
          <a:fontRef idx="minor">
            <a:schemeClr val="lt1"/>
          </a:fontRef>
        </p:style>
        <p:txBody>
          <a:bodyPr lIns="91429" tIns="45715" rIns="91429" bIns="45715" rtlCol="0" anchor="ctr"/>
          <a:lstStyle/>
          <a:p>
            <a:pPr algn="ctr"/>
            <a:r>
              <a:rPr lang="en-US" dirty="0" smtClean="0">
                <a:latin typeface="+mj-lt"/>
              </a:rPr>
              <a:t>Object</a:t>
            </a:r>
            <a:endParaRPr lang="en-US" dirty="0">
              <a:latin typeface="+mj-lt"/>
            </a:endParaRPr>
          </a:p>
        </p:txBody>
      </p:sp>
      <p:cxnSp>
        <p:nvCxnSpPr>
          <p:cNvPr id="11" name="Straight Arrow Connector 10"/>
          <p:cNvCxnSpPr/>
          <p:nvPr/>
        </p:nvCxnSpPr>
        <p:spPr>
          <a:xfrm>
            <a:off x="7162800" y="2895600"/>
            <a:ext cx="2057400" cy="18288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629400" y="1143000"/>
            <a:ext cx="2895600" cy="1676400"/>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1">
            <a:schemeClr val="accent6"/>
          </a:lnRef>
          <a:fillRef idx="3">
            <a:schemeClr val="accent6"/>
          </a:fillRef>
          <a:effectRef idx="2">
            <a:schemeClr val="accent6"/>
          </a:effectRef>
          <a:fontRef idx="minor">
            <a:schemeClr val="lt1"/>
          </a:fontRef>
        </p:style>
        <p:txBody>
          <a:bodyPr lIns="91429" tIns="45715" rIns="91429" bIns="45715" rtlCol="0" anchor="ctr"/>
          <a:lstStyle/>
          <a:p>
            <a:pPr algn="ctr"/>
            <a:r>
              <a:rPr lang="en-US" dirty="0" smtClean="0">
                <a:latin typeface="+mj-lt"/>
              </a:rPr>
              <a:t>a</a:t>
            </a:r>
          </a:p>
        </p:txBody>
      </p:sp>
      <p:sp>
        <p:nvSpPr>
          <p:cNvPr id="10" name="Rectangle 9"/>
          <p:cNvSpPr/>
          <p:nvPr/>
        </p:nvSpPr>
        <p:spPr>
          <a:xfrm>
            <a:off x="8382003" y="3352800"/>
            <a:ext cx="1295399"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dirty="0" smtClean="0">
                <a:solidFill>
                  <a:schemeClr val="tx1"/>
                </a:solidFill>
                <a:latin typeface="+mj-lt"/>
              </a:rPr>
              <a:t>0x001</a:t>
            </a:r>
            <a:endParaRPr lang="en-US" dirty="0">
              <a:solidFill>
                <a:schemeClr val="tx1"/>
              </a:solidFill>
              <a:latin typeface="+mj-lt"/>
            </a:endParaRPr>
          </a:p>
        </p:txBody>
      </p:sp>
      <p:sp>
        <p:nvSpPr>
          <p:cNvPr id="13" name="Rectangle 12"/>
          <p:cNvSpPr/>
          <p:nvPr/>
        </p:nvSpPr>
        <p:spPr>
          <a:xfrm>
            <a:off x="12877799" y="1143000"/>
            <a:ext cx="2895600" cy="1676400"/>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1">
            <a:schemeClr val="accent6"/>
          </a:lnRef>
          <a:fillRef idx="3">
            <a:schemeClr val="accent6"/>
          </a:fillRef>
          <a:effectRef idx="2">
            <a:schemeClr val="accent6"/>
          </a:effectRef>
          <a:fontRef idx="minor">
            <a:schemeClr val="lt1"/>
          </a:fontRef>
        </p:style>
        <p:txBody>
          <a:bodyPr lIns="91429" tIns="45715" rIns="91429" bIns="45715" rtlCol="0" anchor="ctr"/>
          <a:lstStyle/>
          <a:p>
            <a:pPr algn="ctr"/>
            <a:r>
              <a:rPr lang="en-US" dirty="0" smtClean="0">
                <a:latin typeface="+mj-lt"/>
              </a:rPr>
              <a:t>b</a:t>
            </a:r>
          </a:p>
        </p:txBody>
      </p:sp>
      <p:cxnSp>
        <p:nvCxnSpPr>
          <p:cNvPr id="14" name="Straight Arrow Connector 13"/>
          <p:cNvCxnSpPr/>
          <p:nvPr/>
        </p:nvCxnSpPr>
        <p:spPr>
          <a:xfrm flipH="1">
            <a:off x="13030200" y="2895601"/>
            <a:ext cx="1676400" cy="175260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4455512" y="3276599"/>
            <a:ext cx="1071105" cy="523210"/>
          </a:xfrm>
          <a:prstGeom prst="rect">
            <a:avLst/>
          </a:prstGeom>
        </p:spPr>
        <p:txBody>
          <a:bodyPr wrap="none" lIns="91429" tIns="45715" rIns="91429" bIns="45715">
            <a:spAutoFit/>
          </a:bodyPr>
          <a:lstStyle/>
          <a:p>
            <a:pPr algn="ctr"/>
            <a:r>
              <a:rPr lang="en-US" dirty="0" smtClean="0">
                <a:latin typeface="+mj-lt"/>
              </a:rPr>
              <a:t>0x001</a:t>
            </a:r>
            <a:endParaRPr lang="en-US" dirty="0">
              <a:latin typeface="+mj-lt"/>
            </a:endParaRPr>
          </a:p>
        </p:txBody>
      </p:sp>
      <p:sp>
        <p:nvSpPr>
          <p:cNvPr id="19" name="Rectangle 18"/>
          <p:cNvSpPr/>
          <p:nvPr/>
        </p:nvSpPr>
        <p:spPr>
          <a:xfrm>
            <a:off x="10058402" y="1524001"/>
            <a:ext cx="1905001" cy="838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dirty="0" smtClean="0">
                <a:solidFill>
                  <a:schemeClr val="tx1"/>
                </a:solidFill>
                <a:latin typeface="+mj-lt"/>
              </a:rPr>
              <a:t>b=a</a:t>
            </a:r>
            <a:endParaRPr lang="en-US" dirty="0">
              <a:solidFill>
                <a:schemeClr val="tx1"/>
              </a:solidFill>
              <a:latin typeface="+mj-lt"/>
            </a:endParaRPr>
          </a:p>
        </p:txBody>
      </p:sp>
      <p:sp>
        <p:nvSpPr>
          <p:cNvPr id="20" name="Rectangle 19"/>
          <p:cNvSpPr/>
          <p:nvPr/>
        </p:nvSpPr>
        <p:spPr>
          <a:xfrm>
            <a:off x="9982199" y="3200401"/>
            <a:ext cx="22860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dirty="0" smtClean="0">
                <a:solidFill>
                  <a:schemeClr val="tx1"/>
                </a:solidFill>
                <a:latin typeface="+mj-lt"/>
              </a:rPr>
              <a:t>by reference</a:t>
            </a:r>
            <a:endParaRPr lang="en-US" dirty="0">
              <a:solidFill>
                <a:schemeClr val="tx1"/>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8" grpId="0"/>
      <p:bldP spid="19" grpId="0"/>
      <p:bldP spid="2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9120" y="228600"/>
            <a:ext cx="16360140" cy="7086601"/>
          </a:xfrm>
          <a:noFill/>
          <a:ln>
            <a:noFill/>
          </a:ln>
        </p:spPr>
        <p:txBody>
          <a:bodyPr>
            <a:normAutofit fontScale="85000" lnSpcReduction="20000"/>
          </a:bodyPr>
          <a:lstStyle/>
          <a:p>
            <a:pPr algn="l"/>
            <a:r>
              <a:rPr lang="en-US" dirty="0" smtClean="0">
                <a:latin typeface="+mj-lt"/>
              </a:rPr>
              <a:t>When a function is invoked an Execution Context is created to run that function.</a:t>
            </a:r>
          </a:p>
          <a:p>
            <a:pPr algn="l"/>
            <a:endParaRPr lang="en-US" dirty="0" smtClean="0">
              <a:latin typeface="+mj-lt"/>
            </a:endParaRPr>
          </a:p>
          <a:p>
            <a:pPr algn="l"/>
            <a:endParaRPr lang="en-US" dirty="0" smtClean="0">
              <a:latin typeface="+mj-lt"/>
            </a:endParaRPr>
          </a:p>
          <a:p>
            <a:pPr algn="l"/>
            <a:endParaRPr lang="en-US" dirty="0" smtClean="0">
              <a:latin typeface="+mj-lt"/>
            </a:endParaRPr>
          </a:p>
          <a:p>
            <a:pPr algn="l"/>
            <a:endParaRPr lang="en-US" dirty="0" smtClean="0">
              <a:latin typeface="+mj-lt"/>
            </a:endParaRPr>
          </a:p>
          <a:p>
            <a:pPr algn="l"/>
            <a:endParaRPr lang="en-US" dirty="0" smtClean="0">
              <a:latin typeface="+mj-lt"/>
            </a:endParaRPr>
          </a:p>
          <a:p>
            <a:pPr algn="l"/>
            <a:endParaRPr lang="en-US" dirty="0" smtClean="0">
              <a:latin typeface="+mj-lt"/>
            </a:endParaRPr>
          </a:p>
          <a:p>
            <a:pPr algn="l"/>
            <a:r>
              <a:rPr lang="en-US" sz="3800" dirty="0" smtClean="0">
                <a:latin typeface="+mj-lt"/>
              </a:rPr>
              <a:t>‘this’ keyword points to global object when any function is defined on the global level.</a:t>
            </a:r>
          </a:p>
          <a:p>
            <a:pPr algn="l"/>
            <a:endParaRPr lang="en-US" sz="3800" dirty="0" smtClean="0">
              <a:latin typeface="+mj-lt"/>
            </a:endParaRPr>
          </a:p>
          <a:p>
            <a:pPr algn="l"/>
            <a:r>
              <a:rPr lang="en-US" sz="3800" dirty="0" smtClean="0">
                <a:latin typeface="+mj-lt"/>
              </a:rPr>
              <a:t>When we declare an object and then create a function inside that object the ‘this’ keyword will point to the object containing the function.</a:t>
            </a:r>
          </a:p>
          <a:p>
            <a:pPr algn="l"/>
            <a:endParaRPr lang="en-US" sz="3800" dirty="0" smtClean="0">
              <a:latin typeface="+mj-lt"/>
            </a:endParaRPr>
          </a:p>
          <a:p>
            <a:pPr algn="l"/>
            <a:r>
              <a:rPr lang="en-US" sz="3800" b="1" dirty="0" smtClean="0">
                <a:solidFill>
                  <a:schemeClr val="bg1"/>
                </a:solidFill>
                <a:latin typeface="+mj-lt"/>
              </a:rPr>
              <a:t>var self=this</a:t>
            </a:r>
            <a:r>
              <a:rPr lang="en-US" sz="3800" dirty="0" smtClean="0">
                <a:latin typeface="+mj-lt"/>
              </a:rPr>
              <a:t> is a better way to point an object instead of relying on the this keyword which can be changed based upon environments.</a:t>
            </a:r>
          </a:p>
          <a:p>
            <a:pPr algn="l"/>
            <a:endParaRPr lang="en-US" dirty="0" smtClean="0">
              <a:latin typeface="+mj-lt"/>
            </a:endParaRPr>
          </a:p>
        </p:txBody>
      </p:sp>
      <p:sp>
        <p:nvSpPr>
          <p:cNvPr id="4" name="Rectangle 3"/>
          <p:cNvSpPr/>
          <p:nvPr/>
        </p:nvSpPr>
        <p:spPr>
          <a:xfrm>
            <a:off x="762001" y="762000"/>
            <a:ext cx="13639800" cy="2743200"/>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t"/>
          <a:lstStyle/>
          <a:p>
            <a:pPr algn="ctr"/>
            <a:r>
              <a:rPr lang="en-US" sz="3200" dirty="0" smtClean="0">
                <a:latin typeface="+mj-lt"/>
              </a:rPr>
              <a:t>Execution Context is created(creation phase)</a:t>
            </a:r>
          </a:p>
          <a:p>
            <a:pPr algn="ctr"/>
            <a:endParaRPr lang="en-US" dirty="0" smtClean="0"/>
          </a:p>
          <a:p>
            <a:pPr algn="ctr"/>
            <a:endParaRPr lang="en-US" dirty="0"/>
          </a:p>
        </p:txBody>
      </p:sp>
      <p:sp>
        <p:nvSpPr>
          <p:cNvPr id="5" name="Rectangle 4"/>
          <p:cNvSpPr/>
          <p:nvPr/>
        </p:nvSpPr>
        <p:spPr>
          <a:xfrm>
            <a:off x="1828800" y="1447801"/>
            <a:ext cx="2971800" cy="1752601"/>
          </a:xfrm>
          <a:prstGeom prst="rect">
            <a:avLst/>
          </a:prstGeom>
          <a:blipFill>
            <a:blip r:embed="rId2" cstate="print"/>
            <a:tile tx="0" ty="0" sx="100000" sy="100000" flip="none" algn="tl"/>
          </a:blipFill>
          <a:ln>
            <a:no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b="1" dirty="0" smtClean="0">
                <a:solidFill>
                  <a:schemeClr val="bg1"/>
                </a:solidFill>
                <a:latin typeface="+mj-lt"/>
                <a:cs typeface="Arial" pitchFamily="34" charset="0"/>
              </a:rPr>
              <a:t>Global Object</a:t>
            </a:r>
          </a:p>
          <a:p>
            <a:pPr algn="ctr"/>
            <a:r>
              <a:rPr lang="en-US" b="1" dirty="0" smtClean="0">
                <a:solidFill>
                  <a:schemeClr val="bg1"/>
                </a:solidFill>
                <a:latin typeface="+mj-lt"/>
                <a:cs typeface="Arial" pitchFamily="34" charset="0"/>
              </a:rPr>
              <a:t>(Window)</a:t>
            </a:r>
            <a:endParaRPr lang="en-US" b="1" dirty="0">
              <a:solidFill>
                <a:schemeClr val="bg1"/>
              </a:solidFill>
              <a:latin typeface="+mj-lt"/>
              <a:cs typeface="Arial" pitchFamily="34" charset="0"/>
            </a:endParaRPr>
          </a:p>
        </p:txBody>
      </p:sp>
      <p:sp>
        <p:nvSpPr>
          <p:cNvPr id="6" name="Rectangle 5"/>
          <p:cNvSpPr/>
          <p:nvPr/>
        </p:nvSpPr>
        <p:spPr>
          <a:xfrm>
            <a:off x="5867400" y="1524001"/>
            <a:ext cx="3124200" cy="1600201"/>
          </a:xfrm>
          <a:prstGeom prst="rect">
            <a:avLst/>
          </a:prstGeom>
          <a:blipFill>
            <a:blip r:embed="rId2" cstate="print"/>
            <a:tile tx="0" ty="0" sx="100000" sy="100000" flip="none" algn="tl"/>
          </a:blipFill>
          <a:ln>
            <a:no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b="1" dirty="0" smtClean="0">
                <a:solidFill>
                  <a:schemeClr val="bg1"/>
                </a:solidFill>
                <a:latin typeface="+mj-lt"/>
              </a:rPr>
              <a:t>‘this’</a:t>
            </a:r>
          </a:p>
        </p:txBody>
      </p:sp>
      <p:sp>
        <p:nvSpPr>
          <p:cNvPr id="7" name="Rectangle 6"/>
          <p:cNvSpPr/>
          <p:nvPr/>
        </p:nvSpPr>
        <p:spPr>
          <a:xfrm>
            <a:off x="10058401" y="1600201"/>
            <a:ext cx="3124200" cy="1447801"/>
          </a:xfrm>
          <a:prstGeom prst="rect">
            <a:avLst/>
          </a:prstGeom>
          <a:blipFill>
            <a:blip r:embed="rId2" cstate="print"/>
            <a:tile tx="0" ty="0" sx="100000" sy="100000" flip="none" algn="tl"/>
          </a:blipFill>
          <a:ln>
            <a:no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b="1" dirty="0" smtClean="0">
                <a:solidFill>
                  <a:schemeClr val="bg1"/>
                </a:solidFill>
                <a:latin typeface="+mj-lt"/>
              </a:rPr>
              <a:t>Outer Environment</a:t>
            </a:r>
          </a:p>
          <a:p>
            <a:pPr algn="ctr"/>
            <a:r>
              <a:rPr lang="en-US" b="1" dirty="0" smtClean="0">
                <a:solidFill>
                  <a:schemeClr val="bg1"/>
                </a:solidFill>
                <a:latin typeface="+mj-lt"/>
              </a:rPr>
              <a:t>(Link)</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304801" y="228602"/>
            <a:ext cx="15765780" cy="6571317"/>
          </a:xfrm>
        </p:spPr>
        <p:txBody>
          <a:bodyPr>
            <a:noAutofit/>
          </a:bodyPr>
          <a:lstStyle/>
          <a:p>
            <a:pPr algn="l"/>
            <a:r>
              <a:rPr lang="en-US" sz="3200" dirty="0" smtClean="0">
                <a:latin typeface="+mj-lt"/>
              </a:rPr>
              <a:t>arguments-&gt; parameters you passed to a function. Javascript gives you a keyword of the same name which contains them all.</a:t>
            </a:r>
          </a:p>
          <a:p>
            <a:pPr algn="l"/>
            <a:endParaRPr lang="en-US" sz="3200" dirty="0" smtClean="0">
              <a:latin typeface="+mj-lt"/>
            </a:endParaRPr>
          </a:p>
          <a:p>
            <a:pPr algn="l"/>
            <a:r>
              <a:rPr lang="en-US" sz="3200" dirty="0" smtClean="0">
                <a:latin typeface="+mj-lt"/>
              </a:rPr>
              <a:t>Use-&gt; </a:t>
            </a:r>
            <a:r>
              <a:rPr lang="en-US" sz="3200" dirty="0" smtClean="0">
                <a:solidFill>
                  <a:schemeClr val="bg1"/>
                </a:solidFill>
                <a:latin typeface="+mj-lt"/>
              </a:rPr>
              <a:t>arguments.length</a:t>
            </a:r>
            <a:r>
              <a:rPr lang="en-US" sz="3200" dirty="0" smtClean="0">
                <a:latin typeface="+mj-lt"/>
              </a:rPr>
              <a:t> can be used to check in a function for missing parameters and setting the condition.</a:t>
            </a:r>
          </a:p>
          <a:p>
            <a:pPr algn="l"/>
            <a:r>
              <a:rPr lang="en-US" sz="3200" dirty="0" smtClean="0">
                <a:latin typeface="+mj-lt"/>
              </a:rPr>
              <a:t>if(</a:t>
            </a:r>
            <a:r>
              <a:rPr lang="en-US" sz="3200" dirty="0" smtClean="0">
                <a:solidFill>
                  <a:schemeClr val="bg1"/>
                </a:solidFill>
                <a:latin typeface="+mj-lt"/>
              </a:rPr>
              <a:t>arguments.length===0</a:t>
            </a:r>
            <a:r>
              <a:rPr lang="en-US" sz="3200" dirty="0" smtClean="0">
                <a:latin typeface="+mj-lt"/>
              </a:rPr>
              <a:t>)</a:t>
            </a:r>
          </a:p>
          <a:p>
            <a:pPr algn="l"/>
            <a:r>
              <a:rPr lang="en-US" sz="3200" dirty="0" smtClean="0">
                <a:latin typeface="+mj-lt"/>
              </a:rPr>
              <a:t>{</a:t>
            </a:r>
          </a:p>
          <a:p>
            <a:pPr algn="l"/>
            <a:r>
              <a:rPr lang="en-US" sz="3200" dirty="0" smtClean="0">
                <a:latin typeface="+mj-lt"/>
              </a:rPr>
              <a:t>return;</a:t>
            </a:r>
          </a:p>
          <a:p>
            <a:pPr algn="l"/>
            <a:r>
              <a:rPr lang="en-US" sz="3200" dirty="0" smtClean="0">
                <a:latin typeface="+mj-lt"/>
              </a:rPr>
              <a:t>}</a:t>
            </a:r>
          </a:p>
          <a:p>
            <a:pPr algn="l"/>
            <a:r>
              <a:rPr lang="en-US" sz="3200" dirty="0" smtClean="0">
                <a:latin typeface="+mj-lt"/>
              </a:rPr>
              <a:t>else</a:t>
            </a:r>
          </a:p>
          <a:p>
            <a:pPr algn="l"/>
            <a:r>
              <a:rPr lang="en-US" sz="3200" dirty="0" smtClean="0">
                <a:latin typeface="+mj-lt"/>
              </a:rPr>
              <a:t>{</a:t>
            </a:r>
          </a:p>
          <a:p>
            <a:pPr algn="l"/>
            <a:r>
              <a:rPr lang="en-US" sz="3200" dirty="0" smtClean="0">
                <a:latin typeface="+mj-lt"/>
              </a:rPr>
              <a:t>}</a:t>
            </a:r>
            <a:endParaRPr lang="en-US" sz="3200" dirty="0">
              <a:latin typeface="+mj-lt"/>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304801" y="228602"/>
            <a:ext cx="15765780" cy="6571317"/>
          </a:xfrm>
        </p:spPr>
        <p:txBody>
          <a:bodyPr>
            <a:normAutofit/>
          </a:bodyPr>
          <a:lstStyle/>
          <a:p>
            <a:pPr algn="l"/>
            <a:r>
              <a:rPr lang="en-US" sz="3600" dirty="0" smtClean="0">
                <a:latin typeface="+mj-lt"/>
              </a:rPr>
              <a:t>Function Overloading-&gt; Javascript don’t have Function Overloading. If we want to do function overloading then create another function and call first function in it to achieve Function Overloading.</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304801" y="228601"/>
            <a:ext cx="16840200" cy="6858000"/>
          </a:xfrm>
        </p:spPr>
        <p:txBody>
          <a:bodyPr>
            <a:normAutofit/>
          </a:bodyPr>
          <a:lstStyle/>
          <a:p>
            <a:pPr algn="l"/>
            <a:r>
              <a:rPr lang="en-US" sz="3200" dirty="0" smtClean="0">
                <a:latin typeface="+mj-lt"/>
              </a:rPr>
              <a:t>Syntax Parsers-&gt; Syntax Parsers can make changes to your code if it feels the need.</a:t>
            </a:r>
          </a:p>
          <a:p>
            <a:pPr algn="l"/>
            <a:r>
              <a:rPr lang="en-US" sz="3200" dirty="0" smtClean="0">
                <a:latin typeface="+mj-lt"/>
              </a:rPr>
              <a:t>Syntax Parsers will do an automatic semicolon insertion if it needs a carriage return that is why it is advisable to start the object on the same line so the Javascript Engine does not see it as an end of the statement and provides an automatic semicolon insertion.</a:t>
            </a:r>
          </a:p>
          <a:p>
            <a:pPr algn="l"/>
            <a:endParaRPr lang="en-US" sz="3200" dirty="0" smtClean="0">
              <a:latin typeface="+mj-lt"/>
            </a:endParaRPr>
          </a:p>
          <a:p>
            <a:pPr algn="l"/>
            <a:endParaRPr lang="en-US" sz="3200" dirty="0" smtClean="0">
              <a:latin typeface="+mj-lt"/>
            </a:endParaRPr>
          </a:p>
        </p:txBody>
      </p:sp>
      <p:sp>
        <p:nvSpPr>
          <p:cNvPr id="3" name="Rectangle 2"/>
          <p:cNvSpPr/>
          <p:nvPr/>
        </p:nvSpPr>
        <p:spPr>
          <a:xfrm>
            <a:off x="914402" y="2667000"/>
            <a:ext cx="4724399" cy="4343401"/>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r>
              <a:rPr lang="en-US" dirty="0" smtClean="0">
                <a:solidFill>
                  <a:schemeClr val="tx1"/>
                </a:solidFill>
                <a:latin typeface="+mj-lt"/>
              </a:rPr>
              <a:t>function getPerson(){</a:t>
            </a:r>
          </a:p>
          <a:p>
            <a:r>
              <a:rPr lang="en-US" dirty="0" smtClean="0">
                <a:solidFill>
                  <a:schemeClr val="tx1"/>
                </a:solidFill>
                <a:latin typeface="+mj-lt"/>
              </a:rPr>
              <a:t>return</a:t>
            </a:r>
          </a:p>
          <a:p>
            <a:r>
              <a:rPr lang="en-US" dirty="0" smtClean="0">
                <a:solidFill>
                  <a:schemeClr val="tx1"/>
                </a:solidFill>
                <a:latin typeface="+mj-lt"/>
              </a:rPr>
              <a:t>{</a:t>
            </a:r>
          </a:p>
          <a:p>
            <a:r>
              <a:rPr lang="en-US" dirty="0" smtClean="0">
                <a:solidFill>
                  <a:schemeClr val="tx1"/>
                </a:solidFill>
                <a:latin typeface="+mj-lt"/>
              </a:rPr>
              <a:t>firstName : ’Demo’</a:t>
            </a:r>
          </a:p>
          <a:p>
            <a:r>
              <a:rPr lang="en-US" dirty="0" smtClean="0">
                <a:solidFill>
                  <a:schemeClr val="tx1"/>
                </a:solidFill>
                <a:latin typeface="+mj-lt"/>
              </a:rPr>
              <a:t>}</a:t>
            </a:r>
          </a:p>
          <a:p>
            <a:r>
              <a:rPr lang="en-US" dirty="0" smtClean="0">
                <a:solidFill>
                  <a:schemeClr val="tx1"/>
                </a:solidFill>
                <a:latin typeface="+mj-lt"/>
              </a:rPr>
              <a:t>}</a:t>
            </a:r>
          </a:p>
          <a:p>
            <a:endParaRPr lang="en-US" dirty="0" smtClean="0">
              <a:solidFill>
                <a:schemeClr val="tx1"/>
              </a:solidFill>
              <a:latin typeface="+mj-lt"/>
            </a:endParaRPr>
          </a:p>
          <a:p>
            <a:r>
              <a:rPr lang="en-US" dirty="0" smtClean="0">
                <a:solidFill>
                  <a:schemeClr val="tx1"/>
                </a:solidFill>
                <a:latin typeface="+mj-lt"/>
              </a:rPr>
              <a:t>console.log(getPerson());</a:t>
            </a:r>
            <a:endParaRPr lang="en-US" dirty="0">
              <a:solidFill>
                <a:schemeClr val="tx1"/>
              </a:solidFill>
              <a:latin typeface="+mj-lt"/>
            </a:endParaRPr>
          </a:p>
        </p:txBody>
      </p:sp>
      <p:sp>
        <p:nvSpPr>
          <p:cNvPr id="4" name="Rectangle 3"/>
          <p:cNvSpPr/>
          <p:nvPr/>
        </p:nvSpPr>
        <p:spPr>
          <a:xfrm>
            <a:off x="11582402" y="2590801"/>
            <a:ext cx="4724399" cy="4343401"/>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r>
              <a:rPr lang="en-US" dirty="0" smtClean="0">
                <a:solidFill>
                  <a:schemeClr val="tx1"/>
                </a:solidFill>
                <a:latin typeface="+mj-lt"/>
              </a:rPr>
              <a:t>function getPerson(){</a:t>
            </a:r>
          </a:p>
          <a:p>
            <a:r>
              <a:rPr lang="en-US" dirty="0" smtClean="0">
                <a:solidFill>
                  <a:schemeClr val="tx1"/>
                </a:solidFill>
                <a:latin typeface="+mj-lt"/>
              </a:rPr>
              <a:t>return{</a:t>
            </a:r>
          </a:p>
          <a:p>
            <a:r>
              <a:rPr lang="en-US" dirty="0" smtClean="0">
                <a:solidFill>
                  <a:schemeClr val="tx1"/>
                </a:solidFill>
                <a:latin typeface="+mj-lt"/>
              </a:rPr>
              <a:t>firstName : ’Demo’</a:t>
            </a:r>
          </a:p>
          <a:p>
            <a:r>
              <a:rPr lang="en-US" dirty="0" smtClean="0">
                <a:solidFill>
                  <a:schemeClr val="tx1"/>
                </a:solidFill>
                <a:latin typeface="+mj-lt"/>
              </a:rPr>
              <a:t>}</a:t>
            </a:r>
          </a:p>
          <a:p>
            <a:r>
              <a:rPr lang="en-US" dirty="0" smtClean="0">
                <a:solidFill>
                  <a:schemeClr val="tx1"/>
                </a:solidFill>
                <a:latin typeface="+mj-lt"/>
              </a:rPr>
              <a:t>}</a:t>
            </a:r>
          </a:p>
          <a:p>
            <a:endParaRPr lang="en-US" dirty="0" smtClean="0">
              <a:solidFill>
                <a:schemeClr val="tx1"/>
              </a:solidFill>
              <a:latin typeface="+mj-lt"/>
            </a:endParaRPr>
          </a:p>
          <a:p>
            <a:r>
              <a:rPr lang="en-US" dirty="0" smtClean="0">
                <a:solidFill>
                  <a:schemeClr val="tx1"/>
                </a:solidFill>
                <a:latin typeface="+mj-lt"/>
              </a:rPr>
              <a:t>console.log(getPerson());</a:t>
            </a:r>
            <a:endParaRPr lang="en-US" dirty="0">
              <a:solidFill>
                <a:schemeClr val="tx1"/>
              </a:solidFill>
              <a:latin typeface="+mj-lt"/>
            </a:endParaRPr>
          </a:p>
        </p:txBody>
      </p:sp>
      <p:cxnSp>
        <p:nvCxnSpPr>
          <p:cNvPr id="6" name="Straight Arrow Connector 5"/>
          <p:cNvCxnSpPr/>
          <p:nvPr/>
        </p:nvCxnSpPr>
        <p:spPr>
          <a:xfrm flipV="1">
            <a:off x="2133600" y="3276601"/>
            <a:ext cx="4038600" cy="53340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172202" y="2819400"/>
            <a:ext cx="5105401" cy="12954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r>
              <a:rPr lang="en-US" dirty="0" smtClean="0">
                <a:solidFill>
                  <a:schemeClr val="tx1"/>
                </a:solidFill>
                <a:latin typeface="+mj-lt"/>
              </a:rPr>
              <a:t>Automatic semicolon insertion if sees the carriage return after return statement</a:t>
            </a:r>
            <a:endParaRPr lang="en-US" dirty="0">
              <a:solidFill>
                <a:schemeClr val="tx1"/>
              </a:solidFill>
              <a:latin typeface="+mj-lt"/>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304801" y="228600"/>
            <a:ext cx="16840200" cy="7086601"/>
          </a:xfrm>
        </p:spPr>
        <p:txBody>
          <a:bodyPr>
            <a:normAutofit/>
          </a:bodyPr>
          <a:lstStyle/>
          <a:p>
            <a:pPr algn="l"/>
            <a:r>
              <a:rPr lang="en-US" sz="3200" dirty="0" smtClean="0">
                <a:latin typeface="+mj-lt"/>
              </a:rPr>
              <a:t>What is an IIFE?</a:t>
            </a:r>
          </a:p>
          <a:p>
            <a:pPr algn="l"/>
            <a:r>
              <a:rPr lang="en-US" sz="3200" dirty="0" smtClean="0">
                <a:latin typeface="+mj-lt"/>
              </a:rPr>
              <a:t>IIFE stands for Immediately Invoked Function Expression.</a:t>
            </a:r>
          </a:p>
          <a:p>
            <a:pPr algn="l"/>
            <a:r>
              <a:rPr lang="en-US" sz="3200" dirty="0" smtClean="0">
                <a:latin typeface="+mj-lt"/>
              </a:rPr>
              <a:t>When we have an anonymous function and we don’t want to assign this function expression to a variable, Javascript Syntax parsers won’t allow that anonymous function.</a:t>
            </a:r>
          </a:p>
          <a:p>
            <a:pPr algn="l"/>
            <a:r>
              <a:rPr lang="en-US" sz="3200" dirty="0" smtClean="0">
                <a:latin typeface="+mj-lt"/>
              </a:rPr>
              <a:t>What we can do is wrap that function inside parenthesis to comply with the syntax parsers.</a:t>
            </a:r>
          </a:p>
          <a:p>
            <a:pPr algn="l"/>
            <a:endParaRPr lang="en-US" sz="3200" dirty="0" smtClean="0">
              <a:latin typeface="+mj-lt"/>
            </a:endParaRPr>
          </a:p>
          <a:p>
            <a:pPr algn="l"/>
            <a:endParaRPr lang="en-US" sz="3200" dirty="0" smtClean="0">
              <a:latin typeface="+mj-lt"/>
            </a:endParaRPr>
          </a:p>
          <a:p>
            <a:pPr algn="l"/>
            <a:endParaRPr lang="en-US" sz="3200" dirty="0" smtClean="0">
              <a:latin typeface="+mj-lt"/>
            </a:endParaRPr>
          </a:p>
        </p:txBody>
      </p:sp>
      <p:sp>
        <p:nvSpPr>
          <p:cNvPr id="3" name="Rectangle 2"/>
          <p:cNvSpPr/>
          <p:nvPr/>
        </p:nvSpPr>
        <p:spPr>
          <a:xfrm>
            <a:off x="685800" y="3429001"/>
            <a:ext cx="4876800" cy="3276601"/>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r>
              <a:rPr lang="en-US" dirty="0" smtClean="0">
                <a:solidFill>
                  <a:schemeClr val="tx1"/>
                </a:solidFill>
                <a:latin typeface="+mj-lt"/>
              </a:rPr>
              <a:t>(function(name){</a:t>
            </a:r>
          </a:p>
          <a:p>
            <a:r>
              <a:rPr lang="en-US" dirty="0" smtClean="0">
                <a:solidFill>
                  <a:schemeClr val="tx1"/>
                </a:solidFill>
                <a:latin typeface="+mj-lt"/>
              </a:rPr>
              <a:t>{</a:t>
            </a:r>
          </a:p>
          <a:p>
            <a:r>
              <a:rPr lang="en-US" dirty="0" smtClean="0">
                <a:solidFill>
                  <a:schemeClr val="tx1"/>
                </a:solidFill>
                <a:latin typeface="+mj-lt"/>
              </a:rPr>
              <a:t>console.log(‘Hello ’+name);</a:t>
            </a:r>
          </a:p>
          <a:p>
            <a:r>
              <a:rPr lang="en-US" dirty="0" smtClean="0">
                <a:solidFill>
                  <a:schemeClr val="tx1"/>
                </a:solidFill>
                <a:latin typeface="+mj-lt"/>
              </a:rPr>
              <a:t>});</a:t>
            </a:r>
          </a:p>
          <a:p>
            <a:endParaRPr lang="en-US" dirty="0" smtClean="0">
              <a:solidFill>
                <a:schemeClr val="tx1"/>
              </a:solidFill>
              <a:latin typeface="+mj-lt"/>
            </a:endParaRPr>
          </a:p>
        </p:txBody>
      </p:sp>
      <p:cxnSp>
        <p:nvCxnSpPr>
          <p:cNvPr id="5" name="Straight Arrow Connector 4"/>
          <p:cNvCxnSpPr/>
          <p:nvPr/>
        </p:nvCxnSpPr>
        <p:spPr>
          <a:xfrm flipV="1">
            <a:off x="5562603" y="3505201"/>
            <a:ext cx="5638799" cy="99060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1201400" y="3048000"/>
            <a:ext cx="5562603" cy="2057402"/>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r>
              <a:rPr lang="en-US" dirty="0" smtClean="0">
                <a:solidFill>
                  <a:schemeClr val="tx1"/>
                </a:solidFill>
                <a:latin typeface="+mj-lt"/>
              </a:rPr>
              <a:t>(function(name){</a:t>
            </a:r>
          </a:p>
          <a:p>
            <a:r>
              <a:rPr lang="en-US" dirty="0" smtClean="0">
                <a:solidFill>
                  <a:schemeClr val="tx1"/>
                </a:solidFill>
                <a:latin typeface="+mj-lt"/>
              </a:rPr>
              <a:t>{</a:t>
            </a:r>
          </a:p>
          <a:p>
            <a:r>
              <a:rPr lang="en-US" dirty="0" smtClean="0">
                <a:solidFill>
                  <a:schemeClr val="tx1"/>
                </a:solidFill>
                <a:latin typeface="+mj-lt"/>
              </a:rPr>
              <a:t>console.log(‘Hello ’+name);</a:t>
            </a:r>
          </a:p>
          <a:p>
            <a:r>
              <a:rPr lang="en-US" dirty="0" smtClean="0">
                <a:solidFill>
                  <a:schemeClr val="tx1"/>
                </a:solidFill>
                <a:latin typeface="+mj-lt"/>
              </a:rPr>
              <a:t>}(‘John’));</a:t>
            </a:r>
          </a:p>
          <a:p>
            <a:endParaRPr lang="en-US" dirty="0" smtClean="0">
              <a:solidFill>
                <a:schemeClr val="tx1"/>
              </a:solidFill>
              <a:latin typeface="+mj-lt"/>
            </a:endParaRPr>
          </a:p>
        </p:txBody>
      </p:sp>
      <p:sp>
        <p:nvSpPr>
          <p:cNvPr id="7" name="Rectangle 6"/>
          <p:cNvSpPr/>
          <p:nvPr/>
        </p:nvSpPr>
        <p:spPr>
          <a:xfrm>
            <a:off x="11201400" y="5257800"/>
            <a:ext cx="5638799" cy="2057400"/>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r>
              <a:rPr lang="en-US" dirty="0" smtClean="0">
                <a:solidFill>
                  <a:schemeClr val="tx1"/>
                </a:solidFill>
                <a:latin typeface="+mj-lt"/>
              </a:rPr>
              <a:t>(function(name){</a:t>
            </a:r>
          </a:p>
          <a:p>
            <a:r>
              <a:rPr lang="en-US" dirty="0" smtClean="0">
                <a:solidFill>
                  <a:schemeClr val="tx1"/>
                </a:solidFill>
                <a:latin typeface="+mj-lt"/>
              </a:rPr>
              <a:t>{</a:t>
            </a:r>
          </a:p>
          <a:p>
            <a:r>
              <a:rPr lang="en-US" dirty="0" smtClean="0">
                <a:solidFill>
                  <a:schemeClr val="tx1"/>
                </a:solidFill>
                <a:latin typeface="+mj-lt"/>
              </a:rPr>
              <a:t>console.log(‘Hello ’+name);</a:t>
            </a:r>
          </a:p>
          <a:p>
            <a:r>
              <a:rPr lang="en-US" dirty="0" smtClean="0">
                <a:solidFill>
                  <a:schemeClr val="tx1"/>
                </a:solidFill>
                <a:latin typeface="+mj-lt"/>
              </a:rPr>
              <a:t>})(‘John’);</a:t>
            </a:r>
          </a:p>
          <a:p>
            <a:endParaRPr lang="en-US" dirty="0" smtClean="0">
              <a:solidFill>
                <a:schemeClr val="tx1"/>
              </a:solidFill>
              <a:latin typeface="+mj-lt"/>
            </a:endParaRPr>
          </a:p>
        </p:txBody>
      </p:sp>
      <p:cxnSp>
        <p:nvCxnSpPr>
          <p:cNvPr id="10" name="Straight Arrow Connector 9"/>
          <p:cNvCxnSpPr/>
          <p:nvPr/>
        </p:nvCxnSpPr>
        <p:spPr>
          <a:xfrm>
            <a:off x="5486401" y="4572001"/>
            <a:ext cx="5486400" cy="114300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391400" y="4191001"/>
            <a:ext cx="34290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dirty="0" smtClean="0">
                <a:solidFill>
                  <a:schemeClr val="tx1"/>
                </a:solidFill>
                <a:latin typeface="+mj-lt"/>
              </a:rPr>
              <a:t>Ways to invoke the Function</a:t>
            </a:r>
            <a:endParaRPr lang="en-US" dirty="0">
              <a:solidFill>
                <a:schemeClr val="tx1"/>
              </a:solidFill>
              <a:latin typeface="+mj-lt"/>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304801" y="228601"/>
            <a:ext cx="16840200" cy="6858000"/>
          </a:xfrm>
        </p:spPr>
        <p:txBody>
          <a:bodyPr>
            <a:normAutofit/>
          </a:bodyPr>
          <a:lstStyle/>
          <a:p>
            <a:pPr algn="l"/>
            <a:r>
              <a:rPr lang="en-US" sz="3200" dirty="0" smtClean="0">
                <a:latin typeface="+mj-lt"/>
              </a:rPr>
              <a:t>Execution Context when using IIFE’s-&gt;</a:t>
            </a:r>
          </a:p>
          <a:p>
            <a:pPr algn="l"/>
            <a:endParaRPr lang="en-US" sz="3200" dirty="0" smtClean="0">
              <a:latin typeface="+mj-lt"/>
            </a:endParaRPr>
          </a:p>
          <a:p>
            <a:pPr algn="l"/>
            <a:endParaRPr lang="en-US" sz="3200" dirty="0" smtClean="0">
              <a:latin typeface="+mj-lt"/>
            </a:endParaRPr>
          </a:p>
        </p:txBody>
      </p:sp>
      <p:sp>
        <p:nvSpPr>
          <p:cNvPr id="3" name="Rectangle 2"/>
          <p:cNvSpPr/>
          <p:nvPr/>
        </p:nvSpPr>
        <p:spPr>
          <a:xfrm>
            <a:off x="457202" y="1143001"/>
            <a:ext cx="4876800" cy="3276601"/>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r>
              <a:rPr lang="en-US" dirty="0" smtClean="0">
                <a:solidFill>
                  <a:schemeClr val="tx1"/>
                </a:solidFill>
                <a:latin typeface="+mj-lt"/>
              </a:rPr>
              <a:t>var greeting=‘Hola’;</a:t>
            </a:r>
          </a:p>
          <a:p>
            <a:r>
              <a:rPr lang="en-US" dirty="0" smtClean="0">
                <a:solidFill>
                  <a:schemeClr val="tx1"/>
                </a:solidFill>
                <a:latin typeface="+mj-lt"/>
              </a:rPr>
              <a:t>(function(name){</a:t>
            </a:r>
          </a:p>
          <a:p>
            <a:r>
              <a:rPr lang="en-US" dirty="0" smtClean="0">
                <a:solidFill>
                  <a:schemeClr val="tx1"/>
                </a:solidFill>
                <a:latin typeface="+mj-lt"/>
              </a:rPr>
              <a:t>var greeting=‘Hello’;</a:t>
            </a:r>
          </a:p>
          <a:p>
            <a:r>
              <a:rPr lang="en-US" dirty="0" smtClean="0">
                <a:solidFill>
                  <a:schemeClr val="tx1"/>
                </a:solidFill>
                <a:latin typeface="+mj-lt"/>
              </a:rPr>
              <a:t>console.log(</a:t>
            </a:r>
            <a:r>
              <a:rPr lang="en-US" dirty="0" err="1" smtClean="0">
                <a:solidFill>
                  <a:schemeClr val="tx1"/>
                </a:solidFill>
                <a:latin typeface="+mj-lt"/>
              </a:rPr>
              <a:t>greeting+name</a:t>
            </a:r>
            <a:r>
              <a:rPr lang="en-US" dirty="0" smtClean="0">
                <a:solidFill>
                  <a:schemeClr val="tx1"/>
                </a:solidFill>
                <a:latin typeface="+mj-lt"/>
              </a:rPr>
              <a:t>);</a:t>
            </a:r>
          </a:p>
          <a:p>
            <a:r>
              <a:rPr lang="en-US" dirty="0" smtClean="0">
                <a:solidFill>
                  <a:schemeClr val="tx1"/>
                </a:solidFill>
                <a:latin typeface="+mj-lt"/>
              </a:rPr>
              <a:t>}(‘John’));</a:t>
            </a:r>
          </a:p>
        </p:txBody>
      </p:sp>
      <p:sp>
        <p:nvSpPr>
          <p:cNvPr id="4" name="Rectangle 3"/>
          <p:cNvSpPr/>
          <p:nvPr/>
        </p:nvSpPr>
        <p:spPr>
          <a:xfrm>
            <a:off x="5562602" y="2895601"/>
            <a:ext cx="10896601" cy="1447801"/>
          </a:xfrm>
          <a:prstGeom prst="rect">
            <a:avLst/>
          </a:prstGeom>
          <a:blipFill>
            <a:blip r:embed="rId2"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b="1" dirty="0" smtClean="0">
                <a:solidFill>
                  <a:schemeClr val="bg1"/>
                </a:solidFill>
              </a:rPr>
              <a:t>Global Execution Context</a:t>
            </a:r>
          </a:p>
        </p:txBody>
      </p:sp>
      <p:sp>
        <p:nvSpPr>
          <p:cNvPr id="5" name="Rounded Rectangle 4"/>
          <p:cNvSpPr/>
          <p:nvPr/>
        </p:nvSpPr>
        <p:spPr>
          <a:xfrm>
            <a:off x="14249401" y="3124201"/>
            <a:ext cx="1981200" cy="762000"/>
          </a:xfrm>
          <a:prstGeom prst="round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dirty="0" smtClean="0">
                <a:latin typeface="+mj-lt"/>
              </a:rPr>
              <a:t>greeting</a:t>
            </a:r>
          </a:p>
          <a:p>
            <a:pPr algn="ctr"/>
            <a:r>
              <a:rPr lang="en-US" dirty="0" smtClean="0">
                <a:latin typeface="+mj-lt"/>
              </a:rPr>
              <a:t>‘Hola’</a:t>
            </a:r>
            <a:endParaRPr lang="en-US" dirty="0">
              <a:latin typeface="+mj-lt"/>
            </a:endParaRPr>
          </a:p>
        </p:txBody>
      </p:sp>
      <p:sp>
        <p:nvSpPr>
          <p:cNvPr id="6" name="Rectangle 5"/>
          <p:cNvSpPr/>
          <p:nvPr/>
        </p:nvSpPr>
        <p:spPr>
          <a:xfrm>
            <a:off x="5562602" y="1143001"/>
            <a:ext cx="10896601" cy="1447801"/>
          </a:xfrm>
          <a:prstGeom prst="rect">
            <a:avLst/>
          </a:prstGeom>
          <a:blipFill>
            <a:blip r:embed="rId2"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b="1" dirty="0" smtClean="0">
                <a:solidFill>
                  <a:schemeClr val="bg1"/>
                </a:solidFill>
              </a:rPr>
              <a:t>()</a:t>
            </a:r>
          </a:p>
          <a:p>
            <a:pPr algn="ctr"/>
            <a:r>
              <a:rPr lang="en-US" b="1" dirty="0" smtClean="0">
                <a:solidFill>
                  <a:schemeClr val="bg1"/>
                </a:solidFill>
              </a:rPr>
              <a:t> Execution Context</a:t>
            </a:r>
          </a:p>
          <a:p>
            <a:pPr algn="ctr"/>
            <a:r>
              <a:rPr lang="en-US" b="1" dirty="0" smtClean="0">
                <a:solidFill>
                  <a:schemeClr val="bg1"/>
                </a:solidFill>
              </a:rPr>
              <a:t>(for the anonymous function)</a:t>
            </a:r>
          </a:p>
        </p:txBody>
      </p:sp>
      <p:sp>
        <p:nvSpPr>
          <p:cNvPr id="7" name="Rounded Rectangle 6"/>
          <p:cNvSpPr/>
          <p:nvPr/>
        </p:nvSpPr>
        <p:spPr>
          <a:xfrm>
            <a:off x="14173201" y="1447801"/>
            <a:ext cx="1981200" cy="762000"/>
          </a:xfrm>
          <a:prstGeom prst="round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dirty="0" smtClean="0">
                <a:latin typeface="+mj-lt"/>
              </a:rPr>
              <a:t>greeting</a:t>
            </a:r>
          </a:p>
          <a:p>
            <a:pPr algn="ctr"/>
            <a:r>
              <a:rPr lang="en-US" dirty="0" smtClean="0">
                <a:latin typeface="+mj-lt"/>
              </a:rPr>
              <a:t>‘Hello’</a:t>
            </a:r>
            <a:endParaRPr lang="en-US" dirty="0">
              <a:latin typeface="+mj-lt"/>
            </a:endParaRPr>
          </a:p>
        </p:txBody>
      </p:sp>
      <p:sp>
        <p:nvSpPr>
          <p:cNvPr id="9" name="TextBox 8"/>
          <p:cNvSpPr txBox="1"/>
          <p:nvPr/>
        </p:nvSpPr>
        <p:spPr>
          <a:xfrm>
            <a:off x="533400" y="4724402"/>
            <a:ext cx="15925800" cy="954097"/>
          </a:xfrm>
          <a:prstGeom prst="rect">
            <a:avLst/>
          </a:prstGeom>
          <a:noFill/>
        </p:spPr>
        <p:txBody>
          <a:bodyPr wrap="square" lIns="91429" tIns="45715" rIns="91429" bIns="45715" rtlCol="0">
            <a:spAutoFit/>
          </a:bodyPr>
          <a:lstStyle/>
          <a:p>
            <a:r>
              <a:rPr lang="en-US" dirty="0" smtClean="0">
                <a:latin typeface="+mj-lt"/>
              </a:rPr>
              <a:t>IIFE’s are executed in their own Execution Context are not impacted by the Global Execution Context, hence they are safer to use and are mostly used in all the popular frameworks.</a:t>
            </a:r>
            <a:endParaRPr lang="en-US"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304800" y="228602"/>
            <a:ext cx="17068799" cy="6857998"/>
          </a:xfrm>
        </p:spPr>
        <p:txBody>
          <a:bodyPr>
            <a:normAutofit/>
          </a:bodyPr>
          <a:lstStyle/>
          <a:p>
            <a:pPr algn="l"/>
            <a:r>
              <a:rPr lang="en-US" sz="2800" dirty="0" smtClean="0">
                <a:latin typeface="+mj-lt"/>
              </a:rPr>
              <a:t>Closures-&gt;If any function is created inside any function and the outer function has finished executing and went popped out of the Execution Stack, any inner function will still have access to the memory space and variables of the outer function and is called as Closures</a:t>
            </a:r>
            <a:r>
              <a:rPr lang="en-US" sz="2800" dirty="0" smtClean="0">
                <a:latin typeface="+mj-lt"/>
              </a:rPr>
              <a:t>.</a:t>
            </a:r>
          </a:p>
          <a:p>
            <a:pPr algn="l"/>
            <a:endParaRPr lang="en-US" sz="3200" dirty="0" smtClean="0">
              <a:latin typeface="+mj-lt"/>
            </a:endParaRPr>
          </a:p>
          <a:p>
            <a:pPr algn="l"/>
            <a:endParaRPr lang="en-US" sz="3200" dirty="0" smtClean="0">
              <a:latin typeface="+mj-lt"/>
            </a:endParaRPr>
          </a:p>
          <a:p>
            <a:pPr algn="l"/>
            <a:endParaRPr lang="en-US" sz="3200" dirty="0" smtClean="0">
              <a:latin typeface="+mj-lt"/>
            </a:endParaRPr>
          </a:p>
          <a:p>
            <a:pPr algn="l"/>
            <a:endParaRPr lang="en-US" sz="3200" dirty="0" smtClean="0">
              <a:latin typeface="+mj-lt"/>
            </a:endParaRPr>
          </a:p>
          <a:p>
            <a:pPr algn="l"/>
            <a:endParaRPr lang="en-US" sz="3200" dirty="0" smtClean="0">
              <a:latin typeface="+mj-lt"/>
            </a:endParaRPr>
          </a:p>
        </p:txBody>
      </p:sp>
      <p:sp>
        <p:nvSpPr>
          <p:cNvPr id="3" name="Rectangle 2"/>
          <p:cNvSpPr/>
          <p:nvPr/>
        </p:nvSpPr>
        <p:spPr>
          <a:xfrm>
            <a:off x="457201" y="2133601"/>
            <a:ext cx="5410201" cy="4495801"/>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r>
              <a:rPr lang="en-US" dirty="0" smtClean="0">
                <a:solidFill>
                  <a:schemeClr val="tx1"/>
                </a:solidFill>
              </a:rPr>
              <a:t>function greet(</a:t>
            </a:r>
            <a:r>
              <a:rPr lang="en-US" dirty="0" err="1" smtClean="0">
                <a:solidFill>
                  <a:schemeClr val="tx1"/>
                </a:solidFill>
              </a:rPr>
              <a:t>WhatToSay</a:t>
            </a:r>
            <a:r>
              <a:rPr lang="en-US" dirty="0" smtClean="0">
                <a:solidFill>
                  <a:schemeClr val="tx1"/>
                </a:solidFill>
              </a:rPr>
              <a:t>){</a:t>
            </a:r>
          </a:p>
          <a:p>
            <a:r>
              <a:rPr lang="en-US" dirty="0" smtClean="0">
                <a:solidFill>
                  <a:schemeClr val="tx1"/>
                </a:solidFill>
              </a:rPr>
              <a:t>{</a:t>
            </a:r>
          </a:p>
          <a:p>
            <a:r>
              <a:rPr lang="en-US" dirty="0" smtClean="0">
                <a:solidFill>
                  <a:schemeClr val="tx1"/>
                </a:solidFill>
              </a:rPr>
              <a:t>return function(name){</a:t>
            </a:r>
          </a:p>
          <a:p>
            <a:r>
              <a:rPr lang="en-US" dirty="0" smtClean="0">
                <a:solidFill>
                  <a:schemeClr val="tx1"/>
                </a:solidFill>
              </a:rPr>
              <a:t>console.log(</a:t>
            </a:r>
            <a:r>
              <a:rPr lang="en-US" dirty="0" err="1" smtClean="0">
                <a:solidFill>
                  <a:schemeClr val="tx1"/>
                </a:solidFill>
              </a:rPr>
              <a:t>WhatToSay+name</a:t>
            </a:r>
            <a:r>
              <a:rPr lang="en-US" dirty="0" smtClean="0">
                <a:solidFill>
                  <a:schemeClr val="tx1"/>
                </a:solidFill>
              </a:rPr>
              <a:t>);</a:t>
            </a:r>
          </a:p>
          <a:p>
            <a:r>
              <a:rPr lang="en-US" dirty="0" smtClean="0">
                <a:solidFill>
                  <a:schemeClr val="tx1"/>
                </a:solidFill>
              </a:rPr>
              <a:t>}</a:t>
            </a:r>
          </a:p>
          <a:p>
            <a:r>
              <a:rPr lang="en-US" dirty="0" smtClean="0">
                <a:solidFill>
                  <a:schemeClr val="tx1"/>
                </a:solidFill>
              </a:rPr>
              <a:t>}</a:t>
            </a:r>
          </a:p>
          <a:p>
            <a:endParaRPr lang="en-US" dirty="0" smtClean="0">
              <a:solidFill>
                <a:schemeClr val="tx1"/>
              </a:solidFill>
            </a:endParaRPr>
          </a:p>
          <a:p>
            <a:r>
              <a:rPr lang="en-US" dirty="0" smtClean="0">
                <a:solidFill>
                  <a:schemeClr val="tx1"/>
                </a:solidFill>
              </a:rPr>
              <a:t>var SayHi=greet(‘Hi’);</a:t>
            </a:r>
          </a:p>
          <a:p>
            <a:r>
              <a:rPr lang="en-US" dirty="0" smtClean="0">
                <a:solidFill>
                  <a:schemeClr val="tx1"/>
                </a:solidFill>
              </a:rPr>
              <a:t>SayHi(‘John’);</a:t>
            </a:r>
          </a:p>
          <a:p>
            <a:endParaRPr lang="en-US" dirty="0" smtClean="0">
              <a:solidFill>
                <a:schemeClr val="tx1"/>
              </a:solidFill>
            </a:endParaRPr>
          </a:p>
        </p:txBody>
      </p:sp>
      <p:sp>
        <p:nvSpPr>
          <p:cNvPr id="4" name="Rectangle 3"/>
          <p:cNvSpPr/>
          <p:nvPr/>
        </p:nvSpPr>
        <p:spPr>
          <a:xfrm>
            <a:off x="6019802" y="5181601"/>
            <a:ext cx="10668000" cy="1447801"/>
          </a:xfrm>
          <a:prstGeom prst="rect">
            <a:avLst/>
          </a:prstGeom>
          <a:blipFill>
            <a:blip r:embed="rId2"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b="1" dirty="0" smtClean="0">
                <a:solidFill>
                  <a:schemeClr val="bg1"/>
                </a:solidFill>
                <a:latin typeface="+mj-lt"/>
              </a:rPr>
              <a:t>Global Execution Context</a:t>
            </a:r>
          </a:p>
        </p:txBody>
      </p:sp>
      <p:sp>
        <p:nvSpPr>
          <p:cNvPr id="6" name="Rectangle 5"/>
          <p:cNvSpPr/>
          <p:nvPr/>
        </p:nvSpPr>
        <p:spPr>
          <a:xfrm>
            <a:off x="6019802" y="3581401"/>
            <a:ext cx="10591801" cy="1447801"/>
          </a:xfrm>
          <a:prstGeom prst="rect">
            <a:avLst/>
          </a:prstGeom>
          <a:blipFill>
            <a:blip r:embed="rId2"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b="1" dirty="0" smtClean="0">
                <a:solidFill>
                  <a:schemeClr val="bg1"/>
                </a:solidFill>
                <a:latin typeface="+mj-lt"/>
              </a:rPr>
              <a:t>greet</a:t>
            </a:r>
          </a:p>
          <a:p>
            <a:pPr algn="ctr"/>
            <a:r>
              <a:rPr lang="en-US" b="1" dirty="0" smtClean="0">
                <a:solidFill>
                  <a:schemeClr val="bg1"/>
                </a:solidFill>
                <a:latin typeface="+mj-lt"/>
              </a:rPr>
              <a:t> Execution Context</a:t>
            </a:r>
          </a:p>
          <a:p>
            <a:pPr algn="ctr"/>
            <a:endParaRPr lang="en-US" b="1" dirty="0" smtClean="0">
              <a:solidFill>
                <a:schemeClr val="bg1"/>
              </a:solidFill>
              <a:latin typeface="+mj-lt"/>
            </a:endParaRPr>
          </a:p>
        </p:txBody>
      </p:sp>
      <p:sp>
        <p:nvSpPr>
          <p:cNvPr id="7" name="Rounded Rectangle 6"/>
          <p:cNvSpPr/>
          <p:nvPr/>
        </p:nvSpPr>
        <p:spPr>
          <a:xfrm>
            <a:off x="13792201" y="3810001"/>
            <a:ext cx="2667000" cy="838201"/>
          </a:xfrm>
          <a:prstGeom prst="round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dirty="0" smtClean="0">
                <a:solidFill>
                  <a:schemeClr val="bg1"/>
                </a:solidFill>
              </a:rPr>
              <a:t>WhatToSay</a:t>
            </a:r>
          </a:p>
          <a:p>
            <a:pPr algn="ctr"/>
            <a:r>
              <a:rPr lang="en-US" dirty="0" smtClean="0"/>
              <a:t>‘Hi’</a:t>
            </a:r>
            <a:endParaRPr lang="en-US" dirty="0"/>
          </a:p>
        </p:txBody>
      </p:sp>
      <p:sp>
        <p:nvSpPr>
          <p:cNvPr id="9" name="Rectangle 8"/>
          <p:cNvSpPr/>
          <p:nvPr/>
        </p:nvSpPr>
        <p:spPr>
          <a:xfrm>
            <a:off x="6019802" y="1905001"/>
            <a:ext cx="10668000" cy="1447801"/>
          </a:xfrm>
          <a:prstGeom prst="rect">
            <a:avLst/>
          </a:prstGeom>
          <a:blipFill>
            <a:blip r:embed="rId2"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b="1" dirty="0" smtClean="0">
                <a:solidFill>
                  <a:schemeClr val="bg1"/>
                </a:solidFill>
                <a:latin typeface="+mj-lt"/>
              </a:rPr>
              <a:t>‘SayHi()’</a:t>
            </a:r>
          </a:p>
          <a:p>
            <a:pPr algn="ctr"/>
            <a:r>
              <a:rPr lang="en-US" b="1" dirty="0" smtClean="0">
                <a:solidFill>
                  <a:schemeClr val="bg1"/>
                </a:solidFill>
                <a:latin typeface="+mj-lt"/>
              </a:rPr>
              <a:t>Execution Context</a:t>
            </a:r>
          </a:p>
          <a:p>
            <a:pPr algn="ctr"/>
            <a:r>
              <a:rPr lang="en-US" b="1" dirty="0" smtClean="0">
                <a:solidFill>
                  <a:schemeClr val="bg1"/>
                </a:solidFill>
                <a:latin typeface="+mj-lt"/>
              </a:rPr>
              <a:t>(for the anonymous function)</a:t>
            </a:r>
          </a:p>
        </p:txBody>
      </p:sp>
      <p:sp>
        <p:nvSpPr>
          <p:cNvPr id="10" name="Rounded Rectangle 9"/>
          <p:cNvSpPr/>
          <p:nvPr/>
        </p:nvSpPr>
        <p:spPr>
          <a:xfrm>
            <a:off x="13792201" y="5486401"/>
            <a:ext cx="2667000" cy="838201"/>
          </a:xfrm>
          <a:prstGeom prst="round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dirty="0" smtClean="0">
                <a:solidFill>
                  <a:schemeClr val="bg1"/>
                </a:solidFill>
              </a:rPr>
              <a:t>SayHi</a:t>
            </a:r>
          </a:p>
          <a:p>
            <a:pPr algn="ctr"/>
            <a:r>
              <a:rPr lang="en-US" dirty="0" smtClean="0"/>
              <a:t>()</a:t>
            </a:r>
            <a:endParaRPr lang="en-US" dirty="0"/>
          </a:p>
        </p:txBody>
      </p:sp>
      <p:sp>
        <p:nvSpPr>
          <p:cNvPr id="11" name="Rounded Rectangle 10"/>
          <p:cNvSpPr/>
          <p:nvPr/>
        </p:nvSpPr>
        <p:spPr>
          <a:xfrm>
            <a:off x="13792201" y="2133601"/>
            <a:ext cx="2667000" cy="838201"/>
          </a:xfrm>
          <a:prstGeom prst="round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dirty="0" smtClean="0">
                <a:solidFill>
                  <a:schemeClr val="bg1"/>
                </a:solidFill>
              </a:rPr>
              <a:t>name</a:t>
            </a:r>
          </a:p>
          <a:p>
            <a:pPr algn="ctr"/>
            <a:r>
              <a:rPr lang="en-US" dirty="0" smtClean="0"/>
              <a:t>‘John’</a:t>
            </a:r>
            <a:endParaRPr lang="en-US" dirty="0"/>
          </a:p>
        </p:txBody>
      </p:sp>
      <p:sp>
        <p:nvSpPr>
          <p:cNvPr id="13" name="Curved Left Arrow 12"/>
          <p:cNvSpPr/>
          <p:nvPr/>
        </p:nvSpPr>
        <p:spPr>
          <a:xfrm>
            <a:off x="16687801" y="2438401"/>
            <a:ext cx="457201" cy="1752601"/>
          </a:xfrm>
          <a:prstGeom prst="curvedLeftArrow">
            <a:avLst/>
          </a:prstGeom>
          <a:solidFill>
            <a:srgbClr val="FFFF0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solidFill>
                <a:schemeClr val="tx1"/>
              </a:solidFill>
            </a:endParaRPr>
          </a:p>
        </p:txBody>
      </p:sp>
      <p:sp>
        <p:nvSpPr>
          <p:cNvPr id="15" name="Rectangle 14"/>
          <p:cNvSpPr/>
          <p:nvPr/>
        </p:nvSpPr>
        <p:spPr>
          <a:xfrm>
            <a:off x="5943601" y="1676401"/>
            <a:ext cx="11201401" cy="3429001"/>
          </a:xfrm>
          <a:prstGeom prst="rect">
            <a:avLst/>
          </a:prstGeom>
          <a:noFill/>
          <a:ln w="57150">
            <a:solidFill>
              <a:srgbClr val="FFFF00"/>
            </a:solidFill>
            <a:prstDash val="dash"/>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2" fill="hold" grpId="1" nodeType="clickEffect">
                                  <p:stCondLst>
                                    <p:cond delay="0"/>
                                  </p:stCondLst>
                                  <p:childTnLst>
                                    <p:anim calcmode="lin" valueType="num">
                                      <p:cBhvr additive="base">
                                        <p:cTn id="24" dur="500"/>
                                        <p:tgtEl>
                                          <p:spTgt spid="6"/>
                                        </p:tgtEl>
                                        <p:attrNameLst>
                                          <p:attrName>ppt_x</p:attrName>
                                        </p:attrNameLst>
                                      </p:cBhvr>
                                      <p:tavLst>
                                        <p:tav tm="0">
                                          <p:val>
                                            <p:strVal val="ppt_x"/>
                                          </p:val>
                                        </p:tav>
                                        <p:tav tm="100000">
                                          <p:val>
                                            <p:strVal val="1+ppt_w/2"/>
                                          </p:val>
                                        </p:tav>
                                      </p:tavLst>
                                    </p:anim>
                                    <p:anim calcmode="lin" valueType="num">
                                      <p:cBhvr additive="base">
                                        <p:cTn id="25" dur="500"/>
                                        <p:tgtEl>
                                          <p:spTgt spid="6"/>
                                        </p:tgtEl>
                                        <p:attrNameLst>
                                          <p:attrName>ppt_y</p:attrName>
                                        </p:attrNameLst>
                                      </p:cBhvr>
                                      <p:tavLst>
                                        <p:tav tm="0">
                                          <p:val>
                                            <p:strVal val="ppt_y"/>
                                          </p:val>
                                        </p:tav>
                                        <p:tav tm="100000">
                                          <p:val>
                                            <p:strVal val="ppt_y"/>
                                          </p:val>
                                        </p:tav>
                                      </p:tavLst>
                                    </p:anim>
                                    <p:set>
                                      <p:cBhvr>
                                        <p:cTn id="26" dur="1" fill="hold">
                                          <p:stCondLst>
                                            <p:cond delay="499"/>
                                          </p:stCondLst>
                                        </p:cTn>
                                        <p:tgtEl>
                                          <p:spTgt spid="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1+#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1+#ppt_w/2"/>
                                          </p:val>
                                        </p:tav>
                                        <p:tav tm="100000">
                                          <p:val>
                                            <p:strVal val="#ppt_x"/>
                                          </p:val>
                                        </p:tav>
                                      </p:tavLst>
                                    </p:anim>
                                    <p:anim calcmode="lin" valueType="num">
                                      <p:cBhvr additive="base">
                                        <p:cTn id="3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1+#ppt_w/2"/>
                                          </p:val>
                                        </p:tav>
                                        <p:tav tm="100000">
                                          <p:val>
                                            <p:strVal val="#ppt_x"/>
                                          </p:val>
                                        </p:tav>
                                      </p:tavLst>
                                    </p:anim>
                                    <p:anim calcmode="lin" valueType="num">
                                      <p:cBhvr additive="base">
                                        <p:cTn id="4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8" presetClass="entr" presetSubtype="16"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diamond(in)">
                                      <p:cBhvr>
                                        <p:cTn id="49" dur="2000"/>
                                        <p:tgtEl>
                                          <p:spTgt spid="13"/>
                                        </p:tgtEl>
                                      </p:cBhvr>
                                    </p:animEffect>
                                  </p:childTnLst>
                                </p:cTn>
                              </p:par>
                            </p:childTnLst>
                          </p:cTn>
                        </p:par>
                      </p:childTnLst>
                    </p:cTn>
                  </p:par>
                  <p:par>
                    <p:cTn id="50" fill="hold">
                      <p:stCondLst>
                        <p:cond delay="indefinite"/>
                      </p:stCondLst>
                      <p:childTnLst>
                        <p:par>
                          <p:cTn id="51" fill="hold">
                            <p:stCondLst>
                              <p:cond delay="0"/>
                            </p:stCondLst>
                            <p:childTnLst>
                              <p:par>
                                <p:cTn id="52" presetID="8" presetClass="entr" presetSubtype="16" fill="hold" grpId="1"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diamond(in)">
                                      <p:cBhvr>
                                        <p:cTn id="54"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6" grpId="1" animBg="1"/>
      <p:bldP spid="7" grpId="0" animBg="1"/>
      <p:bldP spid="9" grpId="0" animBg="1"/>
      <p:bldP spid="10" grpId="0" animBg="1"/>
      <p:bldP spid="11" grpId="0" animBg="1"/>
      <p:bldP spid="13" grpId="0" animBg="1"/>
      <p:bldP spid="15"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304801" y="228602"/>
            <a:ext cx="15765780" cy="6571317"/>
          </a:xfrm>
        </p:spPr>
        <p:txBody>
          <a:bodyPr>
            <a:noAutofit/>
          </a:bodyPr>
          <a:lstStyle/>
          <a:p>
            <a:pPr algn="l"/>
            <a:r>
              <a:rPr lang="en-US" sz="2400" dirty="0" smtClean="0">
                <a:latin typeface="+mj-lt"/>
              </a:rPr>
              <a:t>Facts about Closures-&gt;</a:t>
            </a:r>
          </a:p>
          <a:p>
            <a:pPr algn="l"/>
            <a:endParaRPr lang="en-US" sz="2400" dirty="0" smtClean="0">
              <a:latin typeface="+mj-lt"/>
            </a:endParaRPr>
          </a:p>
          <a:p>
            <a:pPr algn="l"/>
            <a:r>
              <a:rPr lang="en-US" sz="2400" dirty="0" smtClean="0">
                <a:latin typeface="+mj-lt"/>
              </a:rPr>
              <a:t>The Closure phenomenon is a feature of the Javascript language.</a:t>
            </a:r>
          </a:p>
          <a:p>
            <a:pPr algn="l"/>
            <a:endParaRPr lang="en-US" sz="2400" dirty="0" smtClean="0">
              <a:latin typeface="+mj-lt"/>
            </a:endParaRPr>
          </a:p>
          <a:p>
            <a:pPr algn="l"/>
            <a:r>
              <a:rPr lang="en-US" sz="2400" dirty="0" smtClean="0">
                <a:latin typeface="+mj-lt"/>
              </a:rPr>
              <a:t>Closing in on the variables that it have access to is called closures.</a:t>
            </a:r>
          </a:p>
          <a:p>
            <a:pPr algn="l"/>
            <a:endParaRPr lang="en-US" sz="2400" dirty="0" smtClean="0">
              <a:latin typeface="+mj-lt"/>
            </a:endParaRPr>
          </a:p>
          <a:p>
            <a:pPr algn="l"/>
            <a:r>
              <a:rPr lang="en-US" sz="2400" dirty="0" smtClean="0">
                <a:latin typeface="+mj-lt"/>
              </a:rPr>
              <a:t>Javascript Engine will ensure that the function will have access to all the outside environments for which it is supposed to have access whether the outside functions has finished running or not.</a:t>
            </a:r>
          </a:p>
          <a:p>
            <a:pPr algn="l"/>
            <a:endParaRPr lang="en-US" sz="2400" dirty="0" smtClean="0">
              <a:latin typeface="+mj-lt"/>
            </a:endParaRPr>
          </a:p>
          <a:p>
            <a:pPr algn="l"/>
            <a:r>
              <a:rPr lang="en-US" sz="2400" dirty="0" smtClean="0">
                <a:latin typeface="+mj-lt"/>
              </a:rPr>
              <a:t>We do not create closures, Javascript Engine creates the Closures, we just take advantage of it.</a:t>
            </a:r>
          </a:p>
          <a:p>
            <a:pPr algn="l"/>
            <a:endParaRPr lang="en-US" sz="2400" dirty="0" smtClean="0">
              <a:latin typeface="+mj-lt"/>
            </a:endParaRPr>
          </a:p>
          <a:p>
            <a:pPr algn="l"/>
            <a:r>
              <a:rPr lang="en-US" sz="2400" dirty="0" smtClean="0">
                <a:latin typeface="+mj-lt"/>
              </a:rPr>
              <a:t>IIFE can be used to fetch the variables values correctly when we are dealing with closures that are not returning expected values.</a:t>
            </a:r>
          </a:p>
          <a:p>
            <a:pPr algn="l"/>
            <a:endParaRPr lang="en-US" sz="2400" dirty="0" smtClean="0">
              <a:latin typeface="+mj-lt"/>
            </a:endParaRPr>
          </a:p>
          <a:p>
            <a:pPr algn="l"/>
            <a:r>
              <a:rPr lang="en-US" sz="2400" dirty="0" smtClean="0">
                <a:latin typeface="+mj-lt"/>
              </a:rPr>
              <a:t>Every Time you call a function it gets its own Execution Context and any function created inside of it will point to that Execution Context.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304801" y="228601"/>
            <a:ext cx="17068800" cy="6858000"/>
          </a:xfrm>
        </p:spPr>
        <p:txBody>
          <a:bodyPr/>
          <a:lstStyle/>
          <a:p>
            <a:pPr algn="l"/>
            <a:r>
              <a:rPr lang="en-US" sz="2800" dirty="0" smtClean="0">
                <a:latin typeface="+mj-lt"/>
              </a:rPr>
              <a:t>How can Closures can be used to make factory functions?</a:t>
            </a:r>
          </a:p>
          <a:p>
            <a:endParaRPr lang="en-US" dirty="0" smtClean="0"/>
          </a:p>
          <a:p>
            <a:endParaRPr lang="en-US" dirty="0" smtClean="0"/>
          </a:p>
          <a:p>
            <a:endParaRPr lang="en-US" dirty="0" smtClean="0"/>
          </a:p>
          <a:p>
            <a:endParaRPr lang="en-US" dirty="0" smtClean="0"/>
          </a:p>
        </p:txBody>
      </p:sp>
      <p:sp>
        <p:nvSpPr>
          <p:cNvPr id="3" name="Rectangle 2"/>
          <p:cNvSpPr/>
          <p:nvPr/>
        </p:nvSpPr>
        <p:spPr>
          <a:xfrm>
            <a:off x="457202" y="762001"/>
            <a:ext cx="6553201" cy="4419600"/>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endParaRPr lang="en-US" dirty="0" smtClean="0">
              <a:solidFill>
                <a:schemeClr val="tx1"/>
              </a:solidFill>
              <a:latin typeface="+mj-lt"/>
            </a:endParaRPr>
          </a:p>
          <a:p>
            <a:endParaRPr lang="en-US" dirty="0" smtClean="0">
              <a:solidFill>
                <a:schemeClr val="tx1"/>
              </a:solidFill>
              <a:latin typeface="+mj-lt"/>
            </a:endParaRPr>
          </a:p>
          <a:p>
            <a:r>
              <a:rPr lang="en-US" dirty="0" smtClean="0">
                <a:solidFill>
                  <a:schemeClr val="tx1"/>
                </a:solidFill>
                <a:latin typeface="+mj-lt"/>
              </a:rPr>
              <a:t>function makeGreeting(language){</a:t>
            </a:r>
          </a:p>
          <a:p>
            <a:r>
              <a:rPr lang="en-US" dirty="0" smtClean="0">
                <a:solidFill>
                  <a:schemeClr val="tx1"/>
                </a:solidFill>
                <a:latin typeface="+mj-lt"/>
              </a:rPr>
              <a:t>return function(</a:t>
            </a:r>
            <a:r>
              <a:rPr lang="en-US" dirty="0" err="1" smtClean="0">
                <a:solidFill>
                  <a:schemeClr val="tx1"/>
                </a:solidFill>
                <a:latin typeface="+mj-lt"/>
              </a:rPr>
              <a:t>fname,lname</a:t>
            </a:r>
            <a:r>
              <a:rPr lang="en-US" dirty="0" smtClean="0">
                <a:solidFill>
                  <a:schemeClr val="tx1"/>
                </a:solidFill>
                <a:latin typeface="+mj-lt"/>
              </a:rPr>
              <a:t>){</a:t>
            </a:r>
          </a:p>
          <a:p>
            <a:r>
              <a:rPr lang="en-US" dirty="0" smtClean="0">
                <a:solidFill>
                  <a:schemeClr val="tx1"/>
                </a:solidFill>
                <a:latin typeface="+mj-lt"/>
              </a:rPr>
              <a:t>if(language===‘en’){</a:t>
            </a:r>
          </a:p>
          <a:p>
            <a:r>
              <a:rPr lang="en-US" dirty="0" smtClean="0">
                <a:solidFill>
                  <a:schemeClr val="tx1"/>
                </a:solidFill>
                <a:latin typeface="+mj-lt"/>
              </a:rPr>
              <a:t>console.log(‘Hello’+fname+lname);</a:t>
            </a:r>
          </a:p>
          <a:p>
            <a:r>
              <a:rPr lang="en-US" dirty="0" smtClean="0">
                <a:solidFill>
                  <a:schemeClr val="tx1"/>
                </a:solidFill>
                <a:latin typeface="+mj-lt"/>
              </a:rPr>
              <a:t>}</a:t>
            </a:r>
          </a:p>
          <a:p>
            <a:r>
              <a:rPr lang="en-US" dirty="0" smtClean="0">
                <a:solidFill>
                  <a:schemeClr val="tx1"/>
                </a:solidFill>
                <a:latin typeface="+mj-lt"/>
              </a:rPr>
              <a:t>if(language===‘es’){</a:t>
            </a:r>
          </a:p>
          <a:p>
            <a:r>
              <a:rPr lang="en-US" dirty="0" smtClean="0">
                <a:solidFill>
                  <a:schemeClr val="tx1"/>
                </a:solidFill>
                <a:latin typeface="+mj-lt"/>
              </a:rPr>
              <a:t>console.log(‘Hello’+fname+lname);</a:t>
            </a:r>
          </a:p>
          <a:p>
            <a:r>
              <a:rPr lang="en-US" dirty="0" smtClean="0">
                <a:solidFill>
                  <a:schemeClr val="tx1"/>
                </a:solidFill>
                <a:latin typeface="+mj-lt"/>
              </a:rPr>
              <a:t>}</a:t>
            </a:r>
          </a:p>
          <a:p>
            <a:r>
              <a:rPr lang="en-US" dirty="0" smtClean="0">
                <a:solidFill>
                  <a:schemeClr val="tx1"/>
                </a:solidFill>
                <a:latin typeface="+mj-lt"/>
              </a:rPr>
              <a:t>}</a:t>
            </a:r>
          </a:p>
          <a:p>
            <a:r>
              <a:rPr lang="en-US" dirty="0" smtClean="0">
                <a:solidFill>
                  <a:schemeClr val="tx1"/>
                </a:solidFill>
                <a:latin typeface="+mj-lt"/>
              </a:rPr>
              <a:t>}</a:t>
            </a:r>
          </a:p>
          <a:p>
            <a:endParaRPr lang="en-US" dirty="0" smtClean="0">
              <a:solidFill>
                <a:schemeClr val="tx1"/>
              </a:solidFill>
              <a:latin typeface="+mj-lt"/>
            </a:endParaRPr>
          </a:p>
          <a:p>
            <a:endParaRPr lang="en-US" dirty="0" smtClean="0">
              <a:solidFill>
                <a:schemeClr val="tx1"/>
              </a:solidFill>
              <a:latin typeface="+mj-lt"/>
            </a:endParaRPr>
          </a:p>
        </p:txBody>
      </p:sp>
      <p:sp>
        <p:nvSpPr>
          <p:cNvPr id="4" name="Rectangle 3"/>
          <p:cNvSpPr/>
          <p:nvPr/>
        </p:nvSpPr>
        <p:spPr>
          <a:xfrm>
            <a:off x="457202" y="5334001"/>
            <a:ext cx="6553201" cy="1676400"/>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endParaRPr lang="en-US" dirty="0" smtClean="0"/>
          </a:p>
          <a:p>
            <a:r>
              <a:rPr lang="en-US" dirty="0" smtClean="0">
                <a:solidFill>
                  <a:schemeClr val="tx1"/>
                </a:solidFill>
              </a:rPr>
              <a:t>var </a:t>
            </a:r>
            <a:r>
              <a:rPr lang="en-US" dirty="0" err="1" smtClean="0">
                <a:solidFill>
                  <a:schemeClr val="tx1"/>
                </a:solidFill>
              </a:rPr>
              <a:t>greetEnglish</a:t>
            </a:r>
            <a:r>
              <a:rPr lang="en-US" dirty="0" smtClean="0">
                <a:solidFill>
                  <a:schemeClr val="tx1"/>
                </a:solidFill>
              </a:rPr>
              <a:t>=</a:t>
            </a:r>
            <a:r>
              <a:rPr lang="en-US" dirty="0" err="1" smtClean="0">
                <a:solidFill>
                  <a:schemeClr val="tx1"/>
                </a:solidFill>
              </a:rPr>
              <a:t>makeGreeting</a:t>
            </a:r>
            <a:r>
              <a:rPr lang="en-US" dirty="0" smtClean="0">
                <a:solidFill>
                  <a:schemeClr val="tx1"/>
                </a:solidFill>
              </a:rPr>
              <a:t>(‘en’);</a:t>
            </a:r>
          </a:p>
          <a:p>
            <a:r>
              <a:rPr lang="en-US" dirty="0" smtClean="0">
                <a:solidFill>
                  <a:schemeClr val="tx1"/>
                </a:solidFill>
              </a:rPr>
              <a:t>var </a:t>
            </a:r>
            <a:r>
              <a:rPr lang="en-US" dirty="0" err="1" smtClean="0">
                <a:solidFill>
                  <a:schemeClr val="tx1"/>
                </a:solidFill>
              </a:rPr>
              <a:t>greetSpanish</a:t>
            </a:r>
            <a:r>
              <a:rPr lang="en-US" dirty="0" smtClean="0">
                <a:solidFill>
                  <a:schemeClr val="tx1"/>
                </a:solidFill>
              </a:rPr>
              <a:t>=</a:t>
            </a:r>
            <a:r>
              <a:rPr lang="en-US" dirty="0" err="1" smtClean="0">
                <a:solidFill>
                  <a:schemeClr val="tx1"/>
                </a:solidFill>
              </a:rPr>
              <a:t>makeGreeting</a:t>
            </a:r>
            <a:r>
              <a:rPr lang="en-US" dirty="0" smtClean="0">
                <a:solidFill>
                  <a:schemeClr val="tx1"/>
                </a:solidFill>
              </a:rPr>
              <a:t>(‘</a:t>
            </a:r>
            <a:r>
              <a:rPr lang="en-US" dirty="0" err="1" smtClean="0">
                <a:solidFill>
                  <a:schemeClr val="tx1"/>
                </a:solidFill>
              </a:rPr>
              <a:t>es’</a:t>
            </a:r>
            <a:r>
              <a:rPr lang="en-US" dirty="0" smtClean="0">
                <a:solidFill>
                  <a:schemeClr val="tx1"/>
                </a:solidFill>
              </a:rPr>
              <a:t>);</a:t>
            </a:r>
          </a:p>
          <a:p>
            <a:r>
              <a:rPr lang="en-US" dirty="0" smtClean="0">
                <a:solidFill>
                  <a:schemeClr val="tx1"/>
                </a:solidFill>
              </a:rPr>
              <a:t>greetEnglish();</a:t>
            </a:r>
          </a:p>
          <a:p>
            <a:r>
              <a:rPr lang="en-US" dirty="0" smtClean="0">
                <a:solidFill>
                  <a:schemeClr val="tx1"/>
                </a:solidFill>
              </a:rPr>
              <a:t>greetSpanish();</a:t>
            </a:r>
          </a:p>
          <a:p>
            <a:pPr algn="ctr"/>
            <a:endParaRPr lang="en-US" dirty="0"/>
          </a:p>
        </p:txBody>
      </p:sp>
      <p:sp>
        <p:nvSpPr>
          <p:cNvPr id="5" name="Rectangle 4"/>
          <p:cNvSpPr/>
          <p:nvPr/>
        </p:nvSpPr>
        <p:spPr>
          <a:xfrm>
            <a:off x="7086599" y="5791200"/>
            <a:ext cx="10134600" cy="1219200"/>
          </a:xfrm>
          <a:prstGeom prst="rect">
            <a:avLst/>
          </a:prstGeom>
          <a:blipFill>
            <a:blip r:embed="rId2"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b="1" dirty="0" smtClean="0">
                <a:solidFill>
                  <a:schemeClr val="bg1"/>
                </a:solidFill>
              </a:rPr>
              <a:t>Global Execution Context</a:t>
            </a:r>
          </a:p>
        </p:txBody>
      </p:sp>
      <p:sp>
        <p:nvSpPr>
          <p:cNvPr id="6" name="Rounded Rectangle 5"/>
          <p:cNvSpPr/>
          <p:nvPr/>
        </p:nvSpPr>
        <p:spPr>
          <a:xfrm>
            <a:off x="14401800" y="5867401"/>
            <a:ext cx="2667000" cy="1066800"/>
          </a:xfrm>
          <a:prstGeom prst="round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sz="1500" dirty="0" smtClean="0">
              <a:solidFill>
                <a:schemeClr val="tx1"/>
              </a:solidFill>
              <a:latin typeface="+mj-lt"/>
            </a:endParaRPr>
          </a:p>
          <a:p>
            <a:pPr algn="ctr"/>
            <a:r>
              <a:rPr lang="en-US" sz="1500" dirty="0" smtClean="0">
                <a:solidFill>
                  <a:schemeClr val="tx1"/>
                </a:solidFill>
                <a:latin typeface="+mj-lt"/>
              </a:rPr>
              <a:t>greetEnglish</a:t>
            </a:r>
          </a:p>
          <a:p>
            <a:pPr algn="ctr"/>
            <a:r>
              <a:rPr lang="en-US" sz="1500" dirty="0" smtClean="0">
                <a:solidFill>
                  <a:schemeClr val="tx1"/>
                </a:solidFill>
                <a:latin typeface="+mj-lt"/>
              </a:rPr>
              <a:t>greetSpanish</a:t>
            </a:r>
          </a:p>
          <a:p>
            <a:pPr algn="ctr"/>
            <a:r>
              <a:rPr lang="en-US" sz="1500" dirty="0" smtClean="0">
                <a:solidFill>
                  <a:schemeClr val="tx1"/>
                </a:solidFill>
                <a:latin typeface="+mj-lt"/>
              </a:rPr>
              <a:t>makeGreeting()</a:t>
            </a:r>
          </a:p>
          <a:p>
            <a:pPr algn="ctr"/>
            <a:endParaRPr lang="en-US" sz="1500" dirty="0">
              <a:latin typeface="+mj-lt"/>
            </a:endParaRPr>
          </a:p>
        </p:txBody>
      </p:sp>
      <p:sp>
        <p:nvSpPr>
          <p:cNvPr id="7" name="Rectangle 6"/>
          <p:cNvSpPr/>
          <p:nvPr/>
        </p:nvSpPr>
        <p:spPr>
          <a:xfrm>
            <a:off x="7162800" y="3429001"/>
            <a:ext cx="9906000" cy="838201"/>
          </a:xfrm>
          <a:prstGeom prst="rect">
            <a:avLst/>
          </a:prstGeom>
          <a:blipFill>
            <a:blip r:embed="rId2"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b="1" dirty="0" smtClean="0">
                <a:solidFill>
                  <a:schemeClr val="bg1"/>
                </a:solidFill>
              </a:rPr>
              <a:t>() greetEnglish</a:t>
            </a:r>
          </a:p>
        </p:txBody>
      </p:sp>
      <p:sp>
        <p:nvSpPr>
          <p:cNvPr id="9" name="Rectangle 8"/>
          <p:cNvSpPr/>
          <p:nvPr/>
        </p:nvSpPr>
        <p:spPr>
          <a:xfrm>
            <a:off x="7162804" y="914400"/>
            <a:ext cx="9982199" cy="914400"/>
          </a:xfrm>
          <a:prstGeom prst="rect">
            <a:avLst/>
          </a:prstGeom>
          <a:blipFill>
            <a:blip r:embed="rId2"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b="1" dirty="0" smtClean="0">
                <a:solidFill>
                  <a:schemeClr val="bg1"/>
                </a:solidFill>
              </a:rPr>
              <a:t>() greetSpanish</a:t>
            </a:r>
          </a:p>
        </p:txBody>
      </p:sp>
      <p:sp>
        <p:nvSpPr>
          <p:cNvPr id="10" name="Rectangle 9"/>
          <p:cNvSpPr/>
          <p:nvPr/>
        </p:nvSpPr>
        <p:spPr>
          <a:xfrm>
            <a:off x="15087602" y="3505201"/>
            <a:ext cx="1828799" cy="762000"/>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sz="1500" dirty="0" smtClean="0">
                <a:solidFill>
                  <a:schemeClr val="tx1"/>
                </a:solidFill>
                <a:latin typeface="+mj-lt"/>
              </a:rPr>
              <a:t>fname:’John’</a:t>
            </a:r>
          </a:p>
          <a:p>
            <a:pPr algn="ctr"/>
            <a:r>
              <a:rPr lang="en-US" sz="1500" dirty="0" err="1" smtClean="0">
                <a:solidFill>
                  <a:schemeClr val="tx1"/>
                </a:solidFill>
                <a:latin typeface="+mj-lt"/>
              </a:rPr>
              <a:t>lname:’Doe</a:t>
            </a:r>
            <a:r>
              <a:rPr lang="en-US" sz="1500" dirty="0" smtClean="0">
                <a:solidFill>
                  <a:schemeClr val="tx1"/>
                </a:solidFill>
                <a:latin typeface="+mj-lt"/>
              </a:rPr>
              <a:t>’</a:t>
            </a:r>
            <a:endParaRPr lang="en-US" sz="1500" dirty="0">
              <a:solidFill>
                <a:schemeClr val="tx1"/>
              </a:solidFill>
              <a:latin typeface="+mj-lt"/>
            </a:endParaRPr>
          </a:p>
        </p:txBody>
      </p:sp>
      <p:sp>
        <p:nvSpPr>
          <p:cNvPr id="11" name="Rectangle 10"/>
          <p:cNvSpPr/>
          <p:nvPr/>
        </p:nvSpPr>
        <p:spPr>
          <a:xfrm>
            <a:off x="7162804" y="4495801"/>
            <a:ext cx="9982199" cy="762000"/>
          </a:xfrm>
          <a:prstGeom prst="rect">
            <a:avLst/>
          </a:prstGeom>
          <a:blipFill>
            <a:blip r:embed="rId2"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b="1" dirty="0" smtClean="0">
                <a:solidFill>
                  <a:schemeClr val="bg1"/>
                </a:solidFill>
              </a:rPr>
              <a:t>makeGreeting()</a:t>
            </a:r>
          </a:p>
        </p:txBody>
      </p:sp>
      <p:sp>
        <p:nvSpPr>
          <p:cNvPr id="12" name="Rectangle 11"/>
          <p:cNvSpPr/>
          <p:nvPr/>
        </p:nvSpPr>
        <p:spPr>
          <a:xfrm>
            <a:off x="14859004" y="4572000"/>
            <a:ext cx="2133599" cy="609600"/>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sz="1500" dirty="0" err="1" smtClean="0">
                <a:solidFill>
                  <a:schemeClr val="tx1"/>
                </a:solidFill>
                <a:latin typeface="+mj-lt"/>
              </a:rPr>
              <a:t>language:’en</a:t>
            </a:r>
            <a:r>
              <a:rPr lang="en-US" sz="1500" dirty="0" smtClean="0">
                <a:solidFill>
                  <a:schemeClr val="tx1"/>
                </a:solidFill>
                <a:latin typeface="+mj-lt"/>
              </a:rPr>
              <a:t>’</a:t>
            </a:r>
            <a:endParaRPr lang="en-US" sz="1500" dirty="0">
              <a:solidFill>
                <a:schemeClr val="tx1"/>
              </a:solidFill>
              <a:latin typeface="+mj-lt"/>
            </a:endParaRPr>
          </a:p>
        </p:txBody>
      </p:sp>
      <p:sp>
        <p:nvSpPr>
          <p:cNvPr id="13" name="Rectangle 12"/>
          <p:cNvSpPr/>
          <p:nvPr/>
        </p:nvSpPr>
        <p:spPr>
          <a:xfrm>
            <a:off x="7162804" y="1981201"/>
            <a:ext cx="9982199" cy="762000"/>
          </a:xfrm>
          <a:prstGeom prst="rect">
            <a:avLst/>
          </a:prstGeom>
          <a:blipFill>
            <a:blip r:embed="rId2"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b="1" dirty="0" smtClean="0">
                <a:solidFill>
                  <a:schemeClr val="bg1"/>
                </a:solidFill>
              </a:rPr>
              <a:t>makeGreeting()</a:t>
            </a:r>
          </a:p>
        </p:txBody>
      </p:sp>
      <p:sp>
        <p:nvSpPr>
          <p:cNvPr id="15" name="Rectangle 14"/>
          <p:cNvSpPr/>
          <p:nvPr/>
        </p:nvSpPr>
        <p:spPr>
          <a:xfrm>
            <a:off x="14859004" y="2057401"/>
            <a:ext cx="2133599" cy="609600"/>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sz="1500" dirty="0" err="1" smtClean="0">
                <a:solidFill>
                  <a:schemeClr val="tx1"/>
                </a:solidFill>
                <a:latin typeface="+mj-lt"/>
              </a:rPr>
              <a:t>language:’es</a:t>
            </a:r>
            <a:r>
              <a:rPr lang="en-US" sz="1500" dirty="0" smtClean="0">
                <a:solidFill>
                  <a:schemeClr val="tx1"/>
                </a:solidFill>
                <a:latin typeface="+mj-lt"/>
              </a:rPr>
              <a:t>’</a:t>
            </a:r>
            <a:endParaRPr lang="en-US" sz="1500" dirty="0">
              <a:solidFill>
                <a:schemeClr val="tx1"/>
              </a:solidFill>
              <a:latin typeface="+mj-lt"/>
            </a:endParaRPr>
          </a:p>
        </p:txBody>
      </p:sp>
      <p:sp>
        <p:nvSpPr>
          <p:cNvPr id="16" name="Curved Left Arrow 15"/>
          <p:cNvSpPr/>
          <p:nvPr/>
        </p:nvSpPr>
        <p:spPr>
          <a:xfrm>
            <a:off x="17068801" y="3733800"/>
            <a:ext cx="304800" cy="1295401"/>
          </a:xfrm>
          <a:prstGeom prst="curvedLeftArrow">
            <a:avLst/>
          </a:prstGeom>
          <a:solidFill>
            <a:srgbClr val="00B0F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solidFill>
                <a:schemeClr val="tx1"/>
              </a:solidFill>
            </a:endParaRPr>
          </a:p>
        </p:txBody>
      </p:sp>
      <p:sp>
        <p:nvSpPr>
          <p:cNvPr id="17" name="Rectangle 16"/>
          <p:cNvSpPr/>
          <p:nvPr/>
        </p:nvSpPr>
        <p:spPr>
          <a:xfrm>
            <a:off x="15011403" y="990601"/>
            <a:ext cx="1828799" cy="762000"/>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sz="1500" dirty="0" smtClean="0">
                <a:solidFill>
                  <a:schemeClr val="tx1"/>
                </a:solidFill>
                <a:latin typeface="+mj-lt"/>
              </a:rPr>
              <a:t>fname:’John’</a:t>
            </a:r>
          </a:p>
          <a:p>
            <a:pPr algn="ctr"/>
            <a:r>
              <a:rPr lang="en-US" sz="1500" dirty="0" err="1" smtClean="0">
                <a:solidFill>
                  <a:schemeClr val="tx1"/>
                </a:solidFill>
                <a:latin typeface="+mj-lt"/>
              </a:rPr>
              <a:t>lname:’Doe</a:t>
            </a:r>
            <a:r>
              <a:rPr lang="en-US" sz="1500" dirty="0" smtClean="0">
                <a:solidFill>
                  <a:schemeClr val="tx1"/>
                </a:solidFill>
                <a:latin typeface="+mj-lt"/>
              </a:rPr>
              <a:t>’</a:t>
            </a:r>
            <a:endParaRPr lang="en-US" sz="1500" dirty="0">
              <a:solidFill>
                <a:schemeClr val="tx1"/>
              </a:solidFill>
              <a:latin typeface="+mj-lt"/>
            </a:endParaRPr>
          </a:p>
        </p:txBody>
      </p:sp>
      <p:sp>
        <p:nvSpPr>
          <p:cNvPr id="18" name="Curved Left Arrow 17"/>
          <p:cNvSpPr/>
          <p:nvPr/>
        </p:nvSpPr>
        <p:spPr>
          <a:xfrm>
            <a:off x="17068801" y="1295400"/>
            <a:ext cx="304800" cy="1295401"/>
          </a:xfrm>
          <a:prstGeom prst="curvedLeftArrow">
            <a:avLst/>
          </a:prstGeom>
          <a:solidFill>
            <a:srgbClr val="00B0F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solidFill>
                <a:schemeClr val="tx1"/>
              </a:solidFill>
            </a:endParaRPr>
          </a:p>
        </p:txBody>
      </p:sp>
      <p:sp>
        <p:nvSpPr>
          <p:cNvPr id="19" name="Rectangle 18"/>
          <p:cNvSpPr/>
          <p:nvPr/>
        </p:nvSpPr>
        <p:spPr>
          <a:xfrm>
            <a:off x="7086599" y="3276600"/>
            <a:ext cx="10134600" cy="2209801"/>
          </a:xfrm>
          <a:prstGeom prst="rect">
            <a:avLst/>
          </a:prstGeom>
          <a:noFill/>
          <a:ln w="57150">
            <a:solidFill>
              <a:srgbClr val="FFFF00"/>
            </a:solidFill>
            <a:prstDash val="dash"/>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latin typeface="+mj-lt"/>
            </a:endParaRPr>
          </a:p>
        </p:txBody>
      </p:sp>
      <p:sp>
        <p:nvSpPr>
          <p:cNvPr id="20" name="Rectangle 19"/>
          <p:cNvSpPr/>
          <p:nvPr/>
        </p:nvSpPr>
        <p:spPr>
          <a:xfrm>
            <a:off x="7086599" y="762001"/>
            <a:ext cx="10134600" cy="2209801"/>
          </a:xfrm>
          <a:prstGeom prst="rect">
            <a:avLst/>
          </a:prstGeom>
          <a:noFill/>
          <a:ln w="57150">
            <a:solidFill>
              <a:srgbClr val="FFFF00"/>
            </a:solidFill>
            <a:prstDash val="dash"/>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latin typeface="+mj-lt"/>
            </a:endParaRPr>
          </a:p>
        </p:txBody>
      </p:sp>
      <p:sp>
        <p:nvSpPr>
          <p:cNvPr id="24" name="Rectangle 23"/>
          <p:cNvSpPr/>
          <p:nvPr/>
        </p:nvSpPr>
        <p:spPr>
          <a:xfrm>
            <a:off x="11201404" y="381001"/>
            <a:ext cx="2967479" cy="584765"/>
          </a:xfrm>
          <a:prstGeom prst="rect">
            <a:avLst/>
          </a:prstGeom>
          <a:noFill/>
        </p:spPr>
        <p:txBody>
          <a:bodyPr wrap="square" lIns="91429" tIns="45715" rIns="91429" bIns="45715">
            <a:spAutoFit/>
          </a:bodyPr>
          <a:lstStyle/>
          <a:p>
            <a:pPr algn="ctr"/>
            <a:r>
              <a:rPr lang="en-US" sz="32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glow rad="63500">
                    <a:schemeClr val="accent2">
                      <a:satMod val="175000"/>
                      <a:alpha val="40000"/>
                    </a:schemeClr>
                  </a:glow>
                  <a:outerShdw blurRad="38100" dist="38100" dir="7020000" algn="tl">
                    <a:srgbClr val="000000">
                      <a:alpha val="35000"/>
                    </a:srgbClr>
                  </a:outerShdw>
                </a:effectLst>
                <a:latin typeface="+mj-lt"/>
              </a:rPr>
              <a:t>Closure</a:t>
            </a:r>
            <a:endParaRPr lang="en-US" sz="32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glow rad="63500">
                  <a:schemeClr val="accent2">
                    <a:satMod val="175000"/>
                    <a:alpha val="40000"/>
                  </a:schemeClr>
                </a:glow>
                <a:outerShdw blurRad="38100" dist="38100" dir="7020000" algn="tl">
                  <a:srgbClr val="000000">
                    <a:alpha val="35000"/>
                  </a:srgbClr>
                </a:outerShdw>
              </a:effectLst>
              <a:latin typeface="+mj-lt"/>
            </a:endParaRPr>
          </a:p>
        </p:txBody>
      </p:sp>
      <p:sp>
        <p:nvSpPr>
          <p:cNvPr id="25" name="Rectangle 24"/>
          <p:cNvSpPr/>
          <p:nvPr/>
        </p:nvSpPr>
        <p:spPr>
          <a:xfrm>
            <a:off x="11201404" y="3048001"/>
            <a:ext cx="2967479" cy="584765"/>
          </a:xfrm>
          <a:prstGeom prst="rect">
            <a:avLst/>
          </a:prstGeom>
          <a:noFill/>
        </p:spPr>
        <p:txBody>
          <a:bodyPr wrap="square" lIns="91429" tIns="45715" rIns="91429" bIns="45715">
            <a:spAutoFit/>
          </a:bodyPr>
          <a:lstStyle/>
          <a:p>
            <a:pPr algn="ctr"/>
            <a:r>
              <a:rPr lang="en-US" sz="32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glow rad="63500">
                    <a:schemeClr val="accent2">
                      <a:satMod val="175000"/>
                      <a:alpha val="40000"/>
                    </a:schemeClr>
                  </a:glow>
                  <a:outerShdw blurRad="38100" dist="38100" dir="7020000" algn="tl">
                    <a:srgbClr val="000000">
                      <a:alpha val="35000"/>
                    </a:srgbClr>
                  </a:outerShdw>
                </a:effectLst>
                <a:latin typeface="+mj-lt"/>
              </a:rPr>
              <a:t>Closure</a:t>
            </a:r>
            <a:endParaRPr lang="en-US" sz="32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glow rad="63500">
                  <a:schemeClr val="accent2">
                    <a:satMod val="175000"/>
                    <a:alpha val="40000"/>
                  </a:schemeClr>
                </a:glow>
                <a:outerShdw blurRad="38100" dist="38100" dir="7020000" algn="tl">
                  <a:srgbClr val="000000">
                    <a:alpha val="35000"/>
                  </a:srgbClr>
                </a:outerShdw>
              </a:effectLst>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1+#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1+#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xit" presetSubtype="2" fill="hold" grpId="1" nodeType="clickEffect">
                                  <p:stCondLst>
                                    <p:cond delay="0"/>
                                  </p:stCondLst>
                                  <p:childTnLst>
                                    <p:anim calcmode="lin" valueType="num">
                                      <p:cBhvr additive="base">
                                        <p:cTn id="28" dur="500"/>
                                        <p:tgtEl>
                                          <p:spTgt spid="11"/>
                                        </p:tgtEl>
                                        <p:attrNameLst>
                                          <p:attrName>ppt_x</p:attrName>
                                        </p:attrNameLst>
                                      </p:cBhvr>
                                      <p:tavLst>
                                        <p:tav tm="0">
                                          <p:val>
                                            <p:strVal val="ppt_x"/>
                                          </p:val>
                                        </p:tav>
                                        <p:tav tm="100000">
                                          <p:val>
                                            <p:strVal val="1+ppt_w/2"/>
                                          </p:val>
                                        </p:tav>
                                      </p:tavLst>
                                    </p:anim>
                                    <p:anim calcmode="lin" valueType="num">
                                      <p:cBhvr additive="base">
                                        <p:cTn id="29" dur="500"/>
                                        <p:tgtEl>
                                          <p:spTgt spid="11"/>
                                        </p:tgtEl>
                                        <p:attrNameLst>
                                          <p:attrName>ppt_y</p:attrName>
                                        </p:attrNameLst>
                                      </p:cBhvr>
                                      <p:tavLst>
                                        <p:tav tm="0">
                                          <p:val>
                                            <p:strVal val="ppt_y"/>
                                          </p:val>
                                        </p:tav>
                                        <p:tav tm="100000">
                                          <p:val>
                                            <p:strVal val="ppt_y"/>
                                          </p:val>
                                        </p:tav>
                                      </p:tavLst>
                                    </p:anim>
                                    <p:set>
                                      <p:cBhvr>
                                        <p:cTn id="30" dur="1" fill="hold">
                                          <p:stCondLst>
                                            <p:cond delay="499"/>
                                          </p:stCondLst>
                                        </p:cTn>
                                        <p:tgtEl>
                                          <p:spTgt spid="1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1+#ppt_w/2"/>
                                          </p:val>
                                        </p:tav>
                                        <p:tav tm="100000">
                                          <p:val>
                                            <p:strVal val="#ppt_x"/>
                                          </p:val>
                                        </p:tav>
                                      </p:tavLst>
                                    </p:anim>
                                    <p:anim calcmode="lin" valueType="num">
                                      <p:cBhvr additive="base">
                                        <p:cTn id="36"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1+#ppt_w/2"/>
                                          </p:val>
                                        </p:tav>
                                        <p:tav tm="100000">
                                          <p:val>
                                            <p:strVal val="#ppt_x"/>
                                          </p:val>
                                        </p:tav>
                                      </p:tavLst>
                                    </p:anim>
                                    <p:anim calcmode="lin" valueType="num">
                                      <p:cBhvr additive="base">
                                        <p:cTn id="42"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xit" presetSubtype="2" fill="hold" grpId="1" nodeType="clickEffect">
                                  <p:stCondLst>
                                    <p:cond delay="0"/>
                                  </p:stCondLst>
                                  <p:childTnLst>
                                    <p:anim calcmode="lin" valueType="num">
                                      <p:cBhvr additive="base">
                                        <p:cTn id="46" dur="500"/>
                                        <p:tgtEl>
                                          <p:spTgt spid="13"/>
                                        </p:tgtEl>
                                        <p:attrNameLst>
                                          <p:attrName>ppt_x</p:attrName>
                                        </p:attrNameLst>
                                      </p:cBhvr>
                                      <p:tavLst>
                                        <p:tav tm="0">
                                          <p:val>
                                            <p:strVal val="ppt_x"/>
                                          </p:val>
                                        </p:tav>
                                        <p:tav tm="100000">
                                          <p:val>
                                            <p:strVal val="1+ppt_w/2"/>
                                          </p:val>
                                        </p:tav>
                                      </p:tavLst>
                                    </p:anim>
                                    <p:anim calcmode="lin" valueType="num">
                                      <p:cBhvr additive="base">
                                        <p:cTn id="47" dur="500"/>
                                        <p:tgtEl>
                                          <p:spTgt spid="13"/>
                                        </p:tgtEl>
                                        <p:attrNameLst>
                                          <p:attrName>ppt_y</p:attrName>
                                        </p:attrNameLst>
                                      </p:cBhvr>
                                      <p:tavLst>
                                        <p:tav tm="0">
                                          <p:val>
                                            <p:strVal val="ppt_y"/>
                                          </p:val>
                                        </p:tav>
                                        <p:tav tm="100000">
                                          <p:val>
                                            <p:strVal val="ppt_y"/>
                                          </p:val>
                                        </p:tav>
                                      </p:tavLst>
                                    </p:anim>
                                    <p:set>
                                      <p:cBhvr>
                                        <p:cTn id="48" dur="1" fill="hold">
                                          <p:stCondLst>
                                            <p:cond delay="499"/>
                                          </p:stCondLst>
                                        </p:cTn>
                                        <p:tgtEl>
                                          <p:spTgt spid="13"/>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anim calcmode="lin" valueType="num">
                                      <p:cBhvr additive="base">
                                        <p:cTn id="53" dur="500" fill="hold"/>
                                        <p:tgtEl>
                                          <p:spTgt spid="7"/>
                                        </p:tgtEl>
                                        <p:attrNameLst>
                                          <p:attrName>ppt_x</p:attrName>
                                        </p:attrNameLst>
                                      </p:cBhvr>
                                      <p:tavLst>
                                        <p:tav tm="0">
                                          <p:val>
                                            <p:strVal val="1+#ppt_w/2"/>
                                          </p:val>
                                        </p:tav>
                                        <p:tav tm="100000">
                                          <p:val>
                                            <p:strVal val="#ppt_x"/>
                                          </p:val>
                                        </p:tav>
                                      </p:tavLst>
                                    </p:anim>
                                    <p:anim calcmode="lin" valueType="num">
                                      <p:cBhvr additive="base">
                                        <p:cTn id="54" dur="500" fill="hold"/>
                                        <p:tgtEl>
                                          <p:spTgt spid="7"/>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500" fill="hold"/>
                                        <p:tgtEl>
                                          <p:spTgt spid="10"/>
                                        </p:tgtEl>
                                        <p:attrNameLst>
                                          <p:attrName>ppt_x</p:attrName>
                                        </p:attrNameLst>
                                      </p:cBhvr>
                                      <p:tavLst>
                                        <p:tav tm="0">
                                          <p:val>
                                            <p:strVal val="1+#ppt_w/2"/>
                                          </p:val>
                                        </p:tav>
                                        <p:tav tm="100000">
                                          <p:val>
                                            <p:strVal val="#ppt_x"/>
                                          </p:val>
                                        </p:tav>
                                      </p:tavLst>
                                    </p:anim>
                                    <p:anim calcmode="lin" valueType="num">
                                      <p:cBhvr additive="base">
                                        <p:cTn id="5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 presetClass="entr" presetSubtype="16"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box(in)">
                                      <p:cBhvr>
                                        <p:cTn id="63" dur="2000"/>
                                        <p:tgtEl>
                                          <p:spTgt spid="16"/>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2" fill="hold" grpId="0" nodeType="clickEffect">
                                  <p:stCondLst>
                                    <p:cond delay="0"/>
                                  </p:stCondLst>
                                  <p:childTnLst>
                                    <p:set>
                                      <p:cBhvr>
                                        <p:cTn id="67" dur="1" fill="hold">
                                          <p:stCondLst>
                                            <p:cond delay="0"/>
                                          </p:stCondLst>
                                        </p:cTn>
                                        <p:tgtEl>
                                          <p:spTgt spid="9"/>
                                        </p:tgtEl>
                                        <p:attrNameLst>
                                          <p:attrName>style.visibility</p:attrName>
                                        </p:attrNameLst>
                                      </p:cBhvr>
                                      <p:to>
                                        <p:strVal val="visible"/>
                                      </p:to>
                                    </p:set>
                                    <p:anim calcmode="lin" valueType="num">
                                      <p:cBhvr additive="base">
                                        <p:cTn id="68" dur="500" fill="hold"/>
                                        <p:tgtEl>
                                          <p:spTgt spid="9"/>
                                        </p:tgtEl>
                                        <p:attrNameLst>
                                          <p:attrName>ppt_x</p:attrName>
                                        </p:attrNameLst>
                                      </p:cBhvr>
                                      <p:tavLst>
                                        <p:tav tm="0">
                                          <p:val>
                                            <p:strVal val="1+#ppt_w/2"/>
                                          </p:val>
                                        </p:tav>
                                        <p:tav tm="100000">
                                          <p:val>
                                            <p:strVal val="#ppt_x"/>
                                          </p:val>
                                        </p:tav>
                                      </p:tavLst>
                                    </p:anim>
                                    <p:anim calcmode="lin" valueType="num">
                                      <p:cBhvr additive="base">
                                        <p:cTn id="69" dur="500" fill="hold"/>
                                        <p:tgtEl>
                                          <p:spTgt spid="9"/>
                                        </p:tgtEl>
                                        <p:attrNameLst>
                                          <p:attrName>ppt_y</p:attrName>
                                        </p:attrNameLst>
                                      </p:cBhvr>
                                      <p:tavLst>
                                        <p:tav tm="0">
                                          <p:val>
                                            <p:strVal val="#ppt_y"/>
                                          </p:val>
                                        </p:tav>
                                        <p:tav tm="100000">
                                          <p:val>
                                            <p:strVal val="#ppt_y"/>
                                          </p:val>
                                        </p:tav>
                                      </p:tavLst>
                                    </p:anim>
                                  </p:childTnLst>
                                </p:cTn>
                              </p:par>
                              <p:par>
                                <p:cTn id="70" presetID="2" presetClass="entr" presetSubtype="2" fill="hold" grpId="0" nodeType="withEffect">
                                  <p:stCondLst>
                                    <p:cond delay="0"/>
                                  </p:stCondLst>
                                  <p:childTnLst>
                                    <p:set>
                                      <p:cBhvr>
                                        <p:cTn id="71" dur="1" fill="hold">
                                          <p:stCondLst>
                                            <p:cond delay="0"/>
                                          </p:stCondLst>
                                        </p:cTn>
                                        <p:tgtEl>
                                          <p:spTgt spid="17"/>
                                        </p:tgtEl>
                                        <p:attrNameLst>
                                          <p:attrName>style.visibility</p:attrName>
                                        </p:attrNameLst>
                                      </p:cBhvr>
                                      <p:to>
                                        <p:strVal val="visible"/>
                                      </p:to>
                                    </p:set>
                                    <p:anim calcmode="lin" valueType="num">
                                      <p:cBhvr additive="base">
                                        <p:cTn id="72" dur="500" fill="hold"/>
                                        <p:tgtEl>
                                          <p:spTgt spid="17"/>
                                        </p:tgtEl>
                                        <p:attrNameLst>
                                          <p:attrName>ppt_x</p:attrName>
                                        </p:attrNameLst>
                                      </p:cBhvr>
                                      <p:tavLst>
                                        <p:tav tm="0">
                                          <p:val>
                                            <p:strVal val="1+#ppt_w/2"/>
                                          </p:val>
                                        </p:tav>
                                        <p:tav tm="100000">
                                          <p:val>
                                            <p:strVal val="#ppt_x"/>
                                          </p:val>
                                        </p:tav>
                                      </p:tavLst>
                                    </p:anim>
                                    <p:anim calcmode="lin" valueType="num">
                                      <p:cBhvr additive="base">
                                        <p:cTn id="73"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 presetClass="entr" presetSubtype="16" fill="hold" grpId="0" nodeType="clickEffect">
                                  <p:stCondLst>
                                    <p:cond delay="0"/>
                                  </p:stCondLst>
                                  <p:childTnLst>
                                    <p:set>
                                      <p:cBhvr>
                                        <p:cTn id="77" dur="1" fill="hold">
                                          <p:stCondLst>
                                            <p:cond delay="0"/>
                                          </p:stCondLst>
                                        </p:cTn>
                                        <p:tgtEl>
                                          <p:spTgt spid="18"/>
                                        </p:tgtEl>
                                        <p:attrNameLst>
                                          <p:attrName>style.visibility</p:attrName>
                                        </p:attrNameLst>
                                      </p:cBhvr>
                                      <p:to>
                                        <p:strVal val="visible"/>
                                      </p:to>
                                    </p:set>
                                    <p:animEffect transition="in" filter="box(in)">
                                      <p:cBhvr>
                                        <p:cTn id="78" dur="2000"/>
                                        <p:tgtEl>
                                          <p:spTgt spid="18"/>
                                        </p:tgtEl>
                                      </p:cBhvr>
                                    </p:animEffect>
                                  </p:childTnLst>
                                </p:cTn>
                              </p:par>
                            </p:childTnLst>
                          </p:cTn>
                        </p:par>
                      </p:childTnLst>
                    </p:cTn>
                  </p:par>
                  <p:par>
                    <p:cTn id="79" fill="hold">
                      <p:stCondLst>
                        <p:cond delay="indefinite"/>
                      </p:stCondLst>
                      <p:childTnLst>
                        <p:par>
                          <p:cTn id="80" fill="hold">
                            <p:stCondLst>
                              <p:cond delay="0"/>
                            </p:stCondLst>
                            <p:childTnLst>
                              <p:par>
                                <p:cTn id="81" presetID="8" presetClass="entr" presetSubtype="16" fill="hold" grpId="0" nodeType="clickEffect">
                                  <p:stCondLst>
                                    <p:cond delay="0"/>
                                  </p:stCondLst>
                                  <p:childTnLst>
                                    <p:set>
                                      <p:cBhvr>
                                        <p:cTn id="82" dur="1" fill="hold">
                                          <p:stCondLst>
                                            <p:cond delay="0"/>
                                          </p:stCondLst>
                                        </p:cTn>
                                        <p:tgtEl>
                                          <p:spTgt spid="19"/>
                                        </p:tgtEl>
                                        <p:attrNameLst>
                                          <p:attrName>style.visibility</p:attrName>
                                        </p:attrNameLst>
                                      </p:cBhvr>
                                      <p:to>
                                        <p:strVal val="visible"/>
                                      </p:to>
                                    </p:set>
                                    <p:animEffect transition="in" filter="diamond(in)">
                                      <p:cBhvr>
                                        <p:cTn id="83" dur="2000"/>
                                        <p:tgtEl>
                                          <p:spTgt spid="19"/>
                                        </p:tgtEl>
                                      </p:cBhvr>
                                    </p:animEffect>
                                  </p:childTnLst>
                                </p:cTn>
                              </p:par>
                              <p:par>
                                <p:cTn id="84" presetID="8" presetClass="entr" presetSubtype="16"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diamond(in)">
                                      <p:cBhvr>
                                        <p:cTn id="86" dur="2000"/>
                                        <p:tgtEl>
                                          <p:spTgt spid="25"/>
                                        </p:tgtEl>
                                      </p:cBhvr>
                                    </p:animEffect>
                                  </p:childTnLst>
                                </p:cTn>
                              </p:par>
                            </p:childTnLst>
                          </p:cTn>
                        </p:par>
                      </p:childTnLst>
                    </p:cTn>
                  </p:par>
                  <p:par>
                    <p:cTn id="87" fill="hold">
                      <p:stCondLst>
                        <p:cond delay="indefinite"/>
                      </p:stCondLst>
                      <p:childTnLst>
                        <p:par>
                          <p:cTn id="88" fill="hold">
                            <p:stCondLst>
                              <p:cond delay="0"/>
                            </p:stCondLst>
                            <p:childTnLst>
                              <p:par>
                                <p:cTn id="89" presetID="8" presetClass="entr" presetSubtype="16" fill="hold" grpId="0" nodeType="clickEffect">
                                  <p:stCondLst>
                                    <p:cond delay="0"/>
                                  </p:stCondLst>
                                  <p:childTnLst>
                                    <p:set>
                                      <p:cBhvr>
                                        <p:cTn id="90" dur="1" fill="hold">
                                          <p:stCondLst>
                                            <p:cond delay="0"/>
                                          </p:stCondLst>
                                        </p:cTn>
                                        <p:tgtEl>
                                          <p:spTgt spid="20"/>
                                        </p:tgtEl>
                                        <p:attrNameLst>
                                          <p:attrName>style.visibility</p:attrName>
                                        </p:attrNameLst>
                                      </p:cBhvr>
                                      <p:to>
                                        <p:strVal val="visible"/>
                                      </p:to>
                                    </p:set>
                                    <p:animEffect transition="in" filter="diamond(in)">
                                      <p:cBhvr>
                                        <p:cTn id="91" dur="2000"/>
                                        <p:tgtEl>
                                          <p:spTgt spid="20"/>
                                        </p:tgtEl>
                                      </p:cBhvr>
                                    </p:animEffect>
                                  </p:childTnLst>
                                </p:cTn>
                              </p:par>
                              <p:par>
                                <p:cTn id="92" presetID="8" presetClass="entr" presetSubtype="16" fill="hold" grpId="0" nodeType="with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diamond(in)">
                                      <p:cBhvr>
                                        <p:cTn id="94"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1" grpId="0" animBg="1"/>
      <p:bldP spid="11" grpId="1" animBg="1"/>
      <p:bldP spid="12" grpId="0" animBg="1"/>
      <p:bldP spid="13" grpId="0" animBg="1"/>
      <p:bldP spid="13" grpId="1" animBg="1"/>
      <p:bldP spid="15" grpId="0" animBg="1"/>
      <p:bldP spid="16" grpId="0" animBg="1"/>
      <p:bldP spid="17" grpId="0" animBg="1"/>
      <p:bldP spid="18" grpId="0" animBg="1"/>
      <p:bldP spid="19" grpId="0" animBg="1"/>
      <p:bldP spid="20" grpId="0" animBg="1"/>
      <p:bldP spid="24"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228600"/>
            <a:ext cx="16710660" cy="7086601"/>
          </a:xfrm>
          <a:noFill/>
          <a:ln>
            <a:noFill/>
          </a:ln>
        </p:spPr>
        <p:txBody>
          <a:bodyPr>
            <a:normAutofit fontScale="92500" lnSpcReduction="10000"/>
          </a:bodyPr>
          <a:lstStyle/>
          <a:p>
            <a:pPr algn="l"/>
            <a:r>
              <a:rPr lang="en-US" sz="3600" dirty="0" smtClean="0">
                <a:latin typeface="+mj-lt"/>
              </a:rPr>
              <a:t>Example of a Javascript object-&gt;</a:t>
            </a:r>
          </a:p>
          <a:p>
            <a:pPr algn="l"/>
            <a:endParaRPr lang="en-US" sz="3600" dirty="0" smtClean="0">
              <a:latin typeface="+mj-lt"/>
            </a:endParaRPr>
          </a:p>
          <a:p>
            <a:pPr algn="l"/>
            <a:r>
              <a:rPr lang="en-US" sz="3600" dirty="0" smtClean="0">
                <a:latin typeface="+mj-lt"/>
              </a:rPr>
              <a:t>Address:</a:t>
            </a:r>
          </a:p>
          <a:p>
            <a:pPr algn="l"/>
            <a:r>
              <a:rPr lang="en-US" sz="3600" dirty="0" smtClean="0">
                <a:latin typeface="+mj-lt"/>
              </a:rPr>
              <a:t>{</a:t>
            </a:r>
          </a:p>
          <a:p>
            <a:pPr algn="l"/>
            <a:r>
              <a:rPr lang="en-US" sz="3600" dirty="0" smtClean="0">
                <a:latin typeface="+mj-lt"/>
              </a:rPr>
              <a:t>Street : ’Main’,</a:t>
            </a:r>
          </a:p>
          <a:p>
            <a:pPr algn="l"/>
            <a:r>
              <a:rPr lang="en-US" sz="3600" dirty="0" smtClean="0">
                <a:latin typeface="+mj-lt"/>
              </a:rPr>
              <a:t>Number : 100,</a:t>
            </a:r>
          </a:p>
          <a:p>
            <a:pPr algn="l"/>
            <a:r>
              <a:rPr lang="en-US" sz="3600" dirty="0" smtClean="0">
                <a:latin typeface="+mj-lt"/>
              </a:rPr>
              <a:t>Apartment :</a:t>
            </a:r>
          </a:p>
          <a:p>
            <a:pPr algn="l"/>
            <a:r>
              <a:rPr lang="en-US" sz="3600" dirty="0" smtClean="0">
                <a:latin typeface="+mj-lt"/>
              </a:rPr>
              <a:t>                       {</a:t>
            </a:r>
          </a:p>
          <a:p>
            <a:pPr algn="l"/>
            <a:r>
              <a:rPr lang="en-US" sz="3600" dirty="0" smtClean="0">
                <a:latin typeface="+mj-lt"/>
              </a:rPr>
              <a:t>			Floor : 3,</a:t>
            </a:r>
          </a:p>
          <a:p>
            <a:pPr algn="l"/>
            <a:r>
              <a:rPr lang="en-US" sz="3600" dirty="0" smtClean="0">
                <a:latin typeface="+mj-lt"/>
              </a:rPr>
              <a:t>			Number : 301</a:t>
            </a:r>
          </a:p>
          <a:p>
            <a:pPr algn="l"/>
            <a:r>
              <a:rPr lang="en-US" sz="3600" dirty="0" smtClean="0">
                <a:latin typeface="+mj-lt"/>
              </a:rPr>
              <a:t>		      }</a:t>
            </a:r>
          </a:p>
          <a:p>
            <a:pPr algn="l"/>
            <a:r>
              <a:rPr lang="en-US" sz="3600" dirty="0" smtClean="0">
                <a:latin typeface="+mj-lt"/>
              </a:rPr>
              <a: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304800" y="228602"/>
            <a:ext cx="16611599" cy="6571317"/>
          </a:xfrm>
        </p:spPr>
        <p:txBody>
          <a:bodyPr>
            <a:normAutofit fontScale="92500" lnSpcReduction="20000"/>
          </a:bodyPr>
          <a:lstStyle/>
          <a:p>
            <a:pPr algn="l"/>
            <a:r>
              <a:rPr lang="en-US" sz="3500" dirty="0" smtClean="0">
                <a:latin typeface="+mj-lt"/>
              </a:rPr>
              <a:t>Example of closure in built-in functions-&gt;</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lgn="l"/>
            <a:r>
              <a:rPr lang="en-US" b="1" dirty="0" smtClean="0">
                <a:solidFill>
                  <a:srgbClr val="FFC000"/>
                </a:solidFill>
              </a:rPr>
              <a:t>Note-&gt;JQuery uses Function Expressions and First-Class Functions.</a:t>
            </a:r>
          </a:p>
        </p:txBody>
      </p:sp>
      <p:sp>
        <p:nvSpPr>
          <p:cNvPr id="3" name="Rectangle 2"/>
          <p:cNvSpPr/>
          <p:nvPr/>
        </p:nvSpPr>
        <p:spPr>
          <a:xfrm>
            <a:off x="457202" y="762001"/>
            <a:ext cx="6553201" cy="4419600"/>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endParaRPr lang="en-US" sz="3200" dirty="0" smtClean="0">
              <a:solidFill>
                <a:schemeClr val="tx1"/>
              </a:solidFill>
              <a:latin typeface="+mj-lt"/>
            </a:endParaRPr>
          </a:p>
          <a:p>
            <a:endParaRPr lang="en-US" sz="3200" dirty="0" smtClean="0">
              <a:solidFill>
                <a:schemeClr val="tx1"/>
              </a:solidFill>
              <a:latin typeface="+mj-lt"/>
            </a:endParaRPr>
          </a:p>
          <a:p>
            <a:r>
              <a:rPr lang="en-US" sz="3200" dirty="0" smtClean="0">
                <a:solidFill>
                  <a:schemeClr val="tx1"/>
                </a:solidFill>
                <a:latin typeface="+mj-lt"/>
              </a:rPr>
              <a:t>function sayHiLater(){</a:t>
            </a:r>
          </a:p>
          <a:p>
            <a:r>
              <a:rPr lang="en-US" sz="3200" dirty="0" smtClean="0">
                <a:solidFill>
                  <a:schemeClr val="tx1"/>
                </a:solidFill>
                <a:latin typeface="+mj-lt"/>
              </a:rPr>
              <a:t>var greeting=‘Hi’;</a:t>
            </a:r>
          </a:p>
          <a:p>
            <a:r>
              <a:rPr lang="en-US" sz="3200" dirty="0" err="1" smtClean="0">
                <a:solidFill>
                  <a:schemeClr val="tx1"/>
                </a:solidFill>
                <a:latin typeface="+mj-lt"/>
              </a:rPr>
              <a:t>setTimeout</a:t>
            </a:r>
            <a:r>
              <a:rPr lang="en-US" sz="3200" dirty="0" smtClean="0">
                <a:solidFill>
                  <a:schemeClr val="tx1"/>
                </a:solidFill>
                <a:latin typeface="+mj-lt"/>
              </a:rPr>
              <a:t>(function(){</a:t>
            </a:r>
          </a:p>
          <a:p>
            <a:r>
              <a:rPr lang="en-US" sz="3200" dirty="0" smtClean="0">
                <a:solidFill>
                  <a:schemeClr val="tx1"/>
                </a:solidFill>
                <a:latin typeface="+mj-lt"/>
              </a:rPr>
              <a:t>console.log(greeting);</a:t>
            </a:r>
          </a:p>
          <a:p>
            <a:r>
              <a:rPr lang="en-US" sz="3200" dirty="0" smtClean="0">
                <a:solidFill>
                  <a:schemeClr val="tx1"/>
                </a:solidFill>
                <a:latin typeface="+mj-lt"/>
              </a:rPr>
              <a:t>},3000);</a:t>
            </a:r>
          </a:p>
          <a:p>
            <a:r>
              <a:rPr lang="en-US" sz="3200" dirty="0" smtClean="0">
                <a:solidFill>
                  <a:schemeClr val="tx1"/>
                </a:solidFill>
                <a:latin typeface="+mj-lt"/>
              </a:rPr>
              <a:t>}</a:t>
            </a:r>
          </a:p>
          <a:p>
            <a:endParaRPr lang="en-US" sz="3200" dirty="0" smtClean="0">
              <a:solidFill>
                <a:schemeClr val="tx1"/>
              </a:solidFill>
              <a:latin typeface="+mj-lt"/>
            </a:endParaRPr>
          </a:p>
          <a:p>
            <a:r>
              <a:rPr lang="en-US" sz="3200" dirty="0" smtClean="0">
                <a:solidFill>
                  <a:schemeClr val="tx1"/>
                </a:solidFill>
                <a:latin typeface="+mj-lt"/>
              </a:rPr>
              <a:t>sayHiLater();</a:t>
            </a:r>
          </a:p>
          <a:p>
            <a:endParaRPr lang="en-US" sz="3200" dirty="0" smtClean="0">
              <a:solidFill>
                <a:schemeClr val="tx1"/>
              </a:solidFill>
              <a:latin typeface="+mj-lt"/>
            </a:endParaRPr>
          </a:p>
          <a:p>
            <a:endParaRPr lang="en-US" sz="3200" dirty="0" smtClean="0">
              <a:solidFill>
                <a:schemeClr val="tx1"/>
              </a:solidFill>
              <a:latin typeface="+mj-lt"/>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304801" y="228600"/>
            <a:ext cx="15765780" cy="6781801"/>
          </a:xfrm>
        </p:spPr>
        <p:txBody>
          <a:bodyPr/>
          <a:lstStyle/>
          <a:p>
            <a:pPr algn="l"/>
            <a:r>
              <a:rPr lang="en-US" sz="3200" dirty="0" smtClean="0">
                <a:latin typeface="+mj-lt"/>
              </a:rPr>
              <a:t>What is a Callback function?</a:t>
            </a:r>
          </a:p>
          <a:p>
            <a:pPr algn="l"/>
            <a:r>
              <a:rPr lang="en-US" sz="3200" dirty="0" smtClean="0">
                <a:latin typeface="+mj-lt"/>
              </a:rPr>
              <a:t>A function you give to another function, to be run when other function is finished.</a:t>
            </a:r>
          </a:p>
          <a:p>
            <a:pPr algn="l"/>
            <a:r>
              <a:rPr lang="en-US" sz="3200" dirty="0" smtClean="0">
                <a:latin typeface="+mj-lt"/>
              </a:rPr>
              <a:t>So, the function you call, ‘calls back’ by calling the function you give it when it finishes.</a:t>
            </a:r>
          </a:p>
          <a:p>
            <a:endParaRPr lang="en-US" dirty="0" smtClean="0"/>
          </a:p>
          <a:p>
            <a:endParaRPr lang="en-US" dirty="0" smtClean="0"/>
          </a:p>
        </p:txBody>
      </p:sp>
      <p:sp>
        <p:nvSpPr>
          <p:cNvPr id="3" name="Rectangle 2"/>
          <p:cNvSpPr/>
          <p:nvPr/>
        </p:nvSpPr>
        <p:spPr>
          <a:xfrm>
            <a:off x="381004" y="2362201"/>
            <a:ext cx="7086599" cy="4419600"/>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endParaRPr lang="en-US" dirty="0" smtClean="0">
              <a:solidFill>
                <a:schemeClr val="tx1"/>
              </a:solidFill>
              <a:latin typeface="+mj-lt"/>
            </a:endParaRPr>
          </a:p>
          <a:p>
            <a:endParaRPr lang="en-US" dirty="0" smtClean="0">
              <a:solidFill>
                <a:schemeClr val="tx1"/>
              </a:solidFill>
              <a:latin typeface="+mj-lt"/>
            </a:endParaRPr>
          </a:p>
          <a:p>
            <a:r>
              <a:rPr lang="en-US" dirty="0" smtClean="0">
                <a:solidFill>
                  <a:schemeClr val="tx1"/>
                </a:solidFill>
                <a:latin typeface="+mj-lt"/>
              </a:rPr>
              <a:t>function </a:t>
            </a:r>
            <a:r>
              <a:rPr lang="en-US" dirty="0" err="1" smtClean="0">
                <a:solidFill>
                  <a:schemeClr val="tx1"/>
                </a:solidFill>
                <a:latin typeface="+mj-lt"/>
              </a:rPr>
              <a:t>tellMeWhenDone</a:t>
            </a:r>
            <a:r>
              <a:rPr lang="en-US" dirty="0" smtClean="0">
                <a:solidFill>
                  <a:schemeClr val="tx1"/>
                </a:solidFill>
                <a:latin typeface="+mj-lt"/>
              </a:rPr>
              <a:t>(callback){</a:t>
            </a:r>
          </a:p>
          <a:p>
            <a:r>
              <a:rPr lang="en-US" dirty="0" smtClean="0">
                <a:solidFill>
                  <a:schemeClr val="tx1"/>
                </a:solidFill>
                <a:latin typeface="+mj-lt"/>
              </a:rPr>
              <a:t>//some work</a:t>
            </a:r>
          </a:p>
          <a:p>
            <a:r>
              <a:rPr lang="en-US" dirty="0" smtClean="0">
                <a:solidFill>
                  <a:schemeClr val="tx1"/>
                </a:solidFill>
                <a:latin typeface="+mj-lt"/>
              </a:rPr>
              <a:t>callback();</a:t>
            </a:r>
          </a:p>
          <a:p>
            <a:r>
              <a:rPr lang="en-US" dirty="0" smtClean="0">
                <a:solidFill>
                  <a:schemeClr val="tx1"/>
                </a:solidFill>
                <a:latin typeface="+mj-lt"/>
              </a:rPr>
              <a:t> }</a:t>
            </a:r>
          </a:p>
          <a:p>
            <a:endParaRPr lang="en-US" dirty="0" smtClean="0">
              <a:solidFill>
                <a:schemeClr val="tx1"/>
              </a:solidFill>
              <a:latin typeface="+mj-lt"/>
            </a:endParaRPr>
          </a:p>
          <a:p>
            <a:r>
              <a:rPr lang="en-US" dirty="0" err="1" smtClean="0">
                <a:solidFill>
                  <a:schemeClr val="tx1"/>
                </a:solidFill>
                <a:latin typeface="+mj-lt"/>
              </a:rPr>
              <a:t>tellMeWhenDone</a:t>
            </a:r>
            <a:r>
              <a:rPr lang="en-US" dirty="0" smtClean="0">
                <a:solidFill>
                  <a:schemeClr val="tx1"/>
                </a:solidFill>
                <a:latin typeface="+mj-lt"/>
              </a:rPr>
              <a:t>(function(){</a:t>
            </a:r>
          </a:p>
          <a:p>
            <a:r>
              <a:rPr lang="en-US" dirty="0" smtClean="0">
                <a:solidFill>
                  <a:schemeClr val="tx1"/>
                </a:solidFill>
                <a:latin typeface="+mj-lt"/>
              </a:rPr>
              <a:t>console.log(‘Callback Function Called’);</a:t>
            </a:r>
          </a:p>
          <a:p>
            <a:r>
              <a:rPr lang="en-US" dirty="0" smtClean="0">
                <a:solidFill>
                  <a:schemeClr val="tx1"/>
                </a:solidFill>
                <a:latin typeface="+mj-lt"/>
              </a:rPr>
              <a:t>});</a:t>
            </a:r>
          </a:p>
          <a:p>
            <a:endParaRPr lang="en-US" dirty="0" smtClean="0">
              <a:solidFill>
                <a:schemeClr val="tx1"/>
              </a:solidFill>
              <a:latin typeface="+mj-lt"/>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304802" y="381000"/>
            <a:ext cx="16383001" cy="1384984"/>
          </a:xfrm>
          <a:prstGeom prst="rect">
            <a:avLst/>
          </a:prstGeom>
          <a:noFill/>
        </p:spPr>
        <p:txBody>
          <a:bodyPr wrap="square" lIns="91429" tIns="45715" rIns="91429" bIns="45715" rtlCol="0">
            <a:spAutoFit/>
          </a:bodyPr>
          <a:lstStyle/>
          <a:p>
            <a:r>
              <a:rPr lang="en-US" dirty="0" smtClean="0">
                <a:latin typeface="+mj-lt"/>
              </a:rPr>
              <a:t>What is call(), apply() and bind() in Javascript?</a:t>
            </a:r>
          </a:p>
          <a:p>
            <a:r>
              <a:rPr lang="en-US" dirty="0" smtClean="0">
                <a:latin typeface="+mj-lt"/>
              </a:rPr>
              <a:t>Function-&gt; A function in Javascript is just an object so it can have properties and methods. Every</a:t>
            </a:r>
          </a:p>
          <a:p>
            <a:r>
              <a:rPr lang="en-US" dirty="0" smtClean="0">
                <a:latin typeface="+mj-lt"/>
              </a:rPr>
              <a:t>Function in Javascript gets access to call(), apply() and bind() methods by default. </a:t>
            </a:r>
          </a:p>
        </p:txBody>
      </p:sp>
      <p:sp>
        <p:nvSpPr>
          <p:cNvPr id="3" name="Rectangle 2"/>
          <p:cNvSpPr/>
          <p:nvPr/>
        </p:nvSpPr>
        <p:spPr>
          <a:xfrm>
            <a:off x="6934200" y="2286001"/>
            <a:ext cx="2895600" cy="1676400"/>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1">
            <a:schemeClr val="accent6"/>
          </a:lnRef>
          <a:fillRef idx="3">
            <a:schemeClr val="accent6"/>
          </a:fillRef>
          <a:effectRef idx="2">
            <a:schemeClr val="accent6"/>
          </a:effectRef>
          <a:fontRef idx="minor">
            <a:schemeClr val="lt1"/>
          </a:fontRef>
        </p:style>
        <p:txBody>
          <a:bodyPr lIns="91429" tIns="45715" rIns="91429" bIns="45715" rtlCol="0" anchor="ctr"/>
          <a:lstStyle/>
          <a:p>
            <a:pPr algn="ctr"/>
            <a:r>
              <a:rPr lang="en-US" dirty="0" smtClean="0">
                <a:latin typeface="+mj-lt"/>
              </a:rPr>
              <a:t>Function</a:t>
            </a:r>
          </a:p>
          <a:p>
            <a:pPr algn="ctr"/>
            <a:r>
              <a:rPr lang="en-US" dirty="0" smtClean="0">
                <a:latin typeface="+mj-lt"/>
              </a:rPr>
              <a:t>a special type of object</a:t>
            </a:r>
          </a:p>
        </p:txBody>
      </p:sp>
      <p:sp>
        <p:nvSpPr>
          <p:cNvPr id="4" name="Rectangle 3"/>
          <p:cNvSpPr/>
          <p:nvPr/>
        </p:nvSpPr>
        <p:spPr>
          <a:xfrm>
            <a:off x="914402" y="3200401"/>
            <a:ext cx="2514601" cy="1295401"/>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1">
            <a:schemeClr val="accent6"/>
          </a:lnRef>
          <a:fillRef idx="3">
            <a:schemeClr val="accent6"/>
          </a:fillRef>
          <a:effectRef idx="2">
            <a:schemeClr val="accent6"/>
          </a:effectRef>
          <a:fontRef idx="minor">
            <a:schemeClr val="lt1"/>
          </a:fontRef>
        </p:style>
        <p:txBody>
          <a:bodyPr lIns="91429" tIns="45715" rIns="91429" bIns="45715" rtlCol="0" anchor="ctr"/>
          <a:lstStyle/>
          <a:p>
            <a:pPr algn="ctr"/>
            <a:r>
              <a:rPr lang="en-US" dirty="0" smtClean="0">
                <a:latin typeface="+mj-lt"/>
              </a:rPr>
              <a:t>call()</a:t>
            </a:r>
            <a:endParaRPr lang="en-US" dirty="0">
              <a:latin typeface="+mj-lt"/>
            </a:endParaRPr>
          </a:p>
        </p:txBody>
      </p:sp>
      <p:sp>
        <p:nvSpPr>
          <p:cNvPr id="5" name="Rectangle 4"/>
          <p:cNvSpPr/>
          <p:nvPr/>
        </p:nvSpPr>
        <p:spPr>
          <a:xfrm>
            <a:off x="3352802" y="4724401"/>
            <a:ext cx="2590800" cy="1295401"/>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1">
            <a:schemeClr val="accent6"/>
          </a:lnRef>
          <a:fillRef idx="3">
            <a:schemeClr val="accent6"/>
          </a:fillRef>
          <a:effectRef idx="2">
            <a:schemeClr val="accent6"/>
          </a:effectRef>
          <a:fontRef idx="minor">
            <a:schemeClr val="lt1"/>
          </a:fontRef>
        </p:style>
        <p:txBody>
          <a:bodyPr lIns="91429" tIns="45715" rIns="91429" bIns="45715" rtlCol="0" anchor="ctr"/>
          <a:lstStyle/>
          <a:p>
            <a:pPr algn="ctr"/>
            <a:r>
              <a:rPr lang="en-US" dirty="0" smtClean="0">
                <a:latin typeface="+mj-lt"/>
              </a:rPr>
              <a:t>apply()</a:t>
            </a:r>
            <a:endParaRPr lang="en-US" dirty="0">
              <a:latin typeface="+mj-lt"/>
            </a:endParaRPr>
          </a:p>
        </p:txBody>
      </p:sp>
      <p:sp>
        <p:nvSpPr>
          <p:cNvPr id="6" name="Rectangle 5"/>
          <p:cNvSpPr/>
          <p:nvPr/>
        </p:nvSpPr>
        <p:spPr>
          <a:xfrm>
            <a:off x="6781802" y="5334001"/>
            <a:ext cx="2819401" cy="1295401"/>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1">
            <a:schemeClr val="accent6"/>
          </a:lnRef>
          <a:fillRef idx="3">
            <a:schemeClr val="accent6"/>
          </a:fillRef>
          <a:effectRef idx="2">
            <a:schemeClr val="accent6"/>
          </a:effectRef>
          <a:fontRef idx="minor">
            <a:schemeClr val="lt1"/>
          </a:fontRef>
        </p:style>
        <p:txBody>
          <a:bodyPr lIns="91429" tIns="45715" rIns="91429" bIns="45715" rtlCol="0" anchor="ctr"/>
          <a:lstStyle/>
          <a:p>
            <a:pPr algn="ctr"/>
            <a:r>
              <a:rPr lang="en-US" dirty="0" smtClean="0">
                <a:latin typeface="+mj-lt"/>
              </a:rPr>
              <a:t>bind()</a:t>
            </a:r>
            <a:endParaRPr lang="en-US" dirty="0">
              <a:latin typeface="+mj-lt"/>
            </a:endParaRPr>
          </a:p>
        </p:txBody>
      </p:sp>
      <p:sp>
        <p:nvSpPr>
          <p:cNvPr id="7" name="Rectangle 6"/>
          <p:cNvSpPr/>
          <p:nvPr/>
        </p:nvSpPr>
        <p:spPr>
          <a:xfrm>
            <a:off x="11811003" y="5791201"/>
            <a:ext cx="2819401" cy="1295401"/>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1">
            <a:schemeClr val="accent6"/>
          </a:lnRef>
          <a:fillRef idx="3">
            <a:schemeClr val="accent6"/>
          </a:fillRef>
          <a:effectRef idx="2">
            <a:schemeClr val="accent6"/>
          </a:effectRef>
          <a:fontRef idx="minor">
            <a:schemeClr val="lt1"/>
          </a:fontRef>
        </p:style>
        <p:txBody>
          <a:bodyPr lIns="91429" tIns="45715" rIns="91429" bIns="45715" rtlCol="0" anchor="ctr"/>
          <a:lstStyle/>
          <a:p>
            <a:pPr algn="ctr"/>
            <a:r>
              <a:rPr lang="en-US" dirty="0" smtClean="0">
                <a:latin typeface="+mj-lt"/>
              </a:rPr>
              <a:t>Name, Optional can be anonymous</a:t>
            </a:r>
            <a:endParaRPr lang="en-US" dirty="0">
              <a:latin typeface="+mj-lt"/>
            </a:endParaRPr>
          </a:p>
        </p:txBody>
      </p:sp>
      <p:sp>
        <p:nvSpPr>
          <p:cNvPr id="8" name="Rectangle 7"/>
          <p:cNvSpPr/>
          <p:nvPr/>
        </p:nvSpPr>
        <p:spPr>
          <a:xfrm>
            <a:off x="14249402" y="3657601"/>
            <a:ext cx="2819401" cy="1295401"/>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1">
            <a:schemeClr val="accent6"/>
          </a:lnRef>
          <a:fillRef idx="3">
            <a:schemeClr val="accent6"/>
          </a:fillRef>
          <a:effectRef idx="2">
            <a:schemeClr val="accent6"/>
          </a:effectRef>
          <a:fontRef idx="minor">
            <a:schemeClr val="lt1"/>
          </a:fontRef>
        </p:style>
        <p:txBody>
          <a:bodyPr lIns="91429" tIns="45715" rIns="91429" bIns="45715" rtlCol="0" anchor="ctr"/>
          <a:lstStyle/>
          <a:p>
            <a:pPr algn="ctr"/>
            <a:r>
              <a:rPr lang="en-US" dirty="0" smtClean="0">
                <a:latin typeface="+mj-lt"/>
              </a:rPr>
              <a:t>Code</a:t>
            </a:r>
            <a:endParaRPr lang="en-US" dirty="0">
              <a:latin typeface="+mj-lt"/>
            </a:endParaRPr>
          </a:p>
        </p:txBody>
      </p:sp>
      <p:cxnSp>
        <p:nvCxnSpPr>
          <p:cNvPr id="9" name="Straight Arrow Connector 8"/>
          <p:cNvCxnSpPr>
            <a:endCxn id="4" idx="3"/>
          </p:cNvCxnSpPr>
          <p:nvPr/>
        </p:nvCxnSpPr>
        <p:spPr>
          <a:xfrm flipH="1">
            <a:off x="3429001" y="2971801"/>
            <a:ext cx="3429000" cy="8763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5334002" y="3505201"/>
            <a:ext cx="1524000" cy="114300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7924800" y="3810001"/>
            <a:ext cx="304800" cy="144780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8" idx="1"/>
          </p:cNvCxnSpPr>
          <p:nvPr/>
        </p:nvCxnSpPr>
        <p:spPr>
          <a:xfrm>
            <a:off x="9906000" y="2819401"/>
            <a:ext cx="4343400" cy="14859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906000" y="3429001"/>
            <a:ext cx="2971800" cy="24384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0820401" y="2895601"/>
            <a:ext cx="3352801" cy="6858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dirty="0" smtClean="0">
                <a:solidFill>
                  <a:schemeClr val="bg1"/>
                </a:solidFill>
              </a:rPr>
              <a:t>“Invocable()”  </a:t>
            </a:r>
          </a:p>
          <a:p>
            <a:pPr algn="ctr"/>
            <a:r>
              <a:rPr lang="en-US" dirty="0" smtClean="0">
                <a:solidFill>
                  <a:schemeClr val="bg1"/>
                </a:solidFill>
              </a:rPr>
              <a:t>Body of Function</a:t>
            </a:r>
            <a:endParaRPr lang="en-US" dirty="0">
              <a:solidFill>
                <a:schemeClr val="bg1"/>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304801" y="228602"/>
            <a:ext cx="15765780" cy="6571317"/>
          </a:xfrm>
        </p:spPr>
        <p:txBody>
          <a:bodyPr>
            <a:normAutofit/>
          </a:bodyPr>
          <a:lstStyle/>
          <a:p>
            <a:pPr algn="l"/>
            <a:r>
              <a:rPr lang="en-US" sz="3200" dirty="0" smtClean="0">
                <a:latin typeface="+mj-lt"/>
              </a:rPr>
              <a:t>Example for bind()-&gt;</a:t>
            </a:r>
          </a:p>
          <a:p>
            <a:pPr algn="l"/>
            <a:r>
              <a:rPr lang="en-US" sz="3200" dirty="0" smtClean="0">
                <a:latin typeface="+mj-lt"/>
              </a:rPr>
              <a:t>var person={</a:t>
            </a:r>
          </a:p>
          <a:p>
            <a:pPr algn="l"/>
            <a:r>
              <a:rPr lang="en-US" sz="3200" dirty="0" smtClean="0">
                <a:latin typeface="+mj-lt"/>
              </a:rPr>
              <a:t>firstName: ’John’,</a:t>
            </a:r>
          </a:p>
          <a:p>
            <a:pPr algn="l"/>
            <a:r>
              <a:rPr lang="en-US" sz="3200" dirty="0" smtClean="0">
                <a:latin typeface="+mj-lt"/>
              </a:rPr>
              <a:t>lastName: ’Doe’,</a:t>
            </a:r>
          </a:p>
          <a:p>
            <a:pPr algn="l"/>
            <a:r>
              <a:rPr lang="en-US" sz="3200" dirty="0" smtClean="0">
                <a:latin typeface="+mj-lt"/>
              </a:rPr>
              <a:t>getFullName:function(){</a:t>
            </a:r>
          </a:p>
          <a:p>
            <a:pPr algn="l"/>
            <a:r>
              <a:rPr lang="en-US" sz="3200" dirty="0" smtClean="0">
                <a:latin typeface="+mj-lt"/>
              </a:rPr>
              <a:t>var fullname=this. firstName+’ ’+this. lastName;</a:t>
            </a:r>
          </a:p>
          <a:p>
            <a:pPr algn="l"/>
            <a:r>
              <a:rPr lang="en-US" sz="3200" dirty="0" smtClean="0">
                <a:latin typeface="+mj-lt"/>
              </a:rPr>
              <a:t>return fullname;</a:t>
            </a:r>
          </a:p>
          <a:p>
            <a:pPr algn="l"/>
            <a:r>
              <a:rPr lang="en-US" sz="3200" dirty="0" smtClean="0">
                <a:latin typeface="+mj-lt"/>
              </a:rPr>
              <a:t>}</a:t>
            </a:r>
          </a:p>
          <a:p>
            <a:pPr algn="l"/>
            <a:r>
              <a:rPr lang="en-US" sz="3200" dirty="0" smtClean="0">
                <a:latin typeface="+mj-lt"/>
              </a:rPr>
              <a:t>}          </a:t>
            </a:r>
          </a:p>
          <a:p>
            <a:pPr algn="l"/>
            <a:r>
              <a:rPr lang="en-US" sz="3200" dirty="0" smtClean="0">
                <a:latin typeface="+mj-lt"/>
              </a:rPr>
              <a:t>    </a:t>
            </a:r>
            <a:r>
              <a:rPr lang="en-US" sz="3200" dirty="0" smtClean="0">
                <a:latin typeface="+mj-lt"/>
              </a:rPr>
              <a:t> </a:t>
            </a:r>
            <a:r>
              <a:rPr lang="en-US" sz="3200" b="1" dirty="0" smtClean="0">
                <a:solidFill>
                  <a:srgbClr val="FFC000"/>
                </a:solidFill>
                <a:latin typeface="+mj-lt"/>
              </a:rPr>
              <a:t>Since this is a method in an object the ‘this’ keyword will point to the person object.</a:t>
            </a:r>
          </a:p>
        </p:txBody>
      </p:sp>
      <p:cxnSp>
        <p:nvCxnSpPr>
          <p:cNvPr id="4" name="Straight Arrow Connector 3"/>
          <p:cNvCxnSpPr/>
          <p:nvPr/>
        </p:nvCxnSpPr>
        <p:spPr>
          <a:xfrm>
            <a:off x="762001" y="2819401"/>
            <a:ext cx="1066799" cy="2819399"/>
          </a:xfrm>
          <a:prstGeom prst="straightConnector1">
            <a:avLst/>
          </a:prstGeom>
          <a:ln w="57150">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304801" y="228602"/>
            <a:ext cx="15765780" cy="6571317"/>
          </a:xfrm>
        </p:spPr>
        <p:txBody>
          <a:bodyPr>
            <a:normAutofit fontScale="77500" lnSpcReduction="20000"/>
          </a:bodyPr>
          <a:lstStyle/>
          <a:p>
            <a:pPr algn="l"/>
            <a:r>
              <a:rPr lang="en-US" dirty="0" smtClean="0">
                <a:latin typeface="+mj-lt"/>
              </a:rPr>
              <a:t>Now, let us assume we want to call getFullName() inside another function by using the this keyword,</a:t>
            </a:r>
          </a:p>
          <a:p>
            <a:pPr algn="l"/>
            <a:r>
              <a:rPr lang="en-US" dirty="0" smtClean="0">
                <a:solidFill>
                  <a:schemeClr val="bg1"/>
                </a:solidFill>
                <a:latin typeface="+mj-lt"/>
              </a:rPr>
              <a:t>var logName = function(log1,log2){</a:t>
            </a:r>
          </a:p>
          <a:p>
            <a:pPr algn="l"/>
            <a:r>
              <a:rPr lang="en-US" dirty="0" smtClean="0">
                <a:solidFill>
                  <a:schemeClr val="bg1"/>
                </a:solidFill>
                <a:latin typeface="+mj-lt"/>
              </a:rPr>
              <a:t>console.log(this. getFullName());        </a:t>
            </a:r>
          </a:p>
          <a:p>
            <a:pPr algn="l"/>
            <a:r>
              <a:rPr lang="en-US" dirty="0" smtClean="0">
                <a:solidFill>
                  <a:srgbClr val="0070C0"/>
                </a:solidFill>
                <a:latin typeface="+mj-lt"/>
              </a:rPr>
              <a:t>}</a:t>
            </a:r>
          </a:p>
          <a:p>
            <a:pPr algn="l"/>
            <a:r>
              <a:rPr lang="en-US" dirty="0" smtClean="0">
                <a:solidFill>
                  <a:schemeClr val="tx1">
                    <a:lumMod val="65000"/>
                    <a:lumOff val="35000"/>
                  </a:schemeClr>
                </a:solidFill>
                <a:latin typeface="+mj-lt"/>
              </a:rPr>
              <a:t>not possible because the ‘this’ keyword is pointing to global object.</a:t>
            </a:r>
          </a:p>
          <a:p>
            <a:pPr algn="l"/>
            <a:endParaRPr lang="en-US" dirty="0" smtClean="0">
              <a:solidFill>
                <a:schemeClr val="tx1">
                  <a:lumMod val="65000"/>
                  <a:lumOff val="35000"/>
                </a:schemeClr>
              </a:solidFill>
              <a:latin typeface="+mj-lt"/>
            </a:endParaRPr>
          </a:p>
          <a:p>
            <a:pPr algn="l"/>
            <a:r>
              <a:rPr lang="en-US" dirty="0" smtClean="0">
                <a:solidFill>
                  <a:schemeClr val="tx1">
                    <a:lumMod val="65000"/>
                    <a:lumOff val="35000"/>
                  </a:schemeClr>
                </a:solidFill>
                <a:latin typeface="+mj-lt"/>
              </a:rPr>
              <a:t>But we can do this,</a:t>
            </a:r>
          </a:p>
          <a:p>
            <a:pPr algn="l"/>
            <a:r>
              <a:rPr lang="en-US" dirty="0" smtClean="0">
                <a:solidFill>
                  <a:schemeClr val="tx1">
                    <a:lumMod val="65000"/>
                    <a:lumOff val="35000"/>
                  </a:schemeClr>
                </a:solidFill>
                <a:latin typeface="+mj-lt"/>
              </a:rPr>
              <a:t>var logPersonName = logName.bind(person);</a:t>
            </a:r>
          </a:p>
          <a:p>
            <a:pPr algn="l"/>
            <a:r>
              <a:rPr lang="en-US" dirty="0" smtClean="0">
                <a:solidFill>
                  <a:schemeClr val="tx1">
                    <a:lumMod val="65000"/>
                    <a:lumOff val="35000"/>
                  </a:schemeClr>
                </a:solidFill>
                <a:latin typeface="+mj-lt"/>
              </a:rPr>
              <a:t>                           or</a:t>
            </a:r>
          </a:p>
          <a:p>
            <a:pPr algn="l"/>
            <a:r>
              <a:rPr lang="en-US" dirty="0" smtClean="0">
                <a:solidFill>
                  <a:schemeClr val="bg1"/>
                </a:solidFill>
                <a:latin typeface="+mj-lt"/>
              </a:rPr>
              <a:t>var logName = function(log1,log2){</a:t>
            </a:r>
          </a:p>
          <a:p>
            <a:pPr algn="l"/>
            <a:r>
              <a:rPr lang="en-US" dirty="0" smtClean="0">
                <a:solidFill>
                  <a:schemeClr val="bg1"/>
                </a:solidFill>
                <a:latin typeface="+mj-lt"/>
              </a:rPr>
              <a:t>console.log(this. getFullName());        </a:t>
            </a:r>
          </a:p>
          <a:p>
            <a:pPr algn="l"/>
            <a:r>
              <a:rPr lang="en-US" dirty="0" smtClean="0">
                <a:solidFill>
                  <a:schemeClr val="bg1"/>
                </a:solidFill>
                <a:latin typeface="+mj-lt"/>
              </a:rPr>
              <a:t>}.bind(person);</a:t>
            </a:r>
          </a:p>
          <a:p>
            <a:pPr algn="l"/>
            <a:endParaRPr lang="en-US" dirty="0" smtClean="0">
              <a:solidFill>
                <a:schemeClr val="tx1">
                  <a:lumMod val="65000"/>
                  <a:lumOff val="35000"/>
                </a:schemeClr>
              </a:solidFill>
              <a:latin typeface="+mj-lt"/>
            </a:endParaRPr>
          </a:p>
          <a:p>
            <a:pPr algn="l"/>
            <a:endParaRPr lang="en-US" dirty="0" smtClean="0">
              <a:solidFill>
                <a:srgbClr val="0070C0"/>
              </a:solidFill>
              <a:latin typeface="+mj-lt"/>
            </a:endParaRPr>
          </a:p>
          <a:p>
            <a:pPr algn="l"/>
            <a:endParaRPr lang="en-US" dirty="0" smtClean="0">
              <a:solidFill>
                <a:srgbClr val="0070C0"/>
              </a:solidFill>
              <a:latin typeface="+mj-lt"/>
            </a:endParaRPr>
          </a:p>
        </p:txBody>
      </p:sp>
      <p:cxnSp>
        <p:nvCxnSpPr>
          <p:cNvPr id="4" name="Straight Arrow Connector 3"/>
          <p:cNvCxnSpPr/>
          <p:nvPr/>
        </p:nvCxnSpPr>
        <p:spPr>
          <a:xfrm flipH="1">
            <a:off x="2514603" y="2133601"/>
            <a:ext cx="380999" cy="762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228600" y="228600"/>
            <a:ext cx="15765780" cy="6571317"/>
          </a:xfrm>
        </p:spPr>
        <p:txBody>
          <a:bodyPr>
            <a:noAutofit/>
          </a:bodyPr>
          <a:lstStyle/>
          <a:p>
            <a:pPr algn="l"/>
            <a:r>
              <a:rPr lang="en-US" sz="3200" dirty="0" smtClean="0">
                <a:latin typeface="+mj-lt"/>
              </a:rPr>
              <a:t>What it does that bind() function returns a new function so it actually makes a copy of logName function and sets up a new function object so that whenever this function runs and its execution context is created the Javascript engine sets this variable to whatever was passed in the bind method.</a:t>
            </a:r>
          </a:p>
          <a:p>
            <a:pPr algn="l"/>
            <a:endParaRPr lang="en-US" sz="3200" dirty="0" smtClean="0">
              <a:latin typeface="+mj-lt"/>
            </a:endParaRPr>
          </a:p>
          <a:p>
            <a:pPr algn="l"/>
            <a:r>
              <a:rPr lang="en-US" sz="3200" dirty="0" smtClean="0">
                <a:latin typeface="+mj-lt"/>
              </a:rPr>
              <a:t>bind()-&gt; </a:t>
            </a:r>
            <a:r>
              <a:rPr lang="en-US" sz="3200" dirty="0" smtClean="0">
                <a:solidFill>
                  <a:schemeClr val="bg1"/>
                </a:solidFill>
                <a:latin typeface="+mj-lt"/>
              </a:rPr>
              <a:t>bind() creates a copy of the whatever function you are calling it on and whatever method you passed to it that method will point or set to the ‘this’ variable.</a:t>
            </a:r>
          </a:p>
          <a:p>
            <a:pPr algn="l"/>
            <a:endParaRPr lang="en-US" sz="3200" dirty="0" smtClean="0">
              <a:solidFill>
                <a:srgbClr val="0070C0"/>
              </a:solidFill>
              <a:latin typeface="+mj-lt"/>
            </a:endParaRPr>
          </a:p>
          <a:p>
            <a:pPr algn="l"/>
            <a:r>
              <a:rPr lang="en-US" sz="3200" dirty="0" smtClean="0">
                <a:solidFill>
                  <a:schemeClr val="tx1">
                    <a:lumMod val="65000"/>
                    <a:lumOff val="35000"/>
                  </a:schemeClr>
                </a:solidFill>
                <a:latin typeface="+mj-lt"/>
              </a:rPr>
              <a:t>call()-&gt; we can also call a function or invoke a function by using the call() method,</a:t>
            </a:r>
          </a:p>
          <a:p>
            <a:pPr algn="l"/>
            <a:r>
              <a:rPr lang="en-US" sz="3200" dirty="0" smtClean="0">
                <a:solidFill>
                  <a:schemeClr val="bg1"/>
                </a:solidFill>
                <a:latin typeface="+mj-lt"/>
              </a:rPr>
              <a:t>logName.call(object this,[object args]);</a:t>
            </a:r>
          </a:p>
          <a:p>
            <a:pPr algn="l"/>
            <a:endParaRPr lang="en-US" sz="3200" dirty="0" smtClean="0">
              <a:solidFill>
                <a:srgbClr val="0070C0"/>
              </a:solidFill>
              <a:latin typeface="+mj-lt"/>
            </a:endParaRPr>
          </a:p>
          <a:p>
            <a:pPr algn="l"/>
            <a:r>
              <a:rPr lang="en-US" sz="3200" dirty="0" smtClean="0">
                <a:solidFill>
                  <a:schemeClr val="tx1">
                    <a:lumMod val="65000"/>
                    <a:lumOff val="35000"/>
                  </a:schemeClr>
                </a:solidFill>
                <a:latin typeface="+mj-lt"/>
              </a:rPr>
              <a:t>.call() does not create a copy of the function instead just executes it deciding what the ‘this’ variable will point to and passing all the parameters.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304801" y="228602"/>
            <a:ext cx="15765780" cy="6571317"/>
          </a:xfrm>
        </p:spPr>
        <p:txBody>
          <a:bodyPr>
            <a:normAutofit/>
          </a:bodyPr>
          <a:lstStyle/>
          <a:p>
            <a:pPr algn="l"/>
            <a:r>
              <a:rPr lang="en-US" sz="3600" dirty="0" smtClean="0">
                <a:latin typeface="+mj-lt"/>
              </a:rPr>
              <a:t>apply()-&gt; we can also make use of the apply() function,</a:t>
            </a:r>
          </a:p>
          <a:p>
            <a:pPr algn="l"/>
            <a:r>
              <a:rPr lang="en-US" sz="3600" dirty="0" smtClean="0">
                <a:solidFill>
                  <a:schemeClr val="bg1"/>
                </a:solidFill>
                <a:latin typeface="+mj-lt"/>
              </a:rPr>
              <a:t>logName.apply(object this,  Array&lt;object &gt;args);</a:t>
            </a:r>
          </a:p>
          <a:p>
            <a:pPr algn="l"/>
            <a:r>
              <a:rPr lang="en-US" sz="3600" dirty="0" smtClean="0">
                <a:solidFill>
                  <a:schemeClr val="tx1">
                    <a:lumMod val="65000"/>
                    <a:lumOff val="35000"/>
                  </a:schemeClr>
                </a:solidFill>
                <a:latin typeface="+mj-lt"/>
              </a:rPr>
              <a:t>.apply() is just as same as the .call() function but the apply function needs an array of parameters.</a:t>
            </a:r>
          </a:p>
          <a:p>
            <a:pPr algn="l"/>
            <a:endParaRPr lang="en-US" sz="3600" dirty="0" smtClean="0">
              <a:solidFill>
                <a:schemeClr val="bg1"/>
              </a:solidFill>
              <a:latin typeface="+mj-lt"/>
            </a:endParaRPr>
          </a:p>
          <a:p>
            <a:pPr algn="l"/>
            <a:r>
              <a:rPr lang="en-US" sz="3600" dirty="0" smtClean="0">
                <a:solidFill>
                  <a:schemeClr val="bg1"/>
                </a:solidFill>
                <a:latin typeface="+mj-lt"/>
              </a:rPr>
              <a:t>We can also use .call() and .apply() on IIFE’s.</a:t>
            </a:r>
          </a:p>
          <a:p>
            <a:pPr algn="l"/>
            <a:endParaRPr lang="en-US" sz="3600" dirty="0" smtClean="0">
              <a:latin typeface="+mj-lt"/>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304800" y="228600"/>
            <a:ext cx="16764000" cy="7086601"/>
          </a:xfrm>
        </p:spPr>
        <p:txBody>
          <a:bodyPr>
            <a:noAutofit/>
          </a:bodyPr>
          <a:lstStyle/>
          <a:p>
            <a:pPr algn="l"/>
            <a:r>
              <a:rPr lang="en-US" sz="3200" dirty="0" smtClean="0">
                <a:latin typeface="+mj-lt"/>
              </a:rPr>
              <a:t>What is Function Borrowing in Javascript?</a:t>
            </a:r>
          </a:p>
          <a:p>
            <a:pPr algn="l"/>
            <a:r>
              <a:rPr lang="en-US" sz="3200" dirty="0" smtClean="0">
                <a:latin typeface="+mj-lt"/>
              </a:rPr>
              <a:t>If we have two similar objects in Javascript and one object contains a method that we want to use in another function,</a:t>
            </a:r>
          </a:p>
          <a:p>
            <a:pPr algn="l"/>
            <a:endParaRPr lang="en-US" sz="3200" dirty="0" smtClean="0">
              <a:latin typeface="+mj-lt"/>
            </a:endParaRPr>
          </a:p>
          <a:p>
            <a:pPr algn="l"/>
            <a:endParaRPr lang="en-US" sz="3200" dirty="0" smtClean="0">
              <a:latin typeface="+mj-lt"/>
            </a:endParaRPr>
          </a:p>
          <a:p>
            <a:pPr algn="l"/>
            <a:endParaRPr lang="en-US" sz="3200" dirty="0" smtClean="0">
              <a:latin typeface="+mj-lt"/>
            </a:endParaRPr>
          </a:p>
          <a:p>
            <a:pPr algn="l"/>
            <a:endParaRPr lang="en-US" sz="3200" dirty="0" smtClean="0">
              <a:latin typeface="+mj-lt"/>
            </a:endParaRPr>
          </a:p>
          <a:p>
            <a:pPr algn="l"/>
            <a:endParaRPr lang="en-US" sz="3200" dirty="0" smtClean="0">
              <a:latin typeface="+mj-lt"/>
            </a:endParaRPr>
          </a:p>
          <a:p>
            <a:pPr algn="l"/>
            <a:endParaRPr lang="en-US" sz="3200" dirty="0" smtClean="0">
              <a:latin typeface="+mj-lt"/>
            </a:endParaRPr>
          </a:p>
          <a:p>
            <a:pPr algn="l"/>
            <a:r>
              <a:rPr lang="en-US" sz="3200" dirty="0" smtClean="0">
                <a:latin typeface="+mj-lt"/>
              </a:rPr>
              <a:t> </a:t>
            </a:r>
            <a:r>
              <a:rPr lang="en-US" sz="3200" dirty="0" smtClean="0">
                <a:latin typeface="+mj-lt"/>
              </a:rPr>
              <a:t>Now</a:t>
            </a:r>
            <a:r>
              <a:rPr lang="en-US" sz="3200" dirty="0" smtClean="0">
                <a:latin typeface="+mj-lt"/>
              </a:rPr>
              <a:t>, if we want to use getFullName() in person2  object, we can make use of the Function Borrowing by using the apply() function.</a:t>
            </a:r>
          </a:p>
          <a:p>
            <a:pPr algn="l"/>
            <a:r>
              <a:rPr lang="en-US" sz="3200" dirty="0" smtClean="0">
                <a:solidFill>
                  <a:schemeClr val="bg1"/>
                </a:solidFill>
                <a:latin typeface="+mj-lt"/>
              </a:rPr>
              <a:t>console.log(</a:t>
            </a:r>
            <a:r>
              <a:rPr lang="en-US" sz="3200" dirty="0" err="1" smtClean="0">
                <a:solidFill>
                  <a:schemeClr val="bg1"/>
                </a:solidFill>
                <a:latin typeface="+mj-lt"/>
              </a:rPr>
              <a:t>person.getFullName.apply</a:t>
            </a:r>
            <a:r>
              <a:rPr lang="en-US" sz="3200" dirty="0" smtClean="0">
                <a:solidFill>
                  <a:schemeClr val="bg1"/>
                </a:solidFill>
                <a:latin typeface="+mj-lt"/>
              </a:rPr>
              <a:t>(person2)); </a:t>
            </a:r>
          </a:p>
        </p:txBody>
      </p:sp>
      <p:sp>
        <p:nvSpPr>
          <p:cNvPr id="3" name="Rectangle 2"/>
          <p:cNvSpPr/>
          <p:nvPr/>
        </p:nvSpPr>
        <p:spPr>
          <a:xfrm>
            <a:off x="304800" y="1828800"/>
            <a:ext cx="8458200" cy="3200400"/>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r>
              <a:rPr lang="en-US" sz="2500" dirty="0" smtClean="0">
                <a:latin typeface="+mj-lt"/>
              </a:rPr>
              <a:t>var person={</a:t>
            </a:r>
          </a:p>
          <a:p>
            <a:r>
              <a:rPr lang="en-US" sz="2500" dirty="0" smtClean="0">
                <a:latin typeface="+mj-lt"/>
              </a:rPr>
              <a:t>firstName: ’John’,</a:t>
            </a:r>
          </a:p>
          <a:p>
            <a:r>
              <a:rPr lang="en-US" sz="2500" dirty="0" smtClean="0">
                <a:latin typeface="+mj-lt"/>
              </a:rPr>
              <a:t>lastName: ’Doe’,</a:t>
            </a:r>
          </a:p>
          <a:p>
            <a:r>
              <a:rPr lang="en-US" sz="2500" dirty="0" smtClean="0">
                <a:latin typeface="+mj-lt"/>
              </a:rPr>
              <a:t>getFullName:function(){</a:t>
            </a:r>
          </a:p>
          <a:p>
            <a:r>
              <a:rPr lang="en-US" sz="2500" dirty="0" smtClean="0">
                <a:latin typeface="+mj-lt"/>
              </a:rPr>
              <a:t>var </a:t>
            </a:r>
            <a:r>
              <a:rPr lang="en-US" sz="2500" dirty="0" smtClean="0">
                <a:latin typeface="+mj-lt"/>
              </a:rPr>
              <a:t>fullname=this. firstName+’ ’+this. lastName;</a:t>
            </a:r>
          </a:p>
          <a:p>
            <a:r>
              <a:rPr lang="en-US" sz="2500" dirty="0" smtClean="0">
                <a:latin typeface="+mj-lt"/>
              </a:rPr>
              <a:t>return fullname;</a:t>
            </a:r>
          </a:p>
          <a:p>
            <a:r>
              <a:rPr lang="en-US" sz="2500" dirty="0" smtClean="0">
                <a:latin typeface="+mj-lt"/>
              </a:rPr>
              <a:t>}</a:t>
            </a:r>
          </a:p>
          <a:p>
            <a:r>
              <a:rPr lang="en-US" sz="2500" dirty="0" smtClean="0">
                <a:latin typeface="+mj-lt"/>
              </a:rPr>
              <a:t>}</a:t>
            </a:r>
            <a:endParaRPr lang="en-US" sz="2500" dirty="0">
              <a:latin typeface="+mj-lt"/>
            </a:endParaRPr>
          </a:p>
        </p:txBody>
      </p:sp>
      <p:sp>
        <p:nvSpPr>
          <p:cNvPr id="4" name="Rectangle 3"/>
          <p:cNvSpPr/>
          <p:nvPr/>
        </p:nvSpPr>
        <p:spPr>
          <a:xfrm>
            <a:off x="10363204" y="1828801"/>
            <a:ext cx="5029199" cy="3124201"/>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r>
              <a:rPr lang="en-US" sz="2500" dirty="0" smtClean="0">
                <a:latin typeface="+mj-lt"/>
              </a:rPr>
              <a:t>var person2={</a:t>
            </a:r>
          </a:p>
          <a:p>
            <a:r>
              <a:rPr lang="en-US" sz="2500" dirty="0" smtClean="0">
                <a:latin typeface="+mj-lt"/>
              </a:rPr>
              <a:t>firstName: ’Jane’,</a:t>
            </a:r>
          </a:p>
          <a:p>
            <a:r>
              <a:rPr lang="en-US" sz="2500" dirty="0" smtClean="0">
                <a:latin typeface="+mj-lt"/>
              </a:rPr>
              <a:t>lastName: ’Doe’,</a:t>
            </a:r>
          </a:p>
          <a:p>
            <a:r>
              <a:rPr lang="en-US" sz="2500" dirty="0" smtClean="0">
                <a:latin typeface="+mj-lt"/>
              </a:rPr>
              <a:t>}</a:t>
            </a:r>
            <a:endParaRPr lang="en-US" sz="2500" dirty="0">
              <a:latin typeface="+mj-lt"/>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304801" y="228602"/>
            <a:ext cx="16840200" cy="6571317"/>
          </a:xfrm>
        </p:spPr>
        <p:txBody>
          <a:bodyPr>
            <a:normAutofit/>
          </a:bodyPr>
          <a:lstStyle/>
          <a:p>
            <a:pPr algn="l"/>
            <a:r>
              <a:rPr lang="en-US" sz="3200" dirty="0" smtClean="0">
                <a:latin typeface="+mj-lt"/>
              </a:rPr>
              <a:t>What is Function Currying in Javascript?</a:t>
            </a:r>
          </a:p>
          <a:p>
            <a:pPr algn="l"/>
            <a:r>
              <a:rPr lang="en-US" sz="3200" dirty="0" smtClean="0">
                <a:latin typeface="+mj-lt"/>
              </a:rPr>
              <a:t>Function Currying is creating a copy of the function but with some preset parameters. Function Currying is very useful in libraries which involves mathematical calculations.</a:t>
            </a:r>
          </a:p>
          <a:p>
            <a:pPr algn="l"/>
            <a:endParaRPr lang="en-US" sz="3200" dirty="0" smtClean="0">
              <a:latin typeface="+mj-lt"/>
            </a:endParaRPr>
          </a:p>
          <a:p>
            <a:pPr algn="l"/>
            <a:r>
              <a:rPr lang="en-US" sz="3200" dirty="0" smtClean="0">
                <a:latin typeface="+mj-lt"/>
              </a:rPr>
              <a:t>Function Currying can be implemented by using the bind() method.</a:t>
            </a:r>
          </a:p>
          <a:p>
            <a:pPr algn="l"/>
            <a:r>
              <a:rPr lang="en-US" sz="3200" dirty="0" smtClean="0">
                <a:latin typeface="+mj-lt"/>
              </a:rPr>
              <a:t>function multiply(a , b){</a:t>
            </a:r>
          </a:p>
          <a:p>
            <a:pPr algn="l"/>
            <a:r>
              <a:rPr lang="en-US" sz="3200" dirty="0" smtClean="0">
                <a:latin typeface="+mj-lt"/>
              </a:rPr>
              <a:t> return a * b;</a:t>
            </a:r>
          </a:p>
          <a:p>
            <a:pPr algn="l"/>
            <a:r>
              <a:rPr lang="en-US" sz="3200" dirty="0" smtClean="0">
                <a:latin typeface="+mj-lt"/>
              </a:rPr>
              <a:t>}</a:t>
            </a:r>
          </a:p>
          <a:p>
            <a:pPr algn="l"/>
            <a:r>
              <a:rPr lang="en-US" sz="3200" dirty="0" smtClean="0">
                <a:latin typeface="+mj-lt"/>
              </a:rPr>
              <a:t> </a:t>
            </a:r>
          </a:p>
          <a:p>
            <a:pPr algn="l"/>
            <a:r>
              <a:rPr lang="en-US" sz="3200" dirty="0" smtClean="0">
                <a:latin typeface="+mj-lt"/>
              </a:rPr>
              <a:t>var multiplyByTwo = </a:t>
            </a:r>
            <a:r>
              <a:rPr lang="en-US" sz="3200" dirty="0" err="1" smtClean="0">
                <a:latin typeface="+mj-lt"/>
              </a:rPr>
              <a:t>multiply.bind</a:t>
            </a:r>
            <a:r>
              <a:rPr lang="en-US" sz="3200" dirty="0" smtClean="0">
                <a:latin typeface="+mj-lt"/>
              </a:rPr>
              <a:t>(this , 2); </a:t>
            </a:r>
          </a:p>
        </p:txBody>
      </p:sp>
      <p:cxnSp>
        <p:nvCxnSpPr>
          <p:cNvPr id="4" name="Straight Arrow Connector 3"/>
          <p:cNvCxnSpPr/>
          <p:nvPr/>
        </p:nvCxnSpPr>
        <p:spPr>
          <a:xfrm flipV="1">
            <a:off x="7467600" y="4495801"/>
            <a:ext cx="3200403" cy="1066799"/>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0439401" y="3886201"/>
            <a:ext cx="44196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r>
              <a:rPr lang="en-US" dirty="0" smtClean="0">
                <a:solidFill>
                  <a:schemeClr val="bg1"/>
                </a:solidFill>
              </a:rPr>
              <a:t>  Presetting </a:t>
            </a:r>
            <a:r>
              <a:rPr lang="en-US" dirty="0" smtClean="0">
                <a:solidFill>
                  <a:schemeClr val="bg1"/>
                </a:solidFill>
              </a:rPr>
              <a:t>Parameters</a:t>
            </a:r>
            <a:endParaRPr lang="en-US" dirty="0">
              <a:solidFill>
                <a:schemeClr val="bg1"/>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304801" y="228601"/>
            <a:ext cx="15765780" cy="6858000"/>
          </a:xfrm>
        </p:spPr>
        <p:txBody>
          <a:bodyPr>
            <a:noAutofit/>
          </a:bodyPr>
          <a:lstStyle/>
          <a:p>
            <a:pPr algn="l"/>
            <a:r>
              <a:rPr lang="en-US" sz="3200" dirty="0" smtClean="0">
                <a:latin typeface="+mj-lt"/>
              </a:rPr>
              <a:t>What is Functional Programming?</a:t>
            </a:r>
          </a:p>
          <a:p>
            <a:pPr algn="l"/>
            <a:r>
              <a:rPr lang="en-US" sz="3200" dirty="0" smtClean="0">
                <a:latin typeface="+mj-lt"/>
              </a:rPr>
              <a:t>Functional Programming allows us to think and code in terms of functions.</a:t>
            </a:r>
          </a:p>
          <a:p>
            <a:pPr algn="l"/>
            <a:r>
              <a:rPr lang="en-US" sz="3200" dirty="0" smtClean="0">
                <a:latin typeface="+mj-lt"/>
              </a:rPr>
              <a:t>First-class functions help us to implement Functional Programming.</a:t>
            </a:r>
          </a:p>
          <a:p>
            <a:pPr algn="l"/>
            <a:endParaRPr lang="en-US" sz="3200" dirty="0" smtClean="0">
              <a:latin typeface="+mj-lt"/>
            </a:endParaRPr>
          </a:p>
          <a:p>
            <a:pPr algn="l"/>
            <a:r>
              <a:rPr lang="en-US" sz="3200" dirty="0" smtClean="0">
                <a:latin typeface="+mj-lt"/>
              </a:rPr>
              <a:t>Example of Functional Programming-&gt;</a:t>
            </a:r>
          </a:p>
          <a:p>
            <a:pPr algn="l"/>
            <a:r>
              <a:rPr lang="en-US" sz="3200" dirty="0" smtClean="0">
                <a:latin typeface="+mj-lt"/>
              </a:rPr>
              <a:t>Let us assume we have an array and we want another array by multiplying item of the first array by 2,</a:t>
            </a:r>
          </a:p>
          <a:p>
            <a:pPr algn="l"/>
            <a:endParaRPr lang="en-US" sz="3200" dirty="0" smtClean="0">
              <a:latin typeface="+mj-lt"/>
            </a:endParaRPr>
          </a:p>
          <a:p>
            <a:pPr algn="l"/>
            <a:r>
              <a:rPr lang="en-US" sz="3200" dirty="0" smtClean="0">
                <a:latin typeface="+mj-lt"/>
              </a:rPr>
              <a:t>var arr1=[1,2,3];</a:t>
            </a:r>
          </a:p>
          <a:p>
            <a:pPr algn="l"/>
            <a:r>
              <a:rPr lang="en-US" sz="3200" dirty="0" smtClean="0">
                <a:latin typeface="+mj-lt"/>
              </a:rPr>
              <a:t>var arr2=[];</a:t>
            </a:r>
          </a:p>
          <a:p>
            <a:pPr algn="l"/>
            <a:r>
              <a:rPr lang="en-US" sz="3200" dirty="0" smtClean="0">
                <a:latin typeface="+mj-lt"/>
              </a:rPr>
              <a:t>for(var </a:t>
            </a:r>
            <a:r>
              <a:rPr lang="en-US" sz="3200" dirty="0" err="1" smtClean="0">
                <a:latin typeface="+mj-lt"/>
              </a:rPr>
              <a:t>i</a:t>
            </a:r>
            <a:r>
              <a:rPr lang="en-US" sz="3200" dirty="0" smtClean="0">
                <a:latin typeface="+mj-lt"/>
              </a:rPr>
              <a:t>=0;i&lt;arr1.length;i++){</a:t>
            </a:r>
          </a:p>
          <a:p>
            <a:pPr algn="l"/>
            <a:r>
              <a:rPr lang="en-US" sz="3200" dirty="0" smtClean="0">
                <a:latin typeface="+mj-lt"/>
              </a:rPr>
              <a:t>arr2.push(arr1[</a:t>
            </a:r>
            <a:r>
              <a:rPr lang="en-US" sz="3200" dirty="0" err="1" smtClean="0">
                <a:latin typeface="+mj-lt"/>
              </a:rPr>
              <a:t>i</a:t>
            </a:r>
            <a:r>
              <a:rPr lang="en-US" sz="3200" dirty="0" smtClean="0">
                <a:latin typeface="+mj-lt"/>
              </a:rPr>
              <a:t>]  * 2);</a:t>
            </a:r>
          </a:p>
          <a:p>
            <a:pPr algn="l"/>
            <a:r>
              <a:rPr lang="en-US" sz="3200" dirty="0" smtClean="0">
                <a:latin typeface="+mj-lt"/>
              </a:rPr>
              <a:t>} </a:t>
            </a:r>
          </a:p>
          <a:p>
            <a:pPr algn="l"/>
            <a:endParaRPr lang="en-US" sz="3200" dirty="0" smtClean="0">
              <a:latin typeface="+mj-lt"/>
            </a:endParaRPr>
          </a:p>
          <a:p>
            <a:pPr algn="l"/>
            <a:endParaRPr lang="en-US" sz="3200" dirty="0" smtClean="0">
              <a:latin typeface="+mj-lt"/>
            </a:endParaRPr>
          </a:p>
        </p:txBody>
      </p:sp>
      <p:cxnSp>
        <p:nvCxnSpPr>
          <p:cNvPr id="4" name="Straight Arrow Connector 3"/>
          <p:cNvCxnSpPr/>
          <p:nvPr/>
        </p:nvCxnSpPr>
        <p:spPr>
          <a:xfrm>
            <a:off x="4572003" y="5791200"/>
            <a:ext cx="4267201" cy="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9220200" y="5486400"/>
            <a:ext cx="4343402" cy="6096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r>
              <a:rPr lang="en-US" dirty="0" smtClean="0">
                <a:solidFill>
                  <a:schemeClr val="bg1"/>
                </a:solidFill>
                <a:latin typeface="+mj-lt"/>
              </a:rPr>
              <a:t>Condition is not reusable</a:t>
            </a:r>
            <a:endParaRPr lang="en-US" dirty="0">
              <a:solidFill>
                <a:schemeClr val="bg1"/>
              </a:solidFill>
              <a:latin typeface="+mj-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9120" y="228600"/>
            <a:ext cx="16794480" cy="7086601"/>
          </a:xfrm>
          <a:noFill/>
          <a:ln>
            <a:noFill/>
          </a:ln>
        </p:spPr>
        <p:txBody>
          <a:bodyPr/>
          <a:lstStyle/>
          <a:p>
            <a:r>
              <a:rPr lang="en-US" dirty="0" smtClean="0"/>
              <a:t> </a:t>
            </a:r>
            <a:endParaRPr lang="en-US" dirty="0" smtClean="0"/>
          </a:p>
        </p:txBody>
      </p:sp>
      <p:sp>
        <p:nvSpPr>
          <p:cNvPr id="4" name="Rectangle 3"/>
          <p:cNvSpPr/>
          <p:nvPr/>
        </p:nvSpPr>
        <p:spPr>
          <a:xfrm>
            <a:off x="914400" y="228600"/>
            <a:ext cx="15392400" cy="6705600"/>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t"/>
          <a:lstStyle/>
          <a:p>
            <a:pPr algn="ctr"/>
            <a:r>
              <a:rPr lang="en-US" sz="4000" dirty="0" smtClean="0">
                <a:latin typeface="+mj-lt"/>
              </a:rPr>
              <a:t>Execution Context(Global)</a:t>
            </a:r>
          </a:p>
          <a:p>
            <a:pPr algn="ctr"/>
            <a:endParaRPr lang="en-US" dirty="0" smtClean="0"/>
          </a:p>
          <a:p>
            <a:pPr algn="ctr"/>
            <a:endParaRPr lang="en-US" dirty="0"/>
          </a:p>
        </p:txBody>
      </p:sp>
      <p:sp>
        <p:nvSpPr>
          <p:cNvPr id="5" name="Rectangle 4"/>
          <p:cNvSpPr/>
          <p:nvPr/>
        </p:nvSpPr>
        <p:spPr>
          <a:xfrm>
            <a:off x="2133601" y="1447800"/>
            <a:ext cx="3276599" cy="3048000"/>
          </a:xfrm>
          <a:prstGeom prst="rect">
            <a:avLst/>
          </a:prstGeom>
          <a:blipFill>
            <a:blip r:embed="rId2" cstate="print"/>
            <a:tile tx="0" ty="0" sx="100000" sy="100000" flip="none" algn="tl"/>
          </a:blipFill>
          <a:ln>
            <a:noFill/>
          </a:ln>
        </p:spPr>
        <p:style>
          <a:lnRef idx="1">
            <a:schemeClr val="accent1"/>
          </a:lnRef>
          <a:fillRef idx="3">
            <a:schemeClr val="accent1"/>
          </a:fillRef>
          <a:effectRef idx="2">
            <a:schemeClr val="accent1"/>
          </a:effectRef>
          <a:fontRef idx="minor">
            <a:schemeClr val="lt1"/>
          </a:fontRef>
        </p:style>
        <p:txBody>
          <a:bodyPr lIns="91429" tIns="45715" rIns="91429" bIns="45715" rtlCol="0" anchor="ctr"/>
          <a:lstStyle/>
          <a:p>
            <a:pPr algn="ctr"/>
            <a:r>
              <a:rPr lang="en-US" b="1" dirty="0" smtClean="0">
                <a:solidFill>
                  <a:schemeClr val="bg1"/>
                </a:solidFill>
                <a:latin typeface="+mj-lt"/>
                <a:cs typeface="Arial" pitchFamily="34" charset="0"/>
              </a:rPr>
              <a:t>Global Object</a:t>
            </a:r>
          </a:p>
          <a:p>
            <a:pPr algn="ctr"/>
            <a:r>
              <a:rPr lang="en-US" b="1" dirty="0" smtClean="0">
                <a:solidFill>
                  <a:schemeClr val="bg1"/>
                </a:solidFill>
                <a:latin typeface="+mj-lt"/>
                <a:cs typeface="Arial" pitchFamily="34" charset="0"/>
              </a:rPr>
              <a:t>(Window)</a:t>
            </a:r>
            <a:endParaRPr lang="en-US" b="1" dirty="0">
              <a:solidFill>
                <a:schemeClr val="bg1"/>
              </a:solidFill>
              <a:latin typeface="+mj-lt"/>
              <a:cs typeface="Arial" pitchFamily="34" charset="0"/>
            </a:endParaRPr>
          </a:p>
        </p:txBody>
      </p:sp>
      <p:sp>
        <p:nvSpPr>
          <p:cNvPr id="6" name="Rectangle 5"/>
          <p:cNvSpPr/>
          <p:nvPr/>
        </p:nvSpPr>
        <p:spPr>
          <a:xfrm>
            <a:off x="6172198" y="1447801"/>
            <a:ext cx="3276599" cy="2971801"/>
          </a:xfrm>
          <a:prstGeom prst="rect">
            <a:avLst/>
          </a:prstGeom>
          <a:blipFill>
            <a:blip r:embed="rId2" cstate="print"/>
            <a:tile tx="0" ty="0" sx="100000" sy="100000" flip="none" algn="tl"/>
          </a:blipFill>
          <a:ln>
            <a:noFill/>
          </a:ln>
        </p:spPr>
        <p:style>
          <a:lnRef idx="1">
            <a:schemeClr val="accent1"/>
          </a:lnRef>
          <a:fillRef idx="3">
            <a:schemeClr val="accent1"/>
          </a:fillRef>
          <a:effectRef idx="2">
            <a:schemeClr val="accent1"/>
          </a:effectRef>
          <a:fontRef idx="minor">
            <a:schemeClr val="lt1"/>
          </a:fontRef>
        </p:style>
        <p:txBody>
          <a:bodyPr lIns="91429" tIns="45715" rIns="91429" bIns="45715" rtlCol="0" anchor="ctr"/>
          <a:lstStyle/>
          <a:p>
            <a:pPr algn="ctr"/>
            <a:r>
              <a:rPr lang="en-US" sz="4000" b="1" dirty="0" smtClean="0">
                <a:solidFill>
                  <a:schemeClr val="bg1"/>
                </a:solidFill>
                <a:latin typeface="+mj-lt"/>
              </a:rPr>
              <a:t>‘this’</a:t>
            </a:r>
          </a:p>
        </p:txBody>
      </p:sp>
      <p:sp>
        <p:nvSpPr>
          <p:cNvPr id="7" name="Rectangle 6"/>
          <p:cNvSpPr/>
          <p:nvPr/>
        </p:nvSpPr>
        <p:spPr>
          <a:xfrm>
            <a:off x="10439398" y="1447801"/>
            <a:ext cx="3276599" cy="2895600"/>
          </a:xfrm>
          <a:prstGeom prst="rect">
            <a:avLst/>
          </a:prstGeom>
          <a:blipFill>
            <a:blip r:embed="rId2" cstate="print"/>
            <a:tile tx="0" ty="0" sx="100000" sy="100000" flip="none" algn="tl"/>
          </a:blipFill>
          <a:ln>
            <a:noFill/>
          </a:ln>
        </p:spPr>
        <p:style>
          <a:lnRef idx="1">
            <a:schemeClr val="accent1"/>
          </a:lnRef>
          <a:fillRef idx="3">
            <a:schemeClr val="accent1"/>
          </a:fillRef>
          <a:effectRef idx="2">
            <a:schemeClr val="accent1"/>
          </a:effectRef>
          <a:fontRef idx="minor">
            <a:schemeClr val="lt1"/>
          </a:fontRef>
        </p:style>
        <p:txBody>
          <a:bodyPr lIns="91429" tIns="45715" rIns="91429" bIns="45715" rtlCol="0" anchor="ctr"/>
          <a:lstStyle/>
          <a:p>
            <a:pPr algn="ctr"/>
            <a:r>
              <a:rPr lang="en-US" sz="4000" dirty="0" smtClean="0">
                <a:solidFill>
                  <a:schemeClr val="bg1"/>
                </a:solidFill>
                <a:latin typeface="+mj-lt"/>
              </a:rPr>
              <a:t>Outer Environment</a:t>
            </a:r>
          </a:p>
          <a:p>
            <a:pPr algn="ctr"/>
            <a:r>
              <a:rPr lang="en-US" sz="4000" dirty="0" smtClean="0">
                <a:solidFill>
                  <a:schemeClr val="bg1"/>
                </a:solidFill>
                <a:latin typeface="+mj-lt"/>
              </a:rPr>
              <a:t>(Link)</a:t>
            </a:r>
          </a:p>
        </p:txBody>
      </p:sp>
      <p:sp>
        <p:nvSpPr>
          <p:cNvPr id="8" name="Rectangle 7"/>
          <p:cNvSpPr/>
          <p:nvPr/>
        </p:nvSpPr>
        <p:spPr>
          <a:xfrm>
            <a:off x="2057400" y="4724401"/>
            <a:ext cx="11658600" cy="1524000"/>
          </a:xfrm>
          <a:prstGeom prst="rect">
            <a:avLst/>
          </a:prstGeom>
          <a:blipFill>
            <a:blip r:embed="rId2" cstate="print"/>
            <a:tile tx="0" ty="0" sx="100000" sy="100000" flip="none" algn="tl"/>
          </a:blipFill>
          <a:ln>
            <a:noFill/>
          </a:ln>
        </p:spPr>
        <p:style>
          <a:lnRef idx="1">
            <a:schemeClr val="accent1"/>
          </a:lnRef>
          <a:fillRef idx="3">
            <a:schemeClr val="accent1"/>
          </a:fillRef>
          <a:effectRef idx="2">
            <a:schemeClr val="accent1"/>
          </a:effectRef>
          <a:fontRef idx="minor">
            <a:schemeClr val="lt1"/>
          </a:fontRef>
        </p:style>
        <p:txBody>
          <a:bodyPr lIns="91429" tIns="45715" rIns="91429" bIns="45715" rtlCol="0" anchor="ctr"/>
          <a:lstStyle/>
          <a:p>
            <a:pPr algn="ctr"/>
            <a:r>
              <a:rPr lang="en-US" sz="4000" dirty="0" smtClean="0">
                <a:solidFill>
                  <a:schemeClr val="bg1"/>
                </a:solidFill>
                <a:latin typeface="+mj-lt"/>
              </a:rPr>
              <a:t>Your 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P spid="6" grpId="0" animBg="1"/>
      <p:bldP spid="7" grpId="0" animBg="1"/>
      <p:bldP spid="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304801" y="228602"/>
            <a:ext cx="15765780" cy="6571317"/>
          </a:xfrm>
        </p:spPr>
        <p:txBody>
          <a:bodyPr>
            <a:noAutofit/>
          </a:bodyPr>
          <a:lstStyle/>
          <a:p>
            <a:pPr algn="l"/>
            <a:r>
              <a:rPr lang="en-US" sz="2800" dirty="0" smtClean="0">
                <a:latin typeface="+mj-lt"/>
              </a:rPr>
              <a:t>Implementing the same example using Functional Programming-&gt;</a:t>
            </a:r>
          </a:p>
          <a:p>
            <a:pPr algn="l"/>
            <a:r>
              <a:rPr lang="en-US" sz="2800" dirty="0" smtClean="0">
                <a:latin typeface="+mj-lt"/>
              </a:rPr>
              <a:t>function </a:t>
            </a:r>
            <a:r>
              <a:rPr lang="en-US" sz="2800" dirty="0" err="1" smtClean="0">
                <a:latin typeface="+mj-lt"/>
              </a:rPr>
              <a:t>mapForEach</a:t>
            </a:r>
            <a:r>
              <a:rPr lang="en-US" sz="2800" dirty="0" smtClean="0">
                <a:latin typeface="+mj-lt"/>
              </a:rPr>
              <a:t>(</a:t>
            </a:r>
            <a:r>
              <a:rPr lang="en-US" sz="2800" dirty="0" err="1" smtClean="0">
                <a:latin typeface="+mj-lt"/>
              </a:rPr>
              <a:t>arr,fn</a:t>
            </a:r>
            <a:r>
              <a:rPr lang="en-US" sz="2800" dirty="0" smtClean="0">
                <a:latin typeface="+mj-lt"/>
              </a:rPr>
              <a:t>){</a:t>
            </a:r>
          </a:p>
          <a:p>
            <a:pPr algn="l"/>
            <a:r>
              <a:rPr lang="en-US" sz="2800" dirty="0" smtClean="0">
                <a:latin typeface="+mj-lt"/>
              </a:rPr>
              <a:t>var newArr = []; </a:t>
            </a:r>
          </a:p>
          <a:p>
            <a:pPr algn="l"/>
            <a:r>
              <a:rPr lang="en-US" sz="2800" dirty="0" smtClean="0">
                <a:latin typeface="+mj-lt"/>
              </a:rPr>
              <a:t>for(var i=0; i &lt; arr.length; i++) {</a:t>
            </a:r>
          </a:p>
          <a:p>
            <a:pPr algn="l"/>
            <a:r>
              <a:rPr lang="en-US" sz="2800" dirty="0" smtClean="0">
                <a:latin typeface="+mj-lt"/>
              </a:rPr>
              <a:t>newArr.push(fn(</a:t>
            </a:r>
            <a:r>
              <a:rPr lang="en-US" sz="2800" dirty="0" err="1" smtClean="0">
                <a:latin typeface="+mj-lt"/>
              </a:rPr>
              <a:t>arr</a:t>
            </a:r>
            <a:r>
              <a:rPr lang="en-US" sz="2800" dirty="0" smtClean="0">
                <a:latin typeface="+mj-lt"/>
              </a:rPr>
              <a:t>[i]));</a:t>
            </a:r>
          </a:p>
          <a:p>
            <a:pPr algn="l"/>
            <a:r>
              <a:rPr lang="en-US" sz="2800" dirty="0" smtClean="0">
                <a:latin typeface="+mj-lt"/>
              </a:rPr>
              <a:t>}</a:t>
            </a:r>
          </a:p>
          <a:p>
            <a:pPr algn="l"/>
            <a:r>
              <a:rPr lang="en-US" sz="2800" dirty="0" smtClean="0">
                <a:latin typeface="+mj-lt"/>
              </a:rPr>
              <a:t>return newArr;</a:t>
            </a:r>
          </a:p>
          <a:p>
            <a:pPr algn="l"/>
            <a:r>
              <a:rPr lang="en-US" sz="2800" dirty="0" smtClean="0">
                <a:latin typeface="+mj-lt"/>
              </a:rPr>
              <a:t>} </a:t>
            </a:r>
          </a:p>
          <a:p>
            <a:pPr algn="l"/>
            <a:endParaRPr lang="en-US" sz="2800" dirty="0" smtClean="0">
              <a:latin typeface="+mj-lt"/>
            </a:endParaRPr>
          </a:p>
          <a:p>
            <a:pPr algn="l"/>
            <a:r>
              <a:rPr lang="en-US" sz="2800" dirty="0" smtClean="0">
                <a:latin typeface="+mj-lt"/>
              </a:rPr>
              <a:t>var arr1=[1,2,3];</a:t>
            </a:r>
          </a:p>
          <a:p>
            <a:pPr algn="l"/>
            <a:r>
              <a:rPr lang="en-US" sz="2800" dirty="0" smtClean="0">
                <a:latin typeface="+mj-lt"/>
              </a:rPr>
              <a:t>var arr2 = mapForEach(arr1 , function(item){</a:t>
            </a:r>
          </a:p>
          <a:p>
            <a:pPr algn="l"/>
            <a:r>
              <a:rPr lang="en-US" sz="2800" dirty="0" smtClean="0">
                <a:latin typeface="+mj-lt"/>
              </a:rPr>
              <a:t>return item  * 2;</a:t>
            </a:r>
          </a:p>
          <a:p>
            <a:pPr algn="l"/>
            <a:r>
              <a:rPr lang="en-US" sz="2800" dirty="0" smtClean="0">
                <a:latin typeface="+mj-lt"/>
              </a:rPr>
              <a:t>});</a:t>
            </a:r>
          </a:p>
          <a:p>
            <a:pPr algn="l"/>
            <a:r>
              <a:rPr lang="en-US" sz="2800" dirty="0" smtClean="0">
                <a:latin typeface="+mj-lt"/>
              </a:rPr>
              <a:t> </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304803" y="228602"/>
            <a:ext cx="16611599" cy="6571317"/>
          </a:xfrm>
        </p:spPr>
        <p:txBody>
          <a:bodyPr>
            <a:noAutofit/>
          </a:bodyPr>
          <a:lstStyle/>
          <a:p>
            <a:pPr algn="l"/>
            <a:r>
              <a:rPr lang="en-US" sz="3200" dirty="0" smtClean="0">
                <a:latin typeface="+mj-lt"/>
              </a:rPr>
              <a:t>Inheritance-&gt; One object gets access to the properties and methods of another object.</a:t>
            </a:r>
          </a:p>
          <a:p>
            <a:pPr algn="l"/>
            <a:endParaRPr lang="en-US" sz="3200" dirty="0" smtClean="0">
              <a:latin typeface="+mj-lt"/>
            </a:endParaRPr>
          </a:p>
          <a:p>
            <a:pPr algn="l"/>
            <a:r>
              <a:rPr lang="en-US" sz="3200" b="1" dirty="0" smtClean="0">
                <a:solidFill>
                  <a:srgbClr val="FFC000"/>
                </a:solidFill>
                <a:latin typeface="+mj-lt"/>
              </a:rPr>
              <a:t>Traditional Languages uses Classical Inheritance while the Javascript uses Prototypal Inheritance.</a:t>
            </a:r>
          </a:p>
          <a:p>
            <a:pPr algn="l"/>
            <a:endParaRPr lang="en-US" sz="3200" dirty="0" smtClean="0">
              <a:solidFill>
                <a:schemeClr val="accent3">
                  <a:lumMod val="75000"/>
                </a:schemeClr>
              </a:solidFill>
              <a:latin typeface="+mj-lt"/>
            </a:endParaRPr>
          </a:p>
          <a:p>
            <a:pPr algn="l"/>
            <a:r>
              <a:rPr lang="en-US" sz="3200" dirty="0" smtClean="0">
                <a:solidFill>
                  <a:schemeClr val="tx1">
                    <a:lumMod val="65000"/>
                    <a:lumOff val="35000"/>
                  </a:schemeClr>
                </a:solidFill>
                <a:latin typeface="+mj-lt"/>
              </a:rPr>
              <a:t>All objects in Javascript has a prototype(proto) property , this property is simply a reference to another object which can be used on its own.</a:t>
            </a:r>
          </a:p>
          <a:p>
            <a:pPr algn="l"/>
            <a:endParaRPr lang="en-US" sz="3200" dirty="0" smtClean="0">
              <a:solidFill>
                <a:schemeClr val="tx1">
                  <a:lumMod val="65000"/>
                  <a:lumOff val="35000"/>
                </a:schemeClr>
              </a:solidFill>
              <a:latin typeface="+mj-lt"/>
            </a:endParaRPr>
          </a:p>
          <a:p>
            <a:pPr algn="l"/>
            <a:r>
              <a:rPr lang="en-US" sz="3200" dirty="0" smtClean="0">
                <a:solidFill>
                  <a:schemeClr val="tx1">
                    <a:lumMod val="65000"/>
                    <a:lumOff val="35000"/>
                  </a:schemeClr>
                </a:solidFill>
                <a:latin typeface="+mj-lt"/>
              </a:rPr>
              <a:t>__proto__ can be used to set a property on the proto object.</a:t>
            </a:r>
            <a:r>
              <a:rPr lang="en-US" sz="3200" dirty="0" smtClean="0">
                <a:solidFill>
                  <a:srgbClr val="FF0000"/>
                </a:solidFill>
                <a:latin typeface="+mj-lt"/>
              </a:rPr>
              <a:t>[Not Recommended]</a:t>
            </a:r>
          </a:p>
          <a:p>
            <a:pPr algn="l"/>
            <a:endParaRPr lang="en-US" sz="3200" dirty="0" smtClean="0">
              <a:solidFill>
                <a:srgbClr val="FF0000"/>
              </a:solidFill>
              <a:latin typeface="+mj-lt"/>
            </a:endParaRPr>
          </a:p>
          <a:p>
            <a:pPr algn="l"/>
            <a:r>
              <a:rPr lang="en-US" sz="3200" dirty="0" smtClean="0">
                <a:solidFill>
                  <a:schemeClr val="tx1">
                    <a:lumMod val="65000"/>
                    <a:lumOff val="35000"/>
                  </a:schemeClr>
                </a:solidFill>
                <a:latin typeface="+mj-lt"/>
              </a:rPr>
              <a:t>Everything in Javascript has access to prototype which eventually leads to base object excluding the base object which is the base of all the objects.</a:t>
            </a:r>
          </a:p>
          <a:p>
            <a:pPr algn="l"/>
            <a:r>
              <a:rPr lang="en-US" sz="3200" dirty="0" smtClean="0">
                <a:solidFill>
                  <a:srgbClr val="FF0000"/>
                </a:solidFill>
                <a:latin typeface="+mj-lt"/>
              </a:rPr>
              <a:t> </a:t>
            </a:r>
          </a:p>
          <a:p>
            <a:pPr algn="l"/>
            <a:endParaRPr lang="en-US" sz="3200" dirty="0" smtClean="0">
              <a:solidFill>
                <a:schemeClr val="accent3">
                  <a:lumMod val="75000"/>
                </a:schemeClr>
              </a:solidFill>
              <a:latin typeface="+mj-lt"/>
            </a:endParaRPr>
          </a:p>
          <a:p>
            <a:pPr algn="l"/>
            <a:endParaRPr lang="en-US" sz="3200" dirty="0" smtClean="0">
              <a:solidFill>
                <a:schemeClr val="accent3">
                  <a:lumMod val="75000"/>
                </a:schemeClr>
              </a:solidFill>
              <a:latin typeface="+mj-lt"/>
            </a:endParaRPr>
          </a:p>
          <a:p>
            <a:pPr algn="l"/>
            <a:endParaRPr lang="en-US" sz="3200" dirty="0" smtClean="0">
              <a:latin typeface="+mj-lt"/>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304803" y="228600"/>
            <a:ext cx="16611599" cy="7086601"/>
          </a:xfrm>
        </p:spPr>
        <p:txBody>
          <a:bodyPr>
            <a:normAutofit/>
          </a:bodyPr>
          <a:lstStyle/>
          <a:p>
            <a:pPr algn="l"/>
            <a:r>
              <a:rPr lang="en-US" sz="3600" dirty="0" smtClean="0">
                <a:latin typeface="+mj-lt"/>
              </a:rPr>
              <a:t>Understanding the Prototype-&gt;</a:t>
            </a:r>
          </a:p>
          <a:p>
            <a:pPr algn="l"/>
            <a:endParaRPr lang="en-US" sz="3600" dirty="0" smtClean="0">
              <a:latin typeface="+mj-lt"/>
            </a:endParaRPr>
          </a:p>
        </p:txBody>
      </p:sp>
      <p:sp>
        <p:nvSpPr>
          <p:cNvPr id="3" name="Rectangle 2"/>
          <p:cNvSpPr/>
          <p:nvPr/>
        </p:nvSpPr>
        <p:spPr>
          <a:xfrm>
            <a:off x="6553203" y="990601"/>
            <a:ext cx="2438399" cy="1143001"/>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dirty="0" err="1" smtClean="0">
                <a:latin typeface="+mj-lt"/>
              </a:rPr>
              <a:t>obj</a:t>
            </a:r>
            <a:endParaRPr lang="en-US" dirty="0">
              <a:latin typeface="+mj-lt"/>
            </a:endParaRPr>
          </a:p>
        </p:txBody>
      </p:sp>
      <p:sp>
        <p:nvSpPr>
          <p:cNvPr id="4" name="Rectangle 3"/>
          <p:cNvSpPr/>
          <p:nvPr/>
        </p:nvSpPr>
        <p:spPr>
          <a:xfrm>
            <a:off x="4114802" y="2743201"/>
            <a:ext cx="2438399" cy="1143001"/>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dirty="0" smtClean="0">
                <a:latin typeface="+mj-lt"/>
              </a:rPr>
              <a:t>proto</a:t>
            </a:r>
          </a:p>
          <a:p>
            <a:pPr algn="ctr"/>
            <a:r>
              <a:rPr lang="en-US" dirty="0" smtClean="0">
                <a:latin typeface="+mj-lt"/>
              </a:rPr>
              <a:t>{}</a:t>
            </a:r>
            <a:endParaRPr lang="en-US" dirty="0">
              <a:latin typeface="+mj-lt"/>
            </a:endParaRPr>
          </a:p>
        </p:txBody>
      </p:sp>
      <p:sp>
        <p:nvSpPr>
          <p:cNvPr id="5" name="Rectangle 4"/>
          <p:cNvSpPr/>
          <p:nvPr/>
        </p:nvSpPr>
        <p:spPr>
          <a:xfrm>
            <a:off x="2209803" y="4648201"/>
            <a:ext cx="2438399" cy="1143001"/>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dirty="0" smtClean="0">
                <a:latin typeface="+mj-lt"/>
              </a:rPr>
              <a:t>proto</a:t>
            </a:r>
          </a:p>
          <a:p>
            <a:pPr algn="ctr"/>
            <a:r>
              <a:rPr lang="en-US" dirty="0" smtClean="0">
                <a:latin typeface="+mj-lt"/>
              </a:rPr>
              <a:t>{}</a:t>
            </a:r>
            <a:endParaRPr lang="en-US" dirty="0">
              <a:latin typeface="+mj-lt"/>
            </a:endParaRPr>
          </a:p>
        </p:txBody>
      </p:sp>
      <p:sp>
        <p:nvSpPr>
          <p:cNvPr id="6" name="Oval 5"/>
          <p:cNvSpPr/>
          <p:nvPr/>
        </p:nvSpPr>
        <p:spPr>
          <a:xfrm>
            <a:off x="9906000" y="2438400"/>
            <a:ext cx="1676400" cy="1524000"/>
          </a:xfrm>
          <a:prstGeom prst="ellipse">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dirty="0" smtClean="0">
                <a:latin typeface="+mj-lt"/>
              </a:rPr>
              <a:t>Prop 1</a:t>
            </a:r>
            <a:endParaRPr lang="en-US" dirty="0">
              <a:latin typeface="+mj-lt"/>
            </a:endParaRPr>
          </a:p>
        </p:txBody>
      </p:sp>
      <p:cxnSp>
        <p:nvCxnSpPr>
          <p:cNvPr id="9" name="Straight Arrow Connector 8"/>
          <p:cNvCxnSpPr/>
          <p:nvPr/>
        </p:nvCxnSpPr>
        <p:spPr>
          <a:xfrm>
            <a:off x="8686800" y="2133601"/>
            <a:ext cx="1219200" cy="762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6019800" y="2133601"/>
            <a:ext cx="609600" cy="53340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343403" y="3886200"/>
            <a:ext cx="762001" cy="68580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7086599" y="4038601"/>
            <a:ext cx="1676400" cy="1524000"/>
          </a:xfrm>
          <a:prstGeom prst="ellipse">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dirty="0" smtClean="0">
                <a:latin typeface="+mj-lt"/>
              </a:rPr>
              <a:t>Prop 2</a:t>
            </a:r>
            <a:endParaRPr lang="en-US" dirty="0">
              <a:latin typeface="+mj-lt"/>
            </a:endParaRPr>
          </a:p>
        </p:txBody>
      </p:sp>
      <p:sp>
        <p:nvSpPr>
          <p:cNvPr id="18" name="Oval 17"/>
          <p:cNvSpPr/>
          <p:nvPr/>
        </p:nvSpPr>
        <p:spPr>
          <a:xfrm>
            <a:off x="5410201" y="5791200"/>
            <a:ext cx="1676400" cy="1524000"/>
          </a:xfrm>
          <a:prstGeom prst="ellipse">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dirty="0" smtClean="0">
                <a:latin typeface="+mj-lt"/>
              </a:rPr>
              <a:t>Prop 3</a:t>
            </a:r>
            <a:endParaRPr lang="en-US" dirty="0">
              <a:latin typeface="+mj-lt"/>
            </a:endParaRPr>
          </a:p>
        </p:txBody>
      </p:sp>
      <p:cxnSp>
        <p:nvCxnSpPr>
          <p:cNvPr id="19" name="Straight Arrow Connector 18"/>
          <p:cNvCxnSpPr/>
          <p:nvPr/>
        </p:nvCxnSpPr>
        <p:spPr>
          <a:xfrm>
            <a:off x="5867399" y="3810001"/>
            <a:ext cx="1219200" cy="762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267200" y="5562600"/>
            <a:ext cx="1219200" cy="68580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3792202" y="2362200"/>
            <a:ext cx="1981200" cy="6858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dirty="0" smtClean="0">
                <a:solidFill>
                  <a:schemeClr val="tx1"/>
                </a:solidFill>
                <a:latin typeface="+mj-lt"/>
              </a:rPr>
              <a:t>obj.Prop1</a:t>
            </a:r>
            <a:endParaRPr lang="en-US" dirty="0">
              <a:solidFill>
                <a:schemeClr val="tx1"/>
              </a:solidFill>
              <a:latin typeface="+mj-lt"/>
            </a:endParaRPr>
          </a:p>
        </p:txBody>
      </p:sp>
      <p:sp>
        <p:nvSpPr>
          <p:cNvPr id="23" name="Rectangle 22"/>
          <p:cNvSpPr/>
          <p:nvPr/>
        </p:nvSpPr>
        <p:spPr>
          <a:xfrm>
            <a:off x="13639800" y="3505201"/>
            <a:ext cx="2286000" cy="12954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dirty="0" smtClean="0">
                <a:solidFill>
                  <a:schemeClr val="tx1"/>
                </a:solidFill>
                <a:latin typeface="+mj-lt"/>
              </a:rPr>
              <a:t>obj.Prop3</a:t>
            </a:r>
            <a:endParaRPr lang="en-US" dirty="0">
              <a:solidFill>
                <a:schemeClr val="tx1"/>
              </a:solidFill>
              <a:latin typeface="+mj-lt"/>
            </a:endParaRPr>
          </a:p>
        </p:txBody>
      </p:sp>
      <p:sp>
        <p:nvSpPr>
          <p:cNvPr id="24" name="Rectangle 23"/>
          <p:cNvSpPr/>
          <p:nvPr/>
        </p:nvSpPr>
        <p:spPr>
          <a:xfrm>
            <a:off x="13792201" y="2819401"/>
            <a:ext cx="1905001"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dirty="0" smtClean="0">
                <a:solidFill>
                  <a:schemeClr val="tx1"/>
                </a:solidFill>
                <a:latin typeface="+mj-lt"/>
              </a:rPr>
              <a:t>     obj.Prop2</a:t>
            </a:r>
            <a:endParaRPr lang="en-US" dirty="0">
              <a:solidFill>
                <a:schemeClr val="tx1"/>
              </a:solidFill>
              <a:latin typeface="+mj-lt"/>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304801" y="228602"/>
            <a:ext cx="15765780" cy="6571317"/>
          </a:xfrm>
        </p:spPr>
        <p:txBody>
          <a:bodyPr/>
          <a:lstStyle/>
          <a:p>
            <a:r>
              <a:rPr lang="en-US" dirty="0" smtClean="0"/>
              <a:t> </a:t>
            </a:r>
          </a:p>
        </p:txBody>
      </p:sp>
      <p:sp>
        <p:nvSpPr>
          <p:cNvPr id="3" name="Rectangle 2"/>
          <p:cNvSpPr/>
          <p:nvPr/>
        </p:nvSpPr>
        <p:spPr>
          <a:xfrm>
            <a:off x="533400" y="533401"/>
            <a:ext cx="8458200" cy="3200400"/>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r>
              <a:rPr lang="en-US" sz="2500" dirty="0" smtClean="0">
                <a:latin typeface="+mj-lt"/>
              </a:rPr>
              <a:t>var person={</a:t>
            </a:r>
          </a:p>
          <a:p>
            <a:r>
              <a:rPr lang="en-US" sz="2500" dirty="0" smtClean="0">
                <a:latin typeface="+mj-lt"/>
              </a:rPr>
              <a:t>firstName: ’Default’,</a:t>
            </a:r>
          </a:p>
          <a:p>
            <a:r>
              <a:rPr lang="en-US" sz="2500" dirty="0" smtClean="0">
                <a:latin typeface="+mj-lt"/>
              </a:rPr>
              <a:t>lastName: ’ Default’,</a:t>
            </a:r>
          </a:p>
          <a:p>
            <a:r>
              <a:rPr lang="en-US" sz="2500" dirty="0" smtClean="0">
                <a:latin typeface="+mj-lt"/>
              </a:rPr>
              <a:t>getFullName:function(){</a:t>
            </a:r>
          </a:p>
          <a:p>
            <a:r>
              <a:rPr lang="en-US" sz="2500" dirty="0" smtClean="0">
                <a:latin typeface="+mj-lt"/>
              </a:rPr>
              <a:t>var </a:t>
            </a:r>
            <a:r>
              <a:rPr lang="en-US" sz="2500" dirty="0" smtClean="0">
                <a:latin typeface="+mj-lt"/>
              </a:rPr>
              <a:t>fullname=this. firstName+’ ’+this. lastName;</a:t>
            </a:r>
          </a:p>
          <a:p>
            <a:r>
              <a:rPr lang="en-US" sz="2500" dirty="0" smtClean="0">
                <a:latin typeface="+mj-lt"/>
              </a:rPr>
              <a:t>return fullname;</a:t>
            </a:r>
          </a:p>
          <a:p>
            <a:r>
              <a:rPr lang="en-US" sz="2500" dirty="0" smtClean="0">
                <a:latin typeface="+mj-lt"/>
              </a:rPr>
              <a:t>}</a:t>
            </a:r>
          </a:p>
          <a:p>
            <a:r>
              <a:rPr lang="en-US" sz="2500" dirty="0" smtClean="0">
                <a:latin typeface="+mj-lt"/>
              </a:rPr>
              <a:t>}</a:t>
            </a:r>
            <a:endParaRPr lang="en-US" sz="2500" dirty="0">
              <a:latin typeface="+mj-lt"/>
            </a:endParaRPr>
          </a:p>
        </p:txBody>
      </p:sp>
      <p:sp>
        <p:nvSpPr>
          <p:cNvPr id="4" name="Rectangle 3"/>
          <p:cNvSpPr/>
          <p:nvPr/>
        </p:nvSpPr>
        <p:spPr>
          <a:xfrm>
            <a:off x="10439403" y="533400"/>
            <a:ext cx="5029199" cy="3124201"/>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r>
              <a:rPr lang="en-US" sz="2500" dirty="0" smtClean="0">
                <a:latin typeface="+mj-lt"/>
              </a:rPr>
              <a:t>var john={</a:t>
            </a:r>
          </a:p>
          <a:p>
            <a:r>
              <a:rPr lang="en-US" sz="2500" dirty="0" smtClean="0">
                <a:latin typeface="+mj-lt"/>
              </a:rPr>
              <a:t>firstName: ’John’,</a:t>
            </a:r>
          </a:p>
          <a:p>
            <a:r>
              <a:rPr lang="en-US" sz="2500" dirty="0" smtClean="0">
                <a:latin typeface="+mj-lt"/>
              </a:rPr>
              <a:t>lastName: ’Doe’,</a:t>
            </a:r>
          </a:p>
          <a:p>
            <a:r>
              <a:rPr lang="en-US" sz="2500" dirty="0" smtClean="0">
                <a:latin typeface="+mj-lt"/>
              </a:rPr>
              <a:t>}</a:t>
            </a:r>
            <a:endParaRPr lang="en-US" sz="2500" dirty="0">
              <a:latin typeface="+mj-lt"/>
            </a:endParaRPr>
          </a:p>
        </p:txBody>
      </p:sp>
      <p:sp>
        <p:nvSpPr>
          <p:cNvPr id="5" name="Rectangle 4"/>
          <p:cNvSpPr/>
          <p:nvPr/>
        </p:nvSpPr>
        <p:spPr>
          <a:xfrm>
            <a:off x="533403" y="3962401"/>
            <a:ext cx="8534399" cy="3124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r>
              <a:rPr lang="en-US" sz="2500" dirty="0" err="1" smtClean="0">
                <a:solidFill>
                  <a:schemeClr val="bg1"/>
                </a:solidFill>
              </a:rPr>
              <a:t>john.__proto</a:t>
            </a:r>
            <a:r>
              <a:rPr lang="en-US" sz="2500" dirty="0" smtClean="0">
                <a:solidFill>
                  <a:schemeClr val="bg1"/>
                </a:solidFill>
              </a:rPr>
              <a:t>=person;</a:t>
            </a:r>
          </a:p>
          <a:p>
            <a:r>
              <a:rPr lang="en-US" sz="2500" dirty="0" smtClean="0">
                <a:solidFill>
                  <a:schemeClr val="bg1"/>
                </a:solidFill>
              </a:rPr>
              <a:t>console.log(</a:t>
            </a:r>
            <a:r>
              <a:rPr lang="en-US" sz="2500" dirty="0" err="1" smtClean="0">
                <a:solidFill>
                  <a:schemeClr val="bg1"/>
                </a:solidFill>
              </a:rPr>
              <a:t>john.getFullName</a:t>
            </a:r>
            <a:r>
              <a:rPr lang="en-US" sz="2500" dirty="0" smtClean="0">
                <a:solidFill>
                  <a:schemeClr val="bg1"/>
                </a:solidFill>
              </a:rPr>
              <a:t>());</a:t>
            </a:r>
            <a:endParaRPr lang="en-US" sz="2500" dirty="0">
              <a:solidFill>
                <a:schemeClr val="bg1"/>
              </a:solidFill>
            </a:endParaRPr>
          </a:p>
        </p:txBody>
      </p:sp>
      <p:cxnSp>
        <p:nvCxnSpPr>
          <p:cNvPr id="7" name="Straight Arrow Connector 6"/>
          <p:cNvCxnSpPr/>
          <p:nvPr/>
        </p:nvCxnSpPr>
        <p:spPr>
          <a:xfrm>
            <a:off x="4648200" y="5257800"/>
            <a:ext cx="5257800"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906000" y="4876800"/>
            <a:ext cx="41910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Setting the Prototype</a:t>
            </a:r>
          </a:p>
          <a:p>
            <a:pPr algn="ctr"/>
            <a:r>
              <a:rPr lang="en-US" dirty="0" smtClean="0">
                <a:solidFill>
                  <a:srgbClr val="FF0000"/>
                </a:solidFill>
              </a:rPr>
              <a:t>[Not Recommended]</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304801" y="228602"/>
            <a:ext cx="16840200" cy="6571317"/>
          </a:xfrm>
        </p:spPr>
        <p:txBody>
          <a:bodyPr>
            <a:normAutofit/>
          </a:bodyPr>
          <a:lstStyle/>
          <a:p>
            <a:pPr algn="l"/>
            <a:r>
              <a:rPr lang="en-US" sz="3600" dirty="0" smtClean="0">
                <a:latin typeface="+mj-lt"/>
              </a:rPr>
              <a:t>Reflection-&gt; An object can look at itself , listing and changing its properties and methods.</a:t>
            </a:r>
          </a:p>
          <a:p>
            <a:pPr algn="l"/>
            <a:endParaRPr lang="en-US" sz="3600" dirty="0" smtClean="0">
              <a:latin typeface="+mj-lt"/>
            </a:endParaRPr>
          </a:p>
          <a:p>
            <a:pPr algn="l"/>
            <a:r>
              <a:rPr lang="en-US" sz="3600" dirty="0" err="1" smtClean="0">
                <a:latin typeface="+mj-lt"/>
              </a:rPr>
              <a:t>hasOwnProperty</a:t>
            </a:r>
            <a:r>
              <a:rPr lang="en-US" sz="3600" dirty="0" smtClean="0">
                <a:latin typeface="+mj-lt"/>
              </a:rPr>
              <a:t>(‘</a:t>
            </a:r>
            <a:r>
              <a:rPr lang="en-US" sz="3600" dirty="0" err="1" smtClean="0">
                <a:latin typeface="+mj-lt"/>
              </a:rPr>
              <a:t>Propertyname</a:t>
            </a:r>
            <a:r>
              <a:rPr lang="en-US" sz="3600" dirty="0" smtClean="0">
                <a:latin typeface="+mj-lt"/>
              </a:rPr>
              <a:t>’)  can be used to check for only the properties of that object instead of inherited properties.</a:t>
            </a:r>
          </a:p>
          <a:p>
            <a:pPr algn="l"/>
            <a:endParaRPr lang="en-US" sz="3600" dirty="0" smtClean="0">
              <a:solidFill>
                <a:schemeClr val="accent3">
                  <a:lumMod val="75000"/>
                </a:schemeClr>
              </a:solidFill>
              <a:latin typeface="+mj-lt"/>
            </a:endParaRPr>
          </a:p>
          <a:p>
            <a:pPr algn="l"/>
            <a:r>
              <a:rPr lang="en-US" sz="3600" b="1" dirty="0" smtClean="0">
                <a:solidFill>
                  <a:srgbClr val="FFC000"/>
                </a:solidFill>
                <a:latin typeface="+mj-lt"/>
              </a:rPr>
              <a:t>Underscore.js uses extend to concatenate all the properties and methods of all the objects which have passed in.</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304800" y="228601"/>
            <a:ext cx="16764000" cy="6934201"/>
          </a:xfrm>
        </p:spPr>
        <p:txBody>
          <a:bodyPr>
            <a:normAutofit/>
          </a:bodyPr>
          <a:lstStyle/>
          <a:p>
            <a:pPr algn="l"/>
            <a:r>
              <a:rPr lang="en-US" sz="3200" dirty="0" smtClean="0">
                <a:latin typeface="+mj-lt"/>
              </a:rPr>
              <a:t>What are Function Constructors?</a:t>
            </a:r>
          </a:p>
          <a:p>
            <a:pPr algn="l"/>
            <a:r>
              <a:rPr lang="en-US" sz="3200" dirty="0" smtClean="0">
                <a:latin typeface="+mj-lt"/>
              </a:rPr>
              <a:t>A normal function that is used to construct objects.</a:t>
            </a:r>
          </a:p>
          <a:p>
            <a:pPr algn="l"/>
            <a:endParaRPr lang="en-US" sz="3200" dirty="0" smtClean="0">
              <a:latin typeface="+mj-lt"/>
            </a:endParaRPr>
          </a:p>
          <a:p>
            <a:pPr algn="l"/>
            <a:r>
              <a:rPr lang="en-US" sz="3200" dirty="0" smtClean="0">
                <a:latin typeface="+mj-lt"/>
              </a:rPr>
              <a:t>Example-&gt; function person(){</a:t>
            </a:r>
          </a:p>
          <a:p>
            <a:pPr algn="l"/>
            <a:r>
              <a:rPr lang="en-US" sz="3200" dirty="0" smtClean="0">
                <a:latin typeface="+mj-lt"/>
              </a:rPr>
              <a:t>                     </a:t>
            </a:r>
            <a:r>
              <a:rPr lang="en-US" sz="3200" dirty="0" err="1" smtClean="0">
                <a:latin typeface="+mj-lt"/>
              </a:rPr>
              <a:t>this.firstName</a:t>
            </a:r>
            <a:r>
              <a:rPr lang="en-US" sz="3200" dirty="0" smtClean="0">
                <a:latin typeface="+mj-lt"/>
              </a:rPr>
              <a:t>=‘John’;</a:t>
            </a:r>
          </a:p>
          <a:p>
            <a:pPr algn="l"/>
            <a:r>
              <a:rPr lang="en-US" sz="3200" dirty="0" smtClean="0">
                <a:latin typeface="+mj-lt"/>
              </a:rPr>
              <a:t>		   this.lastName=‘Doe’;</a:t>
            </a:r>
          </a:p>
          <a:p>
            <a:pPr algn="l"/>
            <a:r>
              <a:rPr lang="en-US" sz="3200" dirty="0" smtClean="0">
                <a:latin typeface="+mj-lt"/>
              </a:rPr>
              <a:t>                     }</a:t>
            </a:r>
          </a:p>
          <a:p>
            <a:pPr algn="l"/>
            <a:r>
              <a:rPr lang="en-US" sz="3200" dirty="0" smtClean="0">
                <a:latin typeface="+mj-lt"/>
              </a:rPr>
              <a:t>                     </a:t>
            </a:r>
          </a:p>
          <a:p>
            <a:pPr algn="l"/>
            <a:r>
              <a:rPr lang="en-US" sz="3200" dirty="0" smtClean="0">
                <a:latin typeface="+mj-lt"/>
              </a:rPr>
              <a:t>		  var john=new person();</a:t>
            </a:r>
          </a:p>
          <a:p>
            <a:pPr algn="l"/>
            <a:endParaRPr lang="en-US" sz="3200" dirty="0" smtClean="0">
              <a:latin typeface="+mj-lt"/>
            </a:endParaRPr>
          </a:p>
        </p:txBody>
      </p:sp>
      <p:cxnSp>
        <p:nvCxnSpPr>
          <p:cNvPr id="4" name="Straight Arrow Connector 3"/>
          <p:cNvCxnSpPr/>
          <p:nvPr/>
        </p:nvCxnSpPr>
        <p:spPr>
          <a:xfrm flipV="1">
            <a:off x="4114800" y="2743200"/>
            <a:ext cx="2667000" cy="2400298"/>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6858002" y="2209801"/>
            <a:ext cx="9220200" cy="1447801"/>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dirty="0" smtClean="0">
                <a:latin typeface="+mj-lt"/>
              </a:rPr>
              <a:t>new keyword points to an { } object and this variable points to the empty object </a:t>
            </a:r>
            <a:endParaRPr lang="en-US" dirty="0">
              <a:latin typeface="+mj-lt"/>
            </a:endParaRPr>
          </a:p>
        </p:txBody>
      </p:sp>
      <p:cxnSp>
        <p:nvCxnSpPr>
          <p:cNvPr id="7" name="Straight Arrow Connector 6"/>
          <p:cNvCxnSpPr/>
          <p:nvPr/>
        </p:nvCxnSpPr>
        <p:spPr>
          <a:xfrm flipV="1">
            <a:off x="4953000" y="4343400"/>
            <a:ext cx="1905000" cy="800098"/>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858002" y="3962401"/>
            <a:ext cx="9220200" cy="1447801"/>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dirty="0" smtClean="0">
                <a:latin typeface="+mj-lt"/>
              </a:rPr>
              <a:t>Invokes the function and binds the properties using ‘this’ keyword</a:t>
            </a:r>
            <a:endParaRPr lang="en-US" dirty="0">
              <a:latin typeface="+mj-lt"/>
            </a:endParaRPr>
          </a:p>
        </p:txBody>
      </p:sp>
      <p:sp>
        <p:nvSpPr>
          <p:cNvPr id="10" name="Rectangle 9"/>
          <p:cNvSpPr/>
          <p:nvPr/>
        </p:nvSpPr>
        <p:spPr>
          <a:xfrm>
            <a:off x="685801" y="5486401"/>
            <a:ext cx="15544801" cy="1447801"/>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dirty="0" smtClean="0">
                <a:latin typeface="+mj-lt"/>
              </a:rPr>
              <a:t>The  ‘this’ keyword points to new empty object , and that object is returned from the function automatically and if something else is returned then that thing is returned when creating the object</a:t>
            </a:r>
            <a:endParaRPr lang="en-US" dirty="0">
              <a:latin typeface="+mj-lt"/>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304801" y="228600"/>
            <a:ext cx="15765780" cy="7086601"/>
          </a:xfrm>
        </p:spPr>
        <p:txBody>
          <a:bodyPr>
            <a:normAutofit/>
          </a:bodyPr>
          <a:lstStyle/>
          <a:p>
            <a:pPr algn="l"/>
            <a:r>
              <a:rPr lang="en-US" sz="2800" dirty="0" smtClean="0">
                <a:latin typeface="+mj-lt"/>
              </a:rPr>
              <a:t>What is the prototype property of an object?</a:t>
            </a:r>
          </a:p>
          <a:p>
            <a:pPr algn="l"/>
            <a:r>
              <a:rPr lang="en-US" sz="2800" dirty="0" smtClean="0">
                <a:latin typeface="+mj-lt"/>
              </a:rPr>
              <a:t>When we use a function constructor it already set the prototype of that object.</a:t>
            </a:r>
          </a:p>
          <a:p>
            <a:pPr algn="l"/>
            <a:r>
              <a:rPr lang="en-US" sz="2800" dirty="0" smtClean="0">
                <a:latin typeface="+mj-lt"/>
              </a:rPr>
              <a:t>Whenever we create a function object it gets access to certain properties like name, code and prototype property. Prototype property can be used when you are creating an object using Function Constructor.</a:t>
            </a:r>
          </a:p>
          <a:p>
            <a:pPr algn="l"/>
            <a:endParaRPr lang="en-US" sz="2800" dirty="0" smtClean="0">
              <a:latin typeface="+mj-lt"/>
            </a:endParaRPr>
          </a:p>
          <a:p>
            <a:pPr algn="l"/>
            <a:endParaRPr lang="en-US" sz="2800" dirty="0" smtClean="0">
              <a:latin typeface="+mj-lt"/>
            </a:endParaRPr>
          </a:p>
          <a:p>
            <a:pPr algn="l"/>
            <a:endParaRPr lang="en-US" sz="2800" dirty="0" smtClean="0">
              <a:latin typeface="+mj-lt"/>
            </a:endParaRPr>
          </a:p>
        </p:txBody>
      </p:sp>
      <p:sp>
        <p:nvSpPr>
          <p:cNvPr id="3" name="Rectangle 2"/>
          <p:cNvSpPr/>
          <p:nvPr/>
        </p:nvSpPr>
        <p:spPr>
          <a:xfrm>
            <a:off x="4419602" y="2438401"/>
            <a:ext cx="5333999" cy="1600201"/>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dirty="0" smtClean="0">
                <a:latin typeface="+mj-lt"/>
              </a:rPr>
              <a:t>Function</a:t>
            </a:r>
          </a:p>
          <a:p>
            <a:pPr algn="ctr"/>
            <a:r>
              <a:rPr lang="en-US" dirty="0" smtClean="0">
                <a:latin typeface="+mj-lt"/>
              </a:rPr>
              <a:t>a special type of object</a:t>
            </a:r>
          </a:p>
        </p:txBody>
      </p:sp>
      <p:sp>
        <p:nvSpPr>
          <p:cNvPr id="4" name="Rectangle 3"/>
          <p:cNvSpPr/>
          <p:nvPr/>
        </p:nvSpPr>
        <p:spPr>
          <a:xfrm>
            <a:off x="2362202" y="4953000"/>
            <a:ext cx="3352801" cy="1600201"/>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dirty="0" smtClean="0">
                <a:latin typeface="+mj-lt"/>
              </a:rPr>
              <a:t>prototype</a:t>
            </a:r>
            <a:endParaRPr lang="en-US" dirty="0">
              <a:latin typeface="+mj-lt"/>
            </a:endParaRPr>
          </a:p>
        </p:txBody>
      </p:sp>
      <p:sp>
        <p:nvSpPr>
          <p:cNvPr id="5" name="Rectangle 4"/>
          <p:cNvSpPr/>
          <p:nvPr/>
        </p:nvSpPr>
        <p:spPr>
          <a:xfrm>
            <a:off x="7848602" y="4953000"/>
            <a:ext cx="3352801" cy="1600201"/>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dirty="0" smtClean="0">
                <a:latin typeface="+mj-lt"/>
              </a:rPr>
              <a:t>name, optional can be anonymous</a:t>
            </a:r>
            <a:endParaRPr lang="en-US" dirty="0">
              <a:latin typeface="+mj-lt"/>
            </a:endParaRPr>
          </a:p>
        </p:txBody>
      </p:sp>
      <p:sp>
        <p:nvSpPr>
          <p:cNvPr id="6" name="Rectangle 5"/>
          <p:cNvSpPr/>
          <p:nvPr/>
        </p:nvSpPr>
        <p:spPr>
          <a:xfrm>
            <a:off x="12344401" y="3810001"/>
            <a:ext cx="3352801" cy="1600201"/>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dirty="0" smtClean="0">
                <a:latin typeface="+mj-lt"/>
              </a:rPr>
              <a:t>code</a:t>
            </a:r>
            <a:endParaRPr lang="en-US" dirty="0">
              <a:latin typeface="+mj-lt"/>
            </a:endParaRPr>
          </a:p>
        </p:txBody>
      </p:sp>
      <p:cxnSp>
        <p:nvCxnSpPr>
          <p:cNvPr id="9" name="Straight Arrow Connector 8"/>
          <p:cNvCxnSpPr>
            <a:endCxn id="6" idx="1"/>
          </p:cNvCxnSpPr>
          <p:nvPr/>
        </p:nvCxnSpPr>
        <p:spPr>
          <a:xfrm>
            <a:off x="9677401" y="2667000"/>
            <a:ext cx="2667000" cy="19431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0418391" y="3048000"/>
            <a:ext cx="2382617" cy="523210"/>
          </a:xfrm>
          <a:prstGeom prst="rect">
            <a:avLst/>
          </a:prstGeom>
        </p:spPr>
        <p:txBody>
          <a:bodyPr wrap="none" lIns="91429" tIns="45715" rIns="91429" bIns="45715">
            <a:spAutoFit/>
          </a:bodyPr>
          <a:lstStyle/>
          <a:p>
            <a:pPr algn="ctr"/>
            <a:r>
              <a:rPr lang="en-US" dirty="0" smtClean="0">
                <a:solidFill>
                  <a:schemeClr val="bg1"/>
                </a:solidFill>
              </a:rPr>
              <a:t>“</a:t>
            </a:r>
            <a:r>
              <a:rPr lang="en-US" dirty="0" err="1" smtClean="0">
                <a:solidFill>
                  <a:schemeClr val="bg1"/>
                </a:solidFill>
              </a:rPr>
              <a:t>Invocable</a:t>
            </a:r>
            <a:r>
              <a:rPr lang="en-US" dirty="0" smtClean="0">
                <a:solidFill>
                  <a:schemeClr val="bg1"/>
                </a:solidFill>
              </a:rPr>
              <a:t>()”  </a:t>
            </a:r>
          </a:p>
        </p:txBody>
      </p:sp>
      <p:sp>
        <p:nvSpPr>
          <p:cNvPr id="11" name="Rectangle 10"/>
          <p:cNvSpPr/>
          <p:nvPr/>
        </p:nvSpPr>
        <p:spPr>
          <a:xfrm>
            <a:off x="1219200" y="6629400"/>
            <a:ext cx="5257800" cy="523210"/>
          </a:xfrm>
          <a:prstGeom prst="rect">
            <a:avLst/>
          </a:prstGeom>
        </p:spPr>
        <p:txBody>
          <a:bodyPr wrap="square" lIns="91429" tIns="45715" rIns="91429" bIns="45715">
            <a:spAutoFit/>
          </a:bodyPr>
          <a:lstStyle/>
          <a:p>
            <a:pPr algn="ctr"/>
            <a:r>
              <a:rPr lang="en-US" dirty="0" smtClean="0">
                <a:solidFill>
                  <a:schemeClr val="bg1"/>
                </a:solidFill>
              </a:rPr>
              <a:t>used only by the new operator  </a:t>
            </a:r>
          </a:p>
        </p:txBody>
      </p:sp>
      <p:cxnSp>
        <p:nvCxnSpPr>
          <p:cNvPr id="12" name="Straight Arrow Connector 11"/>
          <p:cNvCxnSpPr/>
          <p:nvPr/>
        </p:nvCxnSpPr>
        <p:spPr>
          <a:xfrm>
            <a:off x="6934202" y="4038601"/>
            <a:ext cx="2514601" cy="83820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648200" y="4038601"/>
            <a:ext cx="2057400" cy="83820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304801" y="228602"/>
            <a:ext cx="15765780" cy="6571317"/>
          </a:xfrm>
        </p:spPr>
        <p:txBody>
          <a:bodyPr>
            <a:normAutofit/>
          </a:bodyPr>
          <a:lstStyle/>
          <a:p>
            <a:pPr algn="l"/>
            <a:r>
              <a:rPr lang="en-US" sz="3200" dirty="0" smtClean="0">
                <a:latin typeface="+mj-lt"/>
              </a:rPr>
              <a:t>The prototype property of the function is not the prototype of the function instead it is the prototype of any object if we are using the function as a Function Constructor.</a:t>
            </a:r>
          </a:p>
          <a:p>
            <a:pPr algn="l"/>
            <a:endParaRPr lang="en-US" sz="3200" dirty="0" smtClean="0">
              <a:latin typeface="+mj-lt"/>
            </a:endParaRPr>
          </a:p>
          <a:p>
            <a:pPr algn="l"/>
            <a:r>
              <a:rPr lang="en-US" sz="3200" dirty="0" smtClean="0">
                <a:latin typeface="+mj-lt"/>
              </a:rPr>
              <a:t>function Person(</a:t>
            </a:r>
            <a:r>
              <a:rPr lang="en-US" sz="3200" dirty="0" err="1" smtClean="0">
                <a:latin typeface="+mj-lt"/>
              </a:rPr>
              <a:t>firstName</a:t>
            </a:r>
            <a:r>
              <a:rPr lang="en-US" sz="3200" dirty="0" smtClean="0">
                <a:latin typeface="+mj-lt"/>
              </a:rPr>
              <a:t>, </a:t>
            </a:r>
            <a:r>
              <a:rPr lang="en-US" sz="3200" dirty="0" err="1" smtClean="0">
                <a:latin typeface="+mj-lt"/>
              </a:rPr>
              <a:t>lastName</a:t>
            </a:r>
            <a:r>
              <a:rPr lang="en-US" sz="3200" dirty="0" smtClean="0">
                <a:latin typeface="+mj-lt"/>
              </a:rPr>
              <a:t>){</a:t>
            </a:r>
          </a:p>
          <a:p>
            <a:pPr algn="l"/>
            <a:r>
              <a:rPr lang="en-US" sz="3200" dirty="0" smtClean="0">
                <a:latin typeface="+mj-lt"/>
              </a:rPr>
              <a:t> </a:t>
            </a:r>
            <a:r>
              <a:rPr lang="en-US" sz="3200" dirty="0" err="1" smtClean="0">
                <a:latin typeface="+mj-lt"/>
              </a:rPr>
              <a:t>this.firstName</a:t>
            </a:r>
            <a:r>
              <a:rPr lang="en-US" sz="3200" dirty="0" smtClean="0">
                <a:latin typeface="+mj-lt"/>
              </a:rPr>
              <a:t>=</a:t>
            </a:r>
            <a:r>
              <a:rPr lang="en-US" sz="3200" dirty="0" err="1" smtClean="0">
                <a:latin typeface="+mj-lt"/>
              </a:rPr>
              <a:t>firstName</a:t>
            </a:r>
            <a:r>
              <a:rPr lang="en-US" sz="3200" dirty="0" smtClean="0">
                <a:latin typeface="+mj-lt"/>
              </a:rPr>
              <a:t>;</a:t>
            </a:r>
          </a:p>
          <a:p>
            <a:pPr algn="l"/>
            <a:r>
              <a:rPr lang="en-US" sz="3200" dirty="0" smtClean="0">
                <a:latin typeface="+mj-lt"/>
              </a:rPr>
              <a:t> </a:t>
            </a:r>
            <a:r>
              <a:rPr lang="en-US" sz="3200" dirty="0" err="1" smtClean="0">
                <a:latin typeface="+mj-lt"/>
              </a:rPr>
              <a:t>this.lastName</a:t>
            </a:r>
            <a:r>
              <a:rPr lang="en-US" sz="3200" dirty="0" smtClean="0">
                <a:latin typeface="+mj-lt"/>
              </a:rPr>
              <a:t>=</a:t>
            </a:r>
            <a:r>
              <a:rPr lang="en-US" sz="3200" dirty="0" err="1" smtClean="0">
                <a:latin typeface="+mj-lt"/>
              </a:rPr>
              <a:t>lastName</a:t>
            </a:r>
            <a:r>
              <a:rPr lang="en-US" sz="3200" dirty="0" smtClean="0">
                <a:latin typeface="+mj-lt"/>
              </a:rPr>
              <a:t>;</a:t>
            </a:r>
          </a:p>
          <a:p>
            <a:pPr algn="l"/>
            <a:r>
              <a:rPr lang="en-US" sz="3200" dirty="0" smtClean="0">
                <a:latin typeface="+mj-lt"/>
              </a:rPr>
              <a:t> }</a:t>
            </a:r>
          </a:p>
          <a:p>
            <a:pPr algn="l"/>
            <a:endParaRPr lang="en-US" sz="3200" dirty="0" smtClean="0">
              <a:latin typeface="+mj-lt"/>
            </a:endParaRPr>
          </a:p>
          <a:p>
            <a:pPr algn="l"/>
            <a:r>
              <a:rPr lang="en-US" sz="3200" dirty="0" smtClean="0">
                <a:latin typeface="+mj-lt"/>
              </a:rPr>
              <a:t> </a:t>
            </a:r>
            <a:r>
              <a:rPr lang="en-US" sz="3200" dirty="0" err="1" smtClean="0">
                <a:latin typeface="+mj-lt"/>
              </a:rPr>
              <a:t>Person.prototype.getFullName</a:t>
            </a:r>
            <a:r>
              <a:rPr lang="en-US" sz="3200" dirty="0" smtClean="0">
                <a:latin typeface="+mj-lt"/>
              </a:rPr>
              <a:t>=function(){</a:t>
            </a:r>
          </a:p>
          <a:p>
            <a:pPr algn="l"/>
            <a:r>
              <a:rPr lang="en-US" sz="3200" dirty="0" smtClean="0">
                <a:latin typeface="+mj-lt"/>
              </a:rPr>
              <a:t> return this. </a:t>
            </a:r>
            <a:r>
              <a:rPr lang="en-US" sz="3200" dirty="0" err="1" smtClean="0">
                <a:latin typeface="+mj-lt"/>
              </a:rPr>
              <a:t>firstName</a:t>
            </a:r>
            <a:r>
              <a:rPr lang="en-US" sz="3200" dirty="0" smtClean="0">
                <a:latin typeface="+mj-lt"/>
              </a:rPr>
              <a:t> +’ ‘ + this. </a:t>
            </a:r>
            <a:r>
              <a:rPr lang="en-US" sz="3200" dirty="0" err="1" smtClean="0">
                <a:latin typeface="+mj-lt"/>
              </a:rPr>
              <a:t>lastName</a:t>
            </a:r>
            <a:r>
              <a:rPr lang="en-US" sz="3200" dirty="0" smtClean="0">
                <a:latin typeface="+mj-lt"/>
              </a:rPr>
              <a:t>;</a:t>
            </a:r>
          </a:p>
          <a:p>
            <a:pPr algn="l"/>
            <a:r>
              <a:rPr lang="en-US" sz="3200" dirty="0" smtClean="0">
                <a:latin typeface="+mj-lt"/>
              </a:rPr>
              <a:t> }</a:t>
            </a:r>
          </a:p>
          <a:p>
            <a:pPr algn="l"/>
            <a:endParaRPr lang="en-US" sz="3200" dirty="0" smtClean="0">
              <a:latin typeface="+mj-lt"/>
            </a:endParaRPr>
          </a:p>
          <a:p>
            <a:pPr algn="l"/>
            <a:endParaRPr lang="en-US" sz="3200" dirty="0" smtClean="0">
              <a:latin typeface="+mj-lt"/>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304803" y="228602"/>
            <a:ext cx="16687801" cy="6571317"/>
          </a:xfrm>
        </p:spPr>
        <p:txBody>
          <a:bodyPr>
            <a:normAutofit/>
          </a:bodyPr>
          <a:lstStyle/>
          <a:p>
            <a:pPr algn="l"/>
            <a:r>
              <a:rPr lang="en-US" sz="3200" dirty="0" smtClean="0">
                <a:latin typeface="+mj-lt"/>
              </a:rPr>
              <a:t>var john= new Person(‘John’ , ’Doe’);</a:t>
            </a:r>
          </a:p>
          <a:p>
            <a:pPr algn="l"/>
            <a:endParaRPr lang="en-US" sz="3200" dirty="0" smtClean="0">
              <a:latin typeface="+mj-lt"/>
            </a:endParaRPr>
          </a:p>
        </p:txBody>
      </p:sp>
      <p:cxnSp>
        <p:nvCxnSpPr>
          <p:cNvPr id="4" name="Straight Arrow Connector 3"/>
          <p:cNvCxnSpPr/>
          <p:nvPr/>
        </p:nvCxnSpPr>
        <p:spPr>
          <a:xfrm flipH="1">
            <a:off x="2438400" y="609601"/>
            <a:ext cx="1143000" cy="83820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304800" y="1524001"/>
            <a:ext cx="15925800" cy="1600201"/>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r>
              <a:rPr lang="en-US" dirty="0" smtClean="0">
                <a:latin typeface="+mj-lt"/>
              </a:rPr>
              <a:t>When you call the new keyword it creates a new object which is empty and it sets prototype of that empty object to the prototype function property you just called and when the object tries to use that function it finds that function in the property prototype when looking down the chain  </a:t>
            </a:r>
            <a:endParaRPr lang="en-US" dirty="0">
              <a:latin typeface="+mj-lt"/>
            </a:endParaRPr>
          </a:p>
        </p:txBody>
      </p:sp>
      <p:sp>
        <p:nvSpPr>
          <p:cNvPr id="6" name="Rectangle 5"/>
          <p:cNvSpPr/>
          <p:nvPr/>
        </p:nvSpPr>
        <p:spPr>
          <a:xfrm>
            <a:off x="228600" y="3581400"/>
            <a:ext cx="15925800" cy="1600201"/>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r>
              <a:rPr lang="en-US" dirty="0" smtClean="0">
                <a:latin typeface="+mj-lt"/>
              </a:rPr>
              <a:t>It is better to create a function using the prototype property because it does not consume much space as only one copy is created for how many objects is created </a:t>
            </a:r>
            <a:endParaRPr lang="en-US" dirty="0">
              <a:latin typeface="+mj-lt"/>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304800" y="228602"/>
            <a:ext cx="16764000" cy="6571317"/>
          </a:xfrm>
        </p:spPr>
        <p:txBody>
          <a:bodyPr>
            <a:noAutofit/>
          </a:bodyPr>
          <a:lstStyle/>
          <a:p>
            <a:pPr algn="l"/>
            <a:r>
              <a:rPr lang="en-US" sz="3600" dirty="0" smtClean="0">
                <a:latin typeface="+mj-lt"/>
              </a:rPr>
              <a:t>Dangers of using the Function Constructors-&gt; When we use the Function Constructors we invoke the function using new keyword and gets access to its properties and methods. </a:t>
            </a:r>
            <a:r>
              <a:rPr lang="en-US" sz="3600" dirty="0" smtClean="0">
                <a:solidFill>
                  <a:srgbClr val="FF0000"/>
                </a:solidFill>
                <a:latin typeface="+mj-lt"/>
              </a:rPr>
              <a:t>But let’s say we forgot to use the new keyword</a:t>
            </a:r>
            <a:r>
              <a:rPr lang="en-US" sz="3600" dirty="0" smtClean="0">
                <a:latin typeface="+mj-lt"/>
              </a:rPr>
              <a:t> and invoke the function directly what it will do is since the function is not returning anything it will put undefined in the variable and we will be getting errors in accessing properties and methods of undefined.</a:t>
            </a:r>
            <a:endParaRPr lang="en-US" sz="3600" dirty="0" smtClean="0">
              <a:solidFill>
                <a:schemeClr val="tx1">
                  <a:lumMod val="65000"/>
                  <a:lumOff val="35000"/>
                </a:schemeClr>
              </a:solidFill>
              <a:latin typeface="+mj-lt"/>
            </a:endParaRPr>
          </a:p>
          <a:p>
            <a:pPr algn="l"/>
            <a:endParaRPr lang="en-US" sz="3600" dirty="0" smtClean="0">
              <a:solidFill>
                <a:schemeClr val="tx1">
                  <a:lumMod val="65000"/>
                  <a:lumOff val="35000"/>
                </a:schemeClr>
              </a:solidFill>
              <a:latin typeface="+mj-lt"/>
            </a:endParaRPr>
          </a:p>
          <a:p>
            <a:pPr algn="l"/>
            <a:r>
              <a:rPr lang="en-US" sz="3600" dirty="0" smtClean="0">
                <a:solidFill>
                  <a:schemeClr val="tx1">
                    <a:lumMod val="65000"/>
                    <a:lumOff val="35000"/>
                  </a:schemeClr>
                </a:solidFill>
                <a:latin typeface="+mj-lt"/>
              </a:rPr>
              <a:t>Resolution-&gt;We can follow a convention that any function that we intend to be a Function Constructor we use a capital letter for its name and then some programs like </a:t>
            </a:r>
            <a:r>
              <a:rPr lang="en-US" sz="3600" dirty="0" err="1" smtClean="0">
                <a:solidFill>
                  <a:schemeClr val="tx1">
                    <a:lumMod val="65000"/>
                    <a:lumOff val="35000"/>
                  </a:schemeClr>
                </a:solidFill>
                <a:latin typeface="+mj-lt"/>
              </a:rPr>
              <a:t>JSLint</a:t>
            </a:r>
            <a:r>
              <a:rPr lang="en-US" sz="3600" dirty="0" smtClean="0">
                <a:solidFill>
                  <a:schemeClr val="tx1">
                    <a:lumMod val="65000"/>
                    <a:lumOff val="35000"/>
                  </a:schemeClr>
                </a:solidFill>
                <a:latin typeface="+mj-lt"/>
              </a:rPr>
              <a:t> will notify you of those errors.</a:t>
            </a:r>
          </a:p>
          <a:p>
            <a:pPr algn="l"/>
            <a:endParaRPr lang="en-US" sz="3600" dirty="0" smtClean="0">
              <a:solidFill>
                <a:schemeClr val="tx1">
                  <a:lumMod val="65000"/>
                  <a:lumOff val="35000"/>
                </a:schemeClr>
              </a:solidFill>
              <a:latin typeface="+mj-lt"/>
            </a:endParaRPr>
          </a:p>
          <a:p>
            <a:pPr algn="l"/>
            <a:r>
              <a:rPr lang="en-US" sz="3600" b="1" dirty="0" smtClean="0">
                <a:solidFill>
                  <a:srgbClr val="FFC000"/>
                </a:solidFill>
                <a:latin typeface="+mj-lt"/>
              </a:rPr>
              <a:t>Be sure to use a new keyword when using Function Constructors.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9120" y="228600"/>
            <a:ext cx="16360140" cy="7086601"/>
          </a:xfrm>
          <a:noFill/>
          <a:ln>
            <a:noFill/>
          </a:ln>
        </p:spPr>
        <p:txBody>
          <a:bodyPr>
            <a:normAutofit/>
          </a:bodyPr>
          <a:lstStyle/>
          <a:p>
            <a:pPr algn="l"/>
            <a:r>
              <a:rPr lang="en-US" sz="3600" dirty="0" smtClean="0">
                <a:latin typeface="+mj-lt"/>
              </a:rPr>
              <a:t>Explain variables and function hoisting?</a:t>
            </a:r>
          </a:p>
          <a:p>
            <a:pPr algn="l"/>
            <a:r>
              <a:rPr lang="en-US" sz="3600" dirty="0" smtClean="0">
                <a:latin typeface="+mj-lt"/>
              </a:rPr>
              <a:t>Consider these example,</a:t>
            </a:r>
          </a:p>
        </p:txBody>
      </p:sp>
      <p:sp>
        <p:nvSpPr>
          <p:cNvPr id="4" name="Rectangle 3"/>
          <p:cNvSpPr/>
          <p:nvPr/>
        </p:nvSpPr>
        <p:spPr>
          <a:xfrm>
            <a:off x="2133600" y="1676400"/>
            <a:ext cx="4267201" cy="4800601"/>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r>
              <a:rPr lang="en-US" dirty="0" smtClean="0"/>
              <a:t>var a=‘Hello World’;</a:t>
            </a:r>
          </a:p>
          <a:p>
            <a:endParaRPr lang="en-US" dirty="0" smtClean="0"/>
          </a:p>
          <a:p>
            <a:r>
              <a:rPr lang="en-US" dirty="0" smtClean="0"/>
              <a:t>function b(){</a:t>
            </a:r>
          </a:p>
          <a:p>
            <a:r>
              <a:rPr lang="en-US" dirty="0" smtClean="0"/>
              <a:t>console.log(‘b called’);</a:t>
            </a:r>
          </a:p>
          <a:p>
            <a:r>
              <a:rPr lang="en-US" dirty="0" smtClean="0"/>
              <a:t>}</a:t>
            </a:r>
          </a:p>
          <a:p>
            <a:endParaRPr lang="en-US" dirty="0" smtClean="0"/>
          </a:p>
          <a:p>
            <a:r>
              <a:rPr lang="en-US" dirty="0" smtClean="0"/>
              <a:t>console.log(a);</a:t>
            </a:r>
          </a:p>
          <a:p>
            <a:r>
              <a:rPr lang="en-US" dirty="0" smtClean="0"/>
              <a:t>b();</a:t>
            </a:r>
          </a:p>
        </p:txBody>
      </p:sp>
      <p:sp>
        <p:nvSpPr>
          <p:cNvPr id="5" name="Rectangle 4"/>
          <p:cNvSpPr/>
          <p:nvPr/>
        </p:nvSpPr>
        <p:spPr>
          <a:xfrm>
            <a:off x="11430000" y="1676400"/>
            <a:ext cx="4267201" cy="4800601"/>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r>
              <a:rPr lang="en-US" dirty="0" smtClean="0"/>
              <a:t>console.log(a);</a:t>
            </a:r>
          </a:p>
          <a:p>
            <a:r>
              <a:rPr lang="en-US" dirty="0" smtClean="0"/>
              <a:t>b();</a:t>
            </a:r>
          </a:p>
          <a:p>
            <a:endParaRPr lang="en-US" dirty="0" smtClean="0"/>
          </a:p>
          <a:p>
            <a:r>
              <a:rPr lang="en-US" dirty="0" smtClean="0"/>
              <a:t>var a=‘Hello World’;</a:t>
            </a:r>
          </a:p>
          <a:p>
            <a:endParaRPr lang="en-US" dirty="0" smtClean="0"/>
          </a:p>
          <a:p>
            <a:r>
              <a:rPr lang="en-US" dirty="0" smtClean="0"/>
              <a:t>function b(){</a:t>
            </a:r>
          </a:p>
          <a:p>
            <a:r>
              <a:rPr lang="en-US" dirty="0" smtClean="0"/>
              <a:t>console.log(‘b called’);</a:t>
            </a:r>
          </a:p>
          <a:p>
            <a:r>
              <a:rPr lang="en-US" dirty="0" smtClean="0"/>
              <a:t>}</a:t>
            </a:r>
          </a:p>
          <a:p>
            <a:endParaRPr lang="en-US" dirty="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304801" y="228602"/>
            <a:ext cx="15765780" cy="6571317"/>
          </a:xfrm>
        </p:spPr>
        <p:txBody>
          <a:bodyPr>
            <a:noAutofit/>
          </a:bodyPr>
          <a:lstStyle/>
          <a:p>
            <a:pPr algn="l"/>
            <a:endParaRPr lang="en-US" sz="3600" dirty="0" smtClean="0">
              <a:latin typeface="+mj-lt"/>
            </a:endParaRPr>
          </a:p>
          <a:p>
            <a:pPr algn="l"/>
            <a:endParaRPr lang="en-US" sz="3600" dirty="0" smtClean="0">
              <a:latin typeface="+mj-lt"/>
            </a:endParaRPr>
          </a:p>
          <a:p>
            <a:pPr algn="l"/>
            <a:endParaRPr lang="en-US" sz="3600" dirty="0" smtClean="0">
              <a:latin typeface="+mj-lt"/>
            </a:endParaRPr>
          </a:p>
          <a:p>
            <a:pPr algn="l"/>
            <a:endParaRPr lang="en-US" sz="3600" dirty="0" smtClean="0">
              <a:latin typeface="+mj-lt"/>
            </a:endParaRPr>
          </a:p>
          <a:p>
            <a:pPr algn="l"/>
            <a:r>
              <a:rPr lang="en-US" sz="3600" dirty="0" smtClean="0">
                <a:latin typeface="+mj-lt"/>
              </a:rPr>
              <a:t>How can we use the prototypal inheritance to add features to any built-in type?</a:t>
            </a:r>
          </a:p>
          <a:p>
            <a:pPr algn="l"/>
            <a:r>
              <a:rPr lang="en-US" sz="3600" dirty="0" smtClean="0">
                <a:latin typeface="+mj-lt"/>
              </a:rPr>
              <a:t>String.prototype.isLengthGreaterThan = function(limit){</a:t>
            </a:r>
          </a:p>
          <a:p>
            <a:pPr algn="l"/>
            <a:r>
              <a:rPr lang="en-US" sz="3600" dirty="0" smtClean="0">
                <a:latin typeface="+mj-lt"/>
              </a:rPr>
              <a:t>return this.length &gt; limit</a:t>
            </a:r>
          </a:p>
          <a:p>
            <a:pPr algn="l"/>
            <a:r>
              <a:rPr lang="en-US" sz="3600" dirty="0" smtClean="0">
                <a:latin typeface="+mj-lt"/>
              </a:rPr>
              <a:t>}</a:t>
            </a:r>
          </a:p>
          <a:p>
            <a:pPr algn="l"/>
            <a:endParaRPr lang="en-US" sz="3600" dirty="0" smtClean="0">
              <a:latin typeface="+mj-lt"/>
            </a:endParaRPr>
          </a:p>
          <a:p>
            <a:pPr algn="l"/>
            <a:r>
              <a:rPr lang="en-US" sz="3600" dirty="0" smtClean="0">
                <a:solidFill>
                  <a:schemeClr val="bg1"/>
                </a:solidFill>
                <a:latin typeface="+mj-lt"/>
              </a:rPr>
              <a:t>console.log(“John”. </a:t>
            </a:r>
            <a:r>
              <a:rPr lang="en-US" sz="3600" dirty="0" err="1" smtClean="0">
                <a:solidFill>
                  <a:schemeClr val="bg1"/>
                </a:solidFill>
                <a:latin typeface="+mj-lt"/>
              </a:rPr>
              <a:t>isLengthGreaterThan</a:t>
            </a:r>
            <a:r>
              <a:rPr lang="en-US" sz="3600" dirty="0" smtClean="0">
                <a:solidFill>
                  <a:schemeClr val="bg1"/>
                </a:solidFill>
                <a:latin typeface="+mj-lt"/>
              </a:rPr>
              <a:t>(3));</a:t>
            </a:r>
          </a:p>
        </p:txBody>
      </p:sp>
      <p:sp>
        <p:nvSpPr>
          <p:cNvPr id="3" name="Rectangle 2"/>
          <p:cNvSpPr/>
          <p:nvPr/>
        </p:nvSpPr>
        <p:spPr>
          <a:xfrm>
            <a:off x="457202" y="381001"/>
            <a:ext cx="15392400" cy="1447801"/>
          </a:xfrm>
          <a:prstGeom prst="rect">
            <a:avLst/>
          </a:prstGeom>
          <a:ln/>
        </p:spPr>
        <p:style>
          <a:lnRef idx="0">
            <a:schemeClr val="dk1"/>
          </a:lnRef>
          <a:fillRef idx="3">
            <a:schemeClr val="dk1"/>
          </a:fillRef>
          <a:effectRef idx="3">
            <a:schemeClr val="dk1"/>
          </a:effectRef>
          <a:fontRef idx="minor">
            <a:schemeClr val="lt1"/>
          </a:fontRef>
        </p:style>
        <p:txBody>
          <a:bodyPr lIns="91429" tIns="45715" rIns="91429" bIns="45715" rtlCol="0" anchor="ctr"/>
          <a:lstStyle/>
          <a:p>
            <a:r>
              <a:rPr lang="en-US" dirty="0" smtClean="0">
                <a:latin typeface="+mj-lt"/>
              </a:rPr>
              <a:t>var a=new string(‘John’); wraps a primitive value inside an object and provide the methods of an object to use.</a:t>
            </a:r>
          </a:p>
          <a:p>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304801" y="228602"/>
            <a:ext cx="15765780" cy="6571317"/>
          </a:xfrm>
        </p:spPr>
        <p:txBody>
          <a:bodyPr>
            <a:normAutofit/>
          </a:bodyPr>
          <a:lstStyle/>
          <a:p>
            <a:pPr algn="l"/>
            <a:r>
              <a:rPr lang="en-US" sz="3200" dirty="0" smtClean="0">
                <a:latin typeface="+mj-lt"/>
              </a:rPr>
              <a:t>Built-in function constructors for primitive types are dangerous-&gt; Because === does not give true for a primitive type created normally and same primitive type created using the Function Constructors like,</a:t>
            </a:r>
          </a:p>
          <a:p>
            <a:pPr algn="l"/>
            <a:endParaRPr lang="en-US" sz="3200" dirty="0" smtClean="0">
              <a:latin typeface="+mj-lt"/>
            </a:endParaRPr>
          </a:p>
          <a:p>
            <a:pPr algn="l"/>
            <a:r>
              <a:rPr lang="en-US" sz="3200" dirty="0" smtClean="0">
                <a:latin typeface="+mj-lt"/>
              </a:rPr>
              <a:t>var a=1, var b=new Number(1);</a:t>
            </a:r>
          </a:p>
          <a:p>
            <a:pPr algn="l"/>
            <a:r>
              <a:rPr lang="en-US" sz="3200" dirty="0" smtClean="0">
                <a:latin typeface="+mj-lt"/>
              </a:rPr>
              <a:t>a===b                     Returns False</a:t>
            </a:r>
          </a:p>
        </p:txBody>
      </p:sp>
      <p:cxnSp>
        <p:nvCxnSpPr>
          <p:cNvPr id="4" name="Straight Arrow Connector 3"/>
          <p:cNvCxnSpPr/>
          <p:nvPr/>
        </p:nvCxnSpPr>
        <p:spPr>
          <a:xfrm>
            <a:off x="1371600" y="3276600"/>
            <a:ext cx="1905001" cy="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3657601"/>
            <a:ext cx="16154401" cy="1447801"/>
          </a:xfrm>
          <a:prstGeom prst="rect">
            <a:avLst/>
          </a:prstGeom>
          <a:ln/>
        </p:spPr>
        <p:style>
          <a:lnRef idx="0">
            <a:schemeClr val="dk1"/>
          </a:lnRef>
          <a:fillRef idx="3">
            <a:schemeClr val="dk1"/>
          </a:fillRef>
          <a:effectRef idx="3">
            <a:schemeClr val="dk1"/>
          </a:effectRef>
          <a:fontRef idx="minor">
            <a:schemeClr val="lt1"/>
          </a:fontRef>
        </p:style>
        <p:txBody>
          <a:bodyPr lIns="91429" tIns="45715" rIns="91429" bIns="45715" rtlCol="0" anchor="ctr"/>
          <a:lstStyle/>
          <a:p>
            <a:r>
              <a:rPr lang="en-US" dirty="0" smtClean="0">
                <a:latin typeface="+mj-lt"/>
              </a:rPr>
              <a:t>We should not use for in to iterate over arrays since that will also include methods on the prototypal chain of that array.</a:t>
            </a:r>
            <a:endParaRPr lang="en-US" dirty="0">
              <a:latin typeface="+mj-lt"/>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304801" y="228600"/>
            <a:ext cx="16840200" cy="7086601"/>
          </a:xfrm>
        </p:spPr>
        <p:txBody>
          <a:bodyPr>
            <a:normAutofit/>
          </a:bodyPr>
          <a:lstStyle/>
          <a:p>
            <a:pPr algn="l"/>
            <a:r>
              <a:rPr lang="en-US" sz="3200" dirty="0" smtClean="0">
                <a:latin typeface="+mj-lt"/>
              </a:rPr>
              <a:t>What is the use of Object.Create()?</a:t>
            </a:r>
          </a:p>
          <a:p>
            <a:pPr algn="l"/>
            <a:r>
              <a:rPr lang="en-US" sz="3200" dirty="0" smtClean="0">
                <a:latin typeface="+mj-lt"/>
              </a:rPr>
              <a:t>Object.Create() is an another way to create an object in Javascript.</a:t>
            </a:r>
          </a:p>
          <a:p>
            <a:pPr algn="l"/>
            <a:endParaRPr lang="en-US" sz="3200" dirty="0" smtClean="0">
              <a:latin typeface="+mj-lt"/>
            </a:endParaRPr>
          </a:p>
        </p:txBody>
      </p:sp>
      <p:sp>
        <p:nvSpPr>
          <p:cNvPr id="3" name="Rectangle 2"/>
          <p:cNvSpPr/>
          <p:nvPr/>
        </p:nvSpPr>
        <p:spPr>
          <a:xfrm>
            <a:off x="457201" y="1524001"/>
            <a:ext cx="8458200" cy="3200400"/>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r>
              <a:rPr lang="en-US" sz="2500" dirty="0" smtClean="0"/>
              <a:t>var person={</a:t>
            </a:r>
          </a:p>
          <a:p>
            <a:r>
              <a:rPr lang="en-US" sz="2500" dirty="0" smtClean="0"/>
              <a:t>firstName: ’Default’,</a:t>
            </a:r>
          </a:p>
          <a:p>
            <a:r>
              <a:rPr lang="en-US" sz="2500" dirty="0" smtClean="0"/>
              <a:t>lastName: ’ Default’,</a:t>
            </a:r>
          </a:p>
          <a:p>
            <a:r>
              <a:rPr lang="en-US" sz="2500" dirty="0" smtClean="0"/>
              <a:t>getFullName:function(){</a:t>
            </a:r>
          </a:p>
          <a:p>
            <a:r>
              <a:rPr lang="en-US" sz="2500" dirty="0" smtClean="0"/>
              <a:t>var </a:t>
            </a:r>
            <a:r>
              <a:rPr lang="en-US" sz="2500" dirty="0" smtClean="0"/>
              <a:t>fullname=this. firstName+’ ’+this. lastName;</a:t>
            </a:r>
          </a:p>
          <a:p>
            <a:r>
              <a:rPr lang="en-US" sz="2500" dirty="0" smtClean="0"/>
              <a:t>return fullname;</a:t>
            </a:r>
          </a:p>
          <a:p>
            <a:r>
              <a:rPr lang="en-US" sz="2500" dirty="0" smtClean="0"/>
              <a:t>}</a:t>
            </a:r>
          </a:p>
          <a:p>
            <a:r>
              <a:rPr lang="en-US" sz="2500" dirty="0" smtClean="0"/>
              <a:t>}</a:t>
            </a:r>
            <a:endParaRPr lang="en-US" sz="2500" dirty="0"/>
          </a:p>
        </p:txBody>
      </p:sp>
      <p:sp>
        <p:nvSpPr>
          <p:cNvPr id="4" name="Rectangle 3"/>
          <p:cNvSpPr/>
          <p:nvPr/>
        </p:nvSpPr>
        <p:spPr>
          <a:xfrm>
            <a:off x="533402" y="5181601"/>
            <a:ext cx="8229599" cy="838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dirty="0" smtClean="0">
                <a:solidFill>
                  <a:schemeClr val="tx1"/>
                </a:solidFill>
              </a:rPr>
              <a:t>var john = Object.Create(person);</a:t>
            </a:r>
            <a:endParaRPr lang="en-US" dirty="0">
              <a:solidFill>
                <a:schemeClr val="tx1"/>
              </a:solidFill>
            </a:endParaRPr>
          </a:p>
        </p:txBody>
      </p:sp>
      <p:cxnSp>
        <p:nvCxnSpPr>
          <p:cNvPr id="6" name="Straight Arrow Connector 5"/>
          <p:cNvCxnSpPr/>
          <p:nvPr/>
        </p:nvCxnSpPr>
        <p:spPr>
          <a:xfrm flipV="1">
            <a:off x="6934203" y="4343401"/>
            <a:ext cx="2743199" cy="114300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9753603" y="3886200"/>
            <a:ext cx="5333999" cy="685801"/>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dirty="0" smtClean="0"/>
              <a:t>Pure Prototypal Inheritance</a:t>
            </a:r>
            <a:endParaRPr lang="en-US" dirty="0"/>
          </a:p>
        </p:txBody>
      </p:sp>
      <p:sp>
        <p:nvSpPr>
          <p:cNvPr id="9" name="Rectangle 8"/>
          <p:cNvSpPr/>
          <p:nvPr/>
        </p:nvSpPr>
        <p:spPr>
          <a:xfrm>
            <a:off x="8458203" y="5029200"/>
            <a:ext cx="8534399" cy="914400"/>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dirty="0" smtClean="0"/>
              <a:t>Create the object on the prototype and can be accessed using the prototype property</a:t>
            </a:r>
            <a:endParaRPr lang="en-US" dirty="0"/>
          </a:p>
        </p:txBody>
      </p:sp>
      <p:cxnSp>
        <p:nvCxnSpPr>
          <p:cNvPr id="10" name="Straight Arrow Connector 9"/>
          <p:cNvCxnSpPr>
            <a:endCxn id="9" idx="1"/>
          </p:cNvCxnSpPr>
          <p:nvPr/>
        </p:nvCxnSpPr>
        <p:spPr>
          <a:xfrm flipV="1">
            <a:off x="7086602" y="5486401"/>
            <a:ext cx="1371601" cy="15240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8534404" y="6172201"/>
            <a:ext cx="8534399" cy="914400"/>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dirty="0" smtClean="0"/>
              <a:t>We can also hide the properties on the prototype by declaring new properties with the same name</a:t>
            </a:r>
            <a:endParaRPr lang="en-US" dirty="0"/>
          </a:p>
        </p:txBody>
      </p:sp>
      <p:cxnSp>
        <p:nvCxnSpPr>
          <p:cNvPr id="15" name="Straight Arrow Connector 14"/>
          <p:cNvCxnSpPr>
            <a:endCxn id="14" idx="1"/>
          </p:cNvCxnSpPr>
          <p:nvPr/>
        </p:nvCxnSpPr>
        <p:spPr>
          <a:xfrm>
            <a:off x="7239003" y="5791201"/>
            <a:ext cx="1295399" cy="83820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304801" y="228602"/>
            <a:ext cx="15765780" cy="6571317"/>
          </a:xfrm>
        </p:spPr>
        <p:txBody>
          <a:bodyPr/>
          <a:lstStyle/>
          <a:p>
            <a:r>
              <a:rPr lang="en-US" dirty="0" smtClean="0"/>
              <a:t> </a:t>
            </a:r>
          </a:p>
        </p:txBody>
      </p:sp>
      <p:sp>
        <p:nvSpPr>
          <p:cNvPr id="3" name="Rectangle 2"/>
          <p:cNvSpPr/>
          <p:nvPr/>
        </p:nvSpPr>
        <p:spPr>
          <a:xfrm>
            <a:off x="228601" y="228601"/>
            <a:ext cx="16764000" cy="1600199"/>
          </a:xfrm>
          <a:prstGeom prst="rect">
            <a:avLst/>
          </a:prstGeom>
          <a:ln/>
        </p:spPr>
        <p:style>
          <a:lnRef idx="0">
            <a:schemeClr val="dk1"/>
          </a:lnRef>
          <a:fillRef idx="3">
            <a:schemeClr val="dk1"/>
          </a:fillRef>
          <a:effectRef idx="3">
            <a:schemeClr val="dk1"/>
          </a:effectRef>
          <a:fontRef idx="minor">
            <a:schemeClr val="lt1"/>
          </a:fontRef>
        </p:style>
        <p:txBody>
          <a:bodyPr lIns="91429" tIns="45715" rIns="91429" bIns="45715" rtlCol="0" anchor="ctr"/>
          <a:lstStyle/>
          <a:p>
            <a:r>
              <a:rPr lang="en-US" dirty="0" smtClean="0">
                <a:latin typeface="+mj-lt"/>
              </a:rPr>
              <a:t>When using and building objects using object literal syntax always look for relevant errors in the console like missing a comma or using an equal operator in the object literal syntax.</a:t>
            </a:r>
            <a:endParaRPr lang="en-US" dirty="0">
              <a:latin typeface="+mj-lt"/>
            </a:endParaRPr>
          </a:p>
        </p:txBody>
      </p:sp>
      <p:sp>
        <p:nvSpPr>
          <p:cNvPr id="4" name="Rectangle 3"/>
          <p:cNvSpPr/>
          <p:nvPr/>
        </p:nvSpPr>
        <p:spPr>
          <a:xfrm>
            <a:off x="228600" y="2534216"/>
            <a:ext cx="12801600" cy="1815882"/>
          </a:xfrm>
          <a:prstGeom prst="rect">
            <a:avLst/>
          </a:prstGeom>
        </p:spPr>
        <p:txBody>
          <a:bodyPr wrap="square">
            <a:spAutoFit/>
          </a:bodyPr>
          <a:lstStyle/>
          <a:p>
            <a:r>
              <a:rPr lang="en-US" dirty="0" err="1" smtClean="0"/>
              <a:t>typeof</a:t>
            </a:r>
            <a:r>
              <a:rPr lang="en-US" dirty="0" smtClean="0"/>
              <a:t>-&gt; tells us what something is.</a:t>
            </a:r>
          </a:p>
          <a:p>
            <a:endParaRPr lang="en-US" dirty="0" smtClean="0"/>
          </a:p>
          <a:p>
            <a:r>
              <a:rPr lang="en-US" dirty="0" err="1" smtClean="0"/>
              <a:t>instanceof</a:t>
            </a:r>
            <a:r>
              <a:rPr lang="en-US" dirty="0" smtClean="0"/>
              <a:t>-&gt; tells if something is an instance of something in a prototype chain.</a:t>
            </a:r>
          </a:p>
          <a:p>
            <a:endParaRPr lang="en-US" dirty="0" smtClean="0"/>
          </a:p>
        </p:txBody>
      </p:sp>
      <p:sp>
        <p:nvSpPr>
          <p:cNvPr id="5" name="Rectangle 4"/>
          <p:cNvSpPr/>
          <p:nvPr/>
        </p:nvSpPr>
        <p:spPr>
          <a:xfrm>
            <a:off x="304800" y="4800600"/>
            <a:ext cx="16459200" cy="1219200"/>
          </a:xfrm>
          <a:prstGeom prst="rect">
            <a:avLst/>
          </a:prstGeom>
          <a:ln/>
        </p:spPr>
        <p:style>
          <a:lnRef idx="0">
            <a:schemeClr val="dk1"/>
          </a:lnRef>
          <a:fillRef idx="3">
            <a:schemeClr val="dk1"/>
          </a:fillRef>
          <a:effectRef idx="3">
            <a:schemeClr val="dk1"/>
          </a:effectRef>
          <a:fontRef idx="minor">
            <a:schemeClr val="lt1"/>
          </a:fontRef>
        </p:style>
        <p:txBody>
          <a:bodyPr lIns="91429" tIns="45715" rIns="91429" bIns="45715" rtlCol="0" anchor="ctr"/>
          <a:lstStyle/>
          <a:p>
            <a:pPr algn="ctr"/>
            <a:r>
              <a:rPr lang="en-US" dirty="0" smtClean="0">
                <a:latin typeface="+mj-lt"/>
              </a:rPr>
              <a:t>Using typeof we can also know whether a variable has been assigned a function using Function Expression.</a:t>
            </a:r>
            <a:endParaRPr lang="en-US" dirty="0">
              <a:latin typeface="+mj-lt"/>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304801" y="228602"/>
            <a:ext cx="15765780" cy="6571317"/>
          </a:xfrm>
        </p:spPr>
        <p:txBody>
          <a:bodyPr>
            <a:normAutofit/>
          </a:bodyPr>
          <a:lstStyle/>
          <a:p>
            <a:pPr algn="l"/>
            <a:r>
              <a:rPr lang="en-US" sz="3600" dirty="0" smtClean="0">
                <a:latin typeface="+mj-lt"/>
              </a:rPr>
              <a:t>What is Strict Mode in Javascript?</a:t>
            </a:r>
          </a:p>
          <a:p>
            <a:pPr algn="l"/>
            <a:r>
              <a:rPr lang="en-US" sz="3600" dirty="0" smtClean="0">
                <a:latin typeface="+mj-lt"/>
              </a:rPr>
              <a:t>“use strict” can be used to implement stricter rules when Syntax Parsers runs through the code.</a:t>
            </a:r>
          </a:p>
          <a:p>
            <a:pPr algn="l"/>
            <a:endParaRPr lang="en-US" sz="3600" dirty="0" smtClean="0">
              <a:latin typeface="+mj-lt"/>
            </a:endParaRPr>
          </a:p>
          <a:p>
            <a:pPr algn="l"/>
            <a:r>
              <a:rPr lang="en-US" sz="3600" dirty="0" smtClean="0">
                <a:latin typeface="+mj-lt"/>
              </a:rPr>
              <a:t>“use strict” can be used to perform only inside a function if it is declared as the first line of the function.</a:t>
            </a:r>
          </a:p>
          <a:p>
            <a:pPr algn="l"/>
            <a:endParaRPr lang="en-US" sz="3600" dirty="0" smtClean="0">
              <a:latin typeface="+mj-lt"/>
            </a:endParaRPr>
          </a:p>
          <a:p>
            <a:pPr algn="l"/>
            <a:r>
              <a:rPr lang="en-US" sz="3600" dirty="0" smtClean="0">
                <a:latin typeface="+mj-lt"/>
              </a:rPr>
              <a:t>“use strict” is dependent on the Browser Compatibility.</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304800" y="228602"/>
            <a:ext cx="16535400" cy="6571317"/>
          </a:xfrm>
        </p:spPr>
        <p:txBody>
          <a:bodyPr>
            <a:normAutofit/>
          </a:bodyPr>
          <a:lstStyle/>
          <a:p>
            <a:pPr algn="l"/>
            <a:r>
              <a:rPr lang="en-US" sz="3200" dirty="0" smtClean="0">
                <a:latin typeface="+mj-lt"/>
              </a:rPr>
              <a:t>What is Method Chaining and how it is implemented?</a:t>
            </a:r>
          </a:p>
          <a:p>
            <a:pPr algn="l"/>
            <a:r>
              <a:rPr lang="en-US" sz="3200" dirty="0" smtClean="0">
                <a:latin typeface="+mj-lt"/>
              </a:rPr>
              <a:t>Calling one method after another , and each method affects the Parent Object.</a:t>
            </a:r>
          </a:p>
          <a:p>
            <a:pPr algn="l"/>
            <a:r>
              <a:rPr lang="en-US" sz="3200" dirty="0" smtClean="0">
                <a:latin typeface="+mj-lt"/>
              </a:rPr>
              <a:t>Obj.method1().method2() where both methods ends up with a ‘this’ variable pointing at ‘</a:t>
            </a:r>
            <a:r>
              <a:rPr lang="en-US" sz="3200" dirty="0" err="1" smtClean="0">
                <a:latin typeface="+mj-lt"/>
              </a:rPr>
              <a:t>obj</a:t>
            </a:r>
            <a:r>
              <a:rPr lang="en-US" sz="3200" dirty="0" smtClean="0">
                <a:latin typeface="+mj-lt"/>
              </a:rPr>
              <a:t>’.</a:t>
            </a:r>
          </a:p>
          <a:p>
            <a:pPr algn="l"/>
            <a:endParaRPr lang="en-US" sz="3200" dirty="0" smtClean="0">
              <a:latin typeface="+mj-lt"/>
            </a:endParaRPr>
          </a:p>
          <a:p>
            <a:pPr algn="l"/>
            <a:r>
              <a:rPr lang="en-US" sz="3200" dirty="0" smtClean="0">
                <a:latin typeface="+mj-lt"/>
              </a:rPr>
              <a:t>$(‘div’).addClass(‘bgColor’).removeClass(‘bgColor’);</a:t>
            </a:r>
          </a:p>
        </p:txBody>
      </p:sp>
      <p:cxnSp>
        <p:nvCxnSpPr>
          <p:cNvPr id="4" name="Straight Arrow Connector 3"/>
          <p:cNvCxnSpPr/>
          <p:nvPr/>
        </p:nvCxnSpPr>
        <p:spPr>
          <a:xfrm>
            <a:off x="3200401" y="3352800"/>
            <a:ext cx="990599" cy="12192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3581399" y="4419601"/>
            <a:ext cx="10134600" cy="5334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dirty="0" smtClean="0">
                <a:solidFill>
                  <a:schemeClr val="tx1"/>
                </a:solidFill>
              </a:rPr>
              <a:t>Returns same Jquery Object by calling return ‘this’ at end</a:t>
            </a:r>
            <a:endParaRPr lang="en-US" dirty="0">
              <a:solidFill>
                <a:schemeClr val="tx1"/>
              </a:solidFill>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304801" y="228602"/>
            <a:ext cx="15765780" cy="6571317"/>
          </a:xfrm>
        </p:spPr>
        <p:txBody>
          <a:bodyPr>
            <a:normAutofit/>
          </a:bodyPr>
          <a:lstStyle/>
          <a:p>
            <a:pPr algn="l"/>
            <a:r>
              <a:rPr lang="en-US" sz="3200" dirty="0" smtClean="0">
                <a:latin typeface="+mj-lt"/>
              </a:rPr>
              <a:t>Summary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9120" y="228600"/>
            <a:ext cx="16360140" cy="7086601"/>
          </a:xfrm>
          <a:noFill/>
          <a:ln>
            <a:noFill/>
          </a:ln>
        </p:spPr>
        <p:txBody>
          <a:bodyPr/>
          <a:lstStyle/>
          <a:p>
            <a:pPr algn="l"/>
            <a:r>
              <a:rPr lang="en-US" sz="3600" dirty="0" smtClean="0">
                <a:latin typeface="+mj-lt"/>
              </a:rPr>
              <a:t>When  you run the previous code you will see that the in the second example the variable a is ‘undefined’ but the function is running fine.</a:t>
            </a:r>
          </a:p>
          <a:p>
            <a:pPr algn="l"/>
            <a:endParaRPr lang="en-US" sz="3600" dirty="0" smtClean="0">
              <a:latin typeface="+mj-lt"/>
            </a:endParaRPr>
          </a:p>
          <a:p>
            <a:pPr algn="l"/>
            <a:r>
              <a:rPr lang="en-US" sz="3600" dirty="0" smtClean="0">
                <a:latin typeface="+mj-lt"/>
              </a:rPr>
              <a:t>Why would that be?</a:t>
            </a:r>
          </a:p>
          <a:p>
            <a:pPr algn="l"/>
            <a:r>
              <a:rPr lang="en-US" sz="3600" dirty="0" smtClean="0">
                <a:latin typeface="+mj-lt"/>
              </a:rPr>
              <a:t>The reason is that the Javascript engine sets up the Execution Context in Two Phases,</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9120" y="228600"/>
            <a:ext cx="16360140" cy="7086601"/>
          </a:xfrm>
          <a:noFill/>
          <a:ln>
            <a:noFill/>
          </a:ln>
        </p:spPr>
        <p:txBody>
          <a:bodyPr/>
          <a:lstStyle/>
          <a:p>
            <a:pPr algn="ctr"/>
            <a:r>
              <a:rPr lang="en-US" dirty="0" smtClean="0">
                <a:latin typeface="+mj-lt"/>
              </a:rPr>
              <a:t> </a:t>
            </a:r>
            <a:r>
              <a:rPr lang="en-US" b="1" dirty="0" smtClean="0">
                <a:solidFill>
                  <a:srgbClr val="FFC000"/>
                </a:solidFill>
                <a:latin typeface="+mj-lt"/>
              </a:rPr>
              <a:t>Phase I(Execution Context Creation Phase)</a:t>
            </a:r>
          </a:p>
          <a:p>
            <a:endParaRPr lang="en-US" dirty="0" smtClean="0"/>
          </a:p>
          <a:p>
            <a:endParaRPr lang="en-US" dirty="0" smtClean="0"/>
          </a:p>
        </p:txBody>
      </p:sp>
      <p:sp>
        <p:nvSpPr>
          <p:cNvPr id="4" name="Rectangle 3"/>
          <p:cNvSpPr/>
          <p:nvPr/>
        </p:nvSpPr>
        <p:spPr>
          <a:xfrm>
            <a:off x="380999" y="914400"/>
            <a:ext cx="12801600" cy="5791200"/>
          </a:xfrm>
          <a:prstGeom prst="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5" name="Rectangle 4"/>
          <p:cNvSpPr/>
          <p:nvPr/>
        </p:nvSpPr>
        <p:spPr>
          <a:xfrm>
            <a:off x="914400" y="1524001"/>
            <a:ext cx="3505200" cy="2590800"/>
          </a:xfrm>
          <a:prstGeom prst="rect">
            <a:avLst/>
          </a:prstGeom>
          <a:blipFill>
            <a:blip r:embed="rId2"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sz="3200" b="1" dirty="0" smtClean="0">
                <a:solidFill>
                  <a:schemeClr val="bg1"/>
                </a:solidFill>
                <a:latin typeface="+mj-lt"/>
              </a:rPr>
              <a:t>Global Object</a:t>
            </a:r>
            <a:endParaRPr lang="en-US" sz="3200" b="1" dirty="0">
              <a:solidFill>
                <a:schemeClr val="bg1"/>
              </a:solidFill>
              <a:latin typeface="+mj-lt"/>
            </a:endParaRPr>
          </a:p>
        </p:txBody>
      </p:sp>
      <p:sp>
        <p:nvSpPr>
          <p:cNvPr id="6" name="Rectangle 5"/>
          <p:cNvSpPr/>
          <p:nvPr/>
        </p:nvSpPr>
        <p:spPr>
          <a:xfrm>
            <a:off x="4953000" y="1524001"/>
            <a:ext cx="3505200" cy="2590800"/>
          </a:xfrm>
          <a:prstGeom prst="rect">
            <a:avLst/>
          </a:prstGeom>
          <a:blipFill>
            <a:blip r:embed="rId2"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sz="3200" b="1" dirty="0" smtClean="0">
                <a:solidFill>
                  <a:schemeClr val="bg1"/>
                </a:solidFill>
                <a:latin typeface="+mj-lt"/>
              </a:rPr>
              <a:t>‘this’</a:t>
            </a:r>
            <a:endParaRPr lang="en-US" sz="3200" b="1" dirty="0">
              <a:solidFill>
                <a:schemeClr val="bg1"/>
              </a:solidFill>
              <a:latin typeface="+mj-lt"/>
            </a:endParaRPr>
          </a:p>
        </p:txBody>
      </p:sp>
      <p:sp>
        <p:nvSpPr>
          <p:cNvPr id="7" name="Rectangle 6"/>
          <p:cNvSpPr/>
          <p:nvPr/>
        </p:nvSpPr>
        <p:spPr>
          <a:xfrm>
            <a:off x="8915404" y="1524001"/>
            <a:ext cx="3581399" cy="2514601"/>
          </a:xfrm>
          <a:prstGeom prst="rect">
            <a:avLst/>
          </a:prstGeom>
          <a:blipFill>
            <a:blip r:embed="rId2"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sz="3200" b="1" dirty="0" smtClean="0">
                <a:solidFill>
                  <a:schemeClr val="bg1"/>
                </a:solidFill>
                <a:latin typeface="+mj-lt"/>
              </a:rPr>
              <a:t>Outer Environment</a:t>
            </a:r>
          </a:p>
          <a:p>
            <a:pPr algn="ctr"/>
            <a:r>
              <a:rPr lang="en-US" sz="3200" b="1" dirty="0" smtClean="0">
                <a:solidFill>
                  <a:schemeClr val="bg1"/>
                </a:solidFill>
                <a:latin typeface="+mj-lt"/>
              </a:rPr>
              <a:t>(Link)</a:t>
            </a:r>
            <a:endParaRPr lang="en-US" sz="3200" b="1" dirty="0">
              <a:solidFill>
                <a:schemeClr val="bg1"/>
              </a:solidFill>
              <a:latin typeface="+mj-lt"/>
            </a:endParaRPr>
          </a:p>
        </p:txBody>
      </p:sp>
      <p:sp>
        <p:nvSpPr>
          <p:cNvPr id="8" name="Rectangle 7"/>
          <p:cNvSpPr/>
          <p:nvPr/>
        </p:nvSpPr>
        <p:spPr>
          <a:xfrm>
            <a:off x="914400" y="4495800"/>
            <a:ext cx="11430002" cy="1905001"/>
          </a:xfrm>
          <a:prstGeom prst="rect">
            <a:avLst/>
          </a:prstGeom>
          <a:blipFill>
            <a:blip r:embed="rId2"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sz="3200" b="1" dirty="0" smtClean="0">
                <a:solidFill>
                  <a:schemeClr val="bg1"/>
                </a:solidFill>
                <a:latin typeface="+mj-lt"/>
              </a:rPr>
              <a:t>Sets up Memory space for variables </a:t>
            </a:r>
          </a:p>
          <a:p>
            <a:pPr algn="ctr"/>
            <a:r>
              <a:rPr lang="en-US" sz="3200" b="1" dirty="0" smtClean="0">
                <a:solidFill>
                  <a:schemeClr val="bg1"/>
                </a:solidFill>
                <a:latin typeface="+mj-lt"/>
              </a:rPr>
              <a:t>and functions</a:t>
            </a:r>
            <a:endParaRPr lang="en-US" sz="3200" b="1" dirty="0">
              <a:solidFill>
                <a:schemeClr val="bg1"/>
              </a:solidFill>
              <a:latin typeface="+mj-lt"/>
            </a:endParaRPr>
          </a:p>
        </p:txBody>
      </p:sp>
      <p:sp>
        <p:nvSpPr>
          <p:cNvPr id="10" name="Snip Diagonal Corner Rectangle 9"/>
          <p:cNvSpPr/>
          <p:nvPr/>
        </p:nvSpPr>
        <p:spPr>
          <a:xfrm>
            <a:off x="13411200" y="1676399"/>
            <a:ext cx="3733800" cy="2362201"/>
          </a:xfrm>
          <a:prstGeom prst="snip2Diag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1">
            <a:schemeClr val="accent6"/>
          </a:lnRef>
          <a:fillRef idx="3">
            <a:schemeClr val="accent6"/>
          </a:fillRef>
          <a:effectRef idx="2">
            <a:schemeClr val="accent6"/>
          </a:effectRef>
          <a:fontRef idx="minor">
            <a:schemeClr val="lt1"/>
          </a:fontRef>
        </p:style>
        <p:txBody>
          <a:bodyPr lIns="91429" tIns="45715" rIns="91429" bIns="45715" rtlCol="0" anchor="ctr"/>
          <a:lstStyle/>
          <a:p>
            <a:pPr algn="ctr"/>
            <a:r>
              <a:rPr lang="en-US" sz="3200" dirty="0" smtClean="0">
                <a:latin typeface="+mj-lt"/>
              </a:rPr>
              <a:t>All variables in </a:t>
            </a:r>
            <a:r>
              <a:rPr lang="en-US" sz="3200" dirty="0" smtClean="0">
                <a:latin typeface="+mj-lt"/>
              </a:rPr>
              <a:t>J</a:t>
            </a:r>
            <a:r>
              <a:rPr lang="en-US" sz="3200" dirty="0" smtClean="0">
                <a:latin typeface="+mj-lt"/>
              </a:rPr>
              <a:t>avascript </a:t>
            </a:r>
            <a:r>
              <a:rPr lang="en-US" sz="3200" dirty="0" smtClean="0">
                <a:latin typeface="+mj-lt"/>
              </a:rPr>
              <a:t>are initially set ‘undefined’</a:t>
            </a:r>
            <a:endParaRPr lang="en-US" sz="3200" dirty="0">
              <a:latin typeface="+mj-lt"/>
            </a:endParaRPr>
          </a:p>
        </p:txBody>
      </p:sp>
      <p:sp>
        <p:nvSpPr>
          <p:cNvPr id="11" name="Snip Diagonal Corner Rectangle 10"/>
          <p:cNvSpPr/>
          <p:nvPr/>
        </p:nvSpPr>
        <p:spPr>
          <a:xfrm>
            <a:off x="13411200" y="4800599"/>
            <a:ext cx="3733800" cy="2362201"/>
          </a:xfrm>
          <a:prstGeom prst="snip2DiagRect">
            <a:avLst/>
          </a:prstGeom>
          <a:gradFill flip="none" rotWithShape="1">
            <a:gsLst>
              <a:gs pos="0">
                <a:schemeClr val="tx1">
                  <a:lumMod val="50000"/>
                  <a:shade val="30000"/>
                  <a:satMod val="115000"/>
                </a:schemeClr>
              </a:gs>
              <a:gs pos="50000">
                <a:schemeClr val="tx1">
                  <a:lumMod val="50000"/>
                  <a:shade val="67500"/>
                  <a:satMod val="115000"/>
                </a:schemeClr>
              </a:gs>
              <a:gs pos="100000">
                <a:schemeClr val="tx1">
                  <a:lumMod val="50000"/>
                  <a:shade val="100000"/>
                  <a:satMod val="115000"/>
                </a:schemeClr>
              </a:gs>
            </a:gsLst>
            <a:path path="circle">
              <a:fillToRect l="50000" t="50000" r="50000" b="50000"/>
            </a:path>
            <a:tileRect/>
          </a:gradFill>
          <a:ln>
            <a:noFill/>
          </a:ln>
        </p:spPr>
        <p:style>
          <a:lnRef idx="1">
            <a:schemeClr val="accent6"/>
          </a:lnRef>
          <a:fillRef idx="3">
            <a:schemeClr val="accent6"/>
          </a:fillRef>
          <a:effectRef idx="2">
            <a:schemeClr val="accent6"/>
          </a:effectRef>
          <a:fontRef idx="minor">
            <a:schemeClr val="lt1"/>
          </a:fontRef>
        </p:style>
        <p:txBody>
          <a:bodyPr lIns="91429" tIns="45715" rIns="91429" bIns="45715" rtlCol="0" anchor="ctr"/>
          <a:lstStyle/>
          <a:p>
            <a:pPr algn="ctr"/>
            <a:r>
              <a:rPr lang="en-US" sz="3200" dirty="0" smtClean="0">
                <a:latin typeface="+mj-lt"/>
              </a:rPr>
              <a:t>Functions are placed in their entirety in creation phase itself</a:t>
            </a:r>
            <a:endParaRPr lang="en-US" sz="3200" dirty="0">
              <a:latin typeface="+mj-lt"/>
            </a:endParaRPr>
          </a:p>
        </p:txBody>
      </p:sp>
      <p:cxnSp>
        <p:nvCxnSpPr>
          <p:cNvPr id="17" name="Straight Arrow Connector 16"/>
          <p:cNvCxnSpPr/>
          <p:nvPr/>
        </p:nvCxnSpPr>
        <p:spPr>
          <a:xfrm flipV="1">
            <a:off x="9448803" y="2667000"/>
            <a:ext cx="3886199" cy="2514601"/>
          </a:xfrm>
          <a:prstGeom prst="straightConnector1">
            <a:avLst/>
          </a:prstGeom>
          <a:ln w="571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7772400" y="5715000"/>
            <a:ext cx="5562600" cy="76201"/>
          </a:xfrm>
          <a:prstGeom prst="straightConnector1">
            <a:avLst/>
          </a:prstGeom>
          <a:ln w="57150">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2409</TotalTime>
  <Words>4660</Words>
  <Application>Microsoft Office PowerPoint</Application>
  <PresentationFormat>Custom</PresentationFormat>
  <Paragraphs>873</Paragraphs>
  <Slides>76</Slides>
  <Notes>0</Notes>
  <HiddenSlides>0</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Flow</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Gaurav Balyan</dc:creator>
  <cp:lastModifiedBy>Gaurav Balyan</cp:lastModifiedBy>
  <cp:revision>312</cp:revision>
  <dcterms:created xsi:type="dcterms:W3CDTF">2016-03-25T17:57:45Z</dcterms:created>
  <dcterms:modified xsi:type="dcterms:W3CDTF">2016-04-08T12:23:11Z</dcterms:modified>
</cp:coreProperties>
</file>