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347" r:id="rId2"/>
    <p:sldId id="348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74" r:id="rId17"/>
    <p:sldId id="275" r:id="rId18"/>
    <p:sldId id="268" r:id="rId19"/>
    <p:sldId id="269" r:id="rId20"/>
    <p:sldId id="282" r:id="rId21"/>
    <p:sldId id="285" r:id="rId22"/>
    <p:sldId id="286" r:id="rId23"/>
    <p:sldId id="287" r:id="rId24"/>
  </p:sldIdLst>
  <p:sldSz cx="17373600" cy="7315200"/>
  <p:notesSz cx="6858000" cy="9144000"/>
  <p:defaultTextStyle>
    <a:defPPr>
      <a:defRPr lang="en-US"/>
    </a:defPPr>
    <a:lvl1pPr marL="0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289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579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5868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159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449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1738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028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317" algn="l" defTabSz="14105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99FF"/>
    <a:srgbClr val="99CCFF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0" d="100"/>
          <a:sy n="60" d="100"/>
        </p:scale>
        <p:origin x="-96" y="-168"/>
      </p:cViewPr>
      <p:guideLst>
        <p:guide orient="horz" pos="2304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54567-D0C6-4B9F-804D-51CBC88D362B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42938" y="685800"/>
            <a:ext cx="81438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2685-0635-4BC5-ADCE-5029735F1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9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6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5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4" algn="l" defTabSz="9142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13462" y="1463040"/>
            <a:ext cx="14918131" cy="1950720"/>
          </a:xfrm>
          <a:ln>
            <a:noFill/>
          </a:ln>
        </p:spPr>
        <p:txBody>
          <a:bodyPr vert="horz" tIns="0" rIns="2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8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13460" y="3443772"/>
            <a:ext cx="14923922" cy="1869440"/>
          </a:xfrm>
        </p:spPr>
        <p:txBody>
          <a:bodyPr lIns="0" rIns="28215"/>
          <a:lstStyle>
            <a:lvl1pPr marL="0" marR="70537" indent="0" algn="r">
              <a:buNone/>
              <a:defRPr>
                <a:solidFill>
                  <a:schemeClr val="tx1"/>
                </a:solidFill>
              </a:defRPr>
            </a:lvl1pPr>
            <a:lvl2pPr marL="705368" indent="0" algn="ctr">
              <a:buNone/>
            </a:lvl2pPr>
            <a:lvl3pPr marL="1410736" indent="0" algn="ctr">
              <a:buNone/>
            </a:lvl3pPr>
            <a:lvl4pPr marL="2116104" indent="0" algn="ctr">
              <a:buNone/>
            </a:lvl4pPr>
            <a:lvl5pPr marL="2821473" indent="0" algn="ctr">
              <a:buNone/>
            </a:lvl5pPr>
            <a:lvl6pPr marL="3526841" indent="0" algn="ctr">
              <a:buNone/>
            </a:lvl6pPr>
            <a:lvl7pPr marL="4232209" indent="0" algn="ctr">
              <a:buNone/>
            </a:lvl7pPr>
            <a:lvl8pPr marL="4937577" indent="0" algn="ctr">
              <a:buNone/>
            </a:lvl8pPr>
            <a:lvl9pPr marL="56429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5860" y="975362"/>
            <a:ext cx="3909060" cy="555921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680" y="975362"/>
            <a:ext cx="11437620" cy="555921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669" y="1404520"/>
            <a:ext cx="14767560" cy="145328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8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669" y="2884975"/>
            <a:ext cx="14767560" cy="1610359"/>
          </a:xfrm>
        </p:spPr>
        <p:txBody>
          <a:bodyPr lIns="70537" rIns="70537" anchor="t"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751027"/>
            <a:ext cx="15636240" cy="1219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2048091"/>
            <a:ext cx="7673340" cy="4730496"/>
          </a:xfrm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1580" y="2048091"/>
            <a:ext cx="7673340" cy="4730496"/>
          </a:xfrm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751027"/>
            <a:ext cx="15636240" cy="1219200"/>
          </a:xfrm>
        </p:spPr>
        <p:txBody>
          <a:bodyPr tIns="7053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2" y="1978932"/>
            <a:ext cx="7676357" cy="703309"/>
          </a:xfrm>
        </p:spPr>
        <p:txBody>
          <a:bodyPr lIns="70537" tIns="0" rIns="70537" bIns="0" anchor="ctr">
            <a:noAutofit/>
          </a:bodyPr>
          <a:lstStyle>
            <a:lvl1pPr marL="0" indent="0">
              <a:buNone/>
              <a:defRPr sz="3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8825550" y="1983742"/>
            <a:ext cx="7679373" cy="698499"/>
          </a:xfrm>
        </p:spPr>
        <p:txBody>
          <a:bodyPr lIns="70537" tIns="0" rIns="70537" bIns="0" anchor="ctr"/>
          <a:lstStyle>
            <a:lvl1pPr marL="0" indent="0">
              <a:buNone/>
              <a:defRPr sz="3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1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8682" y="2682240"/>
            <a:ext cx="7676357" cy="4102101"/>
          </a:xfrm>
        </p:spPr>
        <p:txBody>
          <a:bodyPr tIns="0"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5550" y="2682240"/>
            <a:ext cx="7679373" cy="4102101"/>
          </a:xfrm>
        </p:spPr>
        <p:txBody>
          <a:bodyPr tIns="0"/>
          <a:lstStyle>
            <a:lvl1pPr>
              <a:defRPr sz="34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751027"/>
            <a:ext cx="15781020" cy="1219200"/>
          </a:xfrm>
        </p:spPr>
        <p:txBody>
          <a:bodyPr vert="horz" tIns="70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7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20" y="548642"/>
            <a:ext cx="5212080" cy="123952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3020" y="1788160"/>
            <a:ext cx="5212080" cy="4876800"/>
          </a:xfrm>
        </p:spPr>
        <p:txBody>
          <a:bodyPr lIns="28215" rIns="28215"/>
          <a:lstStyle>
            <a:lvl1pPr marL="0" indent="0" algn="l">
              <a:buNone/>
              <a:defRPr sz="2200"/>
            </a:lvl1pPr>
            <a:lvl2pPr indent="0" algn="l">
              <a:buNone/>
              <a:defRPr sz="1900"/>
            </a:lvl2pPr>
            <a:lvl3pPr indent="0" algn="l">
              <a:buNone/>
              <a:defRPr sz="1500"/>
            </a:lvl3pPr>
            <a:lvl4pPr indent="0" algn="l">
              <a:buNone/>
              <a:defRPr sz="1400"/>
            </a:lvl4pPr>
            <a:lvl5pPr indent="0" algn="l">
              <a:buNone/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92597" y="1788160"/>
            <a:ext cx="9712325" cy="4876800"/>
          </a:xfrm>
        </p:spPr>
        <p:txBody>
          <a:bodyPr tIns="0"/>
          <a:lstStyle>
            <a:lvl1pPr>
              <a:defRPr sz="4300"/>
            </a:lvl1pPr>
            <a:lvl2pPr>
              <a:defRPr sz="4000"/>
            </a:lvl2pPr>
            <a:lvl3pPr>
              <a:defRPr sz="3700"/>
            </a:lvl3pPr>
            <a:lvl4pPr>
              <a:defRPr sz="31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014931" y="1181949"/>
            <a:ext cx="9989820" cy="438912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5207857" y="5717088"/>
            <a:ext cx="295351" cy="16581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074" tIns="70537" rIns="141074" bIns="70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2" y="1255464"/>
            <a:ext cx="4204411" cy="1688129"/>
          </a:xfrm>
        </p:spPr>
        <p:txBody>
          <a:bodyPr vert="horz" lIns="70537" tIns="70537" rIns="70537" bIns="70537" anchor="b"/>
          <a:lstStyle>
            <a:lvl1pPr algn="l">
              <a:buNone/>
              <a:defRPr sz="31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8240" y="3017371"/>
            <a:ext cx="4198620" cy="2324608"/>
          </a:xfrm>
        </p:spPr>
        <p:txBody>
          <a:bodyPr lIns="98752" rIns="70537" bIns="70537" anchor="t"/>
          <a:lstStyle>
            <a:lvl1pPr marL="0" indent="0" algn="l">
              <a:spcBef>
                <a:spcPts val="386"/>
              </a:spcBef>
              <a:buFontTx/>
              <a:buNone/>
              <a:defRPr sz="20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46680" y="6780107"/>
            <a:ext cx="1158240" cy="389467"/>
          </a:xfrm>
        </p:spPr>
        <p:txBody>
          <a:bodyPr/>
          <a:lstStyle/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623007" y="1279485"/>
            <a:ext cx="8773668" cy="4194048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8098" y="6204373"/>
            <a:ext cx="17409795" cy="11108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324850" y="6634481"/>
            <a:ext cx="9048750" cy="68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8098" y="-7620"/>
            <a:ext cx="17409795" cy="11108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324850" y="-7620"/>
            <a:ext cx="9048750" cy="68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1074" tIns="70537" rIns="141074" bIns="70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68680" y="751027"/>
            <a:ext cx="15636240" cy="1219200"/>
          </a:xfrm>
          <a:prstGeom prst="rect">
            <a:avLst/>
          </a:prstGeom>
        </p:spPr>
        <p:txBody>
          <a:bodyPr vert="horz" lIns="0" tIns="7053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868680" y="2064512"/>
            <a:ext cx="15636240" cy="4681728"/>
          </a:xfrm>
          <a:prstGeom prst="rect">
            <a:avLst/>
          </a:prstGeom>
        </p:spPr>
        <p:txBody>
          <a:bodyPr vert="horz" lIns="141074" tIns="70537" rIns="141074" bIns="7053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68680" y="6780107"/>
            <a:ext cx="4053840" cy="38946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B1E69-39F8-4FDA-89DF-4C58D20F2B67}" type="datetimeFigureOut">
              <a:rPr lang="en-US" smtClean="0"/>
              <a:pPr/>
              <a:t>5/22/2016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067300" y="6780107"/>
            <a:ext cx="6370320" cy="38946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057120" y="6780107"/>
            <a:ext cx="1447800" cy="38946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37743A-6C26-4144-A045-C1A3DA8D1C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6132" y="215903"/>
            <a:ext cx="17443041" cy="692506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7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23221" indent="-42322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15" indent="-38089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indent="-38089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833957" indent="-32446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257178" indent="-32446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0399" indent="-32446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546" indent="-28214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85767" indent="-282147" algn="l" rtl="0" eaLnBrk="1" latinLnBrk="0" hangingPunct="1">
        <a:spcBef>
          <a:spcPct val="20000"/>
        </a:spcBef>
        <a:buClr>
          <a:schemeClr val="tx2"/>
        </a:buClr>
        <a:buChar char="•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3808988" indent="-28214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sz="8000" dirty="0" smtClean="0"/>
              <a:t>Module I</a:t>
            </a: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+mj-lt"/>
              </a:rPr>
              <a:t>Phase I(Execution Context Creation Phase)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0999" y="914400"/>
            <a:ext cx="12801600" cy="57912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24001"/>
            <a:ext cx="3505200" cy="2590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Global Object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524001"/>
            <a:ext cx="3505200" cy="2590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‘this’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15404" y="1524001"/>
            <a:ext cx="3581399" cy="2514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Outer Environment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(Link)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4495800"/>
            <a:ext cx="11430002" cy="19050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Sets up Memory space for variables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and functions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3411200" y="1676399"/>
            <a:ext cx="3733800" cy="2362201"/>
          </a:xfrm>
          <a:prstGeom prst="snip2Diag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dirty="0" smtClean="0">
                <a:latin typeface="+mj-lt"/>
              </a:rPr>
              <a:t>All variables in Javascript are initially set ‘undefined’</a:t>
            </a:r>
            <a:endParaRPr lang="en-US" sz="3200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13411200" y="4800599"/>
            <a:ext cx="3733800" cy="2362201"/>
          </a:xfrm>
          <a:prstGeom prst="snip2Diag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dirty="0" smtClean="0">
                <a:latin typeface="+mj-lt"/>
              </a:rPr>
              <a:t>Functions are placed in their entirety in creation phase itself</a:t>
            </a:r>
            <a:endParaRPr lang="en-US" sz="3200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448803" y="2667000"/>
            <a:ext cx="3886199" cy="251460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772400" y="5715000"/>
            <a:ext cx="5562600" cy="7620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dirty="0" smtClean="0"/>
              <a:t>                     </a:t>
            </a:r>
            <a:r>
              <a:rPr lang="en-US" b="1" dirty="0" smtClean="0">
                <a:solidFill>
                  <a:srgbClr val="FFC000"/>
                </a:solidFill>
                <a:latin typeface="+mj-lt"/>
              </a:rPr>
              <a:t>Phase II(Execution Context Execution Phase)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0999" y="914400"/>
            <a:ext cx="12801600" cy="57912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24001"/>
            <a:ext cx="3505200" cy="2590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Global Object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524001"/>
            <a:ext cx="3505200" cy="2590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‘this’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15404" y="1524001"/>
            <a:ext cx="3581399" cy="25146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Outer Environment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(Link)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4495800"/>
            <a:ext cx="11430002" cy="19050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Runs your code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13411200" y="4495801"/>
            <a:ext cx="3733800" cy="2362201"/>
          </a:xfrm>
          <a:prstGeom prst="snip2Diag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200" dirty="0" smtClean="0">
                <a:latin typeface="+mj-lt"/>
              </a:rPr>
              <a:t>Variables are set to values during Execution Phase</a:t>
            </a:r>
            <a:endParaRPr lang="en-US" sz="3200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48601" y="5334001"/>
            <a:ext cx="5486400" cy="7620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1663446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What do you mean by ‘undefined’ in Javascript?</a:t>
            </a:r>
          </a:p>
          <a:p>
            <a:pPr algn="l"/>
            <a:r>
              <a:rPr lang="en-US" sz="3600" dirty="0" smtClean="0">
                <a:latin typeface="+mj-lt"/>
              </a:rPr>
              <a:t>‘undefined’ in Javascript is a special value that has been assigned to a variable at the creation of the Execution Phase.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When a variable has been declared it is allocated memory space and set to its initial value ‘undefined’.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Never set a variable in your code to </a:t>
            </a:r>
            <a:r>
              <a:rPr lang="en-US" sz="3600" b="1" dirty="0" smtClean="0">
                <a:solidFill>
                  <a:srgbClr val="FFC000"/>
                </a:solidFill>
                <a:latin typeface="+mj-lt"/>
              </a:rPr>
              <a:t>‘undefined’</a:t>
            </a:r>
            <a:r>
              <a:rPr lang="en-US" sz="3600" dirty="0" smtClean="0">
                <a:latin typeface="+mj-lt"/>
              </a:rPr>
              <a:t> because it will lead to debugging problems and hard to realize whether you have set it to ‘undefined’ or Javascript engine has set it to ‘undefined’.</a:t>
            </a:r>
          </a:p>
          <a:p>
            <a:endParaRPr lang="en-US" sz="3600" dirty="0" smtClean="0">
              <a:latin typeface="+mj-lt"/>
            </a:endParaRPr>
          </a:p>
          <a:p>
            <a:endParaRPr lang="en-US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1671066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Is Javascript single threaded and synchronous?</a:t>
            </a:r>
          </a:p>
          <a:p>
            <a:pPr algn="l"/>
            <a:r>
              <a:rPr lang="en-US" sz="3600" dirty="0" smtClean="0">
                <a:latin typeface="+mj-lt"/>
              </a:rPr>
              <a:t>Single Threaded Execution means one command is executed at a time. Javascript behaves in a single threaded manner. In Javascript only one thing is happening at a time.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Synchronous means one line at a time and in order. Javascript is synchronous in its behavior.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b="1" dirty="0" smtClean="0">
                <a:solidFill>
                  <a:srgbClr val="FFC000"/>
                </a:solidFill>
                <a:latin typeface="+mj-lt"/>
              </a:rPr>
              <a:t>Under the hood of the browser may be not.</a:t>
            </a:r>
          </a:p>
          <a:p>
            <a:pPr algn="l"/>
            <a:endParaRPr lang="en-US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1671066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+mj-lt"/>
              </a:rPr>
              <a:t>Function Invocation and the Execution Stack-&gt; Every time a function is invoked it is provided an Execution Context which is placed on Execution Stack and lasts till the function has stopped executing.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b="1" dirty="0" smtClean="0">
                <a:solidFill>
                  <a:srgbClr val="FFC000"/>
                </a:solidFill>
                <a:latin typeface="+mj-lt"/>
              </a:rPr>
              <a:t>A new Execution context is created even if the function is invoking itself.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Whatever is on the top of Execution Stack is currently running Execution Context.</a:t>
            </a:r>
          </a:p>
          <a:p>
            <a:pPr algn="l"/>
            <a:endParaRPr lang="en-US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16710660" cy="7315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1" y="1676400"/>
            <a:ext cx="2971800" cy="5181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r>
              <a:rPr lang="en-US" dirty="0" smtClean="0"/>
              <a:t>function b(){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a(){</a:t>
            </a:r>
          </a:p>
          <a:p>
            <a:r>
              <a:rPr lang="en-US" dirty="0" smtClean="0"/>
              <a:t>b();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a();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1" y="5410201"/>
            <a:ext cx="10896601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Global 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(created and code is executed)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1" y="3429001"/>
            <a:ext cx="10896601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a()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 and execute)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3" y="1752600"/>
            <a:ext cx="10896601" cy="12954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 and execute)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0999" y="228601"/>
            <a:ext cx="14249400" cy="1066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Function Invocation and the Execution Stack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0"/>
            <a:ext cx="16634460" cy="7315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1" y="990600"/>
            <a:ext cx="2971800" cy="58674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b(){</a:t>
            </a:r>
          </a:p>
          <a:p>
            <a:r>
              <a:rPr lang="en-US" dirty="0" smtClean="0"/>
              <a:t>var myVar;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a(){</a:t>
            </a:r>
          </a:p>
          <a:p>
            <a:r>
              <a:rPr lang="en-US" dirty="0" smtClean="0"/>
              <a:t>var  myVar=2 ;</a:t>
            </a:r>
          </a:p>
          <a:p>
            <a:r>
              <a:rPr lang="en-US" dirty="0" smtClean="0"/>
              <a:t>b();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var  myVar=1; </a:t>
            </a:r>
          </a:p>
          <a:p>
            <a:r>
              <a:rPr lang="en-US" dirty="0" smtClean="0"/>
              <a:t>a();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1" y="5410201"/>
            <a:ext cx="10896601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Global 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(created and code is executed)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1" y="3124201"/>
            <a:ext cx="10896601" cy="1524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(create and execute)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1" y="990601"/>
            <a:ext cx="10896601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(create and execute)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03" y="5791201"/>
            <a:ext cx="2209801" cy="7620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/>
              <a:t>myVar=1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92003" y="3505201"/>
            <a:ext cx="2209801" cy="8382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/>
              <a:t>myVar=2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115803" y="1295400"/>
            <a:ext cx="2209801" cy="9906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/>
              <a:t>myVar=</a:t>
            </a:r>
          </a:p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2" y="0"/>
            <a:ext cx="14020799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/>
              <a:t>    </a:t>
            </a:r>
            <a:r>
              <a:rPr lang="en-US" sz="3600" b="1" dirty="0" smtClean="0">
                <a:solidFill>
                  <a:srgbClr val="FFC000"/>
                </a:solidFill>
              </a:rPr>
              <a:t>Function, Context and Variable Environments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1" y="990600"/>
            <a:ext cx="1905001" cy="58674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/>
              <a:t>Every Execution Context gets its own Variable Environment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630400" y="1600201"/>
            <a:ext cx="533400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30400" y="3810000"/>
            <a:ext cx="533400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630400" y="6096000"/>
            <a:ext cx="533400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0"/>
            <a:ext cx="16634460" cy="7315200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3" y="990600"/>
            <a:ext cx="3581399" cy="58674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b(){</a:t>
            </a:r>
          </a:p>
          <a:p>
            <a:r>
              <a:rPr lang="en-US" dirty="0" smtClean="0"/>
              <a:t>console.log(myVar);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 a(){</a:t>
            </a:r>
          </a:p>
          <a:p>
            <a:r>
              <a:rPr lang="en-US" dirty="0" smtClean="0"/>
              <a:t>var  myVar=2 ;</a:t>
            </a:r>
          </a:p>
          <a:p>
            <a:r>
              <a:rPr lang="en-US" dirty="0" smtClean="0"/>
              <a:t>b();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var  myVar=1; </a:t>
            </a:r>
          </a:p>
          <a:p>
            <a:r>
              <a:rPr lang="en-US" dirty="0" smtClean="0"/>
              <a:t>a();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5410201"/>
            <a:ext cx="8915400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Global 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(created and code is executed)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1" y="3124201"/>
            <a:ext cx="8991600" cy="1524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a()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 and execute)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2" y="990601"/>
            <a:ext cx="9067799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 and execute)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72801" y="5715001"/>
            <a:ext cx="1981200" cy="7620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myVar=1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3" y="3505201"/>
            <a:ext cx="2209801" cy="8382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myVar=2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68003" y="1295400"/>
            <a:ext cx="2209801" cy="99060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myVar=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undefined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2" y="0"/>
            <a:ext cx="14020799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/>
              <a:t>    </a:t>
            </a:r>
            <a:r>
              <a:rPr lang="en-US" sz="3600" b="1" dirty="0" smtClean="0">
                <a:solidFill>
                  <a:srgbClr val="FFC000"/>
                </a:solidFill>
                <a:latin typeface="+mj-lt"/>
              </a:rPr>
              <a:t>Scope Chain</a:t>
            </a:r>
            <a:endParaRPr lang="en-US" sz="36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13030201" y="1371601"/>
            <a:ext cx="1524000" cy="5029200"/>
          </a:xfrm>
          <a:prstGeom prst="curvedLeftArrow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4859002" y="1066801"/>
            <a:ext cx="1600201" cy="5562601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29" tIns="45715" rIns="91429" bIns="45715" rtlCol="0" anchor="ctr"/>
          <a:lstStyle/>
          <a:p>
            <a:pPr algn="ctr"/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210802" y="228601"/>
            <a:ext cx="716280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/>
              <a:t>Reference to outer environment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3563601" y="762001"/>
            <a:ext cx="533400" cy="68580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endParaRPr lang="en-US" sz="3200" dirty="0" smtClean="0">
              <a:latin typeface="+mj-lt"/>
            </a:endParaRPr>
          </a:p>
          <a:p>
            <a:pPr algn="l"/>
            <a:r>
              <a:rPr lang="en-US" sz="3200" dirty="0" smtClean="0">
                <a:latin typeface="+mj-lt"/>
              </a:rPr>
              <a:t>Outer Environment-&gt;Depends on where the code sits physically. Say, a function is created in the global object then its outer environment will be Window Object.</a:t>
            </a:r>
          </a:p>
          <a:p>
            <a:pPr algn="l"/>
            <a:endParaRPr lang="en-US" sz="3200" dirty="0" smtClean="0">
              <a:latin typeface="+mj-lt"/>
            </a:endParaRPr>
          </a:p>
          <a:p>
            <a:pPr algn="l"/>
            <a:r>
              <a:rPr lang="en-US" sz="3200" dirty="0" smtClean="0">
                <a:latin typeface="+mj-lt"/>
              </a:rPr>
              <a:t>Javascript will try to find a variable’s value upto the outermost lexical environment if it is not able to find it in inner environments.</a:t>
            </a:r>
          </a:p>
          <a:p>
            <a:pPr algn="l"/>
            <a:endParaRPr lang="en-US" sz="3200" dirty="0" smtClean="0">
              <a:latin typeface="+mj-lt"/>
            </a:endParaRPr>
          </a:p>
          <a:p>
            <a:pPr algn="l"/>
            <a:r>
              <a:rPr lang="en-US" sz="3200" dirty="0" smtClean="0">
                <a:latin typeface="+mj-lt"/>
              </a:rPr>
              <a:t>Scope Chain-&gt;Finding the value of a variable down the hierarchy of a function based on the lexical environment of that function. It is the chain of the Outer Environment references.</a:t>
            </a:r>
          </a:p>
          <a:p>
            <a:pPr algn="l"/>
            <a:endParaRPr lang="en-US" sz="3200" dirty="0" smtClean="0">
              <a:latin typeface="+mj-lt"/>
            </a:endParaRPr>
          </a:p>
          <a:p>
            <a:pPr algn="l"/>
            <a:r>
              <a:rPr lang="en-US" sz="3200" dirty="0" smtClean="0">
                <a:latin typeface="+mj-lt"/>
              </a:rPr>
              <a:t>Scope-&gt; Where a variable is available in your code and if it is truly the same variable, or a new copy(calling a function twice).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/>
          <a:lstStyle/>
          <a:p>
            <a:pPr algn="l"/>
            <a:r>
              <a:rPr lang="en-US" sz="3600" dirty="0" smtClean="0">
                <a:latin typeface="+mj-lt"/>
              </a:rPr>
              <a:t>Since Javascript is synchronous how does it handle asynchronous events?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endParaRPr lang="en-US" sz="3600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1" y="838201"/>
            <a:ext cx="13639800" cy="5943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The Browser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2" y="2971799"/>
            <a:ext cx="3429000" cy="160020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Javascript Engine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6602" y="4953001"/>
            <a:ext cx="3048001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HTTP Request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3" y="1066800"/>
            <a:ext cx="3276599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Rendering Engine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>
            <a:off x="4572000" y="1981201"/>
            <a:ext cx="1447800" cy="1295401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9448801" y="4114801"/>
            <a:ext cx="1447800" cy="1295401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62603" y="1904999"/>
            <a:ext cx="5943601" cy="60960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430004" y="1219200"/>
            <a:ext cx="2133599" cy="1219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Hooks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1691640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900" dirty="0" smtClean="0">
                <a:latin typeface="+mj-lt"/>
              </a:rPr>
              <a:t>Syntax Parser-&gt; A program that reads your code and determines what if does and if its grammar is valid.</a:t>
            </a:r>
          </a:p>
          <a:p>
            <a:pPr algn="l"/>
            <a:r>
              <a:rPr lang="en-US" dirty="0" smtClean="0">
                <a:latin typeface="+mj-lt"/>
              </a:rPr>
              <a:t>Javascript engine adds some extra capability to your code once it begins to process your code.</a:t>
            </a:r>
          </a:p>
          <a:p>
            <a:endParaRPr lang="en-US" dirty="0" smtClean="0"/>
          </a:p>
          <a:p>
            <a:r>
              <a:rPr lang="en-US" dirty="0" smtClean="0"/>
              <a:t>         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" y="3124200"/>
            <a:ext cx="4800600" cy="3886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latin typeface="+mj-lt"/>
              </a:rPr>
              <a:t>Your Code</a:t>
            </a:r>
          </a:p>
          <a:p>
            <a:pPr algn="ctr"/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function hello(){	</a:t>
            </a:r>
          </a:p>
          <a:p>
            <a:r>
              <a:rPr lang="en-US" sz="3200" dirty="0" smtClean="0">
                <a:latin typeface="+mj-lt"/>
              </a:rPr>
              <a:t>var a=‘Hello World’;</a:t>
            </a:r>
          </a:p>
          <a:p>
            <a:r>
              <a:rPr lang="en-US" sz="3200" dirty="0" smtClean="0">
                <a:latin typeface="+mj-lt"/>
              </a:rPr>
              <a:t>}	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268200" y="2971800"/>
            <a:ext cx="4800600" cy="3886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/>
              <a:t>Computer Instructions</a:t>
            </a:r>
            <a:endParaRPr lang="en-US" sz="3200" dirty="0" smtClean="0">
              <a:latin typeface="+mj-lt"/>
            </a:endParaRPr>
          </a:p>
          <a:p>
            <a:r>
              <a:rPr lang="en-US" sz="3200" dirty="0" smtClean="0">
                <a:latin typeface="+mj-lt"/>
              </a:rPr>
              <a:t>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82600" y="41910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097000" y="48768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410200" y="4191000"/>
            <a:ext cx="65532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3429000"/>
            <a:ext cx="4311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j-lt"/>
              </a:rPr>
              <a:t>Syntax Parsers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/>
          <a:lstStyle/>
          <a:p>
            <a:pPr algn="l"/>
            <a:r>
              <a:rPr lang="en-US" sz="3600" dirty="0" smtClean="0">
                <a:latin typeface="+mj-lt"/>
              </a:rPr>
              <a:t>Example how Javascript handle asynchronous events-&gt;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3" y="4800601"/>
            <a:ext cx="10896601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Global 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(created and code is executed)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3" y="2971801"/>
            <a:ext cx="10896601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a()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 and execute)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2" y="1295400"/>
            <a:ext cx="10896601" cy="1371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b()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Execution Context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 and execute)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87200" y="4419601"/>
            <a:ext cx="2286000" cy="11430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latin typeface="+mj-lt"/>
              </a:rPr>
              <a:t>Click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01801" y="4419600"/>
            <a:ext cx="2286000" cy="12192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latin typeface="+mj-lt"/>
              </a:rPr>
              <a:t>HTTP Request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63401" y="5715000"/>
            <a:ext cx="4800601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Event Queue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4800600"/>
            <a:ext cx="10896601" cy="1447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Click Handler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(created and code is executed)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1663446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+mj-lt"/>
              </a:rPr>
              <a:t>Event Queue-&gt; When we want to notify Javascript of some action that event is placed in the Event Queue. Event Queue is looked by Javascript when Execution Stack is empty.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Javascript periodically looks at the Event Queue when the Execution Stack is empty.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Browser asynchronously puts events in the Event Queue but Javascript processes them synchronously.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endParaRPr lang="en-US" sz="3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j-lt"/>
              </a:rPr>
              <a:t>Demo of how events are placed and executed using Event Queue-&gt;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//long running function</a:t>
            </a:r>
          </a:p>
          <a:p>
            <a:pPr algn="l"/>
            <a:r>
              <a:rPr lang="en-US" sz="2400" dirty="0" smtClean="0">
                <a:latin typeface="+mj-lt"/>
              </a:rPr>
              <a:t>function waitThreeSeconds(){</a:t>
            </a:r>
          </a:p>
          <a:p>
            <a:pPr algn="l"/>
            <a:r>
              <a:rPr lang="en-US" sz="2400" dirty="0" smtClean="0">
                <a:latin typeface="+mj-lt"/>
              </a:rPr>
              <a:t>var ms=3000+new Date().getTime();</a:t>
            </a:r>
          </a:p>
          <a:p>
            <a:pPr algn="l"/>
            <a:r>
              <a:rPr lang="en-US" sz="2400" dirty="0" smtClean="0">
                <a:latin typeface="+mj-lt"/>
              </a:rPr>
              <a:t>while(new Date()&lt;ms){}</a:t>
            </a:r>
          </a:p>
          <a:p>
            <a:pPr algn="l"/>
            <a:r>
              <a:rPr lang="en-US" sz="2400" dirty="0" smtClean="0">
                <a:latin typeface="+mj-lt"/>
              </a:rPr>
              <a:t>console.log(‘Finished Function’);</a:t>
            </a:r>
          </a:p>
          <a:p>
            <a:pPr algn="l"/>
            <a:r>
              <a:rPr lang="en-US" sz="2400" dirty="0" smtClean="0">
                <a:latin typeface="+mj-lt"/>
              </a:rPr>
              <a:t>} 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//click event handler</a:t>
            </a:r>
          </a:p>
          <a:p>
            <a:pPr algn="l"/>
            <a:r>
              <a:rPr lang="en-US" sz="2400" dirty="0" smtClean="0">
                <a:latin typeface="+mj-lt"/>
              </a:rPr>
              <a:t>function clickHandler(){</a:t>
            </a:r>
          </a:p>
          <a:p>
            <a:pPr algn="l"/>
            <a:r>
              <a:rPr lang="en-US" sz="2400" dirty="0" smtClean="0">
                <a:latin typeface="+mj-lt"/>
              </a:rPr>
              <a:t>console.log(‘Click Event’);</a:t>
            </a:r>
          </a:p>
          <a:p>
            <a:pPr algn="l"/>
            <a:r>
              <a:rPr lang="en-US" sz="2400" dirty="0" smtClean="0">
                <a:latin typeface="+mj-lt"/>
              </a:rPr>
              <a:t>} </a:t>
            </a:r>
          </a:p>
          <a:p>
            <a:pPr algn="l"/>
            <a:r>
              <a:rPr lang="en-US" sz="2400" dirty="0" smtClean="0">
                <a:latin typeface="+mj-lt"/>
              </a:rPr>
              <a:t>document.addEventListener(‘click’, clickHandler);</a:t>
            </a:r>
          </a:p>
          <a:p>
            <a:pPr algn="l"/>
            <a:r>
              <a:rPr lang="en-US" sz="2400" dirty="0" smtClean="0">
                <a:latin typeface="+mj-lt"/>
              </a:rPr>
              <a:t>waitThreeSeconds();</a:t>
            </a:r>
          </a:p>
          <a:p>
            <a:pPr algn="l"/>
            <a:r>
              <a:rPr lang="en-US" sz="2400" dirty="0" smtClean="0">
                <a:latin typeface="+mj-lt"/>
              </a:rPr>
              <a:t>console.log(‘Finished Execution’);</a:t>
            </a:r>
          </a:p>
          <a:p>
            <a:pPr algn="l"/>
            <a:endParaRPr lang="en-US" sz="2400" dirty="0" smtClean="0">
              <a:latin typeface="+mj-lt"/>
            </a:endParaRPr>
          </a:p>
          <a:p>
            <a:pPr algn="l"/>
            <a:endParaRPr lang="en-US" sz="2400" dirty="0" smtClean="0">
              <a:latin typeface="+mj-lt"/>
            </a:endParaRPr>
          </a:p>
          <a:p>
            <a:pPr algn="l"/>
            <a:endParaRPr lang="en-US" sz="2400" dirty="0" smtClean="0">
              <a:latin typeface="+mj-lt"/>
            </a:endParaRPr>
          </a:p>
          <a:p>
            <a:pPr algn="l"/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1663446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Summary-&gt;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It does not matter where the code is written physically when concerning about when the execution stack of a function will be created but what matter is where you invoke the function.</a:t>
            </a:r>
          </a:p>
          <a:p>
            <a:pPr algn="l"/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Outer Reference of a function is the Execution context in which it is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16916400" cy="7086601"/>
          </a:xfr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dirty="0" smtClean="0">
                <a:latin typeface="+mj-lt"/>
              </a:rPr>
              <a:t>Lexical Environments-&gt;Where something sits physically in the code you write.</a:t>
            </a:r>
          </a:p>
          <a:p>
            <a:pPr algn="l"/>
            <a:r>
              <a:rPr lang="en-US" dirty="0" smtClean="0">
                <a:latin typeface="+mj-lt"/>
              </a:rPr>
              <a:t>‘Lexical’ means ‘having to do with words or grammar’. </a:t>
            </a:r>
          </a:p>
          <a:p>
            <a:pPr algn="l"/>
            <a:r>
              <a:rPr lang="en-US" dirty="0" smtClean="0">
                <a:latin typeface="+mj-lt"/>
              </a:rPr>
              <a:t>A Lexical environment exists in programming languages in which 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where</a:t>
            </a:r>
            <a:r>
              <a:rPr lang="en-US" dirty="0" smtClean="0">
                <a:latin typeface="+mj-lt"/>
              </a:rPr>
              <a:t> you write something is important. </a:t>
            </a:r>
          </a:p>
          <a:p>
            <a:endParaRPr lang="en-US" dirty="0" smtClean="0"/>
          </a:p>
          <a:p>
            <a:r>
              <a:rPr lang="en-US" dirty="0" smtClean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1691640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pPr algn="l"/>
            <a:r>
              <a:rPr lang="en-US" sz="3900" dirty="0" smtClean="0">
                <a:latin typeface="+mj-lt"/>
              </a:rPr>
              <a:t>Execution Context-&gt;A wrapper to help manage the code that is running.</a:t>
            </a:r>
          </a:p>
          <a:p>
            <a:pPr algn="l"/>
            <a:endParaRPr lang="en-US" sz="3900" dirty="0" smtClean="0">
              <a:latin typeface="+mj-lt"/>
            </a:endParaRPr>
          </a:p>
          <a:p>
            <a:pPr algn="l"/>
            <a:r>
              <a:rPr lang="en-US" sz="3900" dirty="0" smtClean="0">
                <a:latin typeface="+mj-lt"/>
              </a:rPr>
              <a:t>There are lots of lexical environments. Which one is currently running is managed via execution contexts. It can contain things beyond what you have written in your code.</a:t>
            </a:r>
          </a:p>
          <a:p>
            <a:pPr algn="l"/>
            <a:endParaRPr lang="en-US" sz="3900" dirty="0" smtClean="0">
              <a:latin typeface="+mj-lt"/>
            </a:endParaRPr>
          </a:p>
          <a:p>
            <a:pPr algn="l"/>
            <a:r>
              <a:rPr lang="en-US" sz="3900" u="sng" dirty="0" smtClean="0">
                <a:solidFill>
                  <a:srgbClr val="FFC000"/>
                </a:solidFill>
                <a:latin typeface="+mj-lt"/>
              </a:rPr>
              <a:t>Javascript Engine wraps our code inside an Execution Context.</a:t>
            </a:r>
          </a:p>
          <a:p>
            <a:r>
              <a:rPr lang="en-US" dirty="0" smtClean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"/>
            <a:ext cx="1737360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sz="3600" dirty="0" smtClean="0">
                <a:latin typeface="+mj-lt"/>
              </a:rPr>
              <a:t>Name/Value Pair: A Name which maps to a unique value.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The name may be defined more than once, but only can have one value in any given context.</a:t>
            </a:r>
          </a:p>
          <a:p>
            <a:pPr algn="l"/>
            <a:r>
              <a:rPr lang="en-US" sz="3600" dirty="0" smtClean="0">
                <a:latin typeface="+mj-lt"/>
              </a:rPr>
              <a:t>That value may be more name/value pairs.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u="sng" dirty="0" smtClean="0">
                <a:solidFill>
                  <a:srgbClr val="FFC000"/>
                </a:solidFill>
                <a:latin typeface="+mj-lt"/>
              </a:rPr>
              <a:t>Object-&gt; A collection of name value pairs.</a:t>
            </a:r>
          </a:p>
          <a:p>
            <a:pPr algn="l"/>
            <a:r>
              <a:rPr lang="en-US" sz="3600" dirty="0" smtClean="0">
                <a:latin typeface="+mj-lt"/>
              </a:rPr>
              <a:t>This is the simplest definition when talking about objects in Javascript.</a:t>
            </a:r>
            <a:r>
              <a:rPr lang="en-US" dirty="0" smtClean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16710660" cy="7086601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 smtClean="0">
                <a:latin typeface="+mj-lt"/>
              </a:rPr>
              <a:t>Example of a Javascript object-&gt;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Address:</a:t>
            </a:r>
          </a:p>
          <a:p>
            <a:pPr algn="l"/>
            <a:r>
              <a:rPr lang="en-US" sz="3600" dirty="0" smtClean="0">
                <a:latin typeface="+mj-lt"/>
              </a:rPr>
              <a:t>{</a:t>
            </a:r>
          </a:p>
          <a:p>
            <a:pPr algn="l"/>
            <a:r>
              <a:rPr lang="en-US" sz="3600" dirty="0" smtClean="0">
                <a:latin typeface="+mj-lt"/>
              </a:rPr>
              <a:t>Street : ’Main’,</a:t>
            </a:r>
          </a:p>
          <a:p>
            <a:pPr algn="l"/>
            <a:r>
              <a:rPr lang="en-US" sz="3600" dirty="0" smtClean="0">
                <a:latin typeface="+mj-lt"/>
              </a:rPr>
              <a:t>Number : 100,</a:t>
            </a:r>
          </a:p>
          <a:p>
            <a:pPr algn="l"/>
            <a:r>
              <a:rPr lang="en-US" sz="3600" dirty="0" smtClean="0">
                <a:latin typeface="+mj-lt"/>
              </a:rPr>
              <a:t>Apartment :</a:t>
            </a:r>
          </a:p>
          <a:p>
            <a:pPr algn="l"/>
            <a:r>
              <a:rPr lang="en-US" sz="3600" dirty="0" smtClean="0">
                <a:latin typeface="+mj-lt"/>
              </a:rPr>
              <a:t>                       {</a:t>
            </a:r>
          </a:p>
          <a:p>
            <a:pPr algn="l"/>
            <a:r>
              <a:rPr lang="en-US" sz="3600" dirty="0" smtClean="0">
                <a:latin typeface="+mj-lt"/>
              </a:rPr>
              <a:t>			Floor : 3,</a:t>
            </a:r>
          </a:p>
          <a:p>
            <a:pPr algn="l"/>
            <a:r>
              <a:rPr lang="en-US" sz="3600" dirty="0" smtClean="0">
                <a:latin typeface="+mj-lt"/>
              </a:rPr>
              <a:t>			Number : 301</a:t>
            </a:r>
          </a:p>
          <a:p>
            <a:pPr algn="l"/>
            <a:r>
              <a:rPr lang="en-US" sz="3600" dirty="0" smtClean="0">
                <a:latin typeface="+mj-lt"/>
              </a:rPr>
              <a:t>		      }</a:t>
            </a:r>
          </a:p>
          <a:p>
            <a:pPr algn="l"/>
            <a:r>
              <a:rPr lang="en-US" sz="3600" dirty="0" smtClean="0"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794480" cy="7086601"/>
          </a:xfrm>
          <a:noFill/>
          <a:ln>
            <a:noFill/>
          </a:ln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"/>
            <a:ext cx="15392400" cy="6705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/>
          <a:p>
            <a:pPr algn="ctr"/>
            <a:r>
              <a:rPr lang="en-US" sz="4000" dirty="0" smtClean="0">
                <a:latin typeface="+mj-lt"/>
              </a:rPr>
              <a:t>Execution Context(Global)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1" y="1447800"/>
            <a:ext cx="3276599" cy="3048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Global Object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(Window)</a:t>
            </a:r>
            <a:endParaRPr 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198" y="1447801"/>
            <a:ext cx="3276599" cy="2971801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‘this’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9398" y="1447801"/>
            <a:ext cx="3276599" cy="28956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Outer Environment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(Link)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4724401"/>
            <a:ext cx="11658600" cy="1524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+mj-lt"/>
              </a:rPr>
              <a:t>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+mj-lt"/>
              </a:rPr>
              <a:t>Explain variables and function hoisting?</a:t>
            </a:r>
          </a:p>
          <a:p>
            <a:pPr algn="l"/>
            <a:r>
              <a:rPr lang="en-US" sz="3600" dirty="0" smtClean="0">
                <a:latin typeface="+mj-lt"/>
              </a:rPr>
              <a:t>Consider these example,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676400"/>
            <a:ext cx="4267201" cy="48006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dirty="0" smtClean="0"/>
              <a:t>var a=‘Hello World’;</a:t>
            </a:r>
          </a:p>
          <a:p>
            <a:endParaRPr lang="en-US" dirty="0" smtClean="0"/>
          </a:p>
          <a:p>
            <a:r>
              <a:rPr lang="en-US" dirty="0" smtClean="0"/>
              <a:t>function b(){</a:t>
            </a:r>
          </a:p>
          <a:p>
            <a:r>
              <a:rPr lang="en-US" dirty="0" smtClean="0"/>
              <a:t>console.log(‘b called’);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console.log(a);</a:t>
            </a:r>
          </a:p>
          <a:p>
            <a:r>
              <a:rPr lang="en-US" dirty="0" smtClean="0"/>
              <a:t>b();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0" y="1676400"/>
            <a:ext cx="4267201" cy="48006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dirty="0" smtClean="0"/>
              <a:t>console.log(a);</a:t>
            </a:r>
          </a:p>
          <a:p>
            <a:r>
              <a:rPr lang="en-US" dirty="0" smtClean="0"/>
              <a:t>b();</a:t>
            </a:r>
          </a:p>
          <a:p>
            <a:endParaRPr lang="en-US" dirty="0" smtClean="0"/>
          </a:p>
          <a:p>
            <a:r>
              <a:rPr lang="en-US" dirty="0" smtClean="0"/>
              <a:t>var a=‘Hello World’;</a:t>
            </a:r>
          </a:p>
          <a:p>
            <a:endParaRPr lang="en-US" dirty="0" smtClean="0"/>
          </a:p>
          <a:p>
            <a:r>
              <a:rPr lang="en-US" dirty="0" smtClean="0"/>
              <a:t>function b(){</a:t>
            </a:r>
          </a:p>
          <a:p>
            <a:r>
              <a:rPr lang="en-US" dirty="0" smtClean="0"/>
              <a:t>console.log(‘b called’);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" y="228600"/>
            <a:ext cx="16360140" cy="7086601"/>
          </a:xfrm>
          <a:noFill/>
          <a:ln>
            <a:noFill/>
          </a:ln>
        </p:spPr>
        <p:txBody>
          <a:bodyPr/>
          <a:lstStyle/>
          <a:p>
            <a:pPr algn="l"/>
            <a:r>
              <a:rPr lang="en-US" sz="3600" dirty="0" smtClean="0">
                <a:latin typeface="+mj-lt"/>
              </a:rPr>
              <a:t>When  you run the previous code you will see that the in the second example the variable a is ‘undefined’ but the function is running fine.</a:t>
            </a:r>
          </a:p>
          <a:p>
            <a:pPr algn="l"/>
            <a:endParaRPr lang="en-US" sz="3600" dirty="0" smtClean="0">
              <a:latin typeface="+mj-lt"/>
            </a:endParaRPr>
          </a:p>
          <a:p>
            <a:pPr algn="l"/>
            <a:r>
              <a:rPr lang="en-US" sz="3600" dirty="0" smtClean="0">
                <a:latin typeface="+mj-lt"/>
              </a:rPr>
              <a:t>Why would that be?</a:t>
            </a:r>
          </a:p>
          <a:p>
            <a:pPr algn="l"/>
            <a:r>
              <a:rPr lang="en-US" sz="3600" dirty="0" smtClean="0">
                <a:latin typeface="+mj-lt"/>
              </a:rPr>
              <a:t>The reason is that the Javascript engine sets up the Execution Context in Two Phases,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2526</TotalTime>
  <Words>1188</Words>
  <Application>Microsoft Office PowerPoint</Application>
  <PresentationFormat>Custom</PresentationFormat>
  <Paragraphs>279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Balyan</dc:creator>
  <cp:lastModifiedBy>Gaurav Balyan</cp:lastModifiedBy>
  <cp:revision>316</cp:revision>
  <dcterms:created xsi:type="dcterms:W3CDTF">2016-03-25T17:57:45Z</dcterms:created>
  <dcterms:modified xsi:type="dcterms:W3CDTF">2016-05-22T17:40:06Z</dcterms:modified>
</cp:coreProperties>
</file>