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0" r:id="rId8"/>
    <p:sldId id="263" r:id="rId9"/>
    <p:sldId id="264" r:id="rId10"/>
    <p:sldId id="265" r:id="rId11"/>
    <p:sldId id="266" r:id="rId12"/>
  </p:sldIdLst>
  <p:sldSz cx="17373600" cy="10058400"/>
  <p:notesSz cx="6858000" cy="9144000"/>
  <p:defaultText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888" y="-108"/>
      </p:cViewPr>
      <p:guideLst>
        <p:guide orient="horz" pos="3168"/>
        <p:guide pos="547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1013460" y="2011680"/>
            <a:ext cx="14918131" cy="2682240"/>
          </a:xfrm>
          <a:ln>
            <a:noFill/>
          </a:ln>
        </p:spPr>
        <p:txBody>
          <a:bodyPr vert="horz" tIns="0" rIns="31349"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9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013460" y="4735186"/>
            <a:ext cx="14923922" cy="2570480"/>
          </a:xfrm>
        </p:spPr>
        <p:txBody>
          <a:bodyPr lIns="0" rIns="31349"/>
          <a:lstStyle>
            <a:lvl1pPr marL="0" marR="78373" indent="0" algn="r">
              <a:buNone/>
              <a:defRPr>
                <a:solidFill>
                  <a:schemeClr val="tx1"/>
                </a:solidFill>
              </a:defRPr>
            </a:lvl1pPr>
            <a:lvl2pPr marL="783732" indent="0" algn="ctr">
              <a:buNone/>
            </a:lvl2pPr>
            <a:lvl3pPr marL="1567464" indent="0" algn="ctr">
              <a:buNone/>
            </a:lvl3pPr>
            <a:lvl4pPr marL="2351197" indent="0" algn="ctr">
              <a:buNone/>
            </a:lvl4pPr>
            <a:lvl5pPr marL="3134929" indent="0" algn="ctr">
              <a:buNone/>
            </a:lvl5pPr>
            <a:lvl6pPr marL="3918661" indent="0" algn="ctr">
              <a:buNone/>
            </a:lvl6pPr>
            <a:lvl7pPr marL="4702393" indent="0" algn="ctr">
              <a:buNone/>
            </a:lvl7pPr>
            <a:lvl8pPr marL="5486126" indent="0" algn="ctr">
              <a:buNone/>
            </a:lvl8pPr>
            <a:lvl9pPr marL="626985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5ED7DA-80D8-4990-ADAE-1E63E36B885A}" type="datetimeFigureOut">
              <a:rPr lang="en-US" smtClean="0"/>
              <a:pPr/>
              <a:t>2/18/2016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AA90B1-2B6E-4E0B-AC1A-EE9C1F1BA1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5ED7DA-80D8-4990-ADAE-1E63E36B885A}"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95860" y="1341122"/>
            <a:ext cx="3909060" cy="764391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68680" y="1341122"/>
            <a:ext cx="11437620" cy="7643919"/>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5ED7DA-80D8-4990-ADAE-1E63E36B885A}"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5ED7DA-80D8-4990-ADAE-1E63E36B885A}"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7669" y="1931213"/>
            <a:ext cx="14767560" cy="1998269"/>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9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7669" y="3966841"/>
            <a:ext cx="14767560" cy="2214244"/>
          </a:xfrm>
        </p:spPr>
        <p:txBody>
          <a:bodyPr lIns="78373" rIns="78373" anchor="t"/>
          <a:lstStyle>
            <a:lvl1pPr marL="0" indent="0">
              <a:buNone/>
              <a:defRPr sz="3800">
                <a:solidFill>
                  <a:schemeClr val="tx1"/>
                </a:solidFill>
              </a:defRPr>
            </a:lvl1pPr>
            <a:lvl2pPr>
              <a:buNone/>
              <a:defRPr sz="3100">
                <a:solidFill>
                  <a:schemeClr val="tx1">
                    <a:tint val="75000"/>
                  </a:schemeClr>
                </a:solidFill>
              </a:defRPr>
            </a:lvl2pPr>
            <a:lvl3pPr>
              <a:buNone/>
              <a:defRPr sz="2700">
                <a:solidFill>
                  <a:schemeClr val="tx1">
                    <a:tint val="75000"/>
                  </a:schemeClr>
                </a:solidFill>
              </a:defRPr>
            </a:lvl3pPr>
            <a:lvl4pPr>
              <a:buNone/>
              <a:defRPr sz="2400">
                <a:solidFill>
                  <a:schemeClr val="tx1">
                    <a:tint val="75000"/>
                  </a:schemeClr>
                </a:solidFill>
              </a:defRPr>
            </a:lvl4pPr>
            <a:lvl5pPr>
              <a:buNone/>
              <a:defRPr sz="2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5ED7DA-80D8-4990-ADAE-1E63E36B885A}"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A90B1-2B6E-4E0B-AC1A-EE9C1F1BA1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8680" y="1032662"/>
            <a:ext cx="15636240" cy="1676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868680" y="2816125"/>
            <a:ext cx="7673340" cy="6504432"/>
          </a:xfrm>
        </p:spPr>
        <p:txBody>
          <a:bodyPr/>
          <a:lstStyle>
            <a:lvl1pPr>
              <a:defRPr sz="4500"/>
            </a:lvl1pPr>
            <a:lvl2pPr>
              <a:defRPr sz="4100"/>
            </a:lvl2pPr>
            <a:lvl3pPr>
              <a:defRPr sz="3400"/>
            </a:lvl3pPr>
            <a:lvl4pPr>
              <a:defRPr sz="3100"/>
            </a:lvl4pPr>
            <a:lvl5pPr>
              <a:defRPr sz="3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8831580" y="2816125"/>
            <a:ext cx="7673340" cy="6504432"/>
          </a:xfrm>
        </p:spPr>
        <p:txBody>
          <a:bodyPr/>
          <a:lstStyle>
            <a:lvl1pPr>
              <a:defRPr sz="4500"/>
            </a:lvl1pPr>
            <a:lvl2pPr>
              <a:defRPr sz="4100"/>
            </a:lvl2pPr>
            <a:lvl3pPr>
              <a:defRPr sz="3400"/>
            </a:lvl3pPr>
            <a:lvl4pPr>
              <a:defRPr sz="3100"/>
            </a:lvl4pPr>
            <a:lvl5pPr>
              <a:defRPr sz="3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5ED7DA-80D8-4990-ADAE-1E63E36B885A}"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8680" y="1032662"/>
            <a:ext cx="15636240" cy="1676400"/>
          </a:xfrm>
        </p:spPr>
        <p:txBody>
          <a:bodyPr tIns="78373"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68680" y="2721030"/>
            <a:ext cx="7676357" cy="967050"/>
          </a:xfrm>
        </p:spPr>
        <p:txBody>
          <a:bodyPr lIns="78373" tIns="0" rIns="78373" bIns="0" anchor="ctr">
            <a:noAutofit/>
          </a:bodyPr>
          <a:lstStyle>
            <a:lvl1pPr marL="0" indent="0">
              <a:buNone/>
              <a:defRPr sz="4100" b="1" cap="none" baseline="0">
                <a:solidFill>
                  <a:schemeClr val="tx2"/>
                </a:solidFill>
                <a:effectLst/>
              </a:defRPr>
            </a:lvl1pPr>
            <a:lvl2pPr>
              <a:buNone/>
              <a:defRPr sz="3400" b="1"/>
            </a:lvl2pPr>
            <a:lvl3pPr>
              <a:buNone/>
              <a:defRPr sz="3100" b="1"/>
            </a:lvl3pPr>
            <a:lvl4pPr>
              <a:buNone/>
              <a:defRPr sz="2700" b="1"/>
            </a:lvl4pPr>
            <a:lvl5pPr>
              <a:buNone/>
              <a:defRPr sz="2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825548" y="2727645"/>
            <a:ext cx="7679373" cy="960436"/>
          </a:xfrm>
        </p:spPr>
        <p:txBody>
          <a:bodyPr lIns="78373" tIns="0" rIns="78373" bIns="0" anchor="ctr"/>
          <a:lstStyle>
            <a:lvl1pPr marL="0" indent="0">
              <a:buNone/>
              <a:defRPr sz="4100" b="1" cap="none" baseline="0">
                <a:solidFill>
                  <a:schemeClr val="tx2"/>
                </a:solidFill>
                <a:effectLst/>
              </a:defRPr>
            </a:lvl1pPr>
            <a:lvl2pPr>
              <a:buNone/>
              <a:defRPr sz="3400" b="1"/>
            </a:lvl2pPr>
            <a:lvl3pPr>
              <a:buNone/>
              <a:defRPr sz="3100" b="1"/>
            </a:lvl3pPr>
            <a:lvl4pPr>
              <a:buNone/>
              <a:defRPr sz="2700" b="1"/>
            </a:lvl4pPr>
            <a:lvl5pPr>
              <a:buNone/>
              <a:defRPr sz="2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68680" y="3688080"/>
            <a:ext cx="7676357" cy="5640389"/>
          </a:xfrm>
        </p:spPr>
        <p:txBody>
          <a:bodyPr tIns="0"/>
          <a:lstStyle>
            <a:lvl1pPr>
              <a:defRPr sz="3800"/>
            </a:lvl1pPr>
            <a:lvl2pPr>
              <a:defRPr sz="3400"/>
            </a:lvl2pPr>
            <a:lvl3pPr>
              <a:defRPr sz="3100"/>
            </a:lvl3pPr>
            <a:lvl4pPr>
              <a:defRPr sz="2700"/>
            </a:lvl4pPr>
            <a:lvl5pPr>
              <a:defRPr sz="2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8825548" y="3688080"/>
            <a:ext cx="7679373" cy="5640389"/>
          </a:xfrm>
        </p:spPr>
        <p:txBody>
          <a:bodyPr tIns="0"/>
          <a:lstStyle>
            <a:lvl1pPr>
              <a:defRPr sz="3800"/>
            </a:lvl1pPr>
            <a:lvl2pPr>
              <a:defRPr sz="3400"/>
            </a:lvl2pPr>
            <a:lvl3pPr>
              <a:defRPr sz="3100"/>
            </a:lvl3pPr>
            <a:lvl4pPr>
              <a:defRPr sz="2700"/>
            </a:lvl4pPr>
            <a:lvl5pPr>
              <a:defRPr sz="2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5ED7DA-80D8-4990-ADAE-1E63E36B885A}" type="datetimeFigureOut">
              <a:rPr lang="en-US" smtClean="0"/>
              <a:pPr/>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8680" y="1032662"/>
            <a:ext cx="15781020" cy="1676400"/>
          </a:xfrm>
        </p:spPr>
        <p:txBody>
          <a:bodyPr vert="horz" tIns="78373"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8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5ED7DA-80D8-4990-ADAE-1E63E36B885A}" type="datetimeFigureOut">
              <a:rPr lang="en-US" smtClean="0"/>
              <a:pPr/>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ED7DA-80D8-4990-ADAE-1E63E36B885A}" type="datetimeFigureOut">
              <a:rPr lang="en-US" smtClean="0"/>
              <a:pPr/>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020" y="754383"/>
            <a:ext cx="5212080" cy="1704340"/>
          </a:xfrm>
        </p:spPr>
        <p:txBody>
          <a:bodyPr lIns="0" anchor="b">
            <a:noAutofit/>
          </a:bodyPr>
          <a:lstStyle>
            <a:lvl1pPr algn="l" rtl="0">
              <a:spcBef>
                <a:spcPct val="0"/>
              </a:spcBef>
              <a:buNone/>
              <a:defRPr sz="45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303020" y="2458720"/>
            <a:ext cx="5212080" cy="6705600"/>
          </a:xfrm>
        </p:spPr>
        <p:txBody>
          <a:bodyPr lIns="31349" rIns="31349"/>
          <a:lstStyle>
            <a:lvl1pPr marL="0" indent="0" algn="l">
              <a:buNone/>
              <a:defRPr sz="2400"/>
            </a:lvl1pPr>
            <a:lvl2pPr indent="0" algn="l">
              <a:buNone/>
              <a:defRPr sz="2100"/>
            </a:lvl2pPr>
            <a:lvl3pPr indent="0" algn="l">
              <a:buNone/>
              <a:defRPr sz="1700"/>
            </a:lvl3pPr>
            <a:lvl4pPr indent="0" algn="l">
              <a:buNone/>
              <a:defRPr sz="1500"/>
            </a:lvl4pPr>
            <a:lvl5pPr indent="0" algn="l">
              <a:buNone/>
              <a:defRPr sz="15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792595" y="2458720"/>
            <a:ext cx="9712325" cy="6705600"/>
          </a:xfrm>
        </p:spPr>
        <p:txBody>
          <a:bodyPr tIns="0"/>
          <a:lstStyle>
            <a:lvl1pPr>
              <a:defRPr sz="4800"/>
            </a:lvl1pPr>
            <a:lvl2pPr>
              <a:defRPr sz="4500"/>
            </a:lvl2pPr>
            <a:lvl3pPr>
              <a:defRPr sz="4100"/>
            </a:lvl3pPr>
            <a:lvl4pPr>
              <a:defRPr sz="3400"/>
            </a:lvl4pPr>
            <a:lvl5pPr>
              <a:defRPr sz="3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5ED7DA-80D8-4990-ADAE-1E63E36B885A}"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A90B1-2B6E-4E0B-AC1A-EE9C1F1BA1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6014931" y="1625180"/>
            <a:ext cx="9989820" cy="6035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56746" tIns="78373" rIns="156746" bIns="78373" rtlCol="0" anchor="ctr"/>
          <a:lstStyle/>
          <a:p>
            <a:pPr algn="ctr" eaLnBrk="1" latinLnBrk="0" hangingPunct="1"/>
            <a:endParaRPr kumimoji="0" lang="en-US"/>
          </a:p>
        </p:txBody>
      </p:sp>
      <p:sp>
        <p:nvSpPr>
          <p:cNvPr id="12" name="Right Triangle 11"/>
          <p:cNvSpPr/>
          <p:nvPr/>
        </p:nvSpPr>
        <p:spPr>
          <a:xfrm rot="420000" flipV="1">
            <a:off x="15207855" y="7860995"/>
            <a:ext cx="295351" cy="22799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56746" tIns="78373" rIns="156746" bIns="78373" rtlCol="0" anchor="ctr"/>
          <a:lstStyle/>
          <a:p>
            <a:pPr algn="ctr" eaLnBrk="1" latinLnBrk="0" hangingPunct="1"/>
            <a:endParaRPr kumimoji="0" lang="en-US"/>
          </a:p>
        </p:txBody>
      </p:sp>
      <p:sp>
        <p:nvSpPr>
          <p:cNvPr id="2" name="Title 1"/>
          <p:cNvSpPr>
            <a:spLocks noGrp="1"/>
          </p:cNvSpPr>
          <p:nvPr>
            <p:ph type="title"/>
          </p:nvPr>
        </p:nvSpPr>
        <p:spPr>
          <a:xfrm>
            <a:off x="1158240" y="1726262"/>
            <a:ext cx="4204411" cy="2321177"/>
          </a:xfrm>
        </p:spPr>
        <p:txBody>
          <a:bodyPr vert="horz" lIns="78373" tIns="78373" rIns="78373" bIns="78373" anchor="b"/>
          <a:lstStyle>
            <a:lvl1pPr algn="l">
              <a:buNone/>
              <a:defRPr sz="3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158240" y="4148885"/>
            <a:ext cx="4198620" cy="3196336"/>
          </a:xfrm>
        </p:spPr>
        <p:txBody>
          <a:bodyPr lIns="109723" rIns="78373" bIns="78373" anchor="t"/>
          <a:lstStyle>
            <a:lvl1pPr marL="0" indent="0" algn="l">
              <a:spcBef>
                <a:spcPts val="429"/>
              </a:spcBef>
              <a:buFontTx/>
              <a:buNone/>
              <a:defRPr sz="2200"/>
            </a:lvl1pPr>
            <a:lvl2pPr>
              <a:defRPr sz="2100"/>
            </a:lvl2pPr>
            <a:lvl3pPr>
              <a:defRPr sz="1700"/>
            </a:lvl3pPr>
            <a:lvl4pPr>
              <a:defRPr sz="1500"/>
            </a:lvl4pPr>
            <a:lvl5pPr>
              <a:defRPr sz="15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5ED7DA-80D8-4990-ADAE-1E63E36B885A}"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5346680" y="9322647"/>
            <a:ext cx="1158240" cy="535517"/>
          </a:xfrm>
        </p:spPr>
        <p:txBody>
          <a:bodyPr/>
          <a:lstStyle/>
          <a:p>
            <a:fld id="{2EAA90B1-2B6E-4E0B-AC1A-EE9C1F1BA1B3}" type="slidenum">
              <a:rPr lang="en-US" smtClean="0"/>
              <a:pPr/>
              <a:t>‹#›</a:t>
            </a:fld>
            <a:endParaRPr lang="en-US"/>
          </a:p>
        </p:txBody>
      </p:sp>
      <p:sp>
        <p:nvSpPr>
          <p:cNvPr id="3" name="Picture Placeholder 2"/>
          <p:cNvSpPr>
            <a:spLocks noGrp="1"/>
          </p:cNvSpPr>
          <p:nvPr>
            <p:ph type="pic" idx="1"/>
          </p:nvPr>
        </p:nvSpPr>
        <p:spPr>
          <a:xfrm rot="420000">
            <a:off x="6623007" y="1759292"/>
            <a:ext cx="8773668" cy="5766816"/>
          </a:xfrm>
          <a:prstGeom prst="rect">
            <a:avLst/>
          </a:prstGeom>
          <a:solidFill>
            <a:schemeClr val="bg2"/>
          </a:solidFill>
          <a:ln w="3000" cap="rnd">
            <a:solidFill>
              <a:srgbClr val="C0C0C0"/>
            </a:solidFill>
            <a:round/>
          </a:ln>
          <a:effectLst/>
        </p:spPr>
        <p:txBody>
          <a:bodyPr/>
          <a:lstStyle>
            <a:lvl1pPr marL="0" indent="0">
              <a:buNone/>
              <a:defRPr sz="5500"/>
            </a:lvl1pPr>
          </a:lstStyle>
          <a:p>
            <a:r>
              <a:rPr kumimoji="0" lang="en-US" smtClean="0"/>
              <a:t>Click icon to add picture</a:t>
            </a:r>
            <a:endParaRPr kumimoji="0" lang="en-US" dirty="0"/>
          </a:p>
        </p:txBody>
      </p:sp>
      <p:sp>
        <p:nvSpPr>
          <p:cNvPr id="10" name="Freeform 9"/>
          <p:cNvSpPr>
            <a:spLocks/>
          </p:cNvSpPr>
          <p:nvPr/>
        </p:nvSpPr>
        <p:spPr bwMode="auto">
          <a:xfrm flipV="1">
            <a:off x="-18098" y="8531013"/>
            <a:ext cx="17409795" cy="152738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56746" tIns="78373" rIns="156746" bIns="78373"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8324850" y="9122411"/>
            <a:ext cx="9048750" cy="93599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56746" tIns="78373" rIns="156746" bIns="78373"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8098" y="-10478"/>
            <a:ext cx="17409795" cy="152738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56746" tIns="78373" rIns="156746" bIns="78373"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8324850" y="-10477"/>
            <a:ext cx="9048750" cy="93599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56746" tIns="78373" rIns="156746" bIns="78373"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868680" y="1032662"/>
            <a:ext cx="15636240" cy="1676400"/>
          </a:xfrm>
          <a:prstGeom prst="rect">
            <a:avLst/>
          </a:prstGeom>
        </p:spPr>
        <p:txBody>
          <a:bodyPr vert="horz" lIns="0" tIns="78373"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868680" y="2838704"/>
            <a:ext cx="15636240" cy="6437376"/>
          </a:xfrm>
          <a:prstGeom prst="rect">
            <a:avLst/>
          </a:prstGeom>
        </p:spPr>
        <p:txBody>
          <a:bodyPr vert="horz" lIns="156746" tIns="78373" rIns="156746" bIns="7837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68680" y="9322647"/>
            <a:ext cx="4053840" cy="535517"/>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fld id="{C35ED7DA-80D8-4990-ADAE-1E63E36B885A}" type="datetimeFigureOut">
              <a:rPr lang="en-US" smtClean="0"/>
              <a:pPr/>
              <a:t>2/18/2016</a:t>
            </a:fld>
            <a:endParaRPr lang="en-US"/>
          </a:p>
        </p:txBody>
      </p:sp>
      <p:sp>
        <p:nvSpPr>
          <p:cNvPr id="22" name="Footer Placeholder 21"/>
          <p:cNvSpPr>
            <a:spLocks noGrp="1"/>
          </p:cNvSpPr>
          <p:nvPr>
            <p:ph type="ftr" sz="quarter" idx="3"/>
          </p:nvPr>
        </p:nvSpPr>
        <p:spPr>
          <a:xfrm>
            <a:off x="5067300" y="9322647"/>
            <a:ext cx="6370320" cy="535517"/>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5057120" y="9322647"/>
            <a:ext cx="1447800" cy="535517"/>
          </a:xfrm>
          <a:prstGeom prst="rect">
            <a:avLst/>
          </a:prstGeom>
        </p:spPr>
        <p:txBody>
          <a:bodyPr vert="horz" lIns="0" tIns="0" rIns="0" bIns="0" anchor="b"/>
          <a:lstStyle>
            <a:lvl1pPr algn="r" eaLnBrk="1" latinLnBrk="0" hangingPunct="1">
              <a:defRPr kumimoji="0" sz="2100">
                <a:solidFill>
                  <a:schemeClr val="tx2">
                    <a:shade val="90000"/>
                  </a:schemeClr>
                </a:solidFill>
              </a:defRPr>
            </a:lvl1pPr>
          </a:lstStyle>
          <a:p>
            <a:fld id="{2EAA90B1-2B6E-4E0B-AC1A-EE9C1F1BA1B3}" type="slidenum">
              <a:rPr lang="en-US" smtClean="0"/>
              <a:pPr/>
              <a:t>‹#›</a:t>
            </a:fld>
            <a:endParaRPr lang="en-US"/>
          </a:p>
        </p:txBody>
      </p:sp>
      <p:grpSp>
        <p:nvGrpSpPr>
          <p:cNvPr id="2" name="Group 1"/>
          <p:cNvGrpSpPr/>
          <p:nvPr/>
        </p:nvGrpSpPr>
        <p:grpSpPr>
          <a:xfrm>
            <a:off x="-36132" y="296865"/>
            <a:ext cx="17443041" cy="95219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8600" b="0" kern="1200">
          <a:ln>
            <a:noFill/>
          </a:ln>
          <a:solidFill>
            <a:schemeClr val="tx2"/>
          </a:solidFill>
          <a:effectLst/>
          <a:latin typeface="+mj-lt"/>
          <a:ea typeface="+mj-ea"/>
          <a:cs typeface="+mj-cs"/>
        </a:defRPr>
      </a:lvl1pPr>
    </p:titleStyle>
    <p:bodyStyle>
      <a:lvl1pPr marL="470239" indent="-470239" algn="l" rtl="0" eaLnBrk="1" latinLnBrk="0" hangingPunct="1">
        <a:spcBef>
          <a:spcPct val="20000"/>
        </a:spcBef>
        <a:buClr>
          <a:schemeClr val="accent3"/>
        </a:buClr>
        <a:buSzPct val="95000"/>
        <a:buFont typeface="Wingdings 2"/>
        <a:buChar char=""/>
        <a:defRPr kumimoji="0" sz="4500" kern="1200">
          <a:solidFill>
            <a:schemeClr val="tx1"/>
          </a:solidFill>
          <a:latin typeface="+mn-lt"/>
          <a:ea typeface="+mn-ea"/>
          <a:cs typeface="+mn-cs"/>
        </a:defRPr>
      </a:lvl1pPr>
      <a:lvl2pPr marL="1097225" indent="-423215" algn="l" rtl="0" eaLnBrk="1" latinLnBrk="0" hangingPunct="1">
        <a:spcBef>
          <a:spcPct val="20000"/>
        </a:spcBef>
        <a:buClr>
          <a:schemeClr val="accent1"/>
        </a:buClr>
        <a:buSzPct val="85000"/>
        <a:buFont typeface="Wingdings 2"/>
        <a:buChar char=""/>
        <a:defRPr kumimoji="0" sz="4100" kern="1200">
          <a:solidFill>
            <a:schemeClr val="tx1"/>
          </a:solidFill>
          <a:latin typeface="+mn-lt"/>
          <a:ea typeface="+mn-ea"/>
          <a:cs typeface="+mn-cs"/>
        </a:defRPr>
      </a:lvl2pPr>
      <a:lvl3pPr marL="1567464" indent="-423215" algn="l" rtl="0" eaLnBrk="1" latinLnBrk="0" hangingPunct="1">
        <a:spcBef>
          <a:spcPct val="20000"/>
        </a:spcBef>
        <a:buClr>
          <a:schemeClr val="accent2"/>
        </a:buClr>
        <a:buSzPct val="70000"/>
        <a:buFont typeface="Wingdings 2"/>
        <a:buChar char=""/>
        <a:defRPr kumimoji="0" sz="3600" kern="1200">
          <a:solidFill>
            <a:schemeClr val="tx1"/>
          </a:solidFill>
          <a:latin typeface="+mn-lt"/>
          <a:ea typeface="+mn-ea"/>
          <a:cs typeface="+mn-cs"/>
        </a:defRPr>
      </a:lvl3pPr>
      <a:lvl4pPr marL="2037704" indent="-360517" algn="l" rtl="0" eaLnBrk="1" latinLnBrk="0" hangingPunct="1">
        <a:spcBef>
          <a:spcPct val="20000"/>
        </a:spcBef>
        <a:buClr>
          <a:schemeClr val="accent3"/>
        </a:buClr>
        <a:buSzPct val="65000"/>
        <a:buFont typeface="Wingdings 2"/>
        <a:buChar char=""/>
        <a:defRPr kumimoji="0" sz="3400" kern="1200">
          <a:solidFill>
            <a:schemeClr val="tx1"/>
          </a:solidFill>
          <a:latin typeface="+mn-lt"/>
          <a:ea typeface="+mn-ea"/>
          <a:cs typeface="+mn-cs"/>
        </a:defRPr>
      </a:lvl4pPr>
      <a:lvl5pPr marL="2507943" indent="-360517" algn="l" rtl="0" eaLnBrk="1" latinLnBrk="0" hangingPunct="1">
        <a:spcBef>
          <a:spcPct val="20000"/>
        </a:spcBef>
        <a:buClr>
          <a:schemeClr val="accent4"/>
        </a:buClr>
        <a:buSzPct val="65000"/>
        <a:buFont typeface="Wingdings 2"/>
        <a:buChar char=""/>
        <a:defRPr kumimoji="0" sz="3400" kern="1200">
          <a:solidFill>
            <a:schemeClr val="tx1"/>
          </a:solidFill>
          <a:latin typeface="+mn-lt"/>
          <a:ea typeface="+mn-ea"/>
          <a:cs typeface="+mn-cs"/>
        </a:defRPr>
      </a:lvl5pPr>
      <a:lvl6pPr marL="2978183" indent="-360517" algn="l" rtl="0" eaLnBrk="1" latinLnBrk="0" hangingPunct="1">
        <a:spcBef>
          <a:spcPct val="20000"/>
        </a:spcBef>
        <a:buClr>
          <a:schemeClr val="accent5"/>
        </a:buClr>
        <a:buSzPct val="80000"/>
        <a:buFont typeface="Wingdings 2"/>
        <a:buChar char=""/>
        <a:defRPr kumimoji="0" sz="3100" kern="1200">
          <a:solidFill>
            <a:schemeClr val="tx1"/>
          </a:solidFill>
          <a:latin typeface="+mn-lt"/>
          <a:ea typeface="+mn-ea"/>
          <a:cs typeface="+mn-cs"/>
        </a:defRPr>
      </a:lvl6pPr>
      <a:lvl7pPr marL="3291675" indent="-313493" algn="l" rtl="0" eaLnBrk="1" latinLnBrk="0" hangingPunct="1">
        <a:spcBef>
          <a:spcPct val="20000"/>
        </a:spcBef>
        <a:buClr>
          <a:schemeClr val="accent6"/>
        </a:buClr>
        <a:buSzPct val="80000"/>
        <a:buFont typeface="Wingdings 2"/>
        <a:buChar char=""/>
        <a:defRPr kumimoji="0" sz="2700" kern="1200" baseline="0">
          <a:solidFill>
            <a:schemeClr val="tx1"/>
          </a:solidFill>
          <a:latin typeface="+mn-lt"/>
          <a:ea typeface="+mn-ea"/>
          <a:cs typeface="+mn-cs"/>
        </a:defRPr>
      </a:lvl7pPr>
      <a:lvl8pPr marL="3761915" indent="-313493" algn="l" rtl="0" eaLnBrk="1" latinLnBrk="0" hangingPunct="1">
        <a:spcBef>
          <a:spcPct val="20000"/>
        </a:spcBef>
        <a:buClr>
          <a:schemeClr val="tx2"/>
        </a:buClr>
        <a:buChar char="•"/>
        <a:defRPr kumimoji="0" sz="2700" kern="1200">
          <a:solidFill>
            <a:schemeClr val="tx1"/>
          </a:solidFill>
          <a:latin typeface="+mn-lt"/>
          <a:ea typeface="+mn-ea"/>
          <a:cs typeface="+mn-cs"/>
        </a:defRPr>
      </a:lvl8pPr>
      <a:lvl9pPr marL="4232154" indent="-313493" algn="l" rtl="0" eaLnBrk="1" latinLnBrk="0" hangingPunct="1">
        <a:spcBef>
          <a:spcPct val="20000"/>
        </a:spcBef>
        <a:buClr>
          <a:schemeClr val="tx2"/>
        </a:buClr>
        <a:buFontTx/>
        <a:buChar char="•"/>
        <a:defRPr kumimoji="0" sz="2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83732" algn="l" rtl="0" eaLnBrk="1" latinLnBrk="0" hangingPunct="1">
        <a:defRPr kumimoji="0" kern="1200">
          <a:solidFill>
            <a:schemeClr val="tx1"/>
          </a:solidFill>
          <a:latin typeface="+mn-lt"/>
          <a:ea typeface="+mn-ea"/>
          <a:cs typeface="+mn-cs"/>
        </a:defRPr>
      </a:lvl2pPr>
      <a:lvl3pPr marL="1567464" algn="l" rtl="0" eaLnBrk="1" latinLnBrk="0" hangingPunct="1">
        <a:defRPr kumimoji="0" kern="1200">
          <a:solidFill>
            <a:schemeClr val="tx1"/>
          </a:solidFill>
          <a:latin typeface="+mn-lt"/>
          <a:ea typeface="+mn-ea"/>
          <a:cs typeface="+mn-cs"/>
        </a:defRPr>
      </a:lvl3pPr>
      <a:lvl4pPr marL="2351197" algn="l" rtl="0" eaLnBrk="1" latinLnBrk="0" hangingPunct="1">
        <a:defRPr kumimoji="0" kern="1200">
          <a:solidFill>
            <a:schemeClr val="tx1"/>
          </a:solidFill>
          <a:latin typeface="+mn-lt"/>
          <a:ea typeface="+mn-ea"/>
          <a:cs typeface="+mn-cs"/>
        </a:defRPr>
      </a:lvl4pPr>
      <a:lvl5pPr marL="3134929" algn="l" rtl="0" eaLnBrk="1" latinLnBrk="0" hangingPunct="1">
        <a:defRPr kumimoji="0" kern="1200">
          <a:solidFill>
            <a:schemeClr val="tx1"/>
          </a:solidFill>
          <a:latin typeface="+mn-lt"/>
          <a:ea typeface="+mn-ea"/>
          <a:cs typeface="+mn-cs"/>
        </a:defRPr>
      </a:lvl5pPr>
      <a:lvl6pPr marL="3918661" algn="l" rtl="0" eaLnBrk="1" latinLnBrk="0" hangingPunct="1">
        <a:defRPr kumimoji="0" kern="1200">
          <a:solidFill>
            <a:schemeClr val="tx1"/>
          </a:solidFill>
          <a:latin typeface="+mn-lt"/>
          <a:ea typeface="+mn-ea"/>
          <a:cs typeface="+mn-cs"/>
        </a:defRPr>
      </a:lvl6pPr>
      <a:lvl7pPr marL="4702393" algn="l" rtl="0" eaLnBrk="1" latinLnBrk="0" hangingPunct="1">
        <a:defRPr kumimoji="0" kern="1200">
          <a:solidFill>
            <a:schemeClr val="tx1"/>
          </a:solidFill>
          <a:latin typeface="+mn-lt"/>
          <a:ea typeface="+mn-ea"/>
          <a:cs typeface="+mn-cs"/>
        </a:defRPr>
      </a:lvl7pPr>
      <a:lvl8pPr marL="5486126" algn="l" rtl="0" eaLnBrk="1" latinLnBrk="0" hangingPunct="1">
        <a:defRPr kumimoji="0" kern="1200">
          <a:solidFill>
            <a:schemeClr val="tx1"/>
          </a:solidFill>
          <a:latin typeface="+mn-lt"/>
          <a:ea typeface="+mn-ea"/>
          <a:cs typeface="+mn-cs"/>
        </a:defRPr>
      </a:lvl8pPr>
      <a:lvl9pPr marL="62698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16916400" cy="1905000"/>
          </a:xfrm>
        </p:spPr>
        <p:txBody>
          <a:bodyPr/>
          <a:lstStyle/>
          <a:p>
            <a:pPr algn="ctr"/>
            <a:r>
              <a:rPr lang="en-US" dirty="0" smtClean="0"/>
              <a:t>Modules</a:t>
            </a:r>
            <a:endParaRPr lang="en-US" dirty="0"/>
          </a:p>
        </p:txBody>
      </p:sp>
      <p:sp>
        <p:nvSpPr>
          <p:cNvPr id="3" name="Subtitle 2"/>
          <p:cNvSpPr>
            <a:spLocks noGrp="1"/>
          </p:cNvSpPr>
          <p:nvPr>
            <p:ph type="subTitle" idx="1"/>
          </p:nvPr>
        </p:nvSpPr>
        <p:spPr>
          <a:xfrm>
            <a:off x="228600" y="2209800"/>
            <a:ext cx="16916400" cy="7543800"/>
          </a:xfrm>
        </p:spPr>
        <p:txBody>
          <a:bodyPr/>
          <a:lstStyle/>
          <a:p>
            <a:pPr algn="just"/>
            <a:r>
              <a:rPr lang="en-US" dirty="0" smtClean="0"/>
              <a:t>In Angular, a module is the </a:t>
            </a:r>
            <a:r>
              <a:rPr lang="en-US" i="1" dirty="0" smtClean="0"/>
              <a:t>main way to define an AngularJS app. The module of an app is where </a:t>
            </a:r>
            <a:r>
              <a:rPr lang="en-US" dirty="0" smtClean="0"/>
              <a:t>we’ll contain all of our application code. </a:t>
            </a:r>
          </a:p>
          <a:p>
            <a:pPr algn="just"/>
            <a:endParaRPr lang="en-US" dirty="0" smtClean="0"/>
          </a:p>
          <a:p>
            <a:pPr algn="just"/>
            <a:r>
              <a:rPr lang="en-US" dirty="0" smtClean="0"/>
              <a:t>An app can contain several modules, each one containing code that pertains to specific functionality.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normAutofit fontScale="92500" lnSpcReduction="20000"/>
          </a:bodyPr>
          <a:lstStyle/>
          <a:p>
            <a:pPr algn="ctr"/>
            <a:r>
              <a:rPr lang="en-US" b="1" dirty="0" smtClean="0">
                <a:solidFill>
                  <a:schemeClr val="accent3">
                    <a:lumMod val="40000"/>
                    <a:lumOff val="60000"/>
                  </a:schemeClr>
                </a:solidFill>
              </a:rPr>
              <a:t>Filters</a:t>
            </a:r>
          </a:p>
          <a:p>
            <a:pPr algn="just"/>
            <a:r>
              <a:rPr lang="en-US" sz="3900" dirty="0" smtClean="0"/>
              <a:t>In AngularJS, a filter provides a way to format the data we display to the user. Angular gives </a:t>
            </a:r>
            <a:r>
              <a:rPr lang="en-US" sz="3900" dirty="0" smtClean="0"/>
              <a:t>us several </a:t>
            </a:r>
            <a:r>
              <a:rPr lang="en-US" sz="3900" dirty="0" smtClean="0"/>
              <a:t>built-in filters as well as an easy way to create our own</a:t>
            </a:r>
            <a:r>
              <a:rPr lang="en-US" sz="3900" dirty="0" smtClean="0"/>
              <a:t>.</a:t>
            </a:r>
          </a:p>
          <a:p>
            <a:pPr algn="just"/>
            <a:endParaRPr lang="en-US" sz="3900" dirty="0" smtClean="0"/>
          </a:p>
          <a:p>
            <a:pPr algn="just"/>
            <a:r>
              <a:rPr lang="en-US" sz="3900" dirty="0" smtClean="0"/>
              <a:t>We invoke filters in our HTML with the | (pipe) character inside the template binding characters {{</a:t>
            </a:r>
          </a:p>
          <a:p>
            <a:pPr algn="just"/>
            <a:r>
              <a:rPr lang="en-US" sz="3900" dirty="0" smtClean="0"/>
              <a:t>}}.</a:t>
            </a:r>
          </a:p>
          <a:p>
            <a:pPr algn="just"/>
            <a:endParaRPr lang="en-US" sz="3900" dirty="0" smtClean="0"/>
          </a:p>
          <a:p>
            <a:pPr algn="just"/>
            <a:r>
              <a:rPr lang="en-US" sz="3900" dirty="0" smtClean="0"/>
              <a:t>We can also use filters from within JavaScript by using the $filter service. For instance, to use </a:t>
            </a:r>
            <a:r>
              <a:rPr lang="en-US" sz="3900" dirty="0" smtClean="0"/>
              <a:t>the lowercase </a:t>
            </a:r>
            <a:r>
              <a:rPr lang="en-US" sz="3900" dirty="0" smtClean="0"/>
              <a:t>JavaScript filter:</a:t>
            </a:r>
          </a:p>
          <a:p>
            <a:pPr algn="just"/>
            <a:r>
              <a:rPr lang="en-US" sz="3900" dirty="0" smtClean="0">
                <a:solidFill>
                  <a:srgbClr val="FFC000"/>
                </a:solidFill>
              </a:rPr>
              <a:t>app.controller('</a:t>
            </a:r>
            <a:r>
              <a:rPr lang="en-US" sz="3900" dirty="0" err="1" smtClean="0">
                <a:solidFill>
                  <a:srgbClr val="FFC000"/>
                </a:solidFill>
              </a:rPr>
              <a:t>DemoController</a:t>
            </a:r>
            <a:r>
              <a:rPr lang="en-US" sz="3900" dirty="0" smtClean="0">
                <a:solidFill>
                  <a:srgbClr val="FFC000"/>
                </a:solidFill>
              </a:rPr>
              <a:t>', ['$scope', '$filter',</a:t>
            </a:r>
          </a:p>
          <a:p>
            <a:pPr algn="just"/>
            <a:r>
              <a:rPr lang="en-US" sz="3900" b="1" dirty="0" smtClean="0">
                <a:solidFill>
                  <a:srgbClr val="FFC000"/>
                </a:solidFill>
              </a:rPr>
              <a:t>function($scope, $filter) {</a:t>
            </a:r>
          </a:p>
          <a:p>
            <a:pPr algn="just"/>
            <a:r>
              <a:rPr lang="en-US" sz="3900" dirty="0" smtClean="0">
                <a:solidFill>
                  <a:srgbClr val="FFC000"/>
                </a:solidFill>
              </a:rPr>
              <a:t>$scope.name = $filter('lowercase')('Ari');</a:t>
            </a:r>
          </a:p>
          <a:p>
            <a:pPr algn="just"/>
            <a:r>
              <a:rPr lang="en-US" sz="3900" dirty="0" smtClean="0">
                <a:solidFill>
                  <a:srgbClr val="FFC000"/>
                </a:solidFill>
              </a:rPr>
              <a:t>}]);</a:t>
            </a:r>
          </a:p>
          <a:p>
            <a:pPr algn="just"/>
            <a:endParaRPr lang="en-US" sz="3900" dirty="0" smtClean="0">
              <a:solidFill>
                <a:srgbClr val="FFC000"/>
              </a:solidFill>
            </a:endParaRPr>
          </a:p>
          <a:p>
            <a:pPr algn="just"/>
            <a:r>
              <a:rPr lang="en-US" sz="3900" dirty="0" smtClean="0"/>
              <a:t>To pass an argument to a filter in the HTML form, we pass it with a colon after the filter name (</a:t>
            </a:r>
            <a:r>
              <a:rPr lang="en-US" sz="3900" dirty="0" smtClean="0"/>
              <a:t>for multiple </a:t>
            </a:r>
            <a:r>
              <a:rPr lang="en-US" sz="3900" dirty="0" smtClean="0"/>
              <a:t>arguments, we can simply append a colon after each argument).</a:t>
            </a:r>
            <a:endParaRPr lang="en-US" sz="3900" dirty="0" smtClean="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lstStyle/>
          <a:p>
            <a:pPr algn="ctr"/>
            <a:r>
              <a:rPr lang="en-US" b="1" dirty="0" smtClean="0">
                <a:solidFill>
                  <a:schemeClr val="accent3">
                    <a:lumMod val="40000"/>
                    <a:lumOff val="60000"/>
                  </a:schemeClr>
                </a:solidFill>
              </a:rPr>
              <a:t>Making Our Own </a:t>
            </a:r>
            <a:r>
              <a:rPr lang="en-US" b="1" dirty="0" smtClean="0">
                <a:solidFill>
                  <a:schemeClr val="accent3">
                    <a:lumMod val="40000"/>
                    <a:lumOff val="60000"/>
                  </a:schemeClr>
                </a:solidFill>
              </a:rPr>
              <a:t>Filter</a:t>
            </a:r>
          </a:p>
          <a:p>
            <a:pPr algn="ctr"/>
            <a:endParaRPr lang="en-US" b="1" dirty="0" smtClean="0">
              <a:solidFill>
                <a:schemeClr val="accent3">
                  <a:lumMod val="40000"/>
                  <a:lumOff val="60000"/>
                </a:schemeClr>
              </a:solidFill>
            </a:endParaRPr>
          </a:p>
          <a:p>
            <a:pPr algn="just"/>
            <a:r>
              <a:rPr lang="en-US" dirty="0" smtClean="0"/>
              <a:t>To </a:t>
            </a:r>
            <a:r>
              <a:rPr lang="en-US" dirty="0" smtClean="0"/>
              <a:t>create a filter, we put it </a:t>
            </a:r>
            <a:r>
              <a:rPr lang="en-US" dirty="0" smtClean="0"/>
              <a:t>under its </a:t>
            </a:r>
            <a:r>
              <a:rPr lang="en-US" dirty="0" smtClean="0"/>
              <a:t>own module</a:t>
            </a:r>
            <a:r>
              <a:rPr lang="en-US" dirty="0" smtClean="0"/>
              <a:t>.</a:t>
            </a:r>
          </a:p>
          <a:p>
            <a:pPr algn="just"/>
            <a:endParaRPr lang="en-US" dirty="0" smtClean="0">
              <a:solidFill>
                <a:schemeClr val="accent3">
                  <a:lumMod val="40000"/>
                  <a:lumOff val="60000"/>
                </a:schemeClr>
              </a:solidFill>
            </a:endParaRPr>
          </a:p>
          <a:p>
            <a:pPr algn="just"/>
            <a:r>
              <a:rPr lang="en-US" sz="3600" dirty="0" smtClean="0">
                <a:solidFill>
                  <a:srgbClr val="FFC000"/>
                </a:solidFill>
              </a:rPr>
              <a:t>angular.module('</a:t>
            </a:r>
            <a:r>
              <a:rPr lang="en-US" sz="3600" dirty="0" err="1" smtClean="0">
                <a:solidFill>
                  <a:srgbClr val="FFC000"/>
                </a:solidFill>
              </a:rPr>
              <a:t>myApp.filters</a:t>
            </a:r>
            <a:r>
              <a:rPr lang="en-US" sz="3600" dirty="0" smtClean="0">
                <a:solidFill>
                  <a:srgbClr val="FFC000"/>
                </a:solidFill>
              </a:rPr>
              <a:t>', [])</a:t>
            </a:r>
          </a:p>
          <a:p>
            <a:pPr algn="just"/>
            <a:r>
              <a:rPr lang="en-US" sz="3600" dirty="0" smtClean="0">
                <a:solidFill>
                  <a:srgbClr val="FFC000"/>
                </a:solidFill>
              </a:rPr>
              <a:t>.filter('capitalize', </a:t>
            </a:r>
            <a:r>
              <a:rPr lang="en-US" sz="3600" b="1" dirty="0" smtClean="0">
                <a:solidFill>
                  <a:srgbClr val="FFC000"/>
                </a:solidFill>
              </a:rPr>
              <a:t>function() {</a:t>
            </a:r>
          </a:p>
          <a:p>
            <a:pPr algn="just"/>
            <a:r>
              <a:rPr lang="en-US" sz="3600" b="1" dirty="0" smtClean="0">
                <a:solidFill>
                  <a:srgbClr val="FFC000"/>
                </a:solidFill>
              </a:rPr>
              <a:t>return function(input) {}</a:t>
            </a:r>
          </a:p>
          <a:p>
            <a:pPr algn="just"/>
            <a:r>
              <a:rPr lang="en-US" sz="3600" dirty="0" smtClean="0">
                <a:solidFill>
                  <a:srgbClr val="FFC000"/>
                </a:solidFill>
              </a:rPr>
              <a:t>});</a:t>
            </a:r>
            <a:endParaRPr lang="en-US" sz="36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normAutofit/>
          </a:bodyPr>
          <a:lstStyle/>
          <a:p>
            <a:pPr algn="just"/>
            <a:r>
              <a:rPr lang="en-US" sz="3600" dirty="0" smtClean="0"/>
              <a:t>Using modules gives us a lot of advantages, such as:</a:t>
            </a:r>
          </a:p>
          <a:p>
            <a:pPr algn="just"/>
            <a:endParaRPr lang="en-US" sz="3600" dirty="0" smtClean="0"/>
          </a:p>
          <a:p>
            <a:pPr algn="just"/>
            <a:r>
              <a:rPr lang="en-US" sz="3600" dirty="0" smtClean="0"/>
              <a:t>• Keeping our global namespace clean</a:t>
            </a:r>
          </a:p>
          <a:p>
            <a:pPr algn="just"/>
            <a:r>
              <a:rPr lang="en-US" sz="3600" dirty="0" smtClean="0"/>
              <a:t>• Making tests easier to write and keeping them clean so as to more easily target isolated functionality</a:t>
            </a:r>
          </a:p>
          <a:p>
            <a:pPr algn="just"/>
            <a:r>
              <a:rPr lang="en-US" sz="3600" dirty="0" smtClean="0"/>
              <a:t>• Making it easy to share code between applications</a:t>
            </a:r>
          </a:p>
          <a:p>
            <a:pPr algn="just"/>
            <a:r>
              <a:rPr lang="en-US" sz="3600" dirty="0" smtClean="0"/>
              <a:t>• Allowing our app to load different parts of the code in any order</a:t>
            </a:r>
          </a:p>
          <a:p>
            <a:pPr algn="just"/>
            <a:r>
              <a:rPr lang="en-US" sz="3600" dirty="0" smtClean="0"/>
              <a:t>The Angular module API allows us to declare a module using the angular.module() API method.</a:t>
            </a:r>
          </a:p>
          <a:p>
            <a:pPr algn="just"/>
            <a:r>
              <a:rPr lang="en-US" sz="3600" dirty="0" smtClean="0"/>
              <a:t>When declaring a module, we need to pass two parameters to the method. The first is the name of the module we are creating. The second is the list of dependencies, otherwise known as injectables.</a:t>
            </a:r>
          </a:p>
          <a:p>
            <a:pPr algn="just"/>
            <a:r>
              <a:rPr lang="en-US" sz="3600" dirty="0" smtClean="0">
                <a:solidFill>
                  <a:srgbClr val="FFC000"/>
                </a:solidFill>
              </a:rPr>
              <a:t>angular.module('</a:t>
            </a:r>
            <a:r>
              <a:rPr lang="en-US" sz="3600" dirty="0" err="1" smtClean="0">
                <a:solidFill>
                  <a:srgbClr val="FFC000"/>
                </a:solidFill>
              </a:rPr>
              <a:t>myApp</a:t>
            </a:r>
            <a:r>
              <a:rPr lang="en-US" sz="3600" dirty="0" smtClean="0">
                <a:solidFill>
                  <a:srgbClr val="FFC000"/>
                </a:solidFill>
              </a:rPr>
              <a:t>', []);</a:t>
            </a:r>
            <a:endParaRPr lang="en-US" sz="360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16916400" cy="1905000"/>
          </a:xfrm>
        </p:spPr>
        <p:txBody>
          <a:bodyPr/>
          <a:lstStyle/>
          <a:p>
            <a:pPr algn="ctr"/>
            <a:r>
              <a:rPr lang="en-US" dirty="0" smtClean="0"/>
              <a:t>Scopes</a:t>
            </a:r>
            <a:endParaRPr lang="en-US" dirty="0"/>
          </a:p>
        </p:txBody>
      </p:sp>
      <p:sp>
        <p:nvSpPr>
          <p:cNvPr id="3" name="Subtitle 2"/>
          <p:cNvSpPr>
            <a:spLocks noGrp="1"/>
          </p:cNvSpPr>
          <p:nvPr>
            <p:ph type="subTitle" idx="1"/>
          </p:nvPr>
        </p:nvSpPr>
        <p:spPr>
          <a:xfrm>
            <a:off x="228600" y="2209800"/>
            <a:ext cx="16916400" cy="7543800"/>
          </a:xfrm>
        </p:spPr>
        <p:txBody>
          <a:bodyPr>
            <a:normAutofit/>
          </a:bodyPr>
          <a:lstStyle/>
          <a:p>
            <a:pPr algn="just"/>
            <a:r>
              <a:rPr lang="en-US" sz="3600" dirty="0" smtClean="0"/>
              <a:t>The scopes of the application refer to the application model. Scopes are the execution context for expressions. The $scope object is where we define the business functinality of the application, the methods in our controllers, and properties in the views.</a:t>
            </a:r>
          </a:p>
          <a:p>
            <a:pPr algn="just"/>
            <a:endParaRPr lang="en-US" sz="3600" dirty="0" smtClean="0"/>
          </a:p>
          <a:p>
            <a:pPr algn="just"/>
            <a:r>
              <a:rPr lang="en-US" sz="3600" dirty="0" smtClean="0"/>
              <a:t>Scopes serve as the glue between the controller and the view. Just before our app renders the view to the user, the view template links to the scope, and the app sets up the DOM to notify Angular for property changes.</a:t>
            </a:r>
          </a:p>
          <a:p>
            <a:pPr algn="just"/>
            <a:endParaRPr lang="en-US" sz="3600" dirty="0" smtClean="0"/>
          </a:p>
          <a:p>
            <a:pPr algn="just"/>
            <a:r>
              <a:rPr lang="en-US" sz="3600" b="1" dirty="0" smtClean="0"/>
              <a:t>Scopes are the source of truth for the application state. Because of this </a:t>
            </a:r>
            <a:r>
              <a:rPr lang="en-US" sz="3600" b="1" i="1" dirty="0" smtClean="0"/>
              <a:t>live binding, we can rely </a:t>
            </a:r>
            <a:r>
              <a:rPr lang="en-US" sz="3600" dirty="0" smtClean="0"/>
              <a:t>on the $scope to update immediately when the view modifies it, and we can rely on the view to update when the $scope changes.</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normAutofit fontScale="92500"/>
          </a:bodyPr>
          <a:lstStyle/>
          <a:p>
            <a:pPr algn="just"/>
            <a:r>
              <a:rPr lang="en-US" sz="3600" dirty="0" smtClean="0"/>
              <a:t>Scopes provide the ability to watch for model changes. They give the developer the ability to propagate model changes throughout the application by using the apply mechanism available on the scope. We define and execute expressions in the context of a scope; it is also from here that we can propagate events to other controllers and parts of the application.</a:t>
            </a:r>
          </a:p>
          <a:p>
            <a:pPr algn="just"/>
            <a:endParaRPr lang="en-US" sz="3600" dirty="0" smtClean="0"/>
          </a:p>
          <a:p>
            <a:pPr algn="just"/>
            <a:r>
              <a:rPr lang="en-US" sz="3600" dirty="0" smtClean="0"/>
              <a:t>When Angular starts to run and generate the view, it will create a binding from the root </a:t>
            </a:r>
            <a:r>
              <a:rPr lang="en-US" sz="3600" dirty="0" err="1" smtClean="0"/>
              <a:t>ng</a:t>
            </a:r>
            <a:r>
              <a:rPr lang="en-US" sz="3600" dirty="0" smtClean="0"/>
              <a:t>-app element to the $rootScope. This $rootScope is the eventual parent of all $scope objects.</a:t>
            </a:r>
          </a:p>
          <a:p>
            <a:pPr algn="just"/>
            <a:endParaRPr lang="en-US" sz="3600" dirty="0" smtClean="0"/>
          </a:p>
          <a:p>
            <a:pPr algn="just"/>
            <a:r>
              <a:rPr lang="en-US" sz="3600" dirty="0" smtClean="0"/>
              <a:t>The $rootScope object is the closest object we have to the </a:t>
            </a:r>
            <a:r>
              <a:rPr lang="en-US" sz="3600" i="1" dirty="0" smtClean="0"/>
              <a:t>global context in an Angular</a:t>
            </a:r>
          </a:p>
          <a:p>
            <a:pPr algn="just"/>
            <a:r>
              <a:rPr lang="en-US" sz="3600" dirty="0" smtClean="0"/>
              <a:t>app.</a:t>
            </a:r>
          </a:p>
          <a:p>
            <a:pPr algn="just"/>
            <a:endParaRPr lang="en-US" sz="3600" dirty="0" smtClean="0"/>
          </a:p>
          <a:p>
            <a:pPr algn="just"/>
            <a:r>
              <a:rPr lang="en-US" sz="3600" dirty="0" smtClean="0">
                <a:solidFill>
                  <a:srgbClr val="002060"/>
                </a:solidFill>
              </a:rPr>
              <a:t>This $scope object is a plain old JavaScript object. We can add and change properties on the $scope object however we see fit. </a:t>
            </a:r>
            <a:r>
              <a:rPr lang="en-US" sz="3600" dirty="0" smtClean="0"/>
              <a:t>This $scope object is the </a:t>
            </a:r>
            <a:r>
              <a:rPr lang="en-US" sz="3600" i="1" dirty="0" smtClean="0"/>
              <a:t>data model in Angular.</a:t>
            </a:r>
          </a:p>
          <a:p>
            <a:pPr algn="just"/>
            <a:endParaRPr lang="en-US" sz="3600" i="1" dirty="0" smtClean="0"/>
          </a:p>
          <a:p>
            <a:pPr algn="just"/>
            <a:r>
              <a:rPr lang="en-US" sz="3600" b="1" dirty="0" smtClean="0">
                <a:solidFill>
                  <a:srgbClr val="002060"/>
                </a:solidFill>
              </a:rPr>
              <a:t>All properties found on the $scope object are </a:t>
            </a:r>
            <a:r>
              <a:rPr lang="en-US" sz="3600" b="1" i="1" dirty="0" smtClean="0">
                <a:solidFill>
                  <a:srgbClr val="002060"/>
                </a:solidFill>
              </a:rPr>
              <a:t>automatically accessible to the view.</a:t>
            </a:r>
            <a:endParaRPr lang="en-US" sz="3600" i="1" dirty="0" smtClean="0">
              <a:solidFill>
                <a:srgbClr val="002060"/>
              </a:solidFill>
            </a:endParaRPr>
          </a:p>
          <a:p>
            <a:pPr algn="just"/>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normAutofit/>
          </a:bodyPr>
          <a:lstStyle/>
          <a:p>
            <a:pPr algn="just"/>
            <a:r>
              <a:rPr lang="en-US" sz="3600" b="1" dirty="0" smtClean="0"/>
              <a:t>What Can Scopes Do?</a:t>
            </a:r>
          </a:p>
          <a:p>
            <a:pPr algn="just"/>
            <a:r>
              <a:rPr lang="en-US" sz="3600" dirty="0" smtClean="0"/>
              <a:t>Scopes have the following basic functions:</a:t>
            </a:r>
          </a:p>
          <a:p>
            <a:pPr algn="just"/>
            <a:r>
              <a:rPr lang="en-US" sz="3600" dirty="0" smtClean="0"/>
              <a:t>• They provide observers to watch for model changes</a:t>
            </a:r>
          </a:p>
          <a:p>
            <a:pPr algn="just"/>
            <a:endParaRPr lang="en-US" sz="3600" dirty="0" smtClean="0"/>
          </a:p>
          <a:p>
            <a:pPr algn="just"/>
            <a:r>
              <a:rPr lang="en-US" sz="3600" dirty="0" smtClean="0"/>
              <a:t>• They provide the ability to propagate model changes through the application as well     as outside the system to other components</a:t>
            </a:r>
          </a:p>
          <a:p>
            <a:pPr algn="just"/>
            <a:endParaRPr lang="en-US" sz="3600" dirty="0" smtClean="0"/>
          </a:p>
          <a:p>
            <a:pPr algn="just"/>
            <a:r>
              <a:rPr lang="en-US" sz="3600" dirty="0" smtClean="0"/>
              <a:t>• They can be nested such that they can isolate functionality and model properties</a:t>
            </a:r>
          </a:p>
          <a:p>
            <a:pPr algn="just"/>
            <a:endParaRPr lang="en-US" sz="3600" dirty="0" smtClean="0"/>
          </a:p>
          <a:p>
            <a:pPr algn="just"/>
            <a:r>
              <a:rPr lang="en-US" sz="3600" dirty="0" smtClean="0"/>
              <a:t>• They provide an execution environment in which expressions are evaluated</a:t>
            </a:r>
          </a:p>
          <a:p>
            <a:pPr algn="just"/>
            <a:endParaRPr lang="en-US" sz="3600" dirty="0" smtClean="0"/>
          </a:p>
          <a:p>
            <a:pPr algn="just"/>
            <a:r>
              <a:rPr lang="en-US" sz="3600" dirty="0" smtClean="0"/>
              <a:t>Scopes are objects that contain functionality and data to use when rendering the view.</a:t>
            </a:r>
          </a:p>
          <a:p>
            <a:pPr algn="just"/>
            <a:r>
              <a:rPr lang="en-US" sz="3600" dirty="0" smtClean="0"/>
              <a:t>It is the single source of truth for all views. You can think of scopes as view models.</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16916400" cy="1066800"/>
          </a:xfrm>
        </p:spPr>
        <p:txBody>
          <a:bodyPr>
            <a:normAutofit fontScale="90000"/>
          </a:bodyPr>
          <a:lstStyle/>
          <a:p>
            <a:pPr algn="ctr"/>
            <a:r>
              <a:rPr lang="en-US" dirty="0" smtClean="0"/>
              <a:t>$scope Lifecycle</a:t>
            </a:r>
            <a:endParaRPr lang="en-US" dirty="0"/>
          </a:p>
        </p:txBody>
      </p:sp>
      <p:sp>
        <p:nvSpPr>
          <p:cNvPr id="3" name="Subtitle 2"/>
          <p:cNvSpPr>
            <a:spLocks noGrp="1"/>
          </p:cNvSpPr>
          <p:nvPr>
            <p:ph type="subTitle" idx="1"/>
          </p:nvPr>
        </p:nvSpPr>
        <p:spPr>
          <a:xfrm>
            <a:off x="228600" y="1371600"/>
            <a:ext cx="16916400" cy="8382000"/>
          </a:xfrm>
        </p:spPr>
        <p:txBody>
          <a:bodyPr>
            <a:normAutofit fontScale="70000" lnSpcReduction="20000"/>
          </a:bodyPr>
          <a:lstStyle/>
          <a:p>
            <a:pPr algn="just"/>
            <a:r>
              <a:rPr lang="en-US" b="1" dirty="0" smtClean="0">
                <a:solidFill>
                  <a:srgbClr val="92D050"/>
                </a:solidFill>
              </a:rPr>
              <a:t>Creation</a:t>
            </a:r>
          </a:p>
          <a:p>
            <a:pPr algn="just"/>
            <a:r>
              <a:rPr lang="en-US" dirty="0" smtClean="0"/>
              <a:t>When we create a controller or directive, Angular creates a new scope with the $injector and passes</a:t>
            </a:r>
          </a:p>
          <a:p>
            <a:pPr algn="just"/>
            <a:r>
              <a:rPr lang="en-US" dirty="0" smtClean="0"/>
              <a:t>this new scope for the controller or directive at runtime.</a:t>
            </a:r>
          </a:p>
          <a:p>
            <a:pPr algn="just"/>
            <a:endParaRPr lang="en-US" dirty="0" smtClean="0"/>
          </a:p>
          <a:p>
            <a:pPr algn="just"/>
            <a:r>
              <a:rPr lang="en-US" b="1" dirty="0" smtClean="0">
                <a:solidFill>
                  <a:srgbClr val="92D050"/>
                </a:solidFill>
              </a:rPr>
              <a:t>Linking</a:t>
            </a:r>
          </a:p>
          <a:p>
            <a:pPr algn="just"/>
            <a:r>
              <a:rPr lang="en-US" dirty="0" smtClean="0"/>
              <a:t>When the $scope is linked to the view, all directives that create $scopes will register their watches</a:t>
            </a:r>
          </a:p>
          <a:p>
            <a:pPr algn="just"/>
            <a:r>
              <a:rPr lang="en-US" dirty="0" smtClean="0"/>
              <a:t>on the parent scope. These watches watch for and propagate model changes from the view to the</a:t>
            </a:r>
          </a:p>
          <a:p>
            <a:pPr algn="just"/>
            <a:r>
              <a:rPr lang="en-US" dirty="0" smtClean="0"/>
              <a:t>directive.</a:t>
            </a:r>
          </a:p>
          <a:p>
            <a:pPr algn="just"/>
            <a:endParaRPr lang="en-US" dirty="0" smtClean="0"/>
          </a:p>
          <a:p>
            <a:pPr algn="just"/>
            <a:r>
              <a:rPr lang="en-US" b="1" dirty="0" smtClean="0">
                <a:solidFill>
                  <a:srgbClr val="92D050"/>
                </a:solidFill>
              </a:rPr>
              <a:t>Updating</a:t>
            </a:r>
          </a:p>
          <a:p>
            <a:pPr algn="just"/>
            <a:r>
              <a:rPr lang="en-US" dirty="0" smtClean="0"/>
              <a:t>During the $digest cycle, which executes on the $rootScope, all of the children scopes will perform</a:t>
            </a:r>
          </a:p>
          <a:p>
            <a:pPr algn="just"/>
            <a:r>
              <a:rPr lang="en-US" dirty="0" smtClean="0"/>
              <a:t>dirty digest checking. All of the watching expressions are checked for any changes, and the scope</a:t>
            </a:r>
          </a:p>
          <a:p>
            <a:pPr algn="just"/>
            <a:r>
              <a:rPr lang="en-US" dirty="0" smtClean="0"/>
              <a:t>calls the listener callback when they are changed.</a:t>
            </a:r>
          </a:p>
          <a:p>
            <a:pPr algn="just"/>
            <a:endParaRPr lang="en-US" dirty="0" smtClean="0"/>
          </a:p>
          <a:p>
            <a:pPr algn="just"/>
            <a:r>
              <a:rPr lang="en-US" b="1" dirty="0" smtClean="0">
                <a:solidFill>
                  <a:srgbClr val="92D050"/>
                </a:solidFill>
              </a:rPr>
              <a:t>Destruction</a:t>
            </a:r>
          </a:p>
          <a:p>
            <a:pPr algn="just"/>
            <a:r>
              <a:rPr lang="en-US" dirty="0" smtClean="0"/>
              <a:t>When a $scope is no longer needed, the child scope creator will need to call </a:t>
            </a:r>
            <a:r>
              <a:rPr lang="en-US" dirty="0" err="1" smtClean="0"/>
              <a:t>scope.$destroy</a:t>
            </a:r>
            <a:r>
              <a:rPr lang="en-US" dirty="0" smtClean="0"/>
              <a:t>() to</a:t>
            </a:r>
          </a:p>
          <a:p>
            <a:pPr algn="just"/>
            <a:r>
              <a:rPr lang="en-US" dirty="0" smtClean="0"/>
              <a:t>clean up the child scope.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normAutofit/>
          </a:bodyPr>
          <a:lstStyle/>
          <a:p>
            <a:pPr algn="ctr"/>
            <a:r>
              <a:rPr lang="en-US" b="1" dirty="0" smtClean="0">
                <a:solidFill>
                  <a:schemeClr val="accent3">
                    <a:lumMod val="60000"/>
                    <a:lumOff val="40000"/>
                  </a:schemeClr>
                </a:solidFill>
              </a:rPr>
              <a:t>Controllers</a:t>
            </a:r>
          </a:p>
          <a:p>
            <a:pPr algn="just"/>
            <a:r>
              <a:rPr lang="en-US" sz="3900" dirty="0" smtClean="0"/>
              <a:t>Controllers in AngularJS exist to augment the view of an AngularJS application</a:t>
            </a:r>
            <a:r>
              <a:rPr lang="en-US" sz="3900" dirty="0" smtClean="0"/>
              <a:t>.</a:t>
            </a:r>
          </a:p>
          <a:p>
            <a:pPr algn="just"/>
            <a:endParaRPr lang="en-US" sz="3900" dirty="0" smtClean="0">
              <a:solidFill>
                <a:schemeClr val="accent3">
                  <a:lumMod val="60000"/>
                  <a:lumOff val="40000"/>
                </a:schemeClr>
              </a:solidFill>
            </a:endParaRPr>
          </a:p>
          <a:p>
            <a:pPr algn="just"/>
            <a:r>
              <a:rPr lang="en-US" sz="3900" dirty="0" smtClean="0"/>
              <a:t>The controller in AngularJS is a function that adds additional functionality to the scope of the view</a:t>
            </a:r>
            <a:r>
              <a:rPr lang="en-US" sz="3900" dirty="0" smtClean="0"/>
              <a:t>.</a:t>
            </a:r>
          </a:p>
          <a:p>
            <a:pPr algn="just"/>
            <a:endParaRPr lang="en-US" sz="3900" dirty="0" smtClean="0"/>
          </a:p>
          <a:p>
            <a:pPr algn="just"/>
            <a:r>
              <a:rPr lang="en-US" sz="3900" dirty="0" smtClean="0"/>
              <a:t>We use it to set up an initial state and to add custom behavior to the scope object</a:t>
            </a:r>
            <a:r>
              <a:rPr lang="en-US" sz="3900" dirty="0" smtClean="0"/>
              <a:t>.</a:t>
            </a:r>
          </a:p>
          <a:p>
            <a:pPr algn="just"/>
            <a:endParaRPr lang="en-US" sz="3900" dirty="0" smtClean="0"/>
          </a:p>
          <a:p>
            <a:pPr algn="just"/>
            <a:r>
              <a:rPr lang="en-US" sz="3900" dirty="0" smtClean="0"/>
              <a:t>When we create a new controller on a page, Angular passes it a new $scope. This new $scope </a:t>
            </a:r>
            <a:r>
              <a:rPr lang="en-US" sz="3900" dirty="0" smtClean="0"/>
              <a:t>is where </a:t>
            </a:r>
            <a:r>
              <a:rPr lang="en-US" sz="3900" dirty="0" smtClean="0"/>
              <a:t>we can set up the initial state of the scope on our controller. Since Angular takes care </a:t>
            </a:r>
            <a:r>
              <a:rPr lang="en-US" sz="3900" dirty="0" smtClean="0"/>
              <a:t>of handling </a:t>
            </a:r>
            <a:r>
              <a:rPr lang="en-US" sz="3900" dirty="0" smtClean="0"/>
              <a:t>the controller for us, we only need to write the constructor function.</a:t>
            </a:r>
            <a:endParaRPr lang="en-US" sz="3900" dirty="0">
              <a:solidFill>
                <a:schemeClr val="accent3">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lstStyle/>
          <a:p>
            <a:pPr algn="ctr"/>
            <a:r>
              <a:rPr lang="en-US" b="1" dirty="0" smtClean="0">
                <a:solidFill>
                  <a:schemeClr val="accent3">
                    <a:lumMod val="40000"/>
                    <a:lumOff val="60000"/>
                  </a:schemeClr>
                </a:solidFill>
              </a:rPr>
              <a:t>Controller Hierarchy (Scopes Within Scopes</a:t>
            </a:r>
            <a:r>
              <a:rPr lang="en-US" b="1" dirty="0" smtClean="0">
                <a:solidFill>
                  <a:schemeClr val="accent3">
                    <a:lumMod val="40000"/>
                    <a:lumOff val="60000"/>
                  </a:schemeClr>
                </a:solidFill>
              </a:rPr>
              <a:t>)</a:t>
            </a:r>
          </a:p>
          <a:p>
            <a:pPr algn="ctr"/>
            <a:endParaRPr lang="en-US" b="1" dirty="0" smtClean="0">
              <a:solidFill>
                <a:schemeClr val="accent3">
                  <a:lumMod val="40000"/>
                  <a:lumOff val="60000"/>
                </a:schemeClr>
              </a:solidFill>
            </a:endParaRPr>
          </a:p>
          <a:p>
            <a:pPr algn="just"/>
            <a:r>
              <a:rPr lang="en-US" sz="3600" dirty="0" smtClean="0"/>
              <a:t>By default, for any property that AngularJS cannot find on a local scope, AngularJS will crawl </a:t>
            </a:r>
            <a:r>
              <a:rPr lang="en-US" sz="3600" dirty="0" smtClean="0"/>
              <a:t>up to </a:t>
            </a:r>
            <a:r>
              <a:rPr lang="en-US" sz="3600" dirty="0" smtClean="0"/>
              <a:t>the containing (parent) scope and look for the property or method there. If AngularJS can’t </a:t>
            </a:r>
            <a:r>
              <a:rPr lang="en-US" sz="3600" dirty="0" smtClean="0"/>
              <a:t>find the </a:t>
            </a:r>
            <a:r>
              <a:rPr lang="en-US" sz="3600" dirty="0" smtClean="0"/>
              <a:t>property there, it will walk to that scope’s parent and so on and so forth until it reaches </a:t>
            </a:r>
            <a:r>
              <a:rPr lang="en-US" sz="3600" dirty="0" smtClean="0"/>
              <a:t>the $</a:t>
            </a:r>
            <a:r>
              <a:rPr lang="en-US" sz="3600" dirty="0" smtClean="0"/>
              <a:t>rootScope. If it doesn’t find it on the $rootScope, then it moves on and is unable to update </a:t>
            </a:r>
            <a:r>
              <a:rPr lang="en-US" sz="3600" dirty="0" smtClean="0"/>
              <a:t>the view.</a:t>
            </a:r>
          </a:p>
          <a:p>
            <a:pPr algn="just"/>
            <a:endParaRPr lang="en-US" sz="3600" dirty="0" smtClean="0"/>
          </a:p>
          <a:p>
            <a:pPr algn="just"/>
            <a:r>
              <a:rPr lang="en-US" sz="3600" dirty="0" smtClean="0"/>
              <a:t>It is a best practice to keep our controllers as slim as possible. It’s bad practice to allow any </a:t>
            </a:r>
            <a:r>
              <a:rPr lang="en-US" sz="3600" dirty="0" smtClean="0"/>
              <a:t>DOM interaction </a:t>
            </a:r>
            <a:r>
              <a:rPr lang="en-US" sz="3600" dirty="0" smtClean="0"/>
              <a:t>or data manipulation inside the controller.</a:t>
            </a:r>
            <a:endParaRPr lang="en-US" sz="3600" dirty="0">
              <a:solidFill>
                <a:schemeClr val="accent3">
                  <a:lumMod val="40000"/>
                  <a:lumOff val="6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16916400" cy="9448800"/>
          </a:xfrm>
        </p:spPr>
        <p:txBody>
          <a:bodyPr>
            <a:normAutofit lnSpcReduction="10000"/>
          </a:bodyPr>
          <a:lstStyle/>
          <a:p>
            <a:pPr algn="ctr"/>
            <a:r>
              <a:rPr lang="en-US" b="1" dirty="0" smtClean="0">
                <a:solidFill>
                  <a:schemeClr val="accent3">
                    <a:lumMod val="40000"/>
                    <a:lumOff val="60000"/>
                  </a:schemeClr>
                </a:solidFill>
              </a:rPr>
              <a:t>Expressions</a:t>
            </a:r>
            <a:endParaRPr lang="en-US" b="1" dirty="0" smtClean="0">
              <a:solidFill>
                <a:schemeClr val="accent3">
                  <a:lumMod val="40000"/>
                  <a:lumOff val="60000"/>
                </a:schemeClr>
              </a:solidFill>
            </a:endParaRPr>
          </a:p>
          <a:p>
            <a:pPr algn="ctr"/>
            <a:endParaRPr lang="en-US" sz="3900" b="1" dirty="0" smtClean="0">
              <a:solidFill>
                <a:schemeClr val="accent3">
                  <a:lumMod val="40000"/>
                  <a:lumOff val="60000"/>
                </a:schemeClr>
              </a:solidFill>
            </a:endParaRPr>
          </a:p>
          <a:p>
            <a:pPr algn="just"/>
            <a:r>
              <a:rPr lang="en-US" sz="3900" dirty="0" smtClean="0"/>
              <a:t>The {{ }} notation for showing a </a:t>
            </a:r>
            <a:r>
              <a:rPr lang="en-US" sz="3900" dirty="0" smtClean="0"/>
              <a:t>variable attached </a:t>
            </a:r>
            <a:r>
              <a:rPr lang="en-US" sz="3900" dirty="0" smtClean="0"/>
              <a:t>to a $scope is actually an expression: {{ expression }}. When setting up a $watch, </a:t>
            </a:r>
            <a:r>
              <a:rPr lang="en-US" sz="3900" dirty="0" smtClean="0"/>
              <a:t>we use </a:t>
            </a:r>
            <a:r>
              <a:rPr lang="en-US" sz="3900" dirty="0" smtClean="0"/>
              <a:t>an expression (or a function) that Angular will evaluate</a:t>
            </a:r>
            <a:r>
              <a:rPr lang="en-US" sz="3900" dirty="0" smtClean="0"/>
              <a:t>.</a:t>
            </a:r>
          </a:p>
          <a:p>
            <a:pPr algn="just"/>
            <a:endParaRPr lang="en-US" sz="3900" dirty="0" smtClean="0"/>
          </a:p>
          <a:p>
            <a:pPr algn="just"/>
            <a:r>
              <a:rPr lang="en-US" sz="3900" dirty="0" smtClean="0"/>
              <a:t>Expressions are roughly similar to the result of an eval(</a:t>
            </a:r>
            <a:r>
              <a:rPr lang="en-US" sz="3900" dirty="0" err="1" smtClean="0"/>
              <a:t>javascript</a:t>
            </a:r>
            <a:r>
              <a:rPr lang="en-US" sz="3900" dirty="0" smtClean="0"/>
              <a:t>). Angular processes </a:t>
            </a:r>
            <a:r>
              <a:rPr lang="en-US" sz="3900" dirty="0" smtClean="0"/>
              <a:t>them; therefore</a:t>
            </a:r>
            <a:r>
              <a:rPr lang="en-US" sz="3900" dirty="0" smtClean="0"/>
              <a:t>, they have these important, distinct properties</a:t>
            </a:r>
            <a:r>
              <a:rPr lang="en-US" sz="3900" dirty="0" smtClean="0"/>
              <a:t>:</a:t>
            </a:r>
          </a:p>
          <a:p>
            <a:pPr algn="just"/>
            <a:endParaRPr lang="en-US" sz="3900" dirty="0" smtClean="0"/>
          </a:p>
          <a:p>
            <a:pPr algn="just"/>
            <a:r>
              <a:rPr lang="en-US" sz="3900" dirty="0" smtClean="0"/>
              <a:t>• All expressions are executed in the context of the scope and have access to local $</a:t>
            </a:r>
            <a:r>
              <a:rPr lang="en-US" sz="3900" dirty="0" smtClean="0"/>
              <a:t>scope variables</a:t>
            </a:r>
            <a:r>
              <a:rPr lang="en-US" sz="3900" dirty="0" smtClean="0"/>
              <a:t>.</a:t>
            </a:r>
          </a:p>
          <a:p>
            <a:pPr algn="just"/>
            <a:r>
              <a:rPr lang="en-US" sz="3900" dirty="0" smtClean="0"/>
              <a:t>• An expression doesn’t throw errors if it results in a </a:t>
            </a:r>
            <a:r>
              <a:rPr lang="en-US" sz="3900" i="1" dirty="0" smtClean="0"/>
              <a:t>TypeError or a ReferenceError.</a:t>
            </a:r>
          </a:p>
          <a:p>
            <a:pPr algn="just"/>
            <a:r>
              <a:rPr lang="en-US" sz="3900" dirty="0" smtClean="0"/>
              <a:t>• They do not allow for any control flow functions (conditionals; e.g., if/else).</a:t>
            </a:r>
          </a:p>
          <a:p>
            <a:pPr algn="just"/>
            <a:r>
              <a:rPr lang="en-US" sz="3900" dirty="0" smtClean="0"/>
              <a:t>• They can accept a filter and/or filter chains.</a:t>
            </a:r>
            <a:endParaRPr lang="en-US" sz="3900" dirty="0">
              <a:solidFill>
                <a:schemeClr val="accent3">
                  <a:lumMod val="40000"/>
                  <a:lumOff val="6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TotalTime>
  <Words>1280</Words>
  <Application>Microsoft Office PowerPoint</Application>
  <PresentationFormat>Custom</PresentationFormat>
  <Paragraphs>103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Modules</vt:lpstr>
      <vt:lpstr>Slide 2</vt:lpstr>
      <vt:lpstr>Scopes</vt:lpstr>
      <vt:lpstr>Slide 4</vt:lpstr>
      <vt:lpstr>Slide 5</vt:lpstr>
      <vt:lpstr>$scope Lifecycle</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Gaurav Balyan</dc:creator>
  <cp:lastModifiedBy>Gaurav Balyan</cp:lastModifiedBy>
  <cp:revision>8</cp:revision>
  <dcterms:created xsi:type="dcterms:W3CDTF">2016-02-16T16:21:37Z</dcterms:created>
  <dcterms:modified xsi:type="dcterms:W3CDTF">2016-02-18T16:14:37Z</dcterms:modified>
</cp:coreProperties>
</file>