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</p:sldIdLst>
  <p:sldSz cx="17373600" cy="100584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888" y="-108"/>
      </p:cViewPr>
      <p:guideLst>
        <p:guide orient="horz" pos="316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3460" y="2011680"/>
            <a:ext cx="14918131" cy="2682240"/>
          </a:xfrm>
          <a:ln>
            <a:noFill/>
          </a:ln>
        </p:spPr>
        <p:txBody>
          <a:bodyPr vert="horz" tIns="0" rIns="3134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3460" y="4735186"/>
            <a:ext cx="14923922" cy="2570480"/>
          </a:xfrm>
        </p:spPr>
        <p:txBody>
          <a:bodyPr lIns="0" rIns="31349"/>
          <a:lstStyle>
            <a:lvl1pPr marL="0" marR="78373" indent="0" algn="r">
              <a:buNone/>
              <a:defRPr>
                <a:solidFill>
                  <a:schemeClr val="tx1"/>
                </a:solidFill>
              </a:defRPr>
            </a:lvl1pPr>
            <a:lvl2pPr marL="783732" indent="0" algn="ctr">
              <a:buNone/>
            </a:lvl2pPr>
            <a:lvl3pPr marL="1567464" indent="0" algn="ctr">
              <a:buNone/>
            </a:lvl3pPr>
            <a:lvl4pPr marL="2351197" indent="0" algn="ctr">
              <a:buNone/>
            </a:lvl4pPr>
            <a:lvl5pPr marL="3134929" indent="0" algn="ctr">
              <a:buNone/>
            </a:lvl5pPr>
            <a:lvl6pPr marL="3918661" indent="0" algn="ctr">
              <a:buNone/>
            </a:lvl6pPr>
            <a:lvl7pPr marL="4702393" indent="0" algn="ctr">
              <a:buNone/>
            </a:lvl7pPr>
            <a:lvl8pPr marL="5486126" indent="0" algn="ctr">
              <a:buNone/>
            </a:lvl8pPr>
            <a:lvl9pPr marL="626985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1341122"/>
            <a:ext cx="390906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1341122"/>
            <a:ext cx="1143762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69" y="1931213"/>
            <a:ext cx="1476756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69" y="3966841"/>
            <a:ext cx="14767560" cy="2214244"/>
          </a:xfrm>
        </p:spPr>
        <p:txBody>
          <a:bodyPr lIns="78373" rIns="78373" anchor="t"/>
          <a:lstStyle>
            <a:lvl1pPr marL="0" indent="0">
              <a:buNone/>
              <a:defRPr sz="3800">
                <a:solidFill>
                  <a:schemeClr val="tx1"/>
                </a:solidFill>
              </a:defRPr>
            </a:lvl1pPr>
            <a:lvl2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 tIns="7837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2721030"/>
            <a:ext cx="7676357" cy="967050"/>
          </a:xfrm>
        </p:spPr>
        <p:txBody>
          <a:bodyPr lIns="78373" tIns="0" rIns="78373" bIns="0" anchor="ctr">
            <a:noAutofit/>
          </a:bodyPr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825548" y="2727645"/>
            <a:ext cx="7679373" cy="960436"/>
          </a:xfrm>
        </p:spPr>
        <p:txBody>
          <a:bodyPr lIns="78373" tIns="0" rIns="78373" bIns="0" anchor="ctr"/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8680" y="3688080"/>
            <a:ext cx="7676357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3688080"/>
            <a:ext cx="7679373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781020" cy="1676400"/>
          </a:xfrm>
        </p:spPr>
        <p:txBody>
          <a:bodyPr vert="horz" tIns="7837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20" y="754383"/>
            <a:ext cx="521208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3020" y="2458720"/>
            <a:ext cx="5212080" cy="6705600"/>
          </a:xfrm>
        </p:spPr>
        <p:txBody>
          <a:bodyPr lIns="31349" rIns="31349"/>
          <a:lstStyle>
            <a:lvl1pPr marL="0" indent="0" algn="l">
              <a:buNone/>
              <a:defRPr sz="2400"/>
            </a:lvl1pPr>
            <a:lvl2pPr indent="0" algn="l">
              <a:buNone/>
              <a:defRPr sz="2100"/>
            </a:lvl2pPr>
            <a:lvl3pPr indent="0" algn="l">
              <a:buNone/>
              <a:defRPr sz="1700"/>
            </a:lvl3pPr>
            <a:lvl4pPr indent="0" algn="l">
              <a:buNone/>
              <a:defRPr sz="1500"/>
            </a:lvl4pPr>
            <a:lvl5pPr indent="0" algn="l">
              <a:buNone/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92595" y="2458720"/>
            <a:ext cx="9712325" cy="6705600"/>
          </a:xfrm>
        </p:spPr>
        <p:txBody>
          <a:bodyPr tIns="0"/>
          <a:lstStyle>
            <a:lvl1pPr>
              <a:defRPr sz="4800"/>
            </a:lvl1pPr>
            <a:lvl2pPr>
              <a:defRPr sz="4500"/>
            </a:lvl2pPr>
            <a:lvl3pPr>
              <a:defRPr sz="4100"/>
            </a:lvl3pPr>
            <a:lvl4pPr>
              <a:defRPr sz="34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014931" y="1625180"/>
            <a:ext cx="998982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5207855" y="7860995"/>
            <a:ext cx="29535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726262"/>
            <a:ext cx="4204411" cy="2321177"/>
          </a:xfrm>
        </p:spPr>
        <p:txBody>
          <a:bodyPr vert="horz" lIns="78373" tIns="78373" rIns="78373" bIns="78373" anchor="b"/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240" y="4148885"/>
            <a:ext cx="4198620" cy="3196336"/>
          </a:xfrm>
        </p:spPr>
        <p:txBody>
          <a:bodyPr lIns="109723" rIns="78373" bIns="78373" anchor="t"/>
          <a:lstStyle>
            <a:lvl1pPr marL="0" indent="0" algn="l">
              <a:spcBef>
                <a:spcPts val="429"/>
              </a:spcBef>
              <a:buFontTx/>
              <a:buNone/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46680" y="9322647"/>
            <a:ext cx="1158240" cy="535517"/>
          </a:xfrm>
        </p:spPr>
        <p:txBody>
          <a:bodyPr/>
          <a:lstStyle/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623007" y="1759292"/>
            <a:ext cx="8773668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8098" y="8531013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324850" y="9122411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8098" y="-10478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24850" y="-10477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  <a:prstGeom prst="rect">
            <a:avLst/>
          </a:prstGeom>
        </p:spPr>
        <p:txBody>
          <a:bodyPr vert="horz" lIns="0" tIns="7837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68680" y="2838704"/>
            <a:ext cx="15636240" cy="6437376"/>
          </a:xfrm>
          <a:prstGeom prst="rect">
            <a:avLst/>
          </a:prstGeom>
        </p:spPr>
        <p:txBody>
          <a:bodyPr vert="horz" lIns="156746" tIns="78373" rIns="156746" bIns="7837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68680" y="9322647"/>
            <a:ext cx="405384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3E7FDE-080D-448E-9333-BA67F9DD062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067300" y="9322647"/>
            <a:ext cx="637032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057120" y="9322647"/>
            <a:ext cx="14478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54D961-A5F9-4403-8B36-422FB38E20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6132" y="296865"/>
            <a:ext cx="17443041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8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70239" indent="-47023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25" indent="-4232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indent="-4232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04" indent="-36051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7943" indent="-36051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8183" indent="-36051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5" indent="-313493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61915" indent="-313493" algn="l" rtl="0" eaLnBrk="1" latinLnBrk="0" hangingPunct="1">
        <a:spcBef>
          <a:spcPct val="20000"/>
        </a:spcBef>
        <a:buClr>
          <a:schemeClr val="tx2"/>
        </a:buClr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154" indent="-313493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16840200" cy="2682240"/>
          </a:xfrm>
        </p:spPr>
        <p:txBody>
          <a:bodyPr/>
          <a:lstStyle/>
          <a:p>
            <a:pPr algn="ctr"/>
            <a:r>
              <a:rPr lang="en-US" dirty="0" smtClean="0"/>
              <a:t>Angular under the 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16687800" cy="6553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At their core, AngularJS web apps load in the browser the same way that non-AngularJS apps do; however, they do run slightly differently. The browser loads the AngularJS library as it is building</a:t>
            </a:r>
          </a:p>
          <a:p>
            <a:pPr algn="just"/>
            <a:r>
              <a:rPr lang="en-US" dirty="0" smtClean="0"/>
              <a:t>the DOM (as it ordinarily loads any JavaScript libraries).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the browser fires the DOMContentLoaded event, Angular goes to work. It starts by looking for the ng-app directive.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If the browser finds the ng-app directive in the DOM, the app is </a:t>
            </a:r>
            <a:r>
              <a:rPr lang="en-US" i="1" dirty="0" smtClean="0"/>
              <a:t>automatically bootstrapped for us.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If it doesn’t find the directive, Angular expects us to bootstrap the app manually.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manually bootstrap an AngularJS app, we can use the Angular method bootstrap(). It makes sense to manually bootstrap an    application in some relatively rare cases.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manually bootstrap an app, we can bootstrap it, like so: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var </a:t>
            </a:r>
            <a:r>
              <a:rPr lang="en-US" b="1" dirty="0" err="1" smtClean="0">
                <a:solidFill>
                  <a:srgbClr val="FFC000"/>
                </a:solidFill>
              </a:rPr>
              <a:t>newElement</a:t>
            </a:r>
            <a:r>
              <a:rPr lang="en-US" b="1" dirty="0" smtClean="0">
                <a:solidFill>
                  <a:srgbClr val="FFC000"/>
                </a:solidFill>
              </a:rPr>
              <a:t> = document.createElement("div");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angular.bootstrap(</a:t>
            </a:r>
            <a:r>
              <a:rPr lang="en-US" dirty="0" err="1" smtClean="0">
                <a:solidFill>
                  <a:srgbClr val="FFC000"/>
                </a:solidFill>
              </a:rPr>
              <a:t>newElement</a:t>
            </a:r>
            <a:r>
              <a:rPr lang="en-US" dirty="0" smtClean="0">
                <a:solidFill>
                  <a:srgbClr val="FFC000"/>
                </a:solidFill>
              </a:rPr>
              <a:t>, ['</a:t>
            </a:r>
            <a:r>
              <a:rPr lang="en-US" dirty="0" err="1" smtClean="0">
                <a:solidFill>
                  <a:srgbClr val="FFC000"/>
                </a:solidFill>
              </a:rPr>
              <a:t>myApp</a:t>
            </a:r>
            <a:r>
              <a:rPr lang="en-US" dirty="0" smtClean="0">
                <a:solidFill>
                  <a:srgbClr val="FFC000"/>
                </a:solidFill>
              </a:rPr>
              <a:t>']);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dirty="0" smtClean="0"/>
              <a:t>Angular uses the value of the ng-app directive to configure the $injector service.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the application is loaded, the $injector creates the $compile service  along side the app’s $rootScope.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the $rootScope’s creation, the $compile service takes over. It links the $rootScope with the existing DOM and starts to compile the DOM beginning from where the ng-app directive is set</a:t>
            </a:r>
          </a:p>
          <a:p>
            <a:pPr algn="just"/>
            <a:r>
              <a:rPr lang="en-US" dirty="0" smtClean="0"/>
              <a:t>as the root.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5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the View </a:t>
            </a:r>
            <a:r>
              <a:rPr lang="en-US" sz="5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Works</a:t>
            </a:r>
          </a:p>
          <a:p>
            <a:pPr algn="just"/>
            <a:endParaRPr lang="en-US" b="1" i="1" dirty="0" smtClean="0"/>
          </a:p>
          <a:p>
            <a:pPr algn="just"/>
            <a:r>
              <a:rPr lang="en-US" sz="3900" dirty="0" smtClean="0"/>
              <a:t>When the browser gets its HTML in the normal web flow, it receives the HTML and parses it into a DOM tree. Each element in the DOM tree, called a DOM element, will build a bunch of nodes. The browser is then responsible for laying the DOM tree structure out.</a:t>
            </a:r>
          </a:p>
          <a:p>
            <a:pPr algn="just"/>
            <a:endParaRPr lang="en-US" sz="3900" dirty="0" smtClean="0"/>
          </a:p>
          <a:p>
            <a:pPr algn="just"/>
            <a:r>
              <a:rPr lang="en-US" sz="3900" dirty="0" smtClean="0"/>
              <a:t>When the angular.js script is retrieved, it is executed and it sets up an event listener to listen for the DOMContentLoaded event.</a:t>
            </a:r>
          </a:p>
          <a:p>
            <a:pPr algn="just"/>
            <a:endParaRPr lang="en-US" sz="3900" dirty="0" smtClean="0"/>
          </a:p>
          <a:p>
            <a:pPr algn="just"/>
            <a:r>
              <a:rPr lang="en-US" sz="3900" dirty="0" smtClean="0"/>
              <a:t>When the event is detected, Angular looks for the ng-app directive and creates the several necessary components it needs to run (i.e., the $injector, the $compile service, and the $rootScope), then it starts parsing the DOM tree.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Compilation Phase</a:t>
            </a:r>
          </a:p>
          <a:p>
            <a:pPr algn="just"/>
            <a:r>
              <a:rPr lang="en-US" dirty="0" smtClean="0"/>
              <a:t>The $compile service traverses the DOM and collects all of the directives that it finds. It then combines all of their linking functions into a single linking function.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i="1" dirty="0" smtClean="0"/>
              <a:t>linking function is then used to link the compiled template to the $rootScope (the scope </a:t>
            </a:r>
            <a:r>
              <a:rPr lang="en-US" dirty="0" smtClean="0"/>
              <a:t>attached to the ng-app DOM element).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i="1" dirty="0" smtClean="0"/>
              <a:t>finds the directives in the DOM by looking through the attributes, comments, classes, and the </a:t>
            </a:r>
            <a:r>
              <a:rPr lang="en-US" dirty="0" smtClean="0"/>
              <a:t>DOM element name.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The $compile service walks the DOM tree looking for DOM elements with </a:t>
            </a:r>
            <a:r>
              <a:rPr lang="en-US" sz="3600" i="1" dirty="0" smtClean="0"/>
              <a:t>directives declared on </a:t>
            </a:r>
            <a:r>
              <a:rPr lang="en-US" sz="3600" dirty="0" smtClean="0"/>
              <a:t>them. When it encounters a DOM element with one or more directives, it orders the directives (based upon their priority), then uses the $injector service to find and collect the directive’s compile function and execute it.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compile function in directives is the appropriate time to do any DOM transformations or inline templating, as it creates a </a:t>
            </a:r>
            <a:r>
              <a:rPr lang="en-US" sz="3600" i="1" dirty="0" smtClean="0"/>
              <a:t>clone of the template.</a:t>
            </a:r>
          </a:p>
          <a:p>
            <a:pPr algn="just"/>
            <a:endParaRPr lang="en-US" sz="3600" i="1" dirty="0" smtClean="0"/>
          </a:p>
          <a:p>
            <a:pPr algn="just"/>
            <a:r>
              <a:rPr lang="en-US" sz="3600" dirty="0" smtClean="0"/>
              <a:t>After the compile method runs, per node, the $compile service calls the linking functions. The linking functions set up watches on the directives that are bound to the enclosing scopes. This action creates the </a:t>
            </a:r>
            <a:r>
              <a:rPr lang="en-US" sz="3600" i="1" dirty="0" smtClean="0"/>
              <a:t>live-view.</a:t>
            </a:r>
          </a:p>
          <a:p>
            <a:pPr algn="just"/>
            <a:endParaRPr lang="en-US" sz="3600" i="1" dirty="0" smtClean="0"/>
          </a:p>
          <a:p>
            <a:pPr algn="just"/>
            <a:r>
              <a:rPr lang="en-US" sz="3600" dirty="0" smtClean="0"/>
              <a:t>Finally, after the $compile service is complete, the AngularJS run time is ready to go.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Run time</a:t>
            </a:r>
          </a:p>
          <a:p>
            <a:pPr algn="just"/>
            <a:r>
              <a:rPr lang="en-US" sz="3600" dirty="0" smtClean="0"/>
              <a:t>In a normal browser flow, the event loop waits for events (like the mouse moving, clicking, a keypress, etc). As these events occur, they are placed on the browser’s event queue. If any function handlers are set to react to the event, they are called with the event as a parameter.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ele.addEventListener('click', </a:t>
            </a:r>
            <a:r>
              <a:rPr lang="en-US" sz="3600" b="1" dirty="0" smtClean="0">
                <a:solidFill>
                  <a:srgbClr val="FFC000"/>
                </a:solidFill>
              </a:rPr>
              <a:t>function(event) {});</a:t>
            </a:r>
          </a:p>
          <a:p>
            <a:pPr algn="just"/>
            <a:endParaRPr lang="en-US" sz="3600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dirty="0" smtClean="0"/>
              <a:t>The event loop is augmented a bit with Angular, as Angular provides its own event loop. </a:t>
            </a:r>
            <a:r>
              <a:rPr lang="en-US" sz="3600" dirty="0" smtClean="0">
                <a:solidFill>
                  <a:srgbClr val="002060"/>
                </a:solidFill>
              </a:rPr>
              <a:t>Directives themselves register event listeners so that when events are fired, the directive function is run in AngularJS $digest loop.</a:t>
            </a:r>
          </a:p>
          <a:p>
            <a:pPr algn="just"/>
            <a:endParaRPr lang="en-US" sz="3600" dirty="0" smtClean="0">
              <a:solidFill>
                <a:srgbClr val="002060"/>
              </a:solidFill>
            </a:endParaRP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The Angular event loop is called the $digest loop. The $digest loop is composed of two small loops: the evalAsync loop and the $watch list.</a:t>
            </a:r>
          </a:p>
          <a:p>
            <a:pPr algn="just"/>
            <a:endParaRPr lang="en-US" sz="3600" dirty="0" smtClean="0">
              <a:solidFill>
                <a:srgbClr val="002060"/>
              </a:solidFill>
            </a:endParaRPr>
          </a:p>
          <a:p>
            <a:pPr algn="just"/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When the event is fired, it is called within the context of the directive, which is in the AngularJS context. Functionally, AngularJS calls the directive within an $apply() method on the containing scope. Angular kicks off this entire process when it starts its $digest cycle on the $rootScope, propagating to all of the child scopes.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When Angular falls into the $digest loop, it waits for the $evalAsync queue to empty before it hands the callback execution context back to the browser. The $evalAsync is used to schedule any work that needs to be run outside of the current stack frame, but before the browser renders.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Additionally, the $digest loop waits for the for the $watch expression list, an array of potential expressions that </a:t>
            </a:r>
            <a:r>
              <a:rPr lang="en-US" sz="3600" i="1" dirty="0" smtClean="0"/>
              <a:t>may change during the previous iteration. If a change is detected, then the $watch </a:t>
            </a:r>
            <a:r>
              <a:rPr lang="en-US" sz="3600" dirty="0" smtClean="0"/>
              <a:t>function is called, and the $watch list is run over again to ensure that nothing has changed.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Once the $digest loop settles down and no potential changes are detected, the execution leaves the Angular context and passes normally back to the browser, where the DOM will be rendered.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This entire flow happens between every browser event, which is why Angular can be so powerful.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It is also possible to inject events from the browser into the AngularJS flow.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989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Angular under the hood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Balyan</dc:creator>
  <cp:lastModifiedBy>Gaurav Balyan</cp:lastModifiedBy>
  <cp:revision>7</cp:revision>
  <dcterms:created xsi:type="dcterms:W3CDTF">2016-02-15T16:44:13Z</dcterms:created>
  <dcterms:modified xsi:type="dcterms:W3CDTF">2016-02-16T15:03:25Z</dcterms:modified>
</cp:coreProperties>
</file>