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8" r:id="rId4"/>
    <p:sldId id="269" r:id="rId5"/>
    <p:sldId id="258" r:id="rId6"/>
    <p:sldId id="259" r:id="rId7"/>
    <p:sldId id="278" r:id="rId8"/>
    <p:sldId id="270" r:id="rId9"/>
    <p:sldId id="260" r:id="rId10"/>
    <p:sldId id="271" r:id="rId11"/>
    <p:sldId id="261" r:id="rId12"/>
    <p:sldId id="272" r:id="rId13"/>
    <p:sldId id="262" r:id="rId14"/>
    <p:sldId id="273" r:id="rId15"/>
    <p:sldId id="263" r:id="rId16"/>
    <p:sldId id="274" r:id="rId17"/>
    <p:sldId id="264" r:id="rId18"/>
    <p:sldId id="275" r:id="rId19"/>
    <p:sldId id="265" r:id="rId20"/>
    <p:sldId id="266" r:id="rId21"/>
    <p:sldId id="276" r:id="rId22"/>
    <p:sldId id="280" r:id="rId23"/>
    <p:sldId id="267" r:id="rId24"/>
    <p:sldId id="281" r:id="rId25"/>
  </p:sldIdLst>
  <p:sldSz cx="16459200" cy="9144000"/>
  <p:notesSz cx="6858000" cy="9144000"/>
  <p:defaultTextStyle>
    <a:defPPr>
      <a:defRPr lang="en-US"/>
    </a:defPPr>
    <a:lvl1pPr marL="0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705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410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114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6819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3524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0229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6933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3638" algn="l" defTabSz="8534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52" d="100"/>
          <a:sy n="52" d="100"/>
        </p:scale>
        <p:origin x="-696" y="-84"/>
      </p:cViewPr>
      <p:guideLst>
        <p:guide orient="horz" pos="288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D821-26AC-4B41-A89A-DCC2CAEF7979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4BDC2-8C40-4218-87B4-B3BD9D3242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705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410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114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6819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3524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0229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6933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3638" algn="l" defTabSz="85341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4BDC2-8C40-4218-87B4-B3BD9D32421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4BDC2-8C40-4218-87B4-B3BD9D32421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4BDC2-8C40-4218-87B4-B3BD9D32421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60122" y="1828800"/>
            <a:ext cx="14132966" cy="2438400"/>
          </a:xfrm>
          <a:ln>
            <a:noFill/>
          </a:ln>
        </p:spPr>
        <p:txBody>
          <a:bodyPr vert="horz" tIns="0" rIns="1706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60125" y="4304715"/>
            <a:ext cx="14138453" cy="2336800"/>
          </a:xfrm>
        </p:spPr>
        <p:txBody>
          <a:bodyPr lIns="0" rIns="17068"/>
          <a:lstStyle>
            <a:lvl1pPr marL="0" marR="42670" indent="0" algn="r">
              <a:buNone/>
              <a:defRPr>
                <a:solidFill>
                  <a:schemeClr val="tx1"/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5698355" y="1477436"/>
            <a:ext cx="946404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41" tIns="42670" rIns="85341" bIns="4267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4407443" y="7146359"/>
            <a:ext cx="279806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41" tIns="42670" rIns="85341" bIns="4267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569337"/>
            <a:ext cx="3983126" cy="2110161"/>
          </a:xfrm>
        </p:spPr>
        <p:txBody>
          <a:bodyPr vert="horz" lIns="42670" tIns="42670" rIns="42670" bIns="42670" anchor="b"/>
          <a:lstStyle>
            <a:lvl1pPr algn="l">
              <a:buNone/>
              <a:defRPr sz="19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3771713"/>
            <a:ext cx="3977641" cy="2905760"/>
          </a:xfrm>
        </p:spPr>
        <p:txBody>
          <a:bodyPr lIns="59739" rIns="42670" bIns="42670" anchor="t"/>
          <a:lstStyle>
            <a:lvl1pPr marL="0" indent="0" algn="l">
              <a:spcBef>
                <a:spcPts val="233"/>
              </a:spcBef>
              <a:buFontTx/>
              <a:buNone/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538960" y="8475141"/>
            <a:ext cx="1097280" cy="486833"/>
          </a:xfrm>
        </p:spPr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274427" y="1599356"/>
            <a:ext cx="8311896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7143" y="7755472"/>
            <a:ext cx="16493490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1" tIns="42670" rIns="85341" bIns="4267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7886700" y="8293102"/>
            <a:ext cx="8572500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1" tIns="42670" rIns="85341" bIns="4267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1" y="1219211"/>
            <a:ext cx="3703320" cy="694901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1219211"/>
            <a:ext cx="10835640" cy="694901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35" y="1755650"/>
            <a:ext cx="1399032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635" y="3606224"/>
            <a:ext cx="13990320" cy="2012949"/>
          </a:xfrm>
        </p:spPr>
        <p:txBody>
          <a:bodyPr lIns="42670" rIns="42670" anchor="t"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2" y="938784"/>
            <a:ext cx="14813281" cy="1524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2" y="2560113"/>
            <a:ext cx="7269481" cy="591312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6762" y="2560113"/>
            <a:ext cx="7269481" cy="591312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2" y="938784"/>
            <a:ext cx="14813281" cy="1524000"/>
          </a:xfrm>
        </p:spPr>
        <p:txBody>
          <a:bodyPr tIns="4267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2473664"/>
            <a:ext cx="7272338" cy="879136"/>
          </a:xfrm>
        </p:spPr>
        <p:txBody>
          <a:bodyPr lIns="42670" tIns="0" rIns="42670" bIns="0" anchor="ctr">
            <a:noAutofit/>
          </a:bodyPr>
          <a:lstStyle>
            <a:lvl1pPr marL="0" indent="0">
              <a:buNone/>
              <a:defRPr sz="2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900" b="1"/>
            </a:lvl2pPr>
            <a:lvl3pPr>
              <a:buNone/>
              <a:defRPr sz="17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361050" y="2479678"/>
            <a:ext cx="7275195" cy="873124"/>
          </a:xfrm>
        </p:spPr>
        <p:txBody>
          <a:bodyPr lIns="42670" tIns="0" rIns="42670" bIns="0" anchor="ctr"/>
          <a:lstStyle>
            <a:lvl1pPr marL="0" indent="0">
              <a:buNone/>
              <a:defRPr sz="2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900" b="1"/>
            </a:lvl2pPr>
            <a:lvl3pPr>
              <a:buNone/>
              <a:defRPr sz="17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22961" y="3352805"/>
            <a:ext cx="7272338" cy="5127627"/>
          </a:xfrm>
        </p:spPr>
        <p:txBody>
          <a:bodyPr tIns="0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50" y="3352805"/>
            <a:ext cx="7275195" cy="5127627"/>
          </a:xfrm>
        </p:spPr>
        <p:txBody>
          <a:bodyPr tIns="0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38784"/>
            <a:ext cx="14950440" cy="1524000"/>
          </a:xfrm>
        </p:spPr>
        <p:txBody>
          <a:bodyPr vert="horz" tIns="4267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685803"/>
            <a:ext cx="4937761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34442" y="2235200"/>
            <a:ext cx="4937761" cy="6096000"/>
          </a:xfrm>
        </p:spPr>
        <p:txBody>
          <a:bodyPr lIns="17068" rIns="17068"/>
          <a:lstStyle>
            <a:lvl1pPr marL="0" indent="0" algn="l">
              <a:buNone/>
              <a:defRPr sz="1300"/>
            </a:lvl1pPr>
            <a:lvl2pPr indent="0" algn="l">
              <a:buNone/>
              <a:defRPr sz="1100"/>
            </a:lvl2pPr>
            <a:lvl3pPr indent="0" algn="l">
              <a:buNone/>
              <a:defRPr sz="900"/>
            </a:lvl3pPr>
            <a:lvl4pPr indent="0" algn="l">
              <a:buNone/>
              <a:defRPr sz="800"/>
            </a:lvl4pPr>
            <a:lvl5pPr indent="0" algn="l">
              <a:buNone/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35091" y="2235200"/>
            <a:ext cx="9201151" cy="6096000"/>
          </a:xfrm>
        </p:spPr>
        <p:txBody>
          <a:bodyPr tIns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7143" y="-9525"/>
            <a:ext cx="16493490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1" tIns="42670" rIns="85341" bIns="4267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886700" y="-9525"/>
            <a:ext cx="8572500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1" tIns="42670" rIns="85341" bIns="4267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22962" y="938784"/>
            <a:ext cx="14813281" cy="1524000"/>
          </a:xfrm>
          <a:prstGeom prst="rect">
            <a:avLst/>
          </a:prstGeom>
        </p:spPr>
        <p:txBody>
          <a:bodyPr vert="horz" lIns="0" tIns="4267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822962" y="2580640"/>
            <a:ext cx="14813281" cy="5852160"/>
          </a:xfrm>
          <a:prstGeom prst="rect">
            <a:avLst/>
          </a:prstGeom>
        </p:spPr>
        <p:txBody>
          <a:bodyPr vert="horz" lIns="85341" tIns="42670" rIns="85341" bIns="4267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22960" y="8475141"/>
            <a:ext cx="384048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C20FFF-38EF-417A-AEE8-C03444A05382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00601" y="8475141"/>
            <a:ext cx="603504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4264641" y="8475141"/>
            <a:ext cx="1371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D2AC2C-BFB8-417F-8D39-A0A65A95F5D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4230" y="269879"/>
            <a:ext cx="16524986" cy="86563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7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6023" indent="-2560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7387" indent="-230421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indent="-230421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432" indent="-19628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65455" indent="-19628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21478" indent="-19628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1792160" indent="-17068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48183" indent="-170682" algn="l" rtl="0" eaLnBrk="1" latinLnBrk="0" hangingPunct="1">
        <a:spcBef>
          <a:spcPct val="20000"/>
        </a:spcBef>
        <a:buClr>
          <a:schemeClr val="tx2"/>
        </a:buClr>
        <a:buChar char="•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206" indent="-170682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304807"/>
            <a:ext cx="13990320" cy="1565559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 smtClean="0"/>
              <a:t>        </a:t>
            </a:r>
            <a:br>
              <a:rPr lang="en-US" sz="6700" dirty="0" smtClean="0"/>
            </a:br>
            <a:r>
              <a:rPr lang="en-US" sz="6700" dirty="0" smtClean="0"/>
              <a:t>      </a:t>
            </a:r>
            <a:br>
              <a:rPr lang="en-US" sz="6700" dirty="0" smtClean="0"/>
            </a:br>
            <a:r>
              <a:rPr lang="en-US" sz="6700" dirty="0" smtClean="0"/>
              <a:t>       </a:t>
            </a:r>
            <a:r>
              <a:rPr lang="en-US" sz="67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Dependency Injection in AngularJS</a:t>
            </a:r>
            <a:r>
              <a:rPr lang="en-US" sz="6700" dirty="0" smtClean="0"/>
              <a:t/>
            </a:r>
            <a:br>
              <a:rPr lang="en-US" sz="6700" dirty="0" smtClean="0"/>
            </a:b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570" y="1593273"/>
            <a:ext cx="16026063" cy="6483927"/>
          </a:xfrm>
        </p:spPr>
        <p:txBody>
          <a:bodyPr>
            <a:normAutofit/>
          </a:bodyPr>
          <a:lstStyle/>
          <a:p>
            <a:pPr algn="just"/>
            <a:r>
              <a:rPr lang="en-US" sz="3400" dirty="0" smtClean="0">
                <a:solidFill>
                  <a:srgbClr val="FFC000"/>
                </a:solidFill>
              </a:rPr>
              <a:t>Dependency </a:t>
            </a:r>
            <a:r>
              <a:rPr lang="en-US" sz="3400" dirty="0" smtClean="0">
                <a:solidFill>
                  <a:srgbClr val="FFC000"/>
                </a:solidFill>
              </a:rPr>
              <a:t>injection</a:t>
            </a:r>
            <a:r>
              <a:rPr lang="en-US" sz="3400" dirty="0" smtClean="0"/>
              <a:t> is a design pattern that allows for the removal of hard-coded </a:t>
            </a:r>
            <a:r>
              <a:rPr lang="en-US" sz="3400" dirty="0" smtClean="0"/>
              <a:t>dependencies, thus </a:t>
            </a:r>
            <a:r>
              <a:rPr lang="en-US" sz="3400" dirty="0" smtClean="0"/>
              <a:t>making it possible to remove or change them at run time</a:t>
            </a:r>
            <a:r>
              <a:rPr lang="en-US" sz="3400" dirty="0" smtClean="0"/>
              <a:t>.</a:t>
            </a:r>
            <a:endParaRPr lang="en-US" sz="3400" dirty="0" smtClean="0"/>
          </a:p>
          <a:p>
            <a:pPr algn="just"/>
            <a:endParaRPr lang="en-US" sz="3400" dirty="0" smtClean="0"/>
          </a:p>
          <a:p>
            <a:pPr algn="just"/>
            <a:r>
              <a:rPr lang="en-US" sz="3400" dirty="0" smtClean="0"/>
              <a:t>This  ability  to  </a:t>
            </a:r>
            <a:r>
              <a:rPr lang="en-US" sz="3400" dirty="0" smtClean="0"/>
              <a:t>modify </a:t>
            </a:r>
            <a:r>
              <a:rPr lang="en-US" sz="3400" dirty="0" smtClean="0"/>
              <a:t> dependencies  at  run </a:t>
            </a:r>
            <a:r>
              <a:rPr lang="en-US" sz="3400" dirty="0" smtClean="0"/>
              <a:t>time </a:t>
            </a:r>
            <a:r>
              <a:rPr lang="en-US" sz="3400" dirty="0" smtClean="0"/>
              <a:t> allows  us  to  create  isolated </a:t>
            </a:r>
            <a:r>
              <a:rPr lang="en-US" sz="3400" dirty="0" smtClean="0"/>
              <a:t>environments </a:t>
            </a:r>
            <a:r>
              <a:rPr lang="en-US" sz="3400" dirty="0" smtClean="0"/>
              <a:t> that  are  ideal  for  testing</a:t>
            </a:r>
            <a:r>
              <a:rPr lang="en-US" sz="3400" dirty="0" smtClean="0"/>
              <a:t>.</a:t>
            </a:r>
          </a:p>
          <a:p>
            <a:pPr algn="just"/>
            <a:endParaRPr lang="en-US" sz="3400" dirty="0" smtClean="0"/>
          </a:p>
          <a:p>
            <a:pPr algn="just"/>
            <a:r>
              <a:rPr lang="en-US" sz="3400" dirty="0" smtClean="0"/>
              <a:t>As </a:t>
            </a:r>
            <a:r>
              <a:rPr lang="en-US" sz="3400" dirty="0" smtClean="0"/>
              <a:t>we write </a:t>
            </a:r>
            <a:r>
              <a:rPr lang="en-US" sz="3400" dirty="0" smtClean="0"/>
              <a:t>components </a:t>
            </a:r>
            <a:r>
              <a:rPr lang="en-US" sz="3400" dirty="0" smtClean="0"/>
              <a:t>dependent upon other  objects or libraries</a:t>
            </a:r>
            <a:r>
              <a:rPr lang="en-US" sz="3400" dirty="0" smtClean="0"/>
              <a:t>, </a:t>
            </a:r>
            <a:r>
              <a:rPr lang="en-US" sz="3400" dirty="0" smtClean="0"/>
              <a:t>we will describe its </a:t>
            </a:r>
            <a:r>
              <a:rPr lang="en-US" sz="3400" dirty="0" smtClean="0"/>
              <a:t>dependencies. </a:t>
            </a:r>
            <a:r>
              <a:rPr lang="en-US" sz="3400" dirty="0" smtClean="0"/>
              <a:t>At </a:t>
            </a:r>
            <a:r>
              <a:rPr lang="en-US" sz="3400" dirty="0" smtClean="0"/>
              <a:t>run </a:t>
            </a:r>
            <a:r>
              <a:rPr lang="en-US" sz="3400" dirty="0" smtClean="0"/>
              <a:t>time</a:t>
            </a:r>
            <a:r>
              <a:rPr lang="en-US" sz="3400" dirty="0" smtClean="0"/>
              <a:t>, an </a:t>
            </a:r>
            <a:r>
              <a:rPr lang="en-US" sz="3400" dirty="0" smtClean="0">
                <a:solidFill>
                  <a:srgbClr val="FFC000"/>
                </a:solidFill>
              </a:rPr>
              <a:t>injector  </a:t>
            </a:r>
            <a:r>
              <a:rPr lang="en-US" sz="3400" dirty="0" smtClean="0"/>
              <a:t>will </a:t>
            </a:r>
            <a:r>
              <a:rPr lang="en-US" sz="3400" dirty="0" smtClean="0"/>
              <a:t>create instances </a:t>
            </a:r>
            <a:r>
              <a:rPr lang="en-US" sz="3400" dirty="0" smtClean="0"/>
              <a:t> of  the  dependencies </a:t>
            </a:r>
            <a:r>
              <a:rPr lang="en-US" sz="3400" dirty="0" smtClean="0"/>
              <a:t>and pass them </a:t>
            </a:r>
            <a:r>
              <a:rPr lang="en-US" sz="3400" dirty="0" smtClean="0"/>
              <a:t> along</a:t>
            </a:r>
            <a:r>
              <a:rPr lang="en-US" sz="3400" dirty="0" smtClean="0"/>
              <a:t>.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40" y="207820"/>
            <a:ext cx="15922487" cy="8659091"/>
          </a:xfrm>
        </p:spPr>
        <p:txBody>
          <a:bodyPr>
            <a:normAutofit/>
          </a:bodyPr>
          <a:lstStyle/>
          <a:p>
            <a:endParaRPr lang="en-US" sz="3400" b="1" dirty="0" smtClean="0"/>
          </a:p>
          <a:p>
            <a:r>
              <a:rPr lang="en-US" sz="3400" dirty="0" smtClean="0">
                <a:solidFill>
                  <a:srgbClr val="FFC000"/>
                </a:solidFill>
              </a:rPr>
              <a:t>var  aControllerFactory =function  aController($scope, greeter) {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console.log("LOADED controller", greeter);</a:t>
            </a:r>
          </a:p>
          <a:p>
            <a:r>
              <a:rPr lang="en-US" sz="3400" i="1" dirty="0" smtClean="0">
                <a:solidFill>
                  <a:srgbClr val="FFC000"/>
                </a:solidFill>
              </a:rPr>
              <a:t>// ... Controller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};</a:t>
            </a:r>
          </a:p>
          <a:p>
            <a:endParaRPr lang="en-US" sz="3400" dirty="0" smtClean="0">
              <a:solidFill>
                <a:srgbClr val="FFC000"/>
              </a:solidFill>
            </a:endParaRPr>
          </a:p>
          <a:p>
            <a:r>
              <a:rPr lang="en-US" sz="3400" dirty="0" smtClean="0">
                <a:solidFill>
                  <a:srgbClr val="FFC000"/>
                </a:solidFill>
              </a:rPr>
              <a:t>aControllerFactory.$inject = ['$scope', 'greeter'];</a:t>
            </a:r>
          </a:p>
          <a:p>
            <a:r>
              <a:rPr lang="en-US" sz="3400" i="1" dirty="0" smtClean="0">
                <a:solidFill>
                  <a:srgbClr val="FFC000"/>
                </a:solidFill>
              </a:rPr>
              <a:t>// Greeter service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var  greeterService = function() {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console.log("greeter service");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948" y="346364"/>
            <a:ext cx="15809495" cy="8382000"/>
          </a:xfrm>
        </p:spPr>
        <p:txBody>
          <a:bodyPr>
            <a:normAutofit/>
          </a:bodyPr>
          <a:lstStyle/>
          <a:p>
            <a:r>
              <a:rPr lang="en-US" sz="3400" i="1" dirty="0" smtClean="0">
                <a:solidFill>
                  <a:srgbClr val="92D050"/>
                </a:solidFill>
              </a:rPr>
              <a:t>// Our app controller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angular.module('</a:t>
            </a:r>
            <a:r>
              <a:rPr lang="en-US" sz="3400" dirty="0" err="1" smtClean="0">
                <a:solidFill>
                  <a:srgbClr val="FFC000"/>
                </a:solidFill>
              </a:rPr>
              <a:t>myApp</a:t>
            </a:r>
            <a:r>
              <a:rPr lang="en-US" sz="3400" dirty="0" smtClean="0">
                <a:solidFill>
                  <a:srgbClr val="FFC000"/>
                </a:solidFill>
              </a:rPr>
              <a:t>', [])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.controller('MyController', aControllerFactory)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.factory('greeter', greeterService);</a:t>
            </a:r>
          </a:p>
          <a:p>
            <a:endParaRPr lang="en-US" sz="3400" dirty="0" smtClean="0">
              <a:solidFill>
                <a:srgbClr val="FFC000"/>
              </a:solidFill>
            </a:endParaRPr>
          </a:p>
          <a:p>
            <a:r>
              <a:rPr lang="en-US" sz="3400" i="1" dirty="0" smtClean="0">
                <a:solidFill>
                  <a:srgbClr val="92D050"/>
                </a:solidFill>
              </a:rPr>
              <a:t>// Grab the injector and create a new scope</a:t>
            </a:r>
          </a:p>
          <a:p>
            <a:r>
              <a:rPr lang="en-US" sz="3400" b="1" dirty="0" smtClean="0">
                <a:solidFill>
                  <a:srgbClr val="FFC000"/>
                </a:solidFill>
              </a:rPr>
              <a:t>var injector = angular.injector(['ng', '</a:t>
            </a:r>
            <a:r>
              <a:rPr lang="en-US" sz="3400" b="1" dirty="0" err="1" smtClean="0">
                <a:solidFill>
                  <a:srgbClr val="FFC000"/>
                </a:solidFill>
              </a:rPr>
              <a:t>myApp</a:t>
            </a:r>
            <a:r>
              <a:rPr lang="en-US" sz="3400" b="1" dirty="0" smtClean="0">
                <a:solidFill>
                  <a:srgbClr val="FFC000"/>
                </a:solidFill>
              </a:rPr>
              <a:t>']),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controller = injector.get('$controller'),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rootScope = injector.get('$rootScope'),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newScope = rootScope.$new();</a:t>
            </a:r>
          </a:p>
          <a:p>
            <a:endParaRPr lang="en-US" sz="3400" dirty="0" smtClean="0">
              <a:solidFill>
                <a:srgbClr val="FFC000"/>
              </a:solidFill>
            </a:endParaRPr>
          </a:p>
          <a:p>
            <a:r>
              <a:rPr lang="en-US" sz="3400" i="1" dirty="0" smtClean="0">
                <a:solidFill>
                  <a:srgbClr val="92D050"/>
                </a:solidFill>
              </a:rPr>
              <a:t>// Invoke the controller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controller('MyController', {$scope: newScope});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41" y="277093"/>
            <a:ext cx="15982121" cy="8659091"/>
          </a:xfrm>
        </p:spPr>
        <p:txBody>
          <a:bodyPr/>
          <a:lstStyle/>
          <a:p>
            <a:endParaRPr lang="en-US" sz="3400" dirty="0" smtClean="0"/>
          </a:p>
          <a:p>
            <a:endParaRPr lang="en-US" sz="3400" dirty="0" smtClean="0"/>
          </a:p>
          <a:p>
            <a:pPr algn="just"/>
            <a:r>
              <a:rPr lang="en-US" sz="3400" dirty="0" smtClean="0"/>
              <a:t>With this annotation style, order is important, as the $inject array must match the ordering of </a:t>
            </a:r>
            <a:r>
              <a:rPr lang="en-US" sz="3400" dirty="0" smtClean="0"/>
              <a:t>the arguments </a:t>
            </a:r>
            <a:r>
              <a:rPr lang="en-US" sz="3400" dirty="0" smtClean="0"/>
              <a:t>to inject. </a:t>
            </a:r>
            <a:r>
              <a:rPr lang="en-US" sz="3400" dirty="0" smtClean="0">
                <a:solidFill>
                  <a:srgbClr val="FFC000"/>
                </a:solidFill>
              </a:rPr>
              <a:t>This method of injection </a:t>
            </a:r>
            <a:r>
              <a:rPr lang="en-US" sz="3400" i="1" dirty="0" smtClean="0">
                <a:solidFill>
                  <a:srgbClr val="FFC000"/>
                </a:solidFill>
              </a:rPr>
              <a:t>does work with minification, because the </a:t>
            </a:r>
            <a:r>
              <a:rPr lang="en-US" sz="3400" i="1" dirty="0" smtClean="0">
                <a:solidFill>
                  <a:srgbClr val="FFC000"/>
                </a:solidFill>
              </a:rPr>
              <a:t>annotation </a:t>
            </a:r>
            <a:r>
              <a:rPr lang="en-US" sz="3400" dirty="0" smtClean="0">
                <a:solidFill>
                  <a:srgbClr val="FFC000"/>
                </a:solidFill>
              </a:rPr>
              <a:t>information </a:t>
            </a:r>
            <a:r>
              <a:rPr lang="en-US" sz="3400" dirty="0" smtClean="0">
                <a:solidFill>
                  <a:srgbClr val="FFC000"/>
                </a:solidFill>
              </a:rPr>
              <a:t>will be packaged with the function.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947" y="346364"/>
            <a:ext cx="15665117" cy="8589818"/>
          </a:xfrm>
        </p:spPr>
        <p:txBody>
          <a:bodyPr/>
          <a:lstStyle/>
          <a:p>
            <a:r>
              <a:rPr lang="en-US" sz="5000" b="1" dirty="0" smtClean="0"/>
              <a:t>                             </a:t>
            </a:r>
            <a:r>
              <a:rPr lang="en-US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Inline </a:t>
            </a:r>
            <a:r>
              <a:rPr lang="en-US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Annotation</a:t>
            </a:r>
          </a:p>
          <a:p>
            <a:endParaRPr lang="en-US" sz="5000" b="1" dirty="0" smtClean="0"/>
          </a:p>
          <a:p>
            <a:pPr algn="just"/>
            <a:r>
              <a:rPr lang="en-US" sz="3400" dirty="0" smtClean="0"/>
              <a:t>The last method of annotation that Angular provides out of the box is the inline annotation. </a:t>
            </a:r>
            <a:r>
              <a:rPr lang="en-US" sz="3400" dirty="0" smtClean="0"/>
              <a:t>This syntactic </a:t>
            </a:r>
            <a:r>
              <a:rPr lang="en-US" sz="3400" dirty="0" smtClean="0"/>
              <a:t>sugar works the same way as the $inject method of annotation from above, but </a:t>
            </a:r>
            <a:r>
              <a:rPr lang="en-US" sz="3400" dirty="0" smtClean="0"/>
              <a:t>allows us </a:t>
            </a:r>
            <a:r>
              <a:rPr lang="en-US" sz="3400" dirty="0" smtClean="0"/>
              <a:t>to make the arguments inline in the function definition.</a:t>
            </a:r>
          </a:p>
          <a:p>
            <a:pPr algn="just"/>
            <a:endParaRPr lang="en-US" dirty="0" smtClean="0"/>
          </a:p>
          <a:p>
            <a:pPr algn="just"/>
            <a:r>
              <a:rPr lang="en-US" sz="3400" dirty="0" smtClean="0"/>
              <a:t>Inline annotation allows us to pass an array of arguments instead of a function when defining </a:t>
            </a:r>
            <a:r>
              <a:rPr lang="en-US" sz="3400" dirty="0" smtClean="0"/>
              <a:t>an Angular </a:t>
            </a:r>
            <a:r>
              <a:rPr lang="en-US" sz="3400" dirty="0" smtClean="0"/>
              <a:t>object. The elements inside this array are the list of injectable dependencies as strings, </a:t>
            </a:r>
            <a:r>
              <a:rPr lang="en-US" sz="3400" dirty="0" smtClean="0"/>
              <a:t>the last </a:t>
            </a:r>
            <a:r>
              <a:rPr lang="en-US" sz="3400" dirty="0" smtClean="0"/>
              <a:t>argument being the function definition of the object.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907" y="277093"/>
            <a:ext cx="15982121" cy="8659091"/>
          </a:xfrm>
        </p:spPr>
        <p:txBody>
          <a:bodyPr/>
          <a:lstStyle/>
          <a:p>
            <a:r>
              <a:rPr lang="en-US" sz="3400" dirty="0" smtClean="0"/>
              <a:t>For instance: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angular.module('</a:t>
            </a:r>
            <a:r>
              <a:rPr lang="en-US" sz="3400" dirty="0" err="1" smtClean="0">
                <a:solidFill>
                  <a:srgbClr val="FFC000"/>
                </a:solidFill>
              </a:rPr>
              <a:t>myApp</a:t>
            </a:r>
            <a:r>
              <a:rPr lang="en-US" sz="3400" dirty="0" smtClean="0">
                <a:solidFill>
                  <a:srgbClr val="FFC000"/>
                </a:solidFill>
              </a:rPr>
              <a:t>')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.controller('MyController',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['$scope', 'greeter',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function($scope, greeter) {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}]);</a:t>
            </a:r>
          </a:p>
          <a:p>
            <a:endParaRPr lang="en-US" sz="3400" dirty="0" smtClean="0"/>
          </a:p>
          <a:p>
            <a:r>
              <a:rPr lang="en-US" sz="3400" dirty="0" smtClean="0"/>
              <a:t>The inline annotation method works with minifiers, as we are passing a list of strings. </a:t>
            </a:r>
            <a:r>
              <a:rPr lang="en-US" sz="3400" b="1" i="1" dirty="0" smtClean="0">
                <a:solidFill>
                  <a:srgbClr val="FFC000"/>
                </a:solidFill>
              </a:rPr>
              <a:t>We often </a:t>
            </a:r>
            <a:r>
              <a:rPr lang="en-US" sz="3400" b="1" i="1" dirty="0" smtClean="0">
                <a:solidFill>
                  <a:srgbClr val="FFC000"/>
                </a:solidFill>
              </a:rPr>
              <a:t>refer this </a:t>
            </a:r>
            <a:r>
              <a:rPr lang="en-US" sz="3400" b="1" i="1" dirty="0" smtClean="0">
                <a:solidFill>
                  <a:srgbClr val="FFC000"/>
                </a:solidFill>
              </a:rPr>
              <a:t>method as the bracket or array notation [].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948" y="415636"/>
            <a:ext cx="15737306" cy="8382000"/>
          </a:xfrm>
        </p:spPr>
        <p:txBody>
          <a:bodyPr/>
          <a:lstStyle/>
          <a:p>
            <a:r>
              <a:rPr lang="en-US" sz="41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$inject API</a:t>
            </a:r>
          </a:p>
          <a:p>
            <a:endParaRPr lang="en-US" sz="3400" dirty="0" smtClean="0"/>
          </a:p>
          <a:p>
            <a:r>
              <a:rPr lang="en-US" sz="3400" dirty="0" smtClean="0"/>
              <a:t>Although it’s relatively rare that we’ll need to work directly with the $injector, knowing about </a:t>
            </a:r>
            <a:r>
              <a:rPr lang="en-US" sz="3400" dirty="0" smtClean="0"/>
              <a:t>the API </a:t>
            </a:r>
            <a:r>
              <a:rPr lang="en-US" sz="3400" dirty="0" smtClean="0"/>
              <a:t>will give us some good insight into how exactly it works.</a:t>
            </a:r>
          </a:p>
          <a:p>
            <a:endParaRPr lang="en-US" dirty="0" smtClean="0"/>
          </a:p>
          <a:p>
            <a:r>
              <a:rPr lang="en-US" sz="41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annotate()</a:t>
            </a:r>
          </a:p>
          <a:p>
            <a:endParaRPr lang="en-US" sz="4100" b="1" dirty="0" smtClean="0"/>
          </a:p>
          <a:p>
            <a:r>
              <a:rPr lang="en-US" sz="3400" dirty="0" smtClean="0"/>
              <a:t>The annotate() function returns an array of service names that are to be injected into the </a:t>
            </a:r>
            <a:r>
              <a:rPr lang="en-US" sz="3400" dirty="0" smtClean="0"/>
              <a:t>function when </a:t>
            </a:r>
            <a:r>
              <a:rPr lang="en-US" sz="3400" dirty="0" smtClean="0"/>
              <a:t>instantiated. </a:t>
            </a:r>
            <a:r>
              <a:rPr lang="en-US" sz="3400" dirty="0" smtClean="0">
                <a:solidFill>
                  <a:srgbClr val="FFC000"/>
                </a:solidFill>
              </a:rPr>
              <a:t>The annotate() function is used by the injector to determine which services </a:t>
            </a:r>
            <a:r>
              <a:rPr lang="en-US" sz="3400" dirty="0" smtClean="0">
                <a:solidFill>
                  <a:srgbClr val="FFC000"/>
                </a:solidFill>
              </a:rPr>
              <a:t>will be </a:t>
            </a:r>
            <a:r>
              <a:rPr lang="en-US" sz="3400" dirty="0" smtClean="0">
                <a:solidFill>
                  <a:srgbClr val="FFC000"/>
                </a:solidFill>
              </a:rPr>
              <a:t>injected into the function at invocation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40" y="277091"/>
            <a:ext cx="15922487" cy="8589818"/>
          </a:xfrm>
        </p:spPr>
        <p:txBody>
          <a:bodyPr/>
          <a:lstStyle/>
          <a:p>
            <a:r>
              <a:rPr lang="en-US" sz="3400" dirty="0" smtClean="0"/>
              <a:t>The annotate() function takes a single argument:</a:t>
            </a:r>
          </a:p>
          <a:p>
            <a:r>
              <a:rPr lang="en-US" sz="3400" dirty="0" smtClean="0"/>
              <a:t>• fn (function or array)</a:t>
            </a:r>
          </a:p>
          <a:p>
            <a:endParaRPr lang="en-US" sz="3400" dirty="0" smtClean="0"/>
          </a:p>
          <a:p>
            <a:r>
              <a:rPr lang="en-US" sz="3400" dirty="0" smtClean="0"/>
              <a:t>The fn argument is either given a function or an array in the bracket notation of a function definition.</a:t>
            </a:r>
          </a:p>
          <a:p>
            <a:r>
              <a:rPr lang="en-US" sz="3400" dirty="0" smtClean="0"/>
              <a:t>The annotate() method returns a single array of the names of services that will be injected into </a:t>
            </a:r>
            <a:r>
              <a:rPr lang="en-US" sz="3400" dirty="0" smtClean="0"/>
              <a:t>the function </a:t>
            </a:r>
            <a:r>
              <a:rPr lang="en-US" sz="3400" dirty="0" smtClean="0"/>
              <a:t>at the time of invocation.</a:t>
            </a:r>
          </a:p>
          <a:p>
            <a:endParaRPr lang="en-US" sz="3400" b="1" dirty="0" smtClean="0"/>
          </a:p>
          <a:p>
            <a:r>
              <a:rPr lang="en-US" sz="3400" dirty="0" smtClean="0">
                <a:solidFill>
                  <a:srgbClr val="FFC000"/>
                </a:solidFill>
              </a:rPr>
              <a:t>var injector = angular.injector(['ng', '</a:t>
            </a:r>
            <a:r>
              <a:rPr lang="en-US" sz="3400" dirty="0" err="1" smtClean="0">
                <a:solidFill>
                  <a:srgbClr val="FFC000"/>
                </a:solidFill>
              </a:rPr>
              <a:t>myApp</a:t>
            </a:r>
            <a:r>
              <a:rPr lang="en-US" sz="3400" dirty="0" smtClean="0">
                <a:solidFill>
                  <a:srgbClr val="FFC000"/>
                </a:solidFill>
              </a:rPr>
              <a:t>']);</a:t>
            </a:r>
          </a:p>
          <a:p>
            <a:r>
              <a:rPr lang="en-US" sz="3400" dirty="0" smtClean="0"/>
              <a:t>injector.annotate(</a:t>
            </a:r>
            <a:r>
              <a:rPr lang="en-US" sz="3400" b="1" dirty="0" smtClean="0"/>
              <a:t>function($q, greeter) {});</a:t>
            </a:r>
          </a:p>
          <a:p>
            <a:r>
              <a:rPr lang="en-US" sz="3400" i="1" dirty="0" smtClean="0"/>
              <a:t>// ['$q', 'greeter</a:t>
            </a:r>
            <a:r>
              <a:rPr lang="en-US" sz="3400" i="1" dirty="0" smtClean="0"/>
              <a:t>']-&gt;Output</a:t>
            </a:r>
            <a:endParaRPr lang="en-US" sz="3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40" y="304800"/>
            <a:ext cx="15809495" cy="8451273"/>
          </a:xfrm>
        </p:spPr>
        <p:txBody>
          <a:bodyPr>
            <a:normAutofit/>
          </a:bodyPr>
          <a:lstStyle/>
          <a:p>
            <a:r>
              <a:rPr lang="en-US" sz="41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get()</a:t>
            </a:r>
          </a:p>
          <a:p>
            <a:r>
              <a:rPr lang="en-US" sz="3400" dirty="0" smtClean="0"/>
              <a:t>The get() method returns an instance of the service and takes a single argument.</a:t>
            </a:r>
          </a:p>
          <a:p>
            <a:r>
              <a:rPr lang="en-US" sz="3400" dirty="0" smtClean="0"/>
              <a:t>• name (string)</a:t>
            </a:r>
          </a:p>
          <a:p>
            <a:r>
              <a:rPr lang="en-US" sz="3400" dirty="0" smtClean="0"/>
              <a:t>The name argument is the name of the instance we want to get.</a:t>
            </a:r>
          </a:p>
          <a:p>
            <a:r>
              <a:rPr lang="en-US" sz="3400" dirty="0" smtClean="0"/>
              <a:t>get() returns an instance of the service by name.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5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has()</a:t>
            </a:r>
          </a:p>
          <a:p>
            <a:r>
              <a:rPr lang="en-US" sz="3600" dirty="0" smtClean="0"/>
              <a:t>The has() method returns true if the injector knows that a service exists in its registry and false </a:t>
            </a:r>
            <a:r>
              <a:rPr lang="en-US" sz="3600" dirty="0" smtClean="0"/>
              <a:t>if it </a:t>
            </a:r>
            <a:r>
              <a:rPr lang="en-US" sz="3600" dirty="0" smtClean="0"/>
              <a:t>does not. </a:t>
            </a:r>
            <a:r>
              <a:rPr lang="en-US" sz="3600" dirty="0" smtClean="0"/>
              <a:t>It takes a single argument:</a:t>
            </a:r>
          </a:p>
          <a:p>
            <a:r>
              <a:rPr lang="en-US" sz="3600" dirty="0" smtClean="0"/>
              <a:t>• name (string)</a:t>
            </a:r>
          </a:p>
          <a:p>
            <a:r>
              <a:rPr lang="en-US" sz="3600" dirty="0" smtClean="0">
                <a:solidFill>
                  <a:srgbClr val="FFC000"/>
                </a:solidFill>
              </a:rPr>
              <a:t>The string is the name of the service we want to look up in the injector’s registry.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541" y="346366"/>
            <a:ext cx="15982121" cy="8520545"/>
          </a:xfrm>
        </p:spPr>
        <p:txBody>
          <a:bodyPr/>
          <a:lstStyle/>
          <a:p>
            <a:r>
              <a:rPr lang="en-US" sz="41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instantiate()</a:t>
            </a:r>
          </a:p>
          <a:p>
            <a:endParaRPr lang="en-US" b="1" dirty="0" smtClean="0"/>
          </a:p>
          <a:p>
            <a:r>
              <a:rPr lang="en-US" sz="3400" dirty="0" smtClean="0"/>
              <a:t>The instantiate() method creates a new instance of the JavaScript type. </a:t>
            </a:r>
            <a:r>
              <a:rPr lang="en-US" sz="3400" dirty="0" smtClean="0"/>
              <a:t>It takes a constructor </a:t>
            </a:r>
            <a:r>
              <a:rPr lang="en-US" sz="3400" dirty="0" smtClean="0"/>
              <a:t>and invokes </a:t>
            </a:r>
            <a:r>
              <a:rPr lang="en-US" sz="3400" dirty="0" smtClean="0"/>
              <a:t>the new operator with all of the arguments specified. </a:t>
            </a:r>
            <a:r>
              <a:rPr lang="en-US" sz="3400" dirty="0" smtClean="0"/>
              <a:t>It takes two arguments:</a:t>
            </a:r>
          </a:p>
          <a:p>
            <a:endParaRPr lang="en-US" sz="3400" dirty="0" smtClean="0"/>
          </a:p>
          <a:p>
            <a:r>
              <a:rPr lang="en-US" sz="3400" dirty="0" smtClean="0"/>
              <a:t>• Type (function)</a:t>
            </a:r>
          </a:p>
          <a:p>
            <a:r>
              <a:rPr lang="en-US" sz="3400" dirty="0" smtClean="0"/>
              <a:t>This function is the annotation constructor function to invoke.</a:t>
            </a:r>
          </a:p>
          <a:p>
            <a:r>
              <a:rPr lang="en-US" sz="3400" dirty="0" smtClean="0"/>
              <a:t>• locals (object – optional)</a:t>
            </a:r>
          </a:p>
          <a:p>
            <a:r>
              <a:rPr lang="en-US" sz="3400" dirty="0" smtClean="0"/>
              <a:t>This optional argument provides another way to pass argument names into the function when it </a:t>
            </a:r>
            <a:r>
              <a:rPr lang="en-US" sz="3400" dirty="0" smtClean="0"/>
              <a:t>is invoked</a:t>
            </a:r>
            <a:r>
              <a:rPr lang="en-US" sz="3400" dirty="0" smtClean="0"/>
              <a:t>.</a:t>
            </a:r>
            <a:endParaRPr lang="en-US" sz="3400" dirty="0" smtClean="0"/>
          </a:p>
          <a:p>
            <a:r>
              <a:rPr lang="en-US" sz="3400" dirty="0" smtClean="0"/>
              <a:t>The instantiate() method returns a new instance of Type.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38" y="277091"/>
            <a:ext cx="15737306" cy="8589818"/>
          </a:xfrm>
        </p:spPr>
        <p:txBody>
          <a:bodyPr>
            <a:normAutofit lnSpcReduction="10000"/>
          </a:bodyPr>
          <a:lstStyle/>
          <a:p>
            <a:r>
              <a:rPr lang="en-US" sz="41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invoke()</a:t>
            </a:r>
          </a:p>
          <a:p>
            <a:endParaRPr lang="en-US" sz="4100" b="1" dirty="0" smtClean="0"/>
          </a:p>
          <a:p>
            <a:pPr algn="just"/>
            <a:r>
              <a:rPr lang="en-US" sz="3400" dirty="0" smtClean="0"/>
              <a:t>The invoke() method invokes the method and adds the method arguments from the $injector.</a:t>
            </a:r>
          </a:p>
          <a:p>
            <a:pPr algn="just"/>
            <a:r>
              <a:rPr lang="en-US" sz="3400" dirty="0" smtClean="0"/>
              <a:t>This invoke() method takes three arguments:</a:t>
            </a:r>
          </a:p>
          <a:p>
            <a:pPr algn="just"/>
            <a:r>
              <a:rPr lang="en-US" sz="3400" dirty="0" smtClean="0"/>
              <a:t>• fn (function)</a:t>
            </a:r>
          </a:p>
          <a:p>
            <a:pPr algn="just"/>
            <a:r>
              <a:rPr lang="en-US" sz="3400" dirty="0" smtClean="0"/>
              <a:t>This function is the one to invoke. </a:t>
            </a:r>
            <a:r>
              <a:rPr lang="en-US" sz="3400" dirty="0" smtClean="0"/>
              <a:t>The arguments for the function are set with the </a:t>
            </a:r>
            <a:r>
              <a:rPr lang="en-US" sz="3400" dirty="0" smtClean="0"/>
              <a:t>function annotation</a:t>
            </a:r>
            <a:r>
              <a:rPr lang="en-US" sz="3400" dirty="0" smtClean="0"/>
              <a:t>.</a:t>
            </a:r>
            <a:endParaRPr lang="en-US" sz="3400" dirty="0" smtClean="0"/>
          </a:p>
          <a:p>
            <a:pPr algn="just"/>
            <a:r>
              <a:rPr lang="en-US" sz="3400" dirty="0" smtClean="0"/>
              <a:t>• self (object – optional)</a:t>
            </a:r>
          </a:p>
          <a:p>
            <a:pPr algn="just"/>
            <a:r>
              <a:rPr lang="en-US" sz="3400" dirty="0" smtClean="0"/>
              <a:t>The self argument allows for us to set the this argument for the invoke method.</a:t>
            </a:r>
          </a:p>
          <a:p>
            <a:pPr algn="just"/>
            <a:r>
              <a:rPr lang="en-US" sz="3400" dirty="0" smtClean="0"/>
              <a:t>• locals (object – optional)</a:t>
            </a:r>
          </a:p>
          <a:p>
            <a:pPr algn="just"/>
            <a:r>
              <a:rPr lang="en-US" sz="3400" dirty="0" smtClean="0"/>
              <a:t>This optional argument provides another way to pass argument names into the function when it </a:t>
            </a:r>
            <a:r>
              <a:rPr lang="en-US" sz="3400" dirty="0" smtClean="0"/>
              <a:t>is invoked</a:t>
            </a:r>
            <a:r>
              <a:rPr lang="en-US" sz="3400" dirty="0" smtClean="0"/>
              <a:t>.</a:t>
            </a:r>
            <a:endParaRPr lang="en-US" sz="3400" dirty="0" smtClean="0"/>
          </a:p>
          <a:p>
            <a:pPr algn="just"/>
            <a:r>
              <a:rPr lang="en-US" sz="3400" dirty="0" smtClean="0"/>
              <a:t>The invoke() method returns the value that the fn function returns.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0948" y="277091"/>
            <a:ext cx="15809495" cy="5342080"/>
          </a:xfrm>
        </p:spPr>
        <p:txBody>
          <a:bodyPr>
            <a:noAutofit/>
          </a:bodyPr>
          <a:lstStyle/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pPr algn="just"/>
            <a:r>
              <a:rPr lang="en-US" sz="3400" dirty="0" smtClean="0"/>
              <a:t>Angular uses the </a:t>
            </a:r>
            <a:r>
              <a:rPr lang="en-US" sz="3400" dirty="0" smtClean="0">
                <a:solidFill>
                  <a:srgbClr val="FFC000"/>
                </a:solidFill>
              </a:rPr>
              <a:t>$injector</a:t>
            </a:r>
            <a:r>
              <a:rPr lang="en-US" sz="3400" dirty="0" smtClean="0"/>
              <a:t> for managing lookups and instantiation of dependencies for this reason. In fact, the </a:t>
            </a:r>
            <a:r>
              <a:rPr lang="en-US" sz="3400" dirty="0" smtClean="0">
                <a:solidFill>
                  <a:srgbClr val="FFC000"/>
                </a:solidFill>
              </a:rPr>
              <a:t>$injector</a:t>
            </a:r>
            <a:r>
              <a:rPr lang="en-US" sz="3400" dirty="0" smtClean="0"/>
              <a:t> is responsible for handling all instantiations of our Angular components, including our </a:t>
            </a:r>
            <a:r>
              <a:rPr lang="en-US" sz="3400" dirty="0" smtClean="0">
                <a:solidFill>
                  <a:srgbClr val="FFC000"/>
                </a:solidFill>
              </a:rPr>
              <a:t>app modules, directives, controllers, etc</a:t>
            </a:r>
            <a:r>
              <a:rPr lang="en-US" sz="3400" dirty="0" smtClean="0"/>
              <a:t>.</a:t>
            </a:r>
          </a:p>
          <a:p>
            <a:pPr algn="just"/>
            <a:endParaRPr lang="en-US" sz="1900" dirty="0" smtClean="0"/>
          </a:p>
          <a:p>
            <a:pPr algn="just"/>
            <a:endParaRPr lang="en-US" sz="3400" dirty="0" smtClean="0"/>
          </a:p>
          <a:p>
            <a:pPr algn="just"/>
            <a:r>
              <a:rPr lang="en-US" sz="3400" dirty="0" smtClean="0"/>
              <a:t>When any of our modules boot up at run time, the </a:t>
            </a:r>
            <a:r>
              <a:rPr lang="en-US" sz="3400" dirty="0" smtClean="0">
                <a:solidFill>
                  <a:srgbClr val="FFC000"/>
                </a:solidFill>
              </a:rPr>
              <a:t>injector</a:t>
            </a:r>
            <a:r>
              <a:rPr lang="en-US" sz="3400" dirty="0" smtClean="0"/>
              <a:t> is responsible for actually instantiating the instance of the object and passing in any of its required dependencies.</a:t>
            </a:r>
          </a:p>
          <a:p>
            <a:endParaRPr lang="en-US" sz="1900" dirty="0" smtClean="0"/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760" y="207820"/>
            <a:ext cx="15953874" cy="8659091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ngMin</a:t>
            </a:r>
          </a:p>
          <a:p>
            <a:endParaRPr lang="en-US" sz="45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3600" dirty="0" smtClean="0"/>
              <a:t>With the three methods of defining annotations from above, it’s important to note that these </a:t>
            </a:r>
            <a:r>
              <a:rPr lang="en-US" sz="3600" dirty="0" smtClean="0"/>
              <a:t>options all </a:t>
            </a:r>
            <a:r>
              <a:rPr lang="en-US" sz="3600" dirty="0" smtClean="0"/>
              <a:t>exist when defining a function. In production, however, it is often less convenient to </a:t>
            </a:r>
            <a:r>
              <a:rPr lang="en-US" sz="3600" dirty="0" smtClean="0"/>
              <a:t>explicitly concern </a:t>
            </a:r>
            <a:r>
              <a:rPr lang="en-US" sz="3600" dirty="0" smtClean="0"/>
              <a:t>ourselves with order of arguments and code bloat.</a:t>
            </a:r>
          </a:p>
          <a:p>
            <a:pPr algn="just"/>
            <a:endParaRPr lang="en-US" dirty="0" smtClean="0"/>
          </a:p>
          <a:p>
            <a:pPr algn="just"/>
            <a:r>
              <a:rPr lang="en-US" sz="3900" dirty="0" smtClean="0"/>
              <a:t>The ngMin tool allows us to alleviate the responsibility to define our dependencies explicitly. </a:t>
            </a:r>
            <a:r>
              <a:rPr lang="en-US" sz="3900" dirty="0" smtClean="0">
                <a:solidFill>
                  <a:srgbClr val="FFC000"/>
                </a:solidFill>
              </a:rPr>
              <a:t>ngMin </a:t>
            </a:r>
            <a:r>
              <a:rPr lang="en-US" sz="3900" dirty="0" smtClean="0">
                <a:solidFill>
                  <a:srgbClr val="FFC000"/>
                </a:solidFill>
              </a:rPr>
              <a:t>is a </a:t>
            </a:r>
            <a:r>
              <a:rPr lang="en-US" sz="3900" dirty="0" smtClean="0">
                <a:solidFill>
                  <a:srgbClr val="FFC000"/>
                </a:solidFill>
              </a:rPr>
              <a:t>pre-</a:t>
            </a:r>
            <a:r>
              <a:rPr lang="en-US" sz="3900" dirty="0" err="1" smtClean="0">
                <a:solidFill>
                  <a:srgbClr val="FFC000"/>
                </a:solidFill>
              </a:rPr>
              <a:t>minifier</a:t>
            </a:r>
            <a:r>
              <a:rPr lang="en-US" sz="3900" dirty="0" smtClean="0">
                <a:solidFill>
                  <a:srgbClr val="FFC000"/>
                </a:solidFill>
              </a:rPr>
              <a:t> for Angular apps.</a:t>
            </a:r>
            <a:r>
              <a:rPr lang="en-US" sz="3900" dirty="0" smtClean="0"/>
              <a:t> </a:t>
            </a:r>
            <a:r>
              <a:rPr lang="en-US" sz="3900" dirty="0" smtClean="0"/>
              <a:t>It walks through our Angular apps and sets up dependency </a:t>
            </a:r>
            <a:r>
              <a:rPr lang="en-US" sz="3900" dirty="0" smtClean="0"/>
              <a:t>injection for </a:t>
            </a:r>
            <a:r>
              <a:rPr lang="en-US" sz="3900" dirty="0" smtClean="0"/>
              <a:t>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0"/>
            <a:ext cx="15879417" cy="91440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For </a:t>
            </a:r>
            <a:r>
              <a:rPr lang="en-US" sz="3600" dirty="0" smtClean="0"/>
              <a:t>instance, it will turn this code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angular.module('</a:t>
            </a:r>
            <a:r>
              <a:rPr lang="en-US" sz="3600" dirty="0" err="1" smtClean="0">
                <a:solidFill>
                  <a:srgbClr val="FFC000"/>
                </a:solidFill>
              </a:rPr>
              <a:t>myApp</a:t>
            </a:r>
            <a:r>
              <a:rPr lang="en-US" sz="3600" dirty="0" smtClean="0">
                <a:solidFill>
                  <a:srgbClr val="FFC000"/>
                </a:solidFill>
              </a:rPr>
              <a:t>', [])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.directive('</a:t>
            </a:r>
            <a:r>
              <a:rPr lang="en-US" sz="3600" dirty="0" err="1" smtClean="0">
                <a:solidFill>
                  <a:srgbClr val="FFC000"/>
                </a:solidFill>
              </a:rPr>
              <a:t>myDirective</a:t>
            </a:r>
            <a:r>
              <a:rPr lang="en-US" sz="3600" dirty="0" smtClean="0">
                <a:solidFill>
                  <a:srgbClr val="FFC000"/>
                </a:solidFill>
              </a:rPr>
              <a:t>',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function($http) 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.controller('</a:t>
            </a:r>
            <a:r>
              <a:rPr lang="en-US" sz="3600" dirty="0" err="1" smtClean="0">
                <a:solidFill>
                  <a:srgbClr val="FFC000"/>
                </a:solidFill>
              </a:rPr>
              <a:t>IndexController</a:t>
            </a:r>
            <a:r>
              <a:rPr lang="en-US" sz="3600" dirty="0" smtClean="0">
                <a:solidFill>
                  <a:srgbClr val="FFC000"/>
                </a:solidFill>
              </a:rPr>
              <a:t>',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function($scope, $q) 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0"/>
            <a:ext cx="15879417" cy="9144000"/>
          </a:xfrm>
        </p:spPr>
        <p:txBody>
          <a:bodyPr>
            <a:normAutofit/>
          </a:bodyPr>
          <a:lstStyle/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into </a:t>
            </a:r>
            <a:r>
              <a:rPr lang="en-US" sz="3600" dirty="0" smtClean="0"/>
              <a:t>the following</a:t>
            </a:r>
            <a:r>
              <a:rPr lang="en-US" sz="3600" dirty="0" smtClean="0"/>
              <a:t>: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angular.module('</a:t>
            </a:r>
            <a:r>
              <a:rPr lang="en-US" sz="3600" dirty="0" err="1" smtClean="0">
                <a:solidFill>
                  <a:srgbClr val="FFC000"/>
                </a:solidFill>
              </a:rPr>
              <a:t>myApp</a:t>
            </a:r>
            <a:r>
              <a:rPr lang="en-US" sz="3600" dirty="0" smtClean="0">
                <a:solidFill>
                  <a:srgbClr val="FFC000"/>
                </a:solidFill>
              </a:rPr>
              <a:t>', [])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.directive('</a:t>
            </a:r>
            <a:r>
              <a:rPr lang="en-US" sz="3600" dirty="0" err="1" smtClean="0">
                <a:solidFill>
                  <a:srgbClr val="FFC000"/>
                </a:solidFill>
              </a:rPr>
              <a:t>myDirective</a:t>
            </a:r>
            <a:r>
              <a:rPr lang="en-US" sz="3600" dirty="0" smtClean="0">
                <a:solidFill>
                  <a:srgbClr val="FFC000"/>
                </a:solidFill>
              </a:rPr>
              <a:t>', </a:t>
            </a:r>
            <a:r>
              <a:rPr lang="en-US" sz="3600" dirty="0" smtClean="0">
                <a:solidFill>
                  <a:srgbClr val="FFC000"/>
                </a:solidFill>
              </a:rPr>
              <a:t>['$</a:t>
            </a:r>
            <a:r>
              <a:rPr lang="en-US" sz="3600" dirty="0" smtClean="0">
                <a:solidFill>
                  <a:srgbClr val="FFC000"/>
                </a:solidFill>
              </a:rPr>
              <a:t>http',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function ($http) 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]).controller('</a:t>
            </a:r>
            <a:r>
              <a:rPr lang="en-US" sz="3600" dirty="0" err="1" smtClean="0">
                <a:solidFill>
                  <a:srgbClr val="FFC000"/>
                </a:solidFill>
              </a:rPr>
              <a:t>IndexController</a:t>
            </a:r>
            <a:r>
              <a:rPr lang="en-US" sz="3600" dirty="0" smtClean="0">
                <a:solidFill>
                  <a:srgbClr val="FFC000"/>
                </a:solidFill>
              </a:rPr>
              <a:t>', </a:t>
            </a:r>
            <a:r>
              <a:rPr lang="en-US" sz="3600" dirty="0" smtClean="0">
                <a:solidFill>
                  <a:srgbClr val="FFC000"/>
                </a:solidFill>
              </a:rPr>
              <a:t>['$</a:t>
            </a:r>
            <a:r>
              <a:rPr lang="en-US" sz="3600" dirty="0" err="1" smtClean="0">
                <a:solidFill>
                  <a:srgbClr val="FFC000"/>
                </a:solidFill>
              </a:rPr>
              <a:t>scope</a:t>
            </a:r>
            <a:r>
              <a:rPr lang="en-US" sz="3600" dirty="0" err="1" smtClean="0">
                <a:solidFill>
                  <a:srgbClr val="FFC000"/>
                </a:solidFill>
              </a:rPr>
              <a:t>','$</a:t>
            </a:r>
            <a:r>
              <a:rPr lang="en-US" sz="3600" dirty="0" err="1" smtClean="0">
                <a:solidFill>
                  <a:srgbClr val="FFC000"/>
                </a:solidFill>
              </a:rPr>
              <a:t>q</a:t>
            </a:r>
            <a:r>
              <a:rPr lang="en-US" sz="3600" dirty="0" smtClean="0">
                <a:solidFill>
                  <a:srgbClr val="FFC000"/>
                </a:solidFill>
              </a:rPr>
              <a:t>',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function ($scope, $q) {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}</a:t>
            </a:r>
          </a:p>
          <a:p>
            <a:pPr algn="just"/>
            <a:r>
              <a:rPr lang="en-US" sz="3600" dirty="0" smtClean="0">
                <a:solidFill>
                  <a:srgbClr val="FFC000"/>
                </a:solidFill>
              </a:rPr>
              <a:t>]);</a:t>
            </a:r>
          </a:p>
          <a:p>
            <a:pPr algn="just"/>
            <a:endParaRPr lang="en-US" sz="3600" dirty="0" smtClean="0">
              <a:solidFill>
                <a:srgbClr val="FFC000"/>
              </a:solidFill>
            </a:endParaRPr>
          </a:p>
          <a:p>
            <a:pPr algn="just"/>
            <a:r>
              <a:rPr lang="en-US" sz="3600" dirty="0" smtClean="0"/>
              <a:t>ngMin saves us a lot of typing and cleans our source files significantly.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69" y="277091"/>
            <a:ext cx="15809495" cy="8589818"/>
          </a:xfrm>
        </p:spPr>
        <p:txBody>
          <a:bodyPr>
            <a:normAutofit lnSpcReduction="10000"/>
          </a:bodyPr>
          <a:lstStyle/>
          <a:p>
            <a:r>
              <a:rPr lang="en-US" sz="41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Installation</a:t>
            </a:r>
          </a:p>
          <a:p>
            <a:endParaRPr lang="en-US" sz="41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3600" dirty="0" smtClean="0"/>
              <a:t>To install ngMin, we’ll use the npm package manager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r>
              <a:rPr lang="en-US" sz="3600" dirty="0" smtClean="0"/>
              <a:t>$ </a:t>
            </a:r>
            <a:r>
              <a:rPr lang="en-US" sz="3600" dirty="0" smtClean="0">
                <a:solidFill>
                  <a:srgbClr val="FFC000"/>
                </a:solidFill>
              </a:rPr>
              <a:t>npm </a:t>
            </a:r>
            <a:r>
              <a:rPr lang="en-US" sz="3600" dirty="0" smtClean="0">
                <a:solidFill>
                  <a:srgbClr val="FFC000"/>
                </a:solidFill>
              </a:rPr>
              <a:t>install </a:t>
            </a:r>
            <a:r>
              <a:rPr lang="en-US" sz="3600" dirty="0" smtClean="0">
                <a:solidFill>
                  <a:srgbClr val="FFC000"/>
                </a:solidFill>
              </a:rPr>
              <a:t>-g </a:t>
            </a:r>
            <a:r>
              <a:rPr lang="en-US" sz="3600" dirty="0" smtClean="0">
                <a:solidFill>
                  <a:srgbClr val="FFC000"/>
                </a:solidFill>
              </a:rPr>
              <a:t>ngmin</a:t>
            </a:r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ngMin</a:t>
            </a:r>
          </a:p>
          <a:p>
            <a:endParaRPr lang="en-US" sz="36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3600" dirty="0" smtClean="0"/>
              <a:t>We can use ngMin in standalone mode at the CLI by passing two arguments: the input.js and </a:t>
            </a:r>
            <a:r>
              <a:rPr lang="en-US" sz="3600" dirty="0" smtClean="0"/>
              <a:t>the output.js </a:t>
            </a:r>
            <a:r>
              <a:rPr lang="en-US" sz="3600" dirty="0" smtClean="0"/>
              <a:t>files or via stdio/</a:t>
            </a:r>
            <a:r>
              <a:rPr lang="en-US" sz="3600" dirty="0" err="1" smtClean="0"/>
              <a:t>stdout</a:t>
            </a:r>
            <a:r>
              <a:rPr lang="en-US" sz="3600" dirty="0" smtClean="0"/>
              <a:t>, like so:</a:t>
            </a:r>
          </a:p>
          <a:p>
            <a:r>
              <a:rPr lang="en-US" sz="3600" dirty="0" smtClean="0"/>
              <a:t>$ ngmin input.js output.js</a:t>
            </a:r>
          </a:p>
          <a:p>
            <a:r>
              <a:rPr lang="en-US" sz="3600" i="1" dirty="0" smtClean="0"/>
              <a:t># or</a:t>
            </a:r>
          </a:p>
          <a:p>
            <a:r>
              <a:rPr lang="en-US" sz="3600" dirty="0" smtClean="0"/>
              <a:t>$ ngmin &lt; input.js &gt; output.js</a:t>
            </a:r>
          </a:p>
          <a:p>
            <a:r>
              <a:rPr lang="en-US" sz="3600" dirty="0" smtClean="0"/>
              <a:t>where input.js is our source file and output.js is the annotated output file</a:t>
            </a:r>
            <a:r>
              <a:rPr lang="en-US" sz="3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69" y="277091"/>
            <a:ext cx="15809495" cy="8589818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How </a:t>
            </a: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</a:t>
            </a: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Works</a:t>
            </a:r>
          </a:p>
          <a:p>
            <a:pPr algn="just"/>
            <a:endParaRPr lang="en-US" sz="36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3600" dirty="0" smtClean="0"/>
              <a:t>At its core, ngMin uses an Abstract Syntax Tree (AST) as it walks through the JavaScript source. </a:t>
            </a:r>
            <a:r>
              <a:rPr lang="en-US" sz="3600" dirty="0" smtClean="0"/>
              <a:t>With the </a:t>
            </a:r>
            <a:r>
              <a:rPr lang="en-US" sz="3600" dirty="0" smtClean="0"/>
              <a:t>help of astral, an AST tooling framework, it rebuilds the source with the necessary </a:t>
            </a:r>
            <a:r>
              <a:rPr lang="en-US" sz="3600" dirty="0" smtClean="0"/>
              <a:t>annotations and </a:t>
            </a:r>
            <a:r>
              <a:rPr lang="en-US" sz="3600" dirty="0" smtClean="0"/>
              <a:t>then dumps the updated source using escodegen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760" y="346364"/>
            <a:ext cx="15953874" cy="8589818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/>
              <a:t>For instance, this simple app declares a single module and a single controller, like so:</a:t>
            </a:r>
          </a:p>
          <a:p>
            <a:endParaRPr lang="en-US" sz="3400" dirty="0" smtClean="0"/>
          </a:p>
          <a:p>
            <a:r>
              <a:rPr lang="en-US" sz="3400" dirty="0" smtClean="0">
                <a:solidFill>
                  <a:srgbClr val="FFC000"/>
                </a:solidFill>
              </a:rPr>
              <a:t>angular.module('</a:t>
            </a:r>
            <a:r>
              <a:rPr lang="en-US" sz="3400" dirty="0" err="1" smtClean="0">
                <a:solidFill>
                  <a:srgbClr val="FFC000"/>
                </a:solidFill>
              </a:rPr>
              <a:t>myApp</a:t>
            </a:r>
            <a:r>
              <a:rPr lang="en-US" sz="3400" dirty="0" smtClean="0">
                <a:solidFill>
                  <a:srgbClr val="FFC000"/>
                </a:solidFill>
              </a:rPr>
              <a:t>', [])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.factory('greeter', function() {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return {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greet: function(</a:t>
            </a:r>
            <a:r>
              <a:rPr lang="en-US" sz="3400" dirty="0" err="1" smtClean="0">
                <a:solidFill>
                  <a:srgbClr val="FFC000"/>
                </a:solidFill>
              </a:rPr>
              <a:t>msg</a:t>
            </a:r>
            <a:r>
              <a:rPr lang="en-US" sz="3400" dirty="0" smtClean="0">
                <a:solidFill>
                  <a:srgbClr val="FFC000"/>
                </a:solidFill>
              </a:rPr>
              <a:t>) { alert(</a:t>
            </a:r>
            <a:r>
              <a:rPr lang="en-US" sz="3400" dirty="0" err="1" smtClean="0">
                <a:solidFill>
                  <a:srgbClr val="FFC000"/>
                </a:solidFill>
              </a:rPr>
              <a:t>msg</a:t>
            </a:r>
            <a:r>
              <a:rPr lang="en-US" sz="3400" dirty="0" smtClean="0">
                <a:solidFill>
                  <a:srgbClr val="FFC000"/>
                </a:solidFill>
              </a:rPr>
              <a:t>); }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}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})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.controller('</a:t>
            </a:r>
            <a:r>
              <a:rPr lang="en-US" sz="3400" dirty="0" err="1" smtClean="0">
                <a:solidFill>
                  <a:srgbClr val="FFC000"/>
                </a:solidFill>
              </a:rPr>
              <a:t>MyController</a:t>
            </a:r>
            <a:r>
              <a:rPr lang="en-US" sz="3400" dirty="0" smtClean="0">
                <a:solidFill>
                  <a:srgbClr val="FFC000"/>
                </a:solidFill>
              </a:rPr>
              <a:t>',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function($scope, greeter) {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$scope.sayHello = function() {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greeter.greet("Hello!");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};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});</a:t>
            </a:r>
          </a:p>
          <a:p>
            <a:endParaRPr lang="en-US" sz="34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0" y="277093"/>
            <a:ext cx="16026063" cy="8451273"/>
          </a:xfrm>
        </p:spPr>
        <p:txBody>
          <a:bodyPr/>
          <a:lstStyle/>
          <a:p>
            <a:pPr algn="just"/>
            <a:r>
              <a:rPr lang="en-US" sz="3400" dirty="0" smtClean="0"/>
              <a:t>At run time, when Angular instantiates the instance of our module, it looks up the greeter and </a:t>
            </a:r>
            <a:r>
              <a:rPr lang="en-US" sz="3400" dirty="0" smtClean="0"/>
              <a:t>simply passes </a:t>
            </a:r>
            <a:r>
              <a:rPr lang="en-US" sz="3400" dirty="0" smtClean="0"/>
              <a:t>it in naturally:</a:t>
            </a:r>
          </a:p>
          <a:p>
            <a:endParaRPr lang="en-US" sz="3400" dirty="0" smtClean="0"/>
          </a:p>
          <a:p>
            <a:r>
              <a:rPr lang="en-US" sz="3400" dirty="0" smtClean="0">
                <a:solidFill>
                  <a:srgbClr val="FFC000"/>
                </a:solidFill>
              </a:rPr>
              <a:t>&lt;div ng-app="</a:t>
            </a:r>
            <a:r>
              <a:rPr lang="en-US" sz="3400" dirty="0" err="1" smtClean="0">
                <a:solidFill>
                  <a:srgbClr val="FFC000"/>
                </a:solidFill>
              </a:rPr>
              <a:t>myApp</a:t>
            </a:r>
            <a:r>
              <a:rPr lang="en-US" sz="3400" dirty="0" smtClean="0">
                <a:solidFill>
                  <a:srgbClr val="FFC000"/>
                </a:solidFill>
              </a:rPr>
              <a:t>"&gt;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&lt;div ng-controller="MyController"&gt;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&lt;button ng-click="</a:t>
            </a:r>
            <a:r>
              <a:rPr lang="en-US" sz="3400" dirty="0" err="1" smtClean="0">
                <a:solidFill>
                  <a:srgbClr val="FFC000"/>
                </a:solidFill>
              </a:rPr>
              <a:t>sayHello</a:t>
            </a:r>
            <a:r>
              <a:rPr lang="en-US" sz="3400" dirty="0" smtClean="0">
                <a:solidFill>
                  <a:srgbClr val="FFC000"/>
                </a:solidFill>
              </a:rPr>
              <a:t>()"&gt;Hello&lt;/button&gt;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&lt;/div&gt;</a:t>
            </a:r>
          </a:p>
          <a:p>
            <a:r>
              <a:rPr lang="en-US" sz="3400" dirty="0" smtClean="0">
                <a:solidFill>
                  <a:srgbClr val="FFC000"/>
                </a:solidFill>
              </a:rPr>
              <a:t>&lt;/div&gt;</a:t>
            </a:r>
            <a:endParaRPr lang="en-US" sz="3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948" y="207820"/>
            <a:ext cx="15881684" cy="852054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Behind the scenes, the Angular process looks like:</a:t>
            </a:r>
          </a:p>
          <a:p>
            <a:endParaRPr lang="en-US" sz="34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3400" i="1" dirty="0" smtClean="0">
                <a:solidFill>
                  <a:srgbClr val="92D050"/>
                </a:solidFill>
              </a:rPr>
              <a:t>// Load the app with the injector</a:t>
            </a:r>
          </a:p>
          <a:p>
            <a:r>
              <a:rPr lang="en-US" sz="3400" b="1" dirty="0" smtClean="0">
                <a:solidFill>
                  <a:srgbClr val="FFC000"/>
                </a:solidFill>
              </a:rPr>
              <a:t>var  injector = angular.injector(['ng', '</a:t>
            </a:r>
            <a:r>
              <a:rPr lang="en-US" sz="3400" b="1" dirty="0" err="1" smtClean="0">
                <a:solidFill>
                  <a:srgbClr val="FFC000"/>
                </a:solidFill>
              </a:rPr>
              <a:t>myApp</a:t>
            </a:r>
            <a:r>
              <a:rPr lang="en-US" sz="3400" b="1" dirty="0" smtClean="0">
                <a:solidFill>
                  <a:srgbClr val="FFC000"/>
                </a:solidFill>
              </a:rPr>
              <a:t>']);</a:t>
            </a:r>
          </a:p>
          <a:p>
            <a:endParaRPr lang="en-US" sz="3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3400" i="1" dirty="0" smtClean="0">
                <a:solidFill>
                  <a:srgbClr val="92D050"/>
                </a:solidFill>
              </a:rPr>
              <a:t>// Load the $controller service with the injector</a:t>
            </a:r>
          </a:p>
          <a:p>
            <a:r>
              <a:rPr lang="en-US" sz="3400" b="1" dirty="0" smtClean="0">
                <a:solidFill>
                  <a:srgbClr val="FFC000"/>
                </a:solidFill>
              </a:rPr>
              <a:t>var  $controller = injector.get('$controller');</a:t>
            </a:r>
          </a:p>
          <a:p>
            <a:r>
              <a:rPr lang="en-US" sz="3400" b="1" dirty="0" smtClean="0">
                <a:solidFill>
                  <a:srgbClr val="FFC000"/>
                </a:solidFill>
              </a:rPr>
              <a:t>var  scope = injector.get('$rootScope').$new();</a:t>
            </a:r>
          </a:p>
          <a:p>
            <a:endParaRPr lang="en-US" sz="34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3400" i="1" dirty="0" smtClean="0">
                <a:solidFill>
                  <a:srgbClr val="92D050"/>
                </a:solidFill>
              </a:rPr>
              <a:t>// Load the controller, passing in a scope</a:t>
            </a:r>
          </a:p>
          <a:p>
            <a:r>
              <a:rPr lang="en-US" sz="3400" i="1" dirty="0" smtClean="0">
                <a:solidFill>
                  <a:srgbClr val="92D050"/>
                </a:solidFill>
              </a:rPr>
              <a:t>// which is how angular does it at runtime</a:t>
            </a:r>
          </a:p>
          <a:p>
            <a:r>
              <a:rPr lang="en-US" sz="3400" b="1" dirty="0" smtClean="0">
                <a:solidFill>
                  <a:srgbClr val="FFC000"/>
                </a:solidFill>
              </a:rPr>
              <a:t>var  MyController = $controller('MyController', {$scope: scope})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948" y="415636"/>
            <a:ext cx="15737306" cy="8382000"/>
          </a:xfrm>
        </p:spPr>
        <p:txBody>
          <a:bodyPr>
            <a:normAutofit/>
          </a:bodyPr>
          <a:lstStyle/>
          <a:p>
            <a:pPr algn="just"/>
            <a:r>
              <a:rPr lang="en-US" sz="3400" dirty="0" smtClean="0"/>
              <a:t>AngularJS uses an annotate function to pull properties off of the passed-in array during instantiation.</a:t>
            </a:r>
            <a:endParaRPr lang="en-US" sz="3400" dirty="0" smtClean="0"/>
          </a:p>
          <a:p>
            <a:pPr algn="just"/>
            <a:endParaRPr lang="en-US" dirty="0" smtClean="0"/>
          </a:p>
          <a:p>
            <a:pPr algn="just"/>
            <a:r>
              <a:rPr lang="en-US" sz="3400" dirty="0" smtClean="0"/>
              <a:t>When we write a controller without the [] bracket notation or through explicitly setting them, the $injector will infer the dependencies based on the name of the arguments.</a:t>
            </a:r>
          </a:p>
          <a:p>
            <a:endParaRPr lang="en-US" sz="3400" b="1" dirty="0" smtClean="0"/>
          </a:p>
          <a:p>
            <a:r>
              <a:rPr lang="en-US" sz="5000" b="1" dirty="0" smtClean="0"/>
              <a:t>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948" y="415636"/>
            <a:ext cx="15737306" cy="8382000"/>
          </a:xfrm>
        </p:spPr>
        <p:txBody>
          <a:bodyPr>
            <a:normAutofit/>
          </a:bodyPr>
          <a:lstStyle/>
          <a:p>
            <a:endParaRPr lang="en-US" sz="3400" b="1" dirty="0" smtClean="0"/>
          </a:p>
          <a:p>
            <a:r>
              <a:rPr lang="en-US" sz="5000" b="1" dirty="0" smtClean="0"/>
              <a:t>                        </a:t>
            </a:r>
            <a:r>
              <a:rPr lang="en-US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Annotation </a:t>
            </a:r>
            <a:r>
              <a:rPr lang="en-US" sz="5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by Inference</a:t>
            </a:r>
          </a:p>
          <a:p>
            <a:endParaRPr lang="en-US" b="1" dirty="0" smtClean="0"/>
          </a:p>
          <a:p>
            <a:pPr algn="just"/>
            <a:r>
              <a:rPr lang="en-US" sz="3600" dirty="0" smtClean="0"/>
              <a:t>Angular assumes that the function parameter names are the names of the dependencies, if </a:t>
            </a:r>
            <a:r>
              <a:rPr lang="en-US" sz="3600" dirty="0" smtClean="0"/>
              <a:t>not otherwise </a:t>
            </a:r>
            <a:r>
              <a:rPr lang="en-US" sz="3600" dirty="0" smtClean="0"/>
              <a:t>specified. </a:t>
            </a:r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Thus</a:t>
            </a:r>
            <a:r>
              <a:rPr lang="en-US" sz="3600" dirty="0" smtClean="0"/>
              <a:t>, it will call </a:t>
            </a:r>
            <a:r>
              <a:rPr lang="en-US" sz="3600" dirty="0" smtClean="0">
                <a:solidFill>
                  <a:srgbClr val="FFC000"/>
                </a:solidFill>
              </a:rPr>
              <a:t>toString()</a:t>
            </a:r>
            <a:r>
              <a:rPr lang="en-US" sz="3600" dirty="0" smtClean="0"/>
              <a:t> on the function, parse and extract the function</a:t>
            </a:r>
          </a:p>
          <a:p>
            <a:pPr algn="just"/>
            <a:r>
              <a:rPr lang="en-US" sz="3600" dirty="0" smtClean="0"/>
              <a:t>arguments, and then use the $injector to inject these arguments into the instantiation of the object.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906" y="277093"/>
            <a:ext cx="16041756" cy="852054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The injection process looks like:</a:t>
            </a:r>
          </a:p>
          <a:p>
            <a:endParaRPr lang="en-US" sz="3400" dirty="0" smtClean="0"/>
          </a:p>
          <a:p>
            <a:r>
              <a:rPr lang="en-US" sz="3400" dirty="0" smtClean="0">
                <a:solidFill>
                  <a:srgbClr val="FFC000"/>
                </a:solidFill>
              </a:rPr>
              <a:t>injector.invoke(</a:t>
            </a:r>
            <a:r>
              <a:rPr lang="en-US" sz="3400" b="1" dirty="0" smtClean="0">
                <a:solidFill>
                  <a:srgbClr val="FFC000"/>
                </a:solidFill>
              </a:rPr>
              <a:t>function($http, greeter) {});</a:t>
            </a:r>
          </a:p>
          <a:p>
            <a:endParaRPr lang="en-US" sz="3400" b="1" dirty="0" smtClean="0"/>
          </a:p>
          <a:p>
            <a:r>
              <a:rPr lang="en-US" sz="3400" i="1" dirty="0" smtClean="0"/>
              <a:t>Note that this process will only work with non-minified, non-obfuscated code, as Angular needs </a:t>
            </a:r>
            <a:r>
              <a:rPr lang="en-US" sz="3400" i="1" dirty="0" smtClean="0"/>
              <a:t>to parse </a:t>
            </a:r>
            <a:r>
              <a:rPr lang="en-US" sz="3400" i="1" dirty="0" smtClean="0"/>
              <a:t>the arguments intact.</a:t>
            </a:r>
          </a:p>
          <a:p>
            <a:endParaRPr lang="en-US" sz="3400" dirty="0" smtClean="0"/>
          </a:p>
          <a:p>
            <a:r>
              <a:rPr lang="en-US" sz="3400" dirty="0" smtClean="0"/>
              <a:t>With this JavaScript inference, order is not important: </a:t>
            </a:r>
            <a:r>
              <a:rPr lang="en-US" sz="3400" dirty="0" smtClean="0">
                <a:solidFill>
                  <a:srgbClr val="FFC000"/>
                </a:solidFill>
              </a:rPr>
              <a:t>Angular will figure it out for us and </a:t>
            </a:r>
            <a:r>
              <a:rPr lang="en-US" sz="3400" dirty="0" smtClean="0">
                <a:solidFill>
                  <a:srgbClr val="FFC000"/>
                </a:solidFill>
              </a:rPr>
              <a:t>inject the right properties in the “right” order.</a:t>
            </a:r>
            <a:endParaRPr lang="en-US" sz="3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947" y="346364"/>
            <a:ext cx="15665117" cy="8492836"/>
          </a:xfrm>
        </p:spPr>
        <p:txBody>
          <a:bodyPr>
            <a:normAutofit/>
          </a:bodyPr>
          <a:lstStyle/>
          <a:p>
            <a:r>
              <a:rPr lang="en-US" sz="3900" b="1" dirty="0" smtClean="0"/>
              <a:t>                                       </a:t>
            </a:r>
            <a:r>
              <a:rPr lang="en-US" sz="3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Explicit </a:t>
            </a:r>
            <a:r>
              <a:rPr lang="en-US" sz="3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Annotation</a:t>
            </a:r>
          </a:p>
          <a:p>
            <a:endParaRPr lang="en-US" sz="3900" b="1" dirty="0" smtClean="0"/>
          </a:p>
          <a:p>
            <a:pPr algn="just"/>
            <a:r>
              <a:rPr lang="en-US" sz="3900" dirty="0" smtClean="0"/>
              <a:t>Angular provides a method for us to explicitly define the dependencies that a function needs upon invocation. </a:t>
            </a:r>
            <a:r>
              <a:rPr lang="en-US" sz="3900" dirty="0" smtClean="0"/>
              <a:t>This method allows for minifiers to rename the function parameters and still be able to inject the proper services into the function</a:t>
            </a:r>
            <a:r>
              <a:rPr lang="en-US" sz="3900" dirty="0" smtClean="0"/>
              <a:t>.</a:t>
            </a:r>
          </a:p>
          <a:p>
            <a:pPr algn="just"/>
            <a:endParaRPr lang="en-US" sz="3900" dirty="0" smtClean="0"/>
          </a:p>
          <a:p>
            <a:pPr algn="just"/>
            <a:r>
              <a:rPr lang="en-US" sz="3900" dirty="0" smtClean="0"/>
              <a:t>The injection process uses the </a:t>
            </a:r>
            <a:r>
              <a:rPr lang="en-US" sz="3900" dirty="0" smtClean="0">
                <a:solidFill>
                  <a:srgbClr val="FFC000"/>
                </a:solidFill>
              </a:rPr>
              <a:t>$inject</a:t>
            </a:r>
            <a:r>
              <a:rPr lang="en-US" sz="3900" dirty="0" smtClean="0"/>
              <a:t> property to annotation the function. </a:t>
            </a:r>
            <a:r>
              <a:rPr lang="en-US" sz="3900" dirty="0" smtClean="0"/>
              <a:t>The $inject property of a function is an array of service names to inject as dependencies</a:t>
            </a:r>
            <a:r>
              <a:rPr lang="en-US" sz="3900" dirty="0" smtClean="0"/>
              <a:t>.</a:t>
            </a:r>
          </a:p>
          <a:p>
            <a:pPr algn="just"/>
            <a:endParaRPr lang="en-US" sz="3900" dirty="0" smtClean="0"/>
          </a:p>
          <a:p>
            <a:pPr algn="just"/>
            <a:r>
              <a:rPr lang="en-US" sz="3900" dirty="0" smtClean="0">
                <a:solidFill>
                  <a:srgbClr val="FFC000"/>
                </a:solidFill>
              </a:rPr>
              <a:t>To use the $inject property method, we set it on the function or name.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595</TotalTime>
  <Words>1712</Words>
  <Application>Microsoft Office PowerPoint</Application>
  <PresentationFormat>Custom</PresentationFormat>
  <Paragraphs>209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                       Dependency Injection in AngularJS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in AngularJS</dc:title>
  <dc:creator>Gaurav Balyan</dc:creator>
  <cp:lastModifiedBy>Gaurav Balyan</cp:lastModifiedBy>
  <cp:revision>33</cp:revision>
  <dcterms:created xsi:type="dcterms:W3CDTF">2016-02-13T07:06:04Z</dcterms:created>
  <dcterms:modified xsi:type="dcterms:W3CDTF">2016-02-13T17:01:12Z</dcterms:modified>
</cp:coreProperties>
</file>