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</p:sldIdLst>
  <p:sldSz cx="17373600" cy="10058400"/>
  <p:notesSz cx="6858000" cy="9144000"/>
  <p:defaultTextStyle>
    <a:defPPr>
      <a:defRPr lang="en-US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888" y="-108"/>
      </p:cViewPr>
      <p:guideLst>
        <p:guide orient="horz" pos="316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13460" y="2011680"/>
            <a:ext cx="14918131" cy="2682240"/>
          </a:xfrm>
          <a:ln>
            <a:noFill/>
          </a:ln>
        </p:spPr>
        <p:txBody>
          <a:bodyPr vert="horz" tIns="0" rIns="3134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9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13460" y="4735186"/>
            <a:ext cx="14923922" cy="2570480"/>
          </a:xfrm>
        </p:spPr>
        <p:txBody>
          <a:bodyPr lIns="0" rIns="31349"/>
          <a:lstStyle>
            <a:lvl1pPr marL="0" marR="78373" indent="0" algn="r">
              <a:buNone/>
              <a:defRPr>
                <a:solidFill>
                  <a:schemeClr val="tx1"/>
                </a:solidFill>
              </a:defRPr>
            </a:lvl1pPr>
            <a:lvl2pPr marL="783732" indent="0" algn="ctr">
              <a:buNone/>
            </a:lvl2pPr>
            <a:lvl3pPr marL="1567464" indent="0" algn="ctr">
              <a:buNone/>
            </a:lvl3pPr>
            <a:lvl4pPr marL="2351197" indent="0" algn="ctr">
              <a:buNone/>
            </a:lvl4pPr>
            <a:lvl5pPr marL="3134929" indent="0" algn="ctr">
              <a:buNone/>
            </a:lvl5pPr>
            <a:lvl6pPr marL="3918661" indent="0" algn="ctr">
              <a:buNone/>
            </a:lvl6pPr>
            <a:lvl7pPr marL="4702393" indent="0" algn="ctr">
              <a:buNone/>
            </a:lvl7pPr>
            <a:lvl8pPr marL="5486126" indent="0" algn="ctr">
              <a:buNone/>
            </a:lvl8pPr>
            <a:lvl9pPr marL="626985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5F7C-3778-4269-ACC0-7F05F8394AB4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E53A-D795-477E-B84F-7D325651E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5F7C-3778-4269-ACC0-7F05F8394AB4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E53A-D795-477E-B84F-7D325651E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95860" y="1341122"/>
            <a:ext cx="3909060" cy="764391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8680" y="1341122"/>
            <a:ext cx="11437620" cy="764391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5F7C-3778-4269-ACC0-7F05F8394AB4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E53A-D795-477E-B84F-7D325651E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5F7C-3778-4269-ACC0-7F05F8394AB4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E53A-D795-477E-B84F-7D325651E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669" y="1931213"/>
            <a:ext cx="1476756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9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669" y="3966841"/>
            <a:ext cx="14767560" cy="2214244"/>
          </a:xfrm>
        </p:spPr>
        <p:txBody>
          <a:bodyPr lIns="78373" rIns="78373" anchor="t"/>
          <a:lstStyle>
            <a:lvl1pPr marL="0" indent="0">
              <a:buNone/>
              <a:defRPr sz="3800">
                <a:solidFill>
                  <a:schemeClr val="tx1"/>
                </a:solidFill>
              </a:defRPr>
            </a:lvl1pPr>
            <a:lvl2pPr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5F7C-3778-4269-ACC0-7F05F8394AB4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E53A-D795-477E-B84F-7D325651E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032662"/>
            <a:ext cx="15636240" cy="1676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8680" y="2816125"/>
            <a:ext cx="7673340" cy="6504432"/>
          </a:xfrm>
        </p:spPr>
        <p:txBody>
          <a:bodyPr/>
          <a:lstStyle>
            <a:lvl1pPr>
              <a:defRPr sz="45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31580" y="2816125"/>
            <a:ext cx="7673340" cy="6504432"/>
          </a:xfrm>
        </p:spPr>
        <p:txBody>
          <a:bodyPr/>
          <a:lstStyle>
            <a:lvl1pPr>
              <a:defRPr sz="45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5F7C-3778-4269-ACC0-7F05F8394AB4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E53A-D795-477E-B84F-7D325651E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032662"/>
            <a:ext cx="15636240" cy="1676400"/>
          </a:xfrm>
        </p:spPr>
        <p:txBody>
          <a:bodyPr tIns="78373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680" y="2721030"/>
            <a:ext cx="7676357" cy="967050"/>
          </a:xfrm>
        </p:spPr>
        <p:txBody>
          <a:bodyPr lIns="78373" tIns="0" rIns="78373" bIns="0" anchor="ctr">
            <a:noAutofit/>
          </a:bodyPr>
          <a:lstStyle>
            <a:lvl1pPr marL="0" indent="0">
              <a:buNone/>
              <a:defRPr sz="41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400" b="1"/>
            </a:lvl2pPr>
            <a:lvl3pPr>
              <a:buNone/>
              <a:defRPr sz="3100" b="1"/>
            </a:lvl3pPr>
            <a:lvl4pPr>
              <a:buNone/>
              <a:defRPr sz="2700" b="1"/>
            </a:lvl4pPr>
            <a:lvl5pPr>
              <a:buNone/>
              <a:defRPr sz="2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8825548" y="2727645"/>
            <a:ext cx="7679373" cy="960436"/>
          </a:xfrm>
        </p:spPr>
        <p:txBody>
          <a:bodyPr lIns="78373" tIns="0" rIns="78373" bIns="0" anchor="ctr"/>
          <a:lstStyle>
            <a:lvl1pPr marL="0" indent="0">
              <a:buNone/>
              <a:defRPr sz="41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400" b="1"/>
            </a:lvl2pPr>
            <a:lvl3pPr>
              <a:buNone/>
              <a:defRPr sz="3100" b="1"/>
            </a:lvl3pPr>
            <a:lvl4pPr>
              <a:buNone/>
              <a:defRPr sz="2700" b="1"/>
            </a:lvl4pPr>
            <a:lvl5pPr>
              <a:buNone/>
              <a:defRPr sz="2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68680" y="3688080"/>
            <a:ext cx="7676357" cy="5640389"/>
          </a:xfrm>
        </p:spPr>
        <p:txBody>
          <a:bodyPr tIns="0"/>
          <a:lstStyle>
            <a:lvl1pPr>
              <a:defRPr sz="38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25548" y="3688080"/>
            <a:ext cx="7679373" cy="5640389"/>
          </a:xfrm>
        </p:spPr>
        <p:txBody>
          <a:bodyPr tIns="0"/>
          <a:lstStyle>
            <a:lvl1pPr>
              <a:defRPr sz="38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5F7C-3778-4269-ACC0-7F05F8394AB4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E53A-D795-477E-B84F-7D325651E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032662"/>
            <a:ext cx="15781020" cy="1676400"/>
          </a:xfrm>
        </p:spPr>
        <p:txBody>
          <a:bodyPr vert="horz" tIns="78373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8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5F7C-3778-4269-ACC0-7F05F8394AB4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E53A-D795-477E-B84F-7D325651E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5F7C-3778-4269-ACC0-7F05F8394AB4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E53A-D795-477E-B84F-7D325651E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020" y="754383"/>
            <a:ext cx="521208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4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03020" y="2458720"/>
            <a:ext cx="5212080" cy="6705600"/>
          </a:xfrm>
        </p:spPr>
        <p:txBody>
          <a:bodyPr lIns="31349" rIns="31349"/>
          <a:lstStyle>
            <a:lvl1pPr marL="0" indent="0" algn="l">
              <a:buNone/>
              <a:defRPr sz="2400"/>
            </a:lvl1pPr>
            <a:lvl2pPr indent="0" algn="l">
              <a:buNone/>
              <a:defRPr sz="2100"/>
            </a:lvl2pPr>
            <a:lvl3pPr indent="0" algn="l">
              <a:buNone/>
              <a:defRPr sz="1700"/>
            </a:lvl3pPr>
            <a:lvl4pPr indent="0" algn="l">
              <a:buNone/>
              <a:defRPr sz="1500"/>
            </a:lvl4pPr>
            <a:lvl5pPr indent="0" algn="l">
              <a:buNone/>
              <a:defRPr sz="1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92595" y="2458720"/>
            <a:ext cx="9712325" cy="6705600"/>
          </a:xfrm>
        </p:spPr>
        <p:txBody>
          <a:bodyPr tIns="0"/>
          <a:lstStyle>
            <a:lvl1pPr>
              <a:defRPr sz="4800"/>
            </a:lvl1pPr>
            <a:lvl2pPr>
              <a:defRPr sz="4500"/>
            </a:lvl2pPr>
            <a:lvl3pPr>
              <a:defRPr sz="4100"/>
            </a:lvl3pPr>
            <a:lvl4pPr>
              <a:defRPr sz="3400"/>
            </a:lvl4pPr>
            <a:lvl5pPr>
              <a:defRPr sz="3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5F7C-3778-4269-ACC0-7F05F8394AB4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E53A-D795-477E-B84F-7D325651E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6014931" y="1625180"/>
            <a:ext cx="998982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5207855" y="7860995"/>
            <a:ext cx="29535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6746" tIns="78373" rIns="156746" bIns="78373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726262"/>
            <a:ext cx="4204411" cy="2321177"/>
          </a:xfrm>
        </p:spPr>
        <p:txBody>
          <a:bodyPr vert="horz" lIns="78373" tIns="78373" rIns="78373" bIns="78373" anchor="b"/>
          <a:lstStyle>
            <a:lvl1pPr algn="l">
              <a:buNone/>
              <a:defRPr sz="3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8240" y="4148885"/>
            <a:ext cx="4198620" cy="3196336"/>
          </a:xfrm>
        </p:spPr>
        <p:txBody>
          <a:bodyPr lIns="109723" rIns="78373" bIns="78373" anchor="t"/>
          <a:lstStyle>
            <a:lvl1pPr marL="0" indent="0" algn="l">
              <a:spcBef>
                <a:spcPts val="429"/>
              </a:spcBef>
              <a:buFontTx/>
              <a:buNone/>
              <a:defRPr sz="22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5F7C-3778-4269-ACC0-7F05F8394AB4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46680" y="9322647"/>
            <a:ext cx="1158240" cy="535517"/>
          </a:xfrm>
        </p:spPr>
        <p:txBody>
          <a:bodyPr/>
          <a:lstStyle/>
          <a:p>
            <a:fld id="{5B0EE53A-D795-477E-B84F-7D325651EE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6623007" y="1759292"/>
            <a:ext cx="8773668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5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8098" y="8531013"/>
            <a:ext cx="17409795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6746" tIns="78373" rIns="156746" bIns="78373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8324850" y="9122411"/>
            <a:ext cx="9048750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6746" tIns="78373" rIns="156746" bIns="78373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8098" y="-10478"/>
            <a:ext cx="17409795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6746" tIns="78373" rIns="156746" bIns="78373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324850" y="-10477"/>
            <a:ext cx="9048750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6746" tIns="78373" rIns="156746" bIns="78373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68680" y="1032662"/>
            <a:ext cx="15636240" cy="1676400"/>
          </a:xfrm>
          <a:prstGeom prst="rect">
            <a:avLst/>
          </a:prstGeom>
        </p:spPr>
        <p:txBody>
          <a:bodyPr vert="horz" lIns="0" tIns="78373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868680" y="2838704"/>
            <a:ext cx="15636240" cy="6437376"/>
          </a:xfrm>
          <a:prstGeom prst="rect">
            <a:avLst/>
          </a:prstGeom>
        </p:spPr>
        <p:txBody>
          <a:bodyPr vert="horz" lIns="156746" tIns="78373" rIns="156746" bIns="7837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68680" y="9322647"/>
            <a:ext cx="405384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865F7C-3778-4269-ACC0-7F05F8394AB4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067300" y="9322647"/>
            <a:ext cx="637032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5057120" y="9322647"/>
            <a:ext cx="14478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0EE53A-D795-477E-B84F-7D325651EEF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6132" y="296865"/>
            <a:ext cx="17443041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86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70239" indent="-470239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25" indent="-4232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indent="-4232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04" indent="-36051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507943" indent="-36051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8183" indent="-36051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75" indent="-313493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7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761915" indent="-313493" algn="l" rtl="0" eaLnBrk="1" latinLnBrk="0" hangingPunct="1">
        <a:spcBef>
          <a:spcPct val="20000"/>
        </a:spcBef>
        <a:buClr>
          <a:schemeClr val="tx2"/>
        </a:buClr>
        <a:buChar char="•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154" indent="-313493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" y="447040"/>
            <a:ext cx="16504920" cy="927608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In </a:t>
            </a:r>
            <a:r>
              <a:rPr lang="en-US" sz="3600" dirty="0" smtClean="0"/>
              <a:t>the </a:t>
            </a:r>
            <a:r>
              <a:rPr lang="en-US" sz="3600" i="1" dirty="0" smtClean="0"/>
              <a:t>normal browser flow, a browser executes callbacks that are registered with an event </a:t>
            </a:r>
            <a:r>
              <a:rPr lang="en-US" sz="3600" i="1" dirty="0" smtClean="0"/>
              <a:t>when </a:t>
            </a:r>
            <a:r>
              <a:rPr lang="en-US" sz="3600" dirty="0" smtClean="0"/>
              <a:t>that </a:t>
            </a:r>
            <a:r>
              <a:rPr lang="en-US" sz="3600" dirty="0" smtClean="0"/>
              <a:t>event occurs (e.g., clicking on a link</a:t>
            </a:r>
            <a:r>
              <a:rPr lang="en-US" sz="3600" dirty="0" smtClean="0"/>
              <a:t>).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Events </a:t>
            </a:r>
            <a:r>
              <a:rPr lang="en-US" sz="3600" dirty="0" smtClean="0"/>
              <a:t>are fired when the page loads, when an $http request comes back, when the mouse </a:t>
            </a:r>
            <a:r>
              <a:rPr lang="en-US" sz="3600" dirty="0" smtClean="0"/>
              <a:t>moves or </a:t>
            </a:r>
            <a:r>
              <a:rPr lang="en-US" sz="3600" dirty="0" smtClean="0"/>
              <a:t>a button is clicked, etc</a:t>
            </a:r>
            <a:r>
              <a:rPr lang="en-US" sz="3600" dirty="0" smtClean="0"/>
              <a:t>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When an event is fired/triggered, JavaScript creates an event object and executes any </a:t>
            </a:r>
            <a:r>
              <a:rPr lang="en-US" sz="3600" dirty="0" smtClean="0"/>
              <a:t>functions listening </a:t>
            </a:r>
            <a:r>
              <a:rPr lang="en-US" sz="3600" dirty="0" smtClean="0"/>
              <a:t>for the specific events with this event object. This callback method then runs inside </a:t>
            </a:r>
            <a:r>
              <a:rPr lang="en-US" sz="3600" dirty="0" smtClean="0"/>
              <a:t>the JavaScript </a:t>
            </a:r>
            <a:r>
              <a:rPr lang="en-US" sz="3600" dirty="0" smtClean="0"/>
              <a:t>function, which returns to the browser, potentially updating the DOM.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63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$digest Loop in a Page</a:t>
            </a:r>
          </a:p>
          <a:p>
            <a:pPr algn="just"/>
            <a:r>
              <a:rPr lang="en-US" dirty="0" smtClean="0"/>
              <a:t>Let’s take a look at the $digest loop process inside of a web page.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&lt;input </a:t>
            </a:r>
            <a:r>
              <a:rPr lang="en-US" dirty="0" smtClean="0">
                <a:solidFill>
                  <a:srgbClr val="FFC000"/>
                </a:solidFill>
              </a:rPr>
              <a:t>type</a:t>
            </a:r>
            <a:r>
              <a:rPr lang="en-US" dirty="0" smtClean="0">
                <a:solidFill>
                  <a:srgbClr val="FFC000"/>
                </a:solidFill>
              </a:rPr>
              <a:t>="</a:t>
            </a:r>
            <a:r>
              <a:rPr lang="en-US" dirty="0" smtClean="0">
                <a:solidFill>
                  <a:srgbClr val="FFC000"/>
                </a:solidFill>
              </a:rPr>
              <a:t>text“ placeholder</a:t>
            </a:r>
            <a:r>
              <a:rPr lang="en-US" dirty="0" smtClean="0">
                <a:solidFill>
                  <a:srgbClr val="FFC000"/>
                </a:solidFill>
              </a:rPr>
              <a:t>="Your </a:t>
            </a:r>
            <a:r>
              <a:rPr lang="en-US" dirty="0" smtClean="0">
                <a:solidFill>
                  <a:srgbClr val="FFC000"/>
                </a:solidFill>
              </a:rPr>
              <a:t>name“ ng-model</a:t>
            </a:r>
            <a:r>
              <a:rPr lang="en-US" dirty="0" smtClean="0">
                <a:solidFill>
                  <a:srgbClr val="FFC000"/>
                </a:solidFill>
              </a:rPr>
              <a:t>="name</a:t>
            </a:r>
            <a:r>
              <a:rPr lang="en-US" dirty="0" smtClean="0">
                <a:solidFill>
                  <a:srgbClr val="FFC000"/>
                </a:solidFill>
              </a:rPr>
              <a:t>"</a:t>
            </a:r>
            <a:r>
              <a:rPr lang="en-US" b="1" dirty="0" smtClean="0">
                <a:solidFill>
                  <a:srgbClr val="FFC000"/>
                </a:solidFill>
              </a:rPr>
              <a:t>/&gt;</a:t>
            </a:r>
            <a:endParaRPr lang="en-US" b="1" dirty="0" smtClean="0">
              <a:solidFill>
                <a:srgbClr val="FFC000"/>
              </a:solidFill>
            </a:endParaRPr>
          </a:p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&lt;input type="</a:t>
            </a:r>
            <a:r>
              <a:rPr lang="en-US" b="1" dirty="0" smtClean="0">
                <a:solidFill>
                  <a:srgbClr val="FFC000"/>
                </a:solidFill>
              </a:rPr>
              <a:t>submit“ </a:t>
            </a:r>
            <a:r>
              <a:rPr lang="en-US" dirty="0" smtClean="0">
                <a:solidFill>
                  <a:srgbClr val="FFC000"/>
                </a:solidFill>
              </a:rPr>
              <a:t>ng-click</a:t>
            </a:r>
            <a:r>
              <a:rPr lang="en-US" dirty="0" smtClean="0">
                <a:solidFill>
                  <a:srgbClr val="FFC000"/>
                </a:solidFill>
              </a:rPr>
              <a:t>="login</a:t>
            </a:r>
            <a:r>
              <a:rPr lang="en-US" dirty="0" smtClean="0">
                <a:solidFill>
                  <a:srgbClr val="FFC000"/>
                </a:solidFill>
              </a:rPr>
              <a:t>()“ value</a:t>
            </a:r>
            <a:r>
              <a:rPr lang="en-US" dirty="0" smtClean="0">
                <a:solidFill>
                  <a:srgbClr val="FFC000"/>
                </a:solidFill>
              </a:rPr>
              <a:t>="Login" </a:t>
            </a:r>
            <a:r>
              <a:rPr lang="en-US" b="1" dirty="0" smtClean="0">
                <a:solidFill>
                  <a:srgbClr val="FFC000"/>
                </a:solidFill>
              </a:rPr>
              <a:t>/&gt;</a:t>
            </a:r>
          </a:p>
          <a:p>
            <a:pPr algn="just"/>
            <a:r>
              <a:rPr lang="en-US" dirty="0" smtClean="0"/>
              <a:t>With the </a:t>
            </a:r>
            <a:r>
              <a:rPr lang="en-US" i="1" dirty="0" smtClean="0"/>
              <a:t>name bound in the view through the ng-model directive, Angular sets up an </a:t>
            </a:r>
            <a:r>
              <a:rPr lang="en-US" i="1" dirty="0" smtClean="0"/>
              <a:t>implicit watcher </a:t>
            </a:r>
            <a:r>
              <a:rPr lang="en-US" i="1" dirty="0" smtClean="0"/>
              <a:t>to bind the value of the input field to the current </a:t>
            </a:r>
            <a:r>
              <a:rPr lang="en-US" i="1" dirty="0" smtClean="0">
                <a:solidFill>
                  <a:srgbClr val="FFC000"/>
                </a:solidFill>
              </a:rPr>
              <a:t>$scope</a:t>
            </a:r>
            <a:r>
              <a:rPr lang="en-US" i="1" dirty="0" smtClean="0"/>
              <a:t>.</a:t>
            </a:r>
          </a:p>
          <a:p>
            <a:pPr algn="just"/>
            <a:r>
              <a:rPr lang="en-US" dirty="0" smtClean="0"/>
              <a:t>When the user enters a character into the form, the Angular context kicks in and begins </a:t>
            </a:r>
            <a:r>
              <a:rPr lang="en-US" dirty="0" smtClean="0"/>
              <a:t>iterating through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</a:rPr>
              <a:t>$$watchers (the $watch list).</a:t>
            </a:r>
          </a:p>
          <a:p>
            <a:pPr algn="just"/>
            <a:r>
              <a:rPr lang="en-US" dirty="0" smtClean="0"/>
              <a:t>In this case, the $watch list consists of a single element: $scope.name. Since the user has changed </a:t>
            </a:r>
            <a:r>
              <a:rPr lang="en-US" dirty="0" smtClean="0"/>
              <a:t>the input </a:t>
            </a:r>
            <a:r>
              <a:rPr lang="en-US" dirty="0" smtClean="0"/>
              <a:t>field by a single character, the watch function will execute on the $scope.name binding. This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action triggers the validations and formatters to run on the value (because of the ng-model </a:t>
            </a:r>
            <a:r>
              <a:rPr lang="en-US" dirty="0" smtClean="0"/>
              <a:t>binding) before </a:t>
            </a:r>
            <a:r>
              <a:rPr lang="en-US" dirty="0" smtClean="0"/>
              <a:t>we exit the $digest loop.</a:t>
            </a:r>
          </a:p>
          <a:p>
            <a:pPr algn="just"/>
            <a:r>
              <a:rPr lang="en-US" dirty="0" smtClean="0"/>
              <a:t>Since a value </a:t>
            </a:r>
            <a:r>
              <a:rPr lang="en-US" i="1" dirty="0" smtClean="0"/>
              <a:t>has changed in the digest loop, Angular will need to rerun the loop to confirm that </a:t>
            </a:r>
            <a:r>
              <a:rPr lang="en-US" i="1" dirty="0" smtClean="0"/>
              <a:t>it </a:t>
            </a:r>
            <a:r>
              <a:rPr lang="en-US" dirty="0" smtClean="0"/>
              <a:t>did </a:t>
            </a:r>
            <a:r>
              <a:rPr lang="en-US" dirty="0" smtClean="0"/>
              <a:t>not change any other values on the scope.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Why run the digest loop again? 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dirty="0" smtClean="0"/>
              <a:t>If </a:t>
            </a:r>
            <a:r>
              <a:rPr lang="en-US" dirty="0" smtClean="0"/>
              <a:t>we have a value called $scope.full_name that consists </a:t>
            </a:r>
            <a:r>
              <a:rPr lang="en-US" dirty="0" smtClean="0"/>
              <a:t>of $scope.first_name </a:t>
            </a:r>
            <a:r>
              <a:rPr lang="en-US" dirty="0" smtClean="0"/>
              <a:t>+ $scope.last_name, any change to either of these values will </a:t>
            </a:r>
            <a:r>
              <a:rPr lang="en-US" dirty="0" smtClean="0"/>
              <a:t>change $scope.full_name</a:t>
            </a:r>
            <a:r>
              <a:rPr lang="en-US" dirty="0" smtClean="0"/>
              <a:t>, so the loop needs to run again to ensure that nothing else has changed.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/>
          <a:lstStyle/>
          <a:p>
            <a:pPr algn="just"/>
            <a:r>
              <a:rPr lang="en-US" dirty="0" smtClean="0"/>
              <a:t>Since changing the $scope.name attribute does not change any other attribute in the $scope, </a:t>
            </a:r>
            <a:r>
              <a:rPr lang="en-US" dirty="0" smtClean="0"/>
              <a:t>the $digest </a:t>
            </a:r>
            <a:r>
              <a:rPr lang="en-US" dirty="0" smtClean="0"/>
              <a:t>loop exits, and the browser repaints the DOM which refreshes the view.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4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$evalAsync List</a:t>
            </a:r>
          </a:p>
          <a:p>
            <a:pPr algn="just"/>
            <a:r>
              <a:rPr lang="en-US" dirty="0" smtClean="0"/>
              <a:t>The $evalAsync() method is a way to schedule running expressions on the current scope at </a:t>
            </a:r>
            <a:r>
              <a:rPr lang="en-US" dirty="0" smtClean="0"/>
              <a:t>some time </a:t>
            </a:r>
            <a:r>
              <a:rPr lang="en-US" dirty="0" smtClean="0"/>
              <a:t>in the future. </a:t>
            </a:r>
            <a:r>
              <a:rPr lang="en-US" dirty="0" smtClean="0">
                <a:solidFill>
                  <a:srgbClr val="002060"/>
                </a:solidFill>
              </a:rPr>
              <a:t>The second operation that the $digest loop runs is executing the $$asyncQueue.</a:t>
            </a:r>
          </a:p>
          <a:p>
            <a:pPr algn="just"/>
            <a:r>
              <a:rPr lang="en-US" dirty="0" smtClean="0"/>
              <a:t>We can get access to this work queue with the $evalAsync() method.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Throughout </a:t>
            </a:r>
            <a:r>
              <a:rPr lang="en-US" dirty="0" smtClean="0"/>
              <a:t>the $digest loop, the queue empties between each loop through the dirty </a:t>
            </a:r>
            <a:r>
              <a:rPr lang="en-US" dirty="0" smtClean="0"/>
              <a:t>checking lifecycle</a:t>
            </a:r>
            <a:r>
              <a:rPr lang="en-US" dirty="0" smtClean="0"/>
              <a:t>, which means two things for any function called with $evalAsync:</a:t>
            </a:r>
          </a:p>
          <a:p>
            <a:pPr algn="just"/>
            <a:r>
              <a:rPr lang="en-US" dirty="0" smtClean="0"/>
              <a:t>• The function will execute sometime </a:t>
            </a:r>
            <a:r>
              <a:rPr lang="en-US" i="1" dirty="0" smtClean="0"/>
              <a:t>after the function that called it</a:t>
            </a:r>
            <a:r>
              <a:rPr lang="en-US" i="1" dirty="0" smtClean="0"/>
              <a:t>.</a:t>
            </a:r>
          </a:p>
          <a:p>
            <a:pPr algn="just"/>
            <a:r>
              <a:rPr lang="en-US" dirty="0" smtClean="0"/>
              <a:t>• </a:t>
            </a:r>
            <a:r>
              <a:rPr lang="en-US" dirty="0" smtClean="0"/>
              <a:t>At least </a:t>
            </a:r>
            <a:r>
              <a:rPr lang="en-US" i="1" dirty="0" smtClean="0"/>
              <a:t>one $digest cycle will be performed after the expression is executed.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/>
          <a:lstStyle/>
          <a:p>
            <a:pPr algn="just"/>
            <a:r>
              <a:rPr lang="en-US" dirty="0" smtClean="0"/>
              <a:t>We will want to use the $evalAsync() function any time that we want an action to execute </a:t>
            </a:r>
            <a:r>
              <a:rPr lang="en-US" dirty="0" smtClean="0"/>
              <a:t>outside the </a:t>
            </a:r>
            <a:r>
              <a:rPr lang="en-US" dirty="0" smtClean="0"/>
              <a:t>execution context of another action in Angular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might use it instead of a setTimeout() function, where it might cause a flicker after the </a:t>
            </a:r>
            <a:r>
              <a:rPr lang="en-US" dirty="0" smtClean="0"/>
              <a:t>browser re-renders the view.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63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$apply</a:t>
            </a:r>
          </a:p>
          <a:p>
            <a:pPr algn="just"/>
            <a:r>
              <a:rPr lang="en-US" sz="5100" dirty="0" smtClean="0"/>
              <a:t>The $apply() function executes an expression inside of the Angular context from outside of the</a:t>
            </a:r>
          </a:p>
          <a:p>
            <a:pPr algn="just"/>
            <a:r>
              <a:rPr lang="en-US" sz="5100" dirty="0" smtClean="0"/>
              <a:t>Angular framework. </a:t>
            </a:r>
            <a:r>
              <a:rPr lang="en-US" sz="5100" dirty="0" smtClean="0">
                <a:solidFill>
                  <a:srgbClr val="002060"/>
                </a:solidFill>
              </a:rPr>
              <a:t>For instance, if we implement a setTimeout() or are using a third-party </a:t>
            </a:r>
            <a:r>
              <a:rPr lang="en-US" sz="5100" dirty="0" smtClean="0">
                <a:solidFill>
                  <a:srgbClr val="002060"/>
                </a:solidFill>
              </a:rPr>
              <a:t>library and </a:t>
            </a:r>
            <a:r>
              <a:rPr lang="en-US" sz="5100" dirty="0" smtClean="0">
                <a:solidFill>
                  <a:srgbClr val="002060"/>
                </a:solidFill>
              </a:rPr>
              <a:t>we want the event to run </a:t>
            </a:r>
            <a:r>
              <a:rPr lang="en-US" sz="5100" b="1" dirty="0" smtClean="0">
                <a:solidFill>
                  <a:srgbClr val="002060"/>
                </a:solidFill>
              </a:rPr>
              <a:t>inside the Angular context, we must use $apply</a:t>
            </a:r>
            <a:r>
              <a:rPr lang="en-US" sz="5100" b="1" dirty="0" smtClean="0">
                <a:solidFill>
                  <a:srgbClr val="002060"/>
                </a:solidFill>
              </a:rPr>
              <a:t>().</a:t>
            </a:r>
          </a:p>
          <a:p>
            <a:pPr algn="just"/>
            <a:endParaRPr lang="en-US" sz="5100" b="1" dirty="0" smtClean="0"/>
          </a:p>
          <a:p>
            <a:pPr algn="just"/>
            <a:r>
              <a:rPr lang="en-US" sz="5100" dirty="0" smtClean="0"/>
              <a:t>The $apply() function takes one optional argument:</a:t>
            </a:r>
          </a:p>
          <a:p>
            <a:pPr algn="just"/>
            <a:r>
              <a:rPr lang="en-US" sz="5100" dirty="0" smtClean="0"/>
              <a:t>• expression (string/function)</a:t>
            </a:r>
          </a:p>
          <a:p>
            <a:pPr algn="just"/>
            <a:r>
              <a:rPr lang="en-US" sz="5100" dirty="0" smtClean="0"/>
              <a:t>The expression argument optionally takes a string or a function and executes it inside the current</a:t>
            </a:r>
          </a:p>
          <a:p>
            <a:pPr algn="just"/>
            <a:r>
              <a:rPr lang="en-US" sz="5100" dirty="0" smtClean="0"/>
              <a:t>scope.</a:t>
            </a:r>
          </a:p>
          <a:p>
            <a:pPr algn="just"/>
            <a:r>
              <a:rPr lang="en-US" sz="5100" dirty="0" smtClean="0"/>
              <a:t>If a string is passed, then $apply() will first call $eval() on the string, forcing Angular to $eval()</a:t>
            </a:r>
          </a:p>
          <a:p>
            <a:pPr algn="just"/>
            <a:r>
              <a:rPr lang="en-US" sz="5100" dirty="0" smtClean="0"/>
              <a:t>the string on the local scope context.</a:t>
            </a:r>
          </a:p>
          <a:p>
            <a:pPr algn="just"/>
            <a:r>
              <a:rPr lang="en-US" sz="5100" dirty="0" smtClean="0"/>
              <a:t>If a function is passed, the function will be executed on the scope passed into the function.</a:t>
            </a:r>
          </a:p>
          <a:p>
            <a:pPr algn="just"/>
            <a:r>
              <a:rPr lang="en-US" sz="5100" dirty="0" smtClean="0"/>
              <a:t>The $exceptionHandler service will catch and handle any exception that the $eval() method</a:t>
            </a:r>
          </a:p>
          <a:p>
            <a:pPr algn="just"/>
            <a:r>
              <a:rPr lang="en-US" sz="5100" dirty="0" smtClean="0"/>
              <a:t>throws. </a:t>
            </a:r>
            <a:endParaRPr lang="en-US" sz="5100" dirty="0" smtClean="0"/>
          </a:p>
          <a:p>
            <a:pPr algn="just"/>
            <a:endParaRPr lang="en-US" sz="5100" dirty="0" smtClean="0"/>
          </a:p>
          <a:p>
            <a:pPr algn="just"/>
            <a:r>
              <a:rPr lang="en-US" sz="5100" dirty="0" smtClean="0">
                <a:solidFill>
                  <a:srgbClr val="002060"/>
                </a:solidFill>
              </a:rPr>
              <a:t>Lastly</a:t>
            </a:r>
            <a:r>
              <a:rPr lang="en-US" sz="5100" dirty="0" smtClean="0">
                <a:solidFill>
                  <a:srgbClr val="002060"/>
                </a:solidFill>
              </a:rPr>
              <a:t>, the $apply() method directly calls the $digest loop.</a:t>
            </a:r>
            <a:endParaRPr lang="en-US" sz="51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35280"/>
            <a:ext cx="16840200" cy="938784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i="1" dirty="0" smtClean="0">
                <a:solidFill>
                  <a:srgbClr val="92D050"/>
                </a:solidFill>
              </a:rPr>
              <a:t>// Ways to call apply</a:t>
            </a:r>
          </a:p>
          <a:p>
            <a:pPr algn="just"/>
            <a:r>
              <a:rPr lang="en-US" i="1" dirty="0" smtClean="0">
                <a:solidFill>
                  <a:srgbClr val="92D050"/>
                </a:solidFill>
              </a:rPr>
              <a:t>// with a string to be eval'd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$scope.$apply('message = "Hello World</a:t>
            </a:r>
            <a:r>
              <a:rPr lang="en-US" dirty="0" smtClean="0">
                <a:solidFill>
                  <a:srgbClr val="FFC000"/>
                </a:solidFill>
              </a:rPr>
              <a:t>"');</a:t>
            </a:r>
          </a:p>
          <a:p>
            <a:pPr algn="just"/>
            <a:endParaRPr lang="en-US" dirty="0" smtClean="0"/>
          </a:p>
          <a:p>
            <a:pPr algn="just"/>
            <a:r>
              <a:rPr lang="en-US" i="1" dirty="0" smtClean="0">
                <a:solidFill>
                  <a:srgbClr val="92D050"/>
                </a:solidFill>
              </a:rPr>
              <a:t>// With a function that is passed a scope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$scope.$apply(</a:t>
            </a:r>
            <a:r>
              <a:rPr lang="en-US" b="1" dirty="0" smtClean="0">
                <a:solidFill>
                  <a:srgbClr val="FFC000"/>
                </a:solidFill>
              </a:rPr>
              <a:t>function(scope) {</a:t>
            </a:r>
          </a:p>
          <a:p>
            <a:pPr algn="just"/>
            <a:r>
              <a:rPr lang="en-US" i="1" dirty="0" smtClean="0">
                <a:solidFill>
                  <a:srgbClr val="FFC000"/>
                </a:solidFill>
              </a:rPr>
              <a:t>// Execute this function with the scope</a:t>
            </a:r>
          </a:p>
          <a:p>
            <a:pPr algn="just"/>
            <a:r>
              <a:rPr lang="en-US" dirty="0" err="1" smtClean="0">
                <a:solidFill>
                  <a:srgbClr val="FFC000"/>
                </a:solidFill>
              </a:rPr>
              <a:t>scope.message</a:t>
            </a:r>
            <a:r>
              <a:rPr lang="en-US" dirty="0" smtClean="0">
                <a:solidFill>
                  <a:srgbClr val="FFC000"/>
                </a:solidFill>
              </a:rPr>
              <a:t> = "Hello World";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});</a:t>
            </a:r>
          </a:p>
          <a:p>
            <a:pPr algn="just"/>
            <a:endParaRPr lang="en-US" dirty="0" smtClean="0"/>
          </a:p>
          <a:p>
            <a:pPr algn="just"/>
            <a:r>
              <a:rPr lang="en-US" i="1" dirty="0" smtClean="0">
                <a:solidFill>
                  <a:srgbClr val="92D050"/>
                </a:solidFill>
              </a:rPr>
              <a:t>// With a function that ignores the scope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$scope.$apply(</a:t>
            </a:r>
            <a:r>
              <a:rPr lang="en-US" b="1" dirty="0" smtClean="0">
                <a:solidFill>
                  <a:srgbClr val="FFC000"/>
                </a:solidFill>
              </a:rPr>
              <a:t>function() {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$</a:t>
            </a:r>
            <a:r>
              <a:rPr lang="en-US" dirty="0" err="1" smtClean="0">
                <a:solidFill>
                  <a:srgbClr val="FFC000"/>
                </a:solidFill>
              </a:rPr>
              <a:t>scope.message</a:t>
            </a:r>
            <a:r>
              <a:rPr lang="en-US" dirty="0" smtClean="0">
                <a:solidFill>
                  <a:srgbClr val="FFC000"/>
                </a:solidFill>
              </a:rPr>
              <a:t> = "Hello World";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});</a:t>
            </a:r>
          </a:p>
          <a:p>
            <a:pPr algn="just"/>
            <a:endParaRPr lang="en-US" dirty="0" smtClean="0"/>
          </a:p>
          <a:p>
            <a:pPr algn="just"/>
            <a:r>
              <a:rPr lang="en-US" i="1" dirty="0" smtClean="0">
                <a:solidFill>
                  <a:srgbClr val="92D050"/>
                </a:solidFill>
              </a:rPr>
              <a:t>// Or just force the $digest loop to </a:t>
            </a:r>
            <a:r>
              <a:rPr lang="en-US" i="1" dirty="0" smtClean="0">
                <a:solidFill>
                  <a:srgbClr val="92D050"/>
                </a:solidFill>
              </a:rPr>
              <a:t>run </a:t>
            </a:r>
            <a:r>
              <a:rPr lang="en-US" i="1" dirty="0" smtClean="0">
                <a:solidFill>
                  <a:srgbClr val="92D050"/>
                </a:solidFill>
              </a:rPr>
              <a:t>by calling it at the end of our operation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$scope.$apply();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Simply said, using $scope.$apply() is a way to gain access to the Angular context from outside of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it.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When to Use $apply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()</a:t>
            </a:r>
          </a:p>
          <a:p>
            <a:pPr algn="just"/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3200" dirty="0" smtClean="0"/>
              <a:t>We can generally count on any directive that Angular provides and that is available in the view </a:t>
            </a:r>
            <a:r>
              <a:rPr lang="en-US" sz="3200" dirty="0" smtClean="0"/>
              <a:t>to call </a:t>
            </a:r>
            <a:r>
              <a:rPr lang="en-US" sz="3200" dirty="0" smtClean="0"/>
              <a:t>$apply() for us. Any of the ng-[event] directives (like ng-click, ng-</a:t>
            </a:r>
            <a:r>
              <a:rPr lang="en-US" sz="3200" dirty="0" err="1" smtClean="0"/>
              <a:t>keypress</a:t>
            </a:r>
            <a:r>
              <a:rPr lang="en-US" sz="3200" dirty="0" smtClean="0"/>
              <a:t>, etc) will </a:t>
            </a:r>
            <a:r>
              <a:rPr lang="en-US" sz="3200" dirty="0" smtClean="0"/>
              <a:t>call $apply().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We can also depend on a lot of built-in Angular services to call $digest() for us, as well. The $</a:t>
            </a:r>
            <a:r>
              <a:rPr lang="en-US" sz="3200" dirty="0" smtClean="0"/>
              <a:t>http service </a:t>
            </a:r>
            <a:r>
              <a:rPr lang="en-US" sz="3200" dirty="0" smtClean="0"/>
              <a:t>calls $apply() after the XHR request is done to trigger updating the return value (promise</a:t>
            </a:r>
            <a:r>
              <a:rPr lang="en-US" sz="3200" dirty="0" smtClean="0"/>
              <a:t>).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>
                <a:solidFill>
                  <a:srgbClr val="002060"/>
                </a:solidFill>
              </a:rPr>
              <a:t>Any time that we are handling an event manually, using a third-party framework (e.g., jQuery, </a:t>
            </a:r>
            <a:r>
              <a:rPr lang="en-US" sz="3200" dirty="0" smtClean="0">
                <a:solidFill>
                  <a:srgbClr val="002060"/>
                </a:solidFill>
              </a:rPr>
              <a:t>the Facebook </a:t>
            </a:r>
            <a:r>
              <a:rPr lang="en-US" sz="3200" dirty="0" smtClean="0">
                <a:solidFill>
                  <a:srgbClr val="002060"/>
                </a:solidFill>
              </a:rPr>
              <a:t>API), or calling setTimeout(), we want to use the $apply() function to tell Angular </a:t>
            </a:r>
            <a:r>
              <a:rPr lang="en-US" sz="3200" dirty="0" smtClean="0">
                <a:solidFill>
                  <a:srgbClr val="002060"/>
                </a:solidFill>
              </a:rPr>
              <a:t>to rerun </a:t>
            </a:r>
            <a:r>
              <a:rPr lang="en-US" sz="3200" dirty="0" smtClean="0">
                <a:solidFill>
                  <a:srgbClr val="002060"/>
                </a:solidFill>
              </a:rPr>
              <a:t>the $digest loop.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If we call $apply() when an event is fired, we run it through the Angular event loop.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 smtClean="0"/>
              <a:t>we </a:t>
            </a:r>
            <a:r>
              <a:rPr lang="en-US" dirty="0" smtClean="0"/>
              <a:t>don’t call </a:t>
            </a:r>
            <a:r>
              <a:rPr lang="en-US" dirty="0" smtClean="0"/>
              <a:t>$apply(), we don’t execute the function in the event loop, and it runs outside of the </a:t>
            </a:r>
            <a:r>
              <a:rPr lang="en-US" dirty="0" smtClean="0"/>
              <a:t>Angular context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When we mix Angular into the flow, it extends this normal browser flow to create an </a:t>
            </a:r>
            <a:r>
              <a:rPr lang="en-US" sz="3600" i="1" dirty="0" smtClean="0"/>
              <a:t>Angular context</a:t>
            </a:r>
            <a:r>
              <a:rPr lang="en-US" sz="3600" i="1" dirty="0" smtClean="0"/>
              <a:t>. The Angular context refers specifically to code that runs inside the Angular event </a:t>
            </a:r>
            <a:r>
              <a:rPr lang="en-US" sz="3600" i="1" dirty="0" smtClean="0"/>
              <a:t>loop, </a:t>
            </a:r>
            <a:r>
              <a:rPr lang="en-US" sz="3600" dirty="0" smtClean="0"/>
              <a:t>referred </a:t>
            </a:r>
            <a:r>
              <a:rPr lang="en-US" sz="3600" dirty="0" smtClean="0"/>
              <a:t>to as the $digest loop. </a:t>
            </a:r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To </a:t>
            </a:r>
            <a:r>
              <a:rPr lang="en-US" sz="3600" dirty="0" smtClean="0"/>
              <a:t>understand the </a:t>
            </a:r>
            <a:r>
              <a:rPr lang="en-US" sz="3600" i="1" dirty="0" smtClean="0"/>
              <a:t>Angular context, we need to look at exactly </a:t>
            </a:r>
            <a:r>
              <a:rPr lang="en-US" sz="3600" i="1" dirty="0" smtClean="0"/>
              <a:t>what </a:t>
            </a:r>
            <a:r>
              <a:rPr lang="en-US" sz="3600" dirty="0" smtClean="0"/>
              <a:t>goes on inside of it. There are two major components of the $digest loop: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• </a:t>
            </a:r>
            <a:r>
              <a:rPr lang="en-US" sz="3600" dirty="0" smtClean="0"/>
              <a:t>The $watch list</a:t>
            </a:r>
          </a:p>
          <a:p>
            <a:pPr algn="just"/>
            <a:r>
              <a:rPr lang="en-US" sz="3600" dirty="0" smtClean="0"/>
              <a:t>• The $evalAsync list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8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$watch List</a:t>
            </a:r>
          </a:p>
          <a:p>
            <a:pPr algn="just"/>
            <a:r>
              <a:rPr lang="en-US" dirty="0" smtClean="0"/>
              <a:t>Every time we track an event in the view, we are registering a callback function that we expect </a:t>
            </a:r>
            <a:r>
              <a:rPr lang="en-US" dirty="0" smtClean="0"/>
              <a:t>to be </a:t>
            </a:r>
            <a:r>
              <a:rPr lang="en-US" dirty="0" smtClean="0"/>
              <a:t>called when an event happens in the page. </a:t>
            </a:r>
          </a:p>
          <a:p>
            <a:pPr algn="just"/>
            <a:r>
              <a:rPr lang="en-US" i="1" dirty="0" smtClean="0">
                <a:solidFill>
                  <a:srgbClr val="FFC000"/>
                </a:solidFill>
              </a:rPr>
              <a:t>&lt;!DOCTYPE html&gt;</a:t>
            </a:r>
          </a:p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&lt;html </a:t>
            </a:r>
            <a:r>
              <a:rPr lang="en-US" b="1" dirty="0" err="1" smtClean="0">
                <a:solidFill>
                  <a:srgbClr val="FFC000"/>
                </a:solidFill>
              </a:rPr>
              <a:t>ng</a:t>
            </a:r>
            <a:r>
              <a:rPr lang="en-US" b="1" dirty="0" smtClean="0">
                <a:solidFill>
                  <a:srgbClr val="FFC000"/>
                </a:solidFill>
              </a:rPr>
              <a:t>-app&gt;</a:t>
            </a:r>
          </a:p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&lt;head&gt;</a:t>
            </a:r>
          </a:p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&lt;title&gt;Simple app&lt;/title&gt;</a:t>
            </a:r>
          </a:p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&lt;</a:t>
            </a:r>
            <a:r>
              <a:rPr lang="en-US" b="1" dirty="0" smtClean="0">
                <a:solidFill>
                  <a:srgbClr val="FFC000"/>
                </a:solidFill>
              </a:rPr>
              <a:t>script </a:t>
            </a:r>
            <a:r>
              <a:rPr lang="en-US" dirty="0" smtClean="0">
                <a:solidFill>
                  <a:srgbClr val="FFC000"/>
                </a:solidFill>
              </a:rPr>
              <a:t>src</a:t>
            </a:r>
            <a:r>
              <a:rPr lang="en-US" dirty="0" smtClean="0">
                <a:solidFill>
                  <a:srgbClr val="FFC000"/>
                </a:solidFill>
              </a:rPr>
              <a:t>="https://ajax.googleapis.com/ajax/libs/angularjs/1.2.6/angular.js"</a:t>
            </a:r>
            <a:r>
              <a:rPr lang="en-US" b="1" dirty="0" smtClean="0">
                <a:solidFill>
                  <a:srgbClr val="FFC000"/>
                </a:solidFill>
              </a:rPr>
              <a:t>&gt;</a:t>
            </a:r>
          </a:p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&lt;/script&gt;</a:t>
            </a:r>
          </a:p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&lt;/head&gt;</a:t>
            </a:r>
          </a:p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&lt;body&gt;</a:t>
            </a:r>
          </a:p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&lt;input ng-model="name" type="text" placeholder="Your name"&gt;</a:t>
            </a:r>
          </a:p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&lt;h1&gt;Hello {{ name }}&lt;/h1&gt;</a:t>
            </a:r>
          </a:p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&lt;/body&gt;</a:t>
            </a:r>
          </a:p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&lt;/html</a:t>
            </a:r>
            <a:r>
              <a:rPr lang="en-US" b="1" dirty="0" smtClean="0">
                <a:solidFill>
                  <a:srgbClr val="FFC000"/>
                </a:solidFill>
              </a:rPr>
              <a:t>&gt;</a:t>
            </a:r>
            <a:endParaRPr lang="en-US" b="1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Any </a:t>
            </a:r>
            <a:r>
              <a:rPr lang="en-US" dirty="0" smtClean="0"/>
              <a:t>time a user updates the input field, </a:t>
            </a:r>
            <a:r>
              <a:rPr lang="en-US" dirty="0" smtClean="0">
                <a:solidFill>
                  <a:srgbClr val="FFC000"/>
                </a:solidFill>
              </a:rPr>
              <a:t>{{ name }}</a:t>
            </a:r>
            <a:r>
              <a:rPr lang="en-US" dirty="0" smtClean="0"/>
              <a:t> changes in the UI. This change happens </a:t>
            </a:r>
            <a:r>
              <a:rPr lang="en-US" dirty="0" smtClean="0"/>
              <a:t>because we </a:t>
            </a:r>
            <a:r>
              <a:rPr lang="en-US" dirty="0" smtClean="0"/>
              <a:t>bind the input field in the UI to the </a:t>
            </a:r>
            <a:r>
              <a:rPr lang="en-US" dirty="0" smtClean="0">
                <a:solidFill>
                  <a:srgbClr val="FFC000"/>
                </a:solidFill>
              </a:rPr>
              <a:t>$scope.name</a:t>
            </a:r>
            <a:r>
              <a:rPr lang="en-US" dirty="0" smtClean="0"/>
              <a:t> property. In order to update the view, Angular</a:t>
            </a:r>
          </a:p>
          <a:p>
            <a:pPr algn="just"/>
            <a:r>
              <a:rPr lang="en-US" dirty="0" smtClean="0"/>
              <a:t>needs to </a:t>
            </a:r>
            <a:r>
              <a:rPr lang="en-US" i="1" dirty="0" smtClean="0"/>
              <a:t>track the change. </a:t>
            </a:r>
            <a:r>
              <a:rPr lang="en-US" i="1" dirty="0" smtClean="0">
                <a:solidFill>
                  <a:srgbClr val="002060"/>
                </a:solidFill>
              </a:rPr>
              <a:t>It does so by adding a watch function to the $watch list.</a:t>
            </a:r>
          </a:p>
          <a:p>
            <a:pPr algn="just"/>
            <a:r>
              <a:rPr lang="en-US" dirty="0" smtClean="0"/>
              <a:t>Properties that are on the $scope object are </a:t>
            </a:r>
            <a:r>
              <a:rPr lang="en-US" i="1" dirty="0" smtClean="0"/>
              <a:t>only bound if they are used in the view. In the </a:t>
            </a:r>
            <a:r>
              <a:rPr lang="en-US" i="1" dirty="0" smtClean="0"/>
              <a:t>case </a:t>
            </a:r>
            <a:r>
              <a:rPr lang="en-US" dirty="0" smtClean="0"/>
              <a:t>above</a:t>
            </a:r>
            <a:r>
              <a:rPr lang="en-US" dirty="0" smtClean="0"/>
              <a:t>, we’ve added a single function to the $watch list.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Remember: For </a:t>
            </a:r>
            <a:r>
              <a:rPr lang="en-US" b="1" i="1" dirty="0" smtClean="0">
                <a:solidFill>
                  <a:srgbClr val="002060"/>
                </a:solidFill>
              </a:rPr>
              <a:t>all UI elements that are bound to a $scope object, a $watch is added to the $</a:t>
            </a:r>
            <a:r>
              <a:rPr lang="en-US" b="1" i="1" dirty="0" smtClean="0">
                <a:solidFill>
                  <a:srgbClr val="002060"/>
                </a:solidFill>
              </a:rPr>
              <a:t>watch </a:t>
            </a:r>
            <a:r>
              <a:rPr lang="en-US" b="1" dirty="0" smtClean="0">
                <a:solidFill>
                  <a:srgbClr val="002060"/>
                </a:solidFill>
              </a:rPr>
              <a:t>list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dirty="0" smtClean="0"/>
              <a:t>These $watch lists are resolved in the $digest loop through a process called dirty checking.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/>
          <a:lstStyle/>
          <a:p>
            <a:pPr algn="just"/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Dirty </a:t>
            </a:r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Checking</a:t>
            </a:r>
          </a:p>
          <a:p>
            <a:pPr algn="just"/>
            <a:endParaRPr lang="en-US" sz="4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dirty="0" smtClean="0"/>
              <a:t>Dirty checking is a simple process that boils down to a very basic concept: It checks whether a </a:t>
            </a:r>
            <a:r>
              <a:rPr lang="en-US" dirty="0" smtClean="0"/>
              <a:t>value has </a:t>
            </a:r>
            <a:r>
              <a:rPr lang="en-US" dirty="0" smtClean="0"/>
              <a:t>changed that hasn’t yet been synchronized across the app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Angular </a:t>
            </a:r>
            <a:r>
              <a:rPr lang="en-US" dirty="0" smtClean="0"/>
              <a:t>walks down the $watch list, and, if the updated value has </a:t>
            </a:r>
            <a:r>
              <a:rPr lang="en-US" i="1" dirty="0" smtClean="0"/>
              <a:t>not changed </a:t>
            </a:r>
            <a:r>
              <a:rPr lang="en-US" i="1" dirty="0" smtClean="0"/>
              <a:t>from </a:t>
            </a:r>
            <a:r>
              <a:rPr lang="en-US" dirty="0" smtClean="0"/>
              <a:t>the </a:t>
            </a:r>
            <a:r>
              <a:rPr lang="en-US" dirty="0" smtClean="0"/>
              <a:t>old value, it continues down the list. If the value </a:t>
            </a:r>
            <a:r>
              <a:rPr lang="en-US" i="1" dirty="0" smtClean="0"/>
              <a:t>has changed, the app records the new </a:t>
            </a:r>
            <a:r>
              <a:rPr lang="en-US" i="1" dirty="0" smtClean="0"/>
              <a:t>value </a:t>
            </a:r>
            <a:r>
              <a:rPr lang="en-US" dirty="0" smtClean="0"/>
              <a:t>and </a:t>
            </a:r>
            <a:r>
              <a:rPr lang="en-US" dirty="0" smtClean="0"/>
              <a:t>continues down the $watch list.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/>
          <a:lstStyle/>
          <a:p>
            <a:pPr algn="just"/>
            <a:r>
              <a:rPr lang="en-US" dirty="0" smtClean="0"/>
              <a:t>Once Angular has run through the entire $watch list, if any value changed, the app will fall </a:t>
            </a:r>
            <a:r>
              <a:rPr lang="en-US" dirty="0" smtClean="0"/>
              <a:t>back into </a:t>
            </a:r>
            <a:r>
              <a:rPr lang="en-US" dirty="0" smtClean="0"/>
              <a:t>the $watch loop until it detects that nothing has changed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Why run the loop all over again? 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dirty="0" smtClean="0"/>
              <a:t>If </a:t>
            </a:r>
            <a:r>
              <a:rPr lang="en-US" dirty="0" smtClean="0"/>
              <a:t>we update a value in the $watch list that updates another </a:t>
            </a:r>
            <a:r>
              <a:rPr lang="en-US" dirty="0" smtClean="0"/>
              <a:t>value, Angular </a:t>
            </a:r>
            <a:r>
              <a:rPr lang="en-US" dirty="0" smtClean="0"/>
              <a:t>won’t detect the update unless we rerun the loop.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5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5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watch</a:t>
            </a:r>
          </a:p>
          <a:p>
            <a:pPr algn="just"/>
            <a:endParaRPr lang="en-US" sz="52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dirty="0" smtClean="0"/>
              <a:t>The $watch method on the $scope object sets up a dirty check on every call to </a:t>
            </a:r>
            <a:r>
              <a:rPr lang="en-US" dirty="0" smtClean="0">
                <a:solidFill>
                  <a:srgbClr val="FFC000"/>
                </a:solidFill>
              </a:rPr>
              <a:t>$digest</a:t>
            </a:r>
            <a:r>
              <a:rPr lang="en-US" dirty="0" smtClean="0"/>
              <a:t> </a:t>
            </a:r>
            <a:r>
              <a:rPr lang="en-US" dirty="0" smtClean="0"/>
              <a:t>inside the </a:t>
            </a:r>
            <a:r>
              <a:rPr lang="en-US" dirty="0" smtClean="0"/>
              <a:t>Angular event loop. </a:t>
            </a:r>
            <a:r>
              <a:rPr lang="en-US" dirty="0" smtClean="0">
                <a:solidFill>
                  <a:srgbClr val="002060"/>
                </a:solidFill>
              </a:rPr>
              <a:t>The Angular $digest loop always returns if it detects changes on </a:t>
            </a:r>
            <a:r>
              <a:rPr lang="en-US" dirty="0" smtClean="0">
                <a:solidFill>
                  <a:srgbClr val="002060"/>
                </a:solidFill>
              </a:rPr>
              <a:t>the expression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$watch function itself takes two required arguments and a third optional one:</a:t>
            </a:r>
          </a:p>
          <a:p>
            <a:pPr algn="just"/>
            <a:r>
              <a:rPr lang="en-US" dirty="0" smtClean="0"/>
              <a:t>• watchExpression</a:t>
            </a:r>
          </a:p>
          <a:p>
            <a:pPr algn="just"/>
            <a:r>
              <a:rPr lang="en-US" dirty="0" smtClean="0"/>
              <a:t>The watchExpression can either be a property of a scope object or a function. It runs on </a:t>
            </a:r>
            <a:r>
              <a:rPr lang="en-US" b="1" dirty="0" smtClean="0"/>
              <a:t>every </a:t>
            </a:r>
            <a:r>
              <a:rPr lang="en-US" b="1" dirty="0" smtClean="0"/>
              <a:t>call </a:t>
            </a:r>
            <a:r>
              <a:rPr lang="en-US" dirty="0" smtClean="0"/>
              <a:t>to </a:t>
            </a:r>
            <a:r>
              <a:rPr lang="en-US" dirty="0" smtClean="0"/>
              <a:t>$digest in the $digest loop.</a:t>
            </a:r>
          </a:p>
          <a:p>
            <a:pPr algn="just"/>
            <a:r>
              <a:rPr lang="en-US" dirty="0" smtClean="0"/>
              <a:t>If the watchExpression is a string, Angular evaluates it in the context of the $scope. If it is a </a:t>
            </a:r>
            <a:r>
              <a:rPr lang="en-US" dirty="0" smtClean="0"/>
              <a:t>function, then </a:t>
            </a:r>
            <a:r>
              <a:rPr lang="en-US" dirty="0" smtClean="0"/>
              <a:t>Angular expects it to return the value that should be watched.</a:t>
            </a:r>
          </a:p>
          <a:p>
            <a:pPr algn="just"/>
            <a:r>
              <a:rPr lang="en-US" dirty="0" smtClean="0"/>
              <a:t>• listener/callback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callback listener function is only called when the current value of the watchExpression and </a:t>
            </a:r>
            <a:r>
              <a:rPr lang="en-US" dirty="0" smtClean="0"/>
              <a:t>the previous </a:t>
            </a:r>
            <a:r>
              <a:rPr lang="en-US" dirty="0" smtClean="0"/>
              <a:t>value of the expression are not equal (except during initialization on the first run).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$scope.$watch('full_name</a:t>
            </a:r>
            <a:r>
              <a:rPr lang="en-US" dirty="0" smtClean="0">
                <a:solidFill>
                  <a:srgbClr val="FFC000"/>
                </a:solidFill>
              </a:rPr>
              <a:t>',</a:t>
            </a:r>
            <a:r>
              <a:rPr lang="en-US" b="1" dirty="0" smtClean="0">
                <a:solidFill>
                  <a:srgbClr val="FFC000"/>
                </a:solidFill>
              </a:rPr>
              <a:t>function(</a:t>
            </a:r>
            <a:r>
              <a:rPr lang="en-US" b="1" dirty="0" err="1" smtClean="0">
                <a:solidFill>
                  <a:srgbClr val="FFC000"/>
                </a:solidFill>
              </a:rPr>
              <a:t>newVal</a:t>
            </a:r>
            <a:r>
              <a:rPr lang="en-US" b="1" dirty="0" smtClean="0">
                <a:solidFill>
                  <a:srgbClr val="FFC000"/>
                </a:solidFill>
              </a:rPr>
              <a:t>, oldVal, scope) {</a:t>
            </a:r>
          </a:p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if (newVal === oldVal) {</a:t>
            </a:r>
          </a:p>
          <a:p>
            <a:pPr algn="just"/>
            <a:r>
              <a:rPr lang="en-US" i="1" dirty="0" smtClean="0">
                <a:solidFill>
                  <a:srgbClr val="FFC000"/>
                </a:solidFill>
              </a:rPr>
              <a:t>// This will run only on the initialization of the watcher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} </a:t>
            </a:r>
            <a:r>
              <a:rPr lang="en-US" b="1" dirty="0" smtClean="0">
                <a:solidFill>
                  <a:srgbClr val="FFC000"/>
                </a:solidFill>
              </a:rPr>
              <a:t>else {</a:t>
            </a:r>
          </a:p>
          <a:p>
            <a:pPr algn="just"/>
            <a:r>
              <a:rPr lang="en-US" i="1" dirty="0" smtClean="0">
                <a:solidFill>
                  <a:srgbClr val="FFC000"/>
                </a:solidFill>
              </a:rPr>
              <a:t>// A change has occurred after initialization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}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});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The $scope.$watch() function sets up a watchExpression on the $scope for ‘</a:t>
            </a:r>
            <a:r>
              <a:rPr lang="en-US" dirty="0" err="1" smtClean="0">
                <a:solidFill>
                  <a:srgbClr val="002060"/>
                </a:solidFill>
              </a:rPr>
              <a:t>full_name</a:t>
            </a:r>
            <a:r>
              <a:rPr lang="en-US" dirty="0" smtClean="0">
                <a:solidFill>
                  <a:srgbClr val="002060"/>
                </a:solidFill>
              </a:rPr>
              <a:t>’.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" y="335280"/>
            <a:ext cx="16649700" cy="938784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$watchCollection</a:t>
            </a:r>
          </a:p>
          <a:p>
            <a:pPr algn="just"/>
            <a:r>
              <a:rPr lang="en-US" dirty="0" smtClean="0"/>
              <a:t>Angular also allows us to set shallow watches for object properties or elements of an array and </a:t>
            </a:r>
            <a:r>
              <a:rPr lang="en-US" dirty="0" smtClean="0"/>
              <a:t>fire the </a:t>
            </a:r>
            <a:r>
              <a:rPr lang="en-US" dirty="0" smtClean="0"/>
              <a:t>listener callback whenever the properties change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Using </a:t>
            </a:r>
            <a:r>
              <a:rPr lang="en-US" dirty="0" smtClean="0">
                <a:solidFill>
                  <a:srgbClr val="FFC000"/>
                </a:solidFill>
              </a:rPr>
              <a:t>$watchCollection</a:t>
            </a:r>
            <a:r>
              <a:rPr lang="en-US" dirty="0" smtClean="0"/>
              <a:t> allows us to detect when there are changes on an object or array, </a:t>
            </a:r>
            <a:r>
              <a:rPr lang="en-US" dirty="0" smtClean="0"/>
              <a:t>which gives </a:t>
            </a:r>
            <a:r>
              <a:rPr lang="en-US" dirty="0" smtClean="0"/>
              <a:t>us the ability to determine when items are added, removed, or moved in the object or array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$watchCollection </a:t>
            </a:r>
            <a:r>
              <a:rPr lang="en-US" dirty="0" smtClean="0"/>
              <a:t>works just like the normal $watch works in the $digest loop, and we can </a:t>
            </a:r>
            <a:r>
              <a:rPr lang="en-US" dirty="0" smtClean="0"/>
              <a:t>treat it </a:t>
            </a:r>
            <a:r>
              <a:rPr lang="en-US" dirty="0" smtClean="0"/>
              <a:t>as a normal $watch.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</TotalTime>
  <Words>1839</Words>
  <Application>Microsoft Office PowerPoint</Application>
  <PresentationFormat>Custom</PresentationFormat>
  <Paragraphs>134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Gaurav Balyan</dc:creator>
  <cp:lastModifiedBy>Gaurav Balyan</cp:lastModifiedBy>
  <cp:revision>18</cp:revision>
  <dcterms:created xsi:type="dcterms:W3CDTF">2016-02-13T17:42:21Z</dcterms:created>
  <dcterms:modified xsi:type="dcterms:W3CDTF">2016-02-15T16:47:21Z</dcterms:modified>
</cp:coreProperties>
</file>