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7373600" cy="10058400"/>
  <p:notesSz cx="6858000" cy="9144000"/>
  <p:defaultTextStyle>
    <a:defPPr>
      <a:defRPr lang="en-US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888" y="-108"/>
      </p:cViewPr>
      <p:guideLst>
        <p:guide orient="horz" pos="316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13460" y="2011680"/>
            <a:ext cx="14918131" cy="2682240"/>
          </a:xfrm>
          <a:ln>
            <a:noFill/>
          </a:ln>
        </p:spPr>
        <p:txBody>
          <a:bodyPr vert="horz" tIns="0" rIns="3134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9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13460" y="4735186"/>
            <a:ext cx="14923922" cy="2570480"/>
          </a:xfrm>
        </p:spPr>
        <p:txBody>
          <a:bodyPr lIns="0" rIns="31349"/>
          <a:lstStyle>
            <a:lvl1pPr marL="0" marR="78373" indent="0" algn="r">
              <a:buNone/>
              <a:defRPr>
                <a:solidFill>
                  <a:schemeClr val="tx1"/>
                </a:solidFill>
              </a:defRPr>
            </a:lvl1pPr>
            <a:lvl2pPr marL="783732" indent="0" algn="ctr">
              <a:buNone/>
            </a:lvl2pPr>
            <a:lvl3pPr marL="1567464" indent="0" algn="ctr">
              <a:buNone/>
            </a:lvl3pPr>
            <a:lvl4pPr marL="2351197" indent="0" algn="ctr">
              <a:buNone/>
            </a:lvl4pPr>
            <a:lvl5pPr marL="3134929" indent="0" algn="ctr">
              <a:buNone/>
            </a:lvl5pPr>
            <a:lvl6pPr marL="3918661" indent="0" algn="ctr">
              <a:buNone/>
            </a:lvl6pPr>
            <a:lvl7pPr marL="4702393" indent="0" algn="ctr">
              <a:buNone/>
            </a:lvl7pPr>
            <a:lvl8pPr marL="5486126" indent="0" algn="ctr">
              <a:buNone/>
            </a:lvl8pPr>
            <a:lvl9pPr marL="626985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E41-6E99-49D3-B379-3BD83C74344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16B1-2091-4738-96BA-BC6FE8A3361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E41-6E99-49D3-B379-3BD83C74344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16B1-2091-4738-96BA-BC6FE8A33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95860" y="1341122"/>
            <a:ext cx="3909060" cy="764391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8680" y="1341122"/>
            <a:ext cx="11437620" cy="764391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E41-6E99-49D3-B379-3BD83C74344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16B1-2091-4738-96BA-BC6FE8A33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E41-6E99-49D3-B379-3BD83C74344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16B1-2091-4738-96BA-BC6FE8A33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669" y="1931213"/>
            <a:ext cx="14767560" cy="199826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9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669" y="3966841"/>
            <a:ext cx="14767560" cy="2214244"/>
          </a:xfrm>
        </p:spPr>
        <p:txBody>
          <a:bodyPr lIns="78373" rIns="78373" anchor="t"/>
          <a:lstStyle>
            <a:lvl1pPr marL="0" indent="0">
              <a:buNone/>
              <a:defRPr sz="3800">
                <a:solidFill>
                  <a:schemeClr val="tx1"/>
                </a:solidFill>
              </a:defRPr>
            </a:lvl1pPr>
            <a:lvl2pPr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E41-6E99-49D3-B379-3BD83C74344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16B1-2091-4738-96BA-BC6FE8A3361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032662"/>
            <a:ext cx="15636240" cy="1676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8680" y="2816125"/>
            <a:ext cx="7673340" cy="6504432"/>
          </a:xfrm>
        </p:spPr>
        <p:txBody>
          <a:bodyPr/>
          <a:lstStyle>
            <a:lvl1pPr>
              <a:defRPr sz="45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31580" y="2816125"/>
            <a:ext cx="7673340" cy="6504432"/>
          </a:xfrm>
        </p:spPr>
        <p:txBody>
          <a:bodyPr/>
          <a:lstStyle>
            <a:lvl1pPr>
              <a:defRPr sz="45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E41-6E99-49D3-B379-3BD83C74344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16B1-2091-4738-96BA-BC6FE8A33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032662"/>
            <a:ext cx="15636240" cy="1676400"/>
          </a:xfrm>
        </p:spPr>
        <p:txBody>
          <a:bodyPr tIns="78373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680" y="2721030"/>
            <a:ext cx="7676357" cy="967050"/>
          </a:xfrm>
        </p:spPr>
        <p:txBody>
          <a:bodyPr lIns="78373" tIns="0" rIns="78373" bIns="0" anchor="ctr">
            <a:noAutofit/>
          </a:bodyPr>
          <a:lstStyle>
            <a:lvl1pPr marL="0" indent="0">
              <a:buNone/>
              <a:defRPr sz="41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400" b="1"/>
            </a:lvl2pPr>
            <a:lvl3pPr>
              <a:buNone/>
              <a:defRPr sz="3100" b="1"/>
            </a:lvl3pPr>
            <a:lvl4pPr>
              <a:buNone/>
              <a:defRPr sz="2700" b="1"/>
            </a:lvl4pPr>
            <a:lvl5pPr>
              <a:buNone/>
              <a:defRPr sz="2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8825548" y="2727645"/>
            <a:ext cx="7679373" cy="960436"/>
          </a:xfrm>
        </p:spPr>
        <p:txBody>
          <a:bodyPr lIns="78373" tIns="0" rIns="78373" bIns="0" anchor="ctr"/>
          <a:lstStyle>
            <a:lvl1pPr marL="0" indent="0">
              <a:buNone/>
              <a:defRPr sz="41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400" b="1"/>
            </a:lvl2pPr>
            <a:lvl3pPr>
              <a:buNone/>
              <a:defRPr sz="3100" b="1"/>
            </a:lvl3pPr>
            <a:lvl4pPr>
              <a:buNone/>
              <a:defRPr sz="2700" b="1"/>
            </a:lvl4pPr>
            <a:lvl5pPr>
              <a:buNone/>
              <a:defRPr sz="2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68680" y="3688080"/>
            <a:ext cx="7676357" cy="5640389"/>
          </a:xfrm>
        </p:spPr>
        <p:txBody>
          <a:bodyPr tIns="0"/>
          <a:lstStyle>
            <a:lvl1pPr>
              <a:defRPr sz="38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25548" y="3688080"/>
            <a:ext cx="7679373" cy="5640389"/>
          </a:xfrm>
        </p:spPr>
        <p:txBody>
          <a:bodyPr tIns="0"/>
          <a:lstStyle>
            <a:lvl1pPr>
              <a:defRPr sz="38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E41-6E99-49D3-B379-3BD83C74344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16B1-2091-4738-96BA-BC6FE8A33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032662"/>
            <a:ext cx="15781020" cy="1676400"/>
          </a:xfrm>
        </p:spPr>
        <p:txBody>
          <a:bodyPr vert="horz" tIns="78373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8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E41-6E99-49D3-B379-3BD83C74344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16B1-2091-4738-96BA-BC6FE8A33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E41-6E99-49D3-B379-3BD83C74344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16B1-2091-4738-96BA-BC6FE8A33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020" y="754383"/>
            <a:ext cx="5212080" cy="17043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4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03020" y="2458720"/>
            <a:ext cx="5212080" cy="6705600"/>
          </a:xfrm>
        </p:spPr>
        <p:txBody>
          <a:bodyPr lIns="31349" rIns="31349"/>
          <a:lstStyle>
            <a:lvl1pPr marL="0" indent="0" algn="l">
              <a:buNone/>
              <a:defRPr sz="2400"/>
            </a:lvl1pPr>
            <a:lvl2pPr indent="0" algn="l">
              <a:buNone/>
              <a:defRPr sz="2100"/>
            </a:lvl2pPr>
            <a:lvl3pPr indent="0" algn="l">
              <a:buNone/>
              <a:defRPr sz="1700"/>
            </a:lvl3pPr>
            <a:lvl4pPr indent="0" algn="l">
              <a:buNone/>
              <a:defRPr sz="1500"/>
            </a:lvl4pPr>
            <a:lvl5pPr indent="0" algn="l">
              <a:buNone/>
              <a:defRPr sz="1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92595" y="2458720"/>
            <a:ext cx="9712325" cy="6705600"/>
          </a:xfrm>
        </p:spPr>
        <p:txBody>
          <a:bodyPr tIns="0"/>
          <a:lstStyle>
            <a:lvl1pPr>
              <a:defRPr sz="4800"/>
            </a:lvl1pPr>
            <a:lvl2pPr>
              <a:defRPr sz="4500"/>
            </a:lvl2pPr>
            <a:lvl3pPr>
              <a:defRPr sz="4100"/>
            </a:lvl3pPr>
            <a:lvl4pPr>
              <a:defRPr sz="3400"/>
            </a:lvl4pPr>
            <a:lvl5pPr>
              <a:defRPr sz="3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E41-6E99-49D3-B379-3BD83C74344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16B1-2091-4738-96BA-BC6FE8A33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6014931" y="1625180"/>
            <a:ext cx="9989820" cy="6035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746" tIns="78373" rIns="156746" bIns="78373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5207855" y="7860995"/>
            <a:ext cx="295351" cy="22799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746" tIns="78373" rIns="156746" bIns="78373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726262"/>
            <a:ext cx="4204411" cy="2321177"/>
          </a:xfrm>
        </p:spPr>
        <p:txBody>
          <a:bodyPr vert="horz" lIns="78373" tIns="78373" rIns="78373" bIns="78373" anchor="b"/>
          <a:lstStyle>
            <a:lvl1pPr algn="l">
              <a:buNone/>
              <a:defRPr sz="3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8240" y="4148885"/>
            <a:ext cx="4198620" cy="3196336"/>
          </a:xfrm>
        </p:spPr>
        <p:txBody>
          <a:bodyPr lIns="109723" rIns="78373" bIns="78373" anchor="t"/>
          <a:lstStyle>
            <a:lvl1pPr marL="0" indent="0" algn="l">
              <a:spcBef>
                <a:spcPts val="429"/>
              </a:spcBef>
              <a:buFontTx/>
              <a:buNone/>
              <a:defRPr sz="22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E41-6E99-49D3-B379-3BD83C74344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46680" y="9322647"/>
            <a:ext cx="1158240" cy="535517"/>
          </a:xfrm>
        </p:spPr>
        <p:txBody>
          <a:bodyPr/>
          <a:lstStyle/>
          <a:p>
            <a:fld id="{7F4A16B1-2091-4738-96BA-BC6FE8A3361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6623007" y="1759292"/>
            <a:ext cx="8773668" cy="57668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5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8098" y="8531013"/>
            <a:ext cx="17409795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6746" tIns="78373" rIns="156746" bIns="78373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8324850" y="9122411"/>
            <a:ext cx="9048750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6746" tIns="78373" rIns="156746" bIns="78373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8098" y="-10478"/>
            <a:ext cx="17409795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6746" tIns="78373" rIns="156746" bIns="78373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324850" y="-10477"/>
            <a:ext cx="9048750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6746" tIns="78373" rIns="156746" bIns="78373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68680" y="1032662"/>
            <a:ext cx="15636240" cy="1676400"/>
          </a:xfrm>
          <a:prstGeom prst="rect">
            <a:avLst/>
          </a:prstGeom>
        </p:spPr>
        <p:txBody>
          <a:bodyPr vert="horz" lIns="0" tIns="78373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868680" y="2838704"/>
            <a:ext cx="15636240" cy="6437376"/>
          </a:xfrm>
          <a:prstGeom prst="rect">
            <a:avLst/>
          </a:prstGeom>
        </p:spPr>
        <p:txBody>
          <a:bodyPr vert="horz" lIns="156746" tIns="78373" rIns="156746" bIns="7837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68680" y="9322647"/>
            <a:ext cx="405384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2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5DEE41-6E99-49D3-B379-3BD83C74344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067300" y="9322647"/>
            <a:ext cx="637032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2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5057120" y="9322647"/>
            <a:ext cx="144780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2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4A16B1-2091-4738-96BA-BC6FE8A3361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6132" y="296865"/>
            <a:ext cx="17443041" cy="95219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86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70239" indent="-470239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25" indent="-4232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indent="-4232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04" indent="-360517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507943" indent="-360517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8183" indent="-36051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675" indent="-313493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7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761915" indent="-313493" algn="l" rtl="0" eaLnBrk="1" latinLnBrk="0" hangingPunct="1">
        <a:spcBef>
          <a:spcPct val="20000"/>
        </a:spcBef>
        <a:buClr>
          <a:schemeClr val="tx2"/>
        </a:buClr>
        <a:buChar char="•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154" indent="-313493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7373600" cy="1564640"/>
          </a:xfrm>
        </p:spPr>
        <p:txBody>
          <a:bodyPr/>
          <a:lstStyle/>
          <a:p>
            <a:pPr algn="ctr"/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17373600" cy="8839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Directives </a:t>
            </a:r>
            <a:r>
              <a:rPr lang="en-US" dirty="0" smtClean="0"/>
              <a:t>are Angular’s method of creating new </a:t>
            </a:r>
            <a:r>
              <a:rPr lang="en-US" dirty="0" err="1" smtClean="0"/>
              <a:t>HTMLelements</a:t>
            </a:r>
            <a:r>
              <a:rPr lang="en-US" dirty="0" smtClean="0"/>
              <a:t> </a:t>
            </a:r>
            <a:r>
              <a:rPr lang="en-US" dirty="0" smtClean="0"/>
              <a:t>that </a:t>
            </a:r>
            <a:r>
              <a:rPr lang="en-US" dirty="0" smtClean="0"/>
              <a:t>have </a:t>
            </a:r>
            <a:r>
              <a:rPr lang="en-US" dirty="0" smtClean="0"/>
              <a:t>their own custom functionality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sz="44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Our First </a:t>
            </a:r>
            <a:r>
              <a:rPr lang="en-US" sz="44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Directive-&gt;</a:t>
            </a:r>
          </a:p>
          <a:p>
            <a:pPr algn="just"/>
            <a:endParaRPr lang="en-US" sz="4400" b="1" u="sng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rgbClr val="FFC000"/>
                </a:solidFill>
              </a:rPr>
              <a:t>&lt;</a:t>
            </a:r>
            <a:r>
              <a:rPr lang="en-US" b="1" dirty="0" smtClean="0">
                <a:solidFill>
                  <a:srgbClr val="FFC000"/>
                </a:solidFill>
              </a:rPr>
              <a:t>my-directive&gt;&lt;/my-directive&gt;</a:t>
            </a:r>
          </a:p>
          <a:p>
            <a:pPr algn="just"/>
            <a:r>
              <a:rPr lang="en-US" dirty="0" smtClean="0"/>
              <a:t>Provided we’ve created an HTML document and included Angular as well as the ng-app </a:t>
            </a:r>
            <a:r>
              <a:rPr lang="en-US" dirty="0" smtClean="0"/>
              <a:t>directive in </a:t>
            </a:r>
            <a:r>
              <a:rPr lang="en-US" dirty="0" smtClean="0"/>
              <a:t>the DOM to mark the root of our app, when Angular </a:t>
            </a:r>
            <a:r>
              <a:rPr lang="en-US" i="1" dirty="0" smtClean="0"/>
              <a:t>compiles our HTML, it will invoke </a:t>
            </a:r>
            <a:r>
              <a:rPr lang="en-US" i="1" dirty="0" smtClean="0"/>
              <a:t>this </a:t>
            </a:r>
            <a:r>
              <a:rPr lang="en-US" dirty="0" smtClean="0"/>
              <a:t>directive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7373600" cy="10058400"/>
          </a:xfrm>
        </p:spPr>
        <p:txBody>
          <a:bodyPr>
            <a:normAutofit/>
          </a:bodyPr>
          <a:lstStyle/>
          <a:p>
            <a:pPr algn="just"/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7373600" cy="10058400"/>
          </a:xfrm>
        </p:spPr>
        <p:txBody>
          <a:bodyPr>
            <a:normAutofit/>
          </a:bodyPr>
          <a:lstStyle/>
          <a:p>
            <a:pPr algn="just"/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7373600" cy="10058400"/>
          </a:xfrm>
        </p:spPr>
        <p:txBody>
          <a:bodyPr>
            <a:normAutofit/>
          </a:bodyPr>
          <a:lstStyle/>
          <a:p>
            <a:pPr algn="just"/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7373600" cy="100584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Invoking a directive means to run the associated JavaScript that sits behind our directive, which </a:t>
            </a:r>
            <a:r>
              <a:rPr lang="en-US" dirty="0" smtClean="0"/>
              <a:t>we define </a:t>
            </a:r>
            <a:r>
              <a:rPr lang="en-US" dirty="0" smtClean="0"/>
              <a:t>using a directive definition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myDirective directive definition looks like</a:t>
            </a:r>
            <a:r>
              <a:rPr lang="en-US" dirty="0" smtClean="0"/>
              <a:t>: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>
                <a:solidFill>
                  <a:srgbClr val="FFC000"/>
                </a:solidFill>
              </a:rPr>
              <a:t>angular.module('</a:t>
            </a:r>
            <a:r>
              <a:rPr lang="en-US" dirty="0" err="1" smtClean="0">
                <a:solidFill>
                  <a:srgbClr val="FFC000"/>
                </a:solidFill>
              </a:rPr>
              <a:t>myApp</a:t>
            </a:r>
            <a:r>
              <a:rPr lang="en-US" dirty="0" smtClean="0">
                <a:solidFill>
                  <a:srgbClr val="FFC000"/>
                </a:solidFill>
              </a:rPr>
              <a:t>', [])</a:t>
            </a:r>
          </a:p>
          <a:p>
            <a:pPr algn="l"/>
            <a:r>
              <a:rPr lang="en-US" dirty="0" smtClean="0">
                <a:solidFill>
                  <a:srgbClr val="FFC000"/>
                </a:solidFill>
              </a:rPr>
              <a:t>.directive('</a:t>
            </a:r>
            <a:r>
              <a:rPr lang="en-US" dirty="0" err="1" smtClean="0">
                <a:solidFill>
                  <a:srgbClr val="FFC000"/>
                </a:solidFill>
              </a:rPr>
              <a:t>myDirective</a:t>
            </a:r>
            <a:r>
              <a:rPr lang="en-US" dirty="0" smtClean="0">
                <a:solidFill>
                  <a:srgbClr val="FFC000"/>
                </a:solidFill>
              </a:rPr>
              <a:t>', </a:t>
            </a:r>
            <a:r>
              <a:rPr lang="en-US" b="1" dirty="0" smtClean="0">
                <a:solidFill>
                  <a:srgbClr val="FFC000"/>
                </a:solidFill>
              </a:rPr>
              <a:t>function() {</a:t>
            </a:r>
          </a:p>
          <a:p>
            <a:pPr algn="l"/>
            <a:r>
              <a:rPr lang="en-US" b="1" dirty="0" smtClean="0">
                <a:solidFill>
                  <a:srgbClr val="FFC000"/>
                </a:solidFill>
              </a:rPr>
              <a:t>return {</a:t>
            </a:r>
          </a:p>
          <a:p>
            <a:pPr algn="l"/>
            <a:r>
              <a:rPr lang="en-US" dirty="0" smtClean="0">
                <a:solidFill>
                  <a:srgbClr val="FFC000"/>
                </a:solidFill>
              </a:rPr>
              <a:t>restrict: 'E',</a:t>
            </a:r>
          </a:p>
          <a:p>
            <a:pPr algn="l"/>
            <a:r>
              <a:rPr lang="en-US" dirty="0" smtClean="0">
                <a:solidFill>
                  <a:srgbClr val="FFC000"/>
                </a:solidFill>
              </a:rPr>
              <a:t>template: '&lt;a href="http://google.com"&gt;</a:t>
            </a:r>
          </a:p>
          <a:p>
            <a:pPr algn="l"/>
            <a:r>
              <a:rPr lang="en-US" dirty="0" smtClean="0">
                <a:solidFill>
                  <a:srgbClr val="FFC000"/>
                </a:solidFill>
              </a:rPr>
              <a:t>Click me to go to Google&lt;/a&gt;'</a:t>
            </a:r>
          </a:p>
          <a:p>
            <a:pPr algn="l"/>
            <a:r>
              <a:rPr lang="en-US" dirty="0" smtClean="0">
                <a:solidFill>
                  <a:srgbClr val="FFC000"/>
                </a:solidFill>
              </a:rPr>
              <a:t>}</a:t>
            </a:r>
          </a:p>
          <a:p>
            <a:pPr algn="l"/>
            <a:r>
              <a:rPr lang="en-US" dirty="0" smtClean="0">
                <a:solidFill>
                  <a:srgbClr val="FFC000"/>
                </a:solidFill>
              </a:rPr>
              <a:t>});</a:t>
            </a:r>
          </a:p>
          <a:p>
            <a:pPr algn="l"/>
            <a:endParaRPr lang="en-US" dirty="0" smtClean="0">
              <a:solidFill>
                <a:srgbClr val="FFC000"/>
              </a:solidFill>
            </a:endParaRPr>
          </a:p>
          <a:p>
            <a:pPr algn="l"/>
            <a:r>
              <a:rPr lang="en-US" dirty="0" smtClean="0"/>
              <a:t>With the .directive() method, provided by the Angular module API, we can register </a:t>
            </a:r>
            <a:r>
              <a:rPr lang="en-US" dirty="0" err="1" smtClean="0"/>
              <a:t>newdirectives</a:t>
            </a:r>
            <a:r>
              <a:rPr lang="en-US" dirty="0" smtClean="0"/>
              <a:t> by providing a name as a string and function. The name of the directive should always be pascalCased, and the function we provide should return an object.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object that we return from the .directive() method comprises methods and properties </a:t>
            </a:r>
            <a:r>
              <a:rPr lang="en-US" dirty="0" smtClean="0"/>
              <a:t>that we </a:t>
            </a:r>
            <a:r>
              <a:rPr lang="en-US" dirty="0" smtClean="0"/>
              <a:t>use to define and configure our directive.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>
              <a:solidFill>
                <a:srgbClr val="FFC000"/>
              </a:solidFill>
            </a:endParaRPr>
          </a:p>
          <a:p>
            <a:pPr algn="l"/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7373600" cy="100584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Declaring a directive is the act of placing a function within our </a:t>
            </a:r>
            <a:r>
              <a:rPr lang="en-US" sz="3200" dirty="0" smtClean="0"/>
              <a:t>HTML as </a:t>
            </a:r>
            <a:r>
              <a:rPr lang="en-US" sz="3200" dirty="0" smtClean="0"/>
              <a:t>an </a:t>
            </a:r>
            <a:r>
              <a:rPr lang="en-US" sz="3200" dirty="0" smtClean="0"/>
              <a:t>element, attribute</a:t>
            </a:r>
            <a:r>
              <a:rPr lang="en-US" sz="3200" dirty="0" smtClean="0"/>
              <a:t>, class, or comment</a:t>
            </a:r>
            <a:r>
              <a:rPr lang="en-US" sz="3200" dirty="0" smtClean="0"/>
              <a:t>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The following are valid formats for declaring the directive we built above</a:t>
            </a:r>
            <a:r>
              <a:rPr lang="en-US" sz="3200" dirty="0" smtClean="0"/>
              <a:t>: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4000" b="1" dirty="0" smtClean="0">
                <a:solidFill>
                  <a:srgbClr val="FFC000"/>
                </a:solidFill>
              </a:rPr>
              <a:t>&lt;my-directive&gt;&lt;/my-directive&gt;</a:t>
            </a:r>
          </a:p>
          <a:p>
            <a:pPr algn="just"/>
            <a:r>
              <a:rPr lang="en-US" sz="4000" b="1" dirty="0" smtClean="0">
                <a:solidFill>
                  <a:srgbClr val="FFC000"/>
                </a:solidFill>
              </a:rPr>
              <a:t>&lt;div my-directive&gt;&lt;/div&gt;</a:t>
            </a:r>
          </a:p>
          <a:p>
            <a:pPr algn="just"/>
            <a:r>
              <a:rPr lang="en-US" sz="4000" b="1" dirty="0" smtClean="0">
                <a:solidFill>
                  <a:srgbClr val="FFC000"/>
                </a:solidFill>
              </a:rPr>
              <a:t>&lt;div class="my-directive"&gt;&lt;/div&gt;</a:t>
            </a:r>
          </a:p>
          <a:p>
            <a:pPr algn="just"/>
            <a:r>
              <a:rPr lang="en-US" sz="4000" i="1" dirty="0" smtClean="0">
                <a:solidFill>
                  <a:srgbClr val="FFC000"/>
                </a:solidFill>
              </a:rPr>
              <a:t>&lt;!-- directive: my-directive </a:t>
            </a:r>
            <a:r>
              <a:rPr lang="en-US" sz="4000" i="1" dirty="0" smtClean="0">
                <a:solidFill>
                  <a:srgbClr val="FFC000"/>
                </a:solidFill>
              </a:rPr>
              <a:t>--&gt;</a:t>
            </a:r>
          </a:p>
          <a:p>
            <a:pPr algn="just"/>
            <a:endParaRPr lang="en-US" sz="4000" i="1" dirty="0" smtClean="0">
              <a:solidFill>
                <a:srgbClr val="FFC000"/>
              </a:solidFill>
            </a:endParaRPr>
          </a:p>
          <a:p>
            <a:pPr algn="just"/>
            <a:r>
              <a:rPr lang="en-US" sz="3200" dirty="0" smtClean="0"/>
              <a:t>In order to allow for Angular to invoke our directive, we’ll need to change the restrict </a:t>
            </a:r>
            <a:r>
              <a:rPr lang="en-US" sz="3200" dirty="0" smtClean="0"/>
              <a:t>option inside </a:t>
            </a:r>
            <a:r>
              <a:rPr lang="en-US" sz="3200" dirty="0" smtClean="0"/>
              <a:t>our directive definition. This option tells Angular which declaration format(s) to look </a:t>
            </a:r>
            <a:r>
              <a:rPr lang="en-US" sz="3200" dirty="0" smtClean="0"/>
              <a:t>for when </a:t>
            </a:r>
            <a:r>
              <a:rPr lang="en-US" sz="3200" dirty="0" smtClean="0"/>
              <a:t>compiling our HTML. We can specify one or many formats.</a:t>
            </a:r>
            <a:endParaRPr lang="en-US" sz="3200" dirty="0" smtClean="0"/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7373600" cy="100584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For example, in the directive we’re building, we can specify that we want our directive to be invoked</a:t>
            </a:r>
          </a:p>
          <a:p>
            <a:pPr algn="just"/>
            <a:r>
              <a:rPr lang="en-US" sz="3200" dirty="0" smtClean="0"/>
              <a:t>if it is an element (E), an attribute (A), a class (C), or a comment (M</a:t>
            </a:r>
            <a:r>
              <a:rPr lang="en-US" sz="3200" dirty="0" smtClean="0"/>
              <a:t>):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>
                <a:solidFill>
                  <a:srgbClr val="FFC000"/>
                </a:solidFill>
              </a:rPr>
              <a:t>angular.module('</a:t>
            </a:r>
            <a:r>
              <a:rPr lang="en-US" sz="3200" dirty="0" err="1" smtClean="0">
                <a:solidFill>
                  <a:srgbClr val="FFC000"/>
                </a:solidFill>
              </a:rPr>
              <a:t>myApp</a:t>
            </a:r>
            <a:r>
              <a:rPr lang="en-US" sz="3200" dirty="0" smtClean="0">
                <a:solidFill>
                  <a:srgbClr val="FFC000"/>
                </a:solidFill>
              </a:rPr>
              <a:t>', [])</a:t>
            </a:r>
          </a:p>
          <a:p>
            <a:pPr algn="just"/>
            <a:r>
              <a:rPr lang="en-US" sz="3200" dirty="0" smtClean="0">
                <a:solidFill>
                  <a:srgbClr val="FFC000"/>
                </a:solidFill>
              </a:rPr>
              <a:t>.directive('myDirective', </a:t>
            </a:r>
            <a:r>
              <a:rPr lang="en-US" sz="3200" b="1" dirty="0" smtClean="0">
                <a:solidFill>
                  <a:srgbClr val="FFC000"/>
                </a:solidFill>
              </a:rPr>
              <a:t>function() {</a:t>
            </a:r>
          </a:p>
          <a:p>
            <a:pPr algn="just"/>
            <a:r>
              <a:rPr lang="en-US" sz="3200" b="1" dirty="0" smtClean="0">
                <a:solidFill>
                  <a:srgbClr val="FFC000"/>
                </a:solidFill>
              </a:rPr>
              <a:t>return {</a:t>
            </a:r>
          </a:p>
          <a:p>
            <a:pPr algn="just"/>
            <a:r>
              <a:rPr lang="en-US" sz="3200" dirty="0" smtClean="0">
                <a:solidFill>
                  <a:srgbClr val="FFC000"/>
                </a:solidFill>
              </a:rPr>
              <a:t>restrict: 'EAC',</a:t>
            </a:r>
          </a:p>
          <a:p>
            <a:pPr algn="just"/>
            <a:r>
              <a:rPr lang="en-US" sz="3200" dirty="0" smtClean="0">
                <a:solidFill>
                  <a:srgbClr val="FFC000"/>
                </a:solidFill>
              </a:rPr>
              <a:t>replace: </a:t>
            </a:r>
            <a:r>
              <a:rPr lang="en-US" sz="3200" b="1" dirty="0" smtClean="0">
                <a:solidFill>
                  <a:srgbClr val="FFC000"/>
                </a:solidFill>
              </a:rPr>
              <a:t>true,</a:t>
            </a:r>
          </a:p>
          <a:p>
            <a:pPr algn="just"/>
            <a:r>
              <a:rPr lang="en-US" sz="3200" dirty="0" smtClean="0">
                <a:solidFill>
                  <a:srgbClr val="FFC000"/>
                </a:solidFill>
              </a:rPr>
              <a:t>template: '&lt;a href="http://google.com"&gt;</a:t>
            </a:r>
          </a:p>
          <a:p>
            <a:pPr algn="just"/>
            <a:r>
              <a:rPr lang="en-US" sz="3200" dirty="0" smtClean="0">
                <a:solidFill>
                  <a:srgbClr val="FFC000"/>
                </a:solidFill>
              </a:rPr>
              <a:t>Click me to go to Google&lt;/a&gt;'</a:t>
            </a:r>
          </a:p>
          <a:p>
            <a:pPr algn="just"/>
            <a:r>
              <a:rPr lang="en-US" sz="3200" dirty="0" smtClean="0">
                <a:solidFill>
                  <a:srgbClr val="FFC000"/>
                </a:solidFill>
              </a:rPr>
              <a:t>};</a:t>
            </a:r>
          </a:p>
          <a:p>
            <a:pPr algn="just"/>
            <a:r>
              <a:rPr lang="en-US" sz="3200" dirty="0" smtClean="0">
                <a:solidFill>
                  <a:srgbClr val="FFC000"/>
                </a:solidFill>
              </a:rPr>
              <a:t>});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7373600" cy="10058400"/>
          </a:xfrm>
        </p:spPr>
        <p:txBody>
          <a:bodyPr>
            <a:noAutofit/>
          </a:bodyPr>
          <a:lstStyle/>
          <a:p>
            <a:pPr algn="just"/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Passing Data into a </a:t>
            </a:r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Directive</a:t>
            </a:r>
          </a:p>
          <a:p>
            <a:pPr algn="just"/>
            <a:r>
              <a:rPr lang="en-US" sz="3200" b="1" dirty="0" smtClean="0">
                <a:solidFill>
                  <a:srgbClr val="FFC000"/>
                </a:solidFill>
              </a:rPr>
              <a:t>&lt;</a:t>
            </a:r>
            <a:r>
              <a:rPr lang="en-US" sz="3200" b="1" dirty="0" smtClean="0">
                <a:solidFill>
                  <a:srgbClr val="FFC000"/>
                </a:solidFill>
              </a:rPr>
              <a:t>div </a:t>
            </a:r>
            <a:r>
              <a:rPr lang="en-US" sz="3200" b="1" dirty="0" smtClean="0">
                <a:solidFill>
                  <a:srgbClr val="FFC000"/>
                </a:solidFill>
              </a:rPr>
              <a:t>my-directive </a:t>
            </a:r>
            <a:r>
              <a:rPr lang="en-US" sz="3200" dirty="0" smtClean="0">
                <a:solidFill>
                  <a:srgbClr val="FFC000"/>
                </a:solidFill>
              </a:rPr>
              <a:t>my-</a:t>
            </a:r>
            <a:r>
              <a:rPr lang="en-US" sz="3200" dirty="0" err="1" smtClean="0">
                <a:solidFill>
                  <a:srgbClr val="FFC000"/>
                </a:solidFill>
              </a:rPr>
              <a:t>url</a:t>
            </a:r>
            <a:r>
              <a:rPr lang="en-US" sz="3200" dirty="0" smtClean="0">
                <a:solidFill>
                  <a:srgbClr val="FFC000"/>
                </a:solidFill>
              </a:rPr>
              <a:t>=</a:t>
            </a:r>
            <a:r>
              <a:rPr lang="en-US" sz="3200" dirty="0" smtClean="0">
                <a:solidFill>
                  <a:srgbClr val="FFC000"/>
                </a:solidFill>
                <a:hlinkClick r:id="rId2"/>
              </a:rPr>
              <a:t>“http</a:t>
            </a:r>
            <a:r>
              <a:rPr lang="en-US" sz="3200" dirty="0" smtClean="0">
                <a:solidFill>
                  <a:srgbClr val="FFC000"/>
                </a:solidFill>
                <a:hlinkClick r:id="rId2"/>
              </a:rPr>
              <a:t>://</a:t>
            </a:r>
            <a:r>
              <a:rPr lang="en-US" sz="3200" dirty="0" smtClean="0">
                <a:solidFill>
                  <a:srgbClr val="FFC000"/>
                </a:solidFill>
                <a:hlinkClick r:id="rId2"/>
              </a:rPr>
              <a:t>google.com</a:t>
            </a:r>
            <a:r>
              <a:rPr lang="en-US" sz="3200" dirty="0" smtClean="0">
                <a:solidFill>
                  <a:srgbClr val="FFC000"/>
                </a:solidFill>
              </a:rPr>
              <a:t>”  my-link-text</a:t>
            </a:r>
            <a:r>
              <a:rPr lang="en-US" sz="3200" dirty="0" smtClean="0">
                <a:solidFill>
                  <a:srgbClr val="FFC000"/>
                </a:solidFill>
              </a:rPr>
              <a:t>="Click me to go to Google"</a:t>
            </a:r>
            <a:r>
              <a:rPr lang="en-US" sz="3200" b="1" dirty="0" smtClean="0">
                <a:solidFill>
                  <a:srgbClr val="FFC000"/>
                </a:solidFill>
              </a:rPr>
              <a:t>&gt;&lt;/div</a:t>
            </a:r>
            <a:r>
              <a:rPr lang="en-US" sz="3200" b="1" dirty="0" smtClean="0">
                <a:solidFill>
                  <a:srgbClr val="FFC000"/>
                </a:solidFill>
              </a:rPr>
              <a:t>&gt;</a:t>
            </a:r>
          </a:p>
          <a:p>
            <a:pPr algn="just"/>
            <a:endParaRPr lang="en-US" sz="3200" b="1" dirty="0" smtClean="0">
              <a:solidFill>
                <a:srgbClr val="FFC000"/>
              </a:solidFill>
            </a:endParaRPr>
          </a:p>
          <a:p>
            <a:pPr algn="just"/>
            <a:r>
              <a:rPr lang="en-US" sz="3200" dirty="0" smtClean="0">
                <a:solidFill>
                  <a:srgbClr val="FFC000"/>
                </a:solidFill>
              </a:rPr>
              <a:t>angular.module</a:t>
            </a:r>
            <a:r>
              <a:rPr lang="en-US" sz="3200" dirty="0" smtClean="0">
                <a:solidFill>
                  <a:srgbClr val="FFC000"/>
                </a:solidFill>
              </a:rPr>
              <a:t>('</a:t>
            </a:r>
            <a:r>
              <a:rPr lang="en-US" sz="3200" dirty="0" err="1" smtClean="0">
                <a:solidFill>
                  <a:srgbClr val="FFC000"/>
                </a:solidFill>
              </a:rPr>
              <a:t>myApp</a:t>
            </a:r>
            <a:r>
              <a:rPr lang="en-US" sz="3200" dirty="0" smtClean="0">
                <a:solidFill>
                  <a:srgbClr val="FFC000"/>
                </a:solidFill>
              </a:rPr>
              <a:t>', [])</a:t>
            </a:r>
          </a:p>
          <a:p>
            <a:pPr algn="just"/>
            <a:r>
              <a:rPr lang="en-US" sz="3200" dirty="0" smtClean="0">
                <a:solidFill>
                  <a:srgbClr val="FFC000"/>
                </a:solidFill>
              </a:rPr>
              <a:t>.directive('myDirective', </a:t>
            </a:r>
            <a:r>
              <a:rPr lang="en-US" sz="3200" b="1" dirty="0" smtClean="0">
                <a:solidFill>
                  <a:srgbClr val="FFC000"/>
                </a:solidFill>
              </a:rPr>
              <a:t>function() {</a:t>
            </a:r>
          </a:p>
          <a:p>
            <a:pPr algn="just"/>
            <a:r>
              <a:rPr lang="en-US" sz="3200" b="1" dirty="0" smtClean="0">
                <a:solidFill>
                  <a:srgbClr val="FFC000"/>
                </a:solidFill>
              </a:rPr>
              <a:t>return {</a:t>
            </a:r>
          </a:p>
          <a:p>
            <a:pPr algn="just"/>
            <a:r>
              <a:rPr lang="en-US" sz="3200" dirty="0" smtClean="0">
                <a:solidFill>
                  <a:srgbClr val="FFC000"/>
                </a:solidFill>
              </a:rPr>
              <a:t>restrict: 'A',</a:t>
            </a:r>
          </a:p>
          <a:p>
            <a:pPr algn="just"/>
            <a:r>
              <a:rPr lang="en-US" sz="3200" dirty="0" smtClean="0">
                <a:solidFill>
                  <a:srgbClr val="FFC000"/>
                </a:solidFill>
              </a:rPr>
              <a:t>replace: </a:t>
            </a:r>
            <a:r>
              <a:rPr lang="en-US" sz="3200" b="1" dirty="0" smtClean="0">
                <a:solidFill>
                  <a:srgbClr val="FFC000"/>
                </a:solidFill>
              </a:rPr>
              <a:t>true,</a:t>
            </a:r>
          </a:p>
          <a:p>
            <a:pPr algn="just"/>
            <a:r>
              <a:rPr lang="en-US" sz="3200" dirty="0" smtClean="0">
                <a:solidFill>
                  <a:srgbClr val="FFC000"/>
                </a:solidFill>
              </a:rPr>
              <a:t>scope: {</a:t>
            </a:r>
          </a:p>
          <a:p>
            <a:pPr algn="just"/>
            <a:r>
              <a:rPr lang="en-US" sz="3200" dirty="0" smtClean="0">
                <a:solidFill>
                  <a:srgbClr val="FFC000"/>
                </a:solidFill>
              </a:rPr>
              <a:t>myUrl: '@', </a:t>
            </a:r>
            <a:r>
              <a:rPr lang="en-US" sz="32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// binding strategy</a:t>
            </a:r>
          </a:p>
          <a:p>
            <a:pPr algn="just"/>
            <a:r>
              <a:rPr lang="en-US" sz="3200" dirty="0" smtClean="0">
                <a:solidFill>
                  <a:srgbClr val="FFC000"/>
                </a:solidFill>
              </a:rPr>
              <a:t>myLinkText: '@' </a:t>
            </a:r>
            <a:r>
              <a:rPr lang="en-US" sz="32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// binding strategy</a:t>
            </a:r>
          </a:p>
          <a:p>
            <a:pPr algn="just"/>
            <a:r>
              <a:rPr lang="en-US" sz="3200" dirty="0" smtClean="0">
                <a:solidFill>
                  <a:srgbClr val="FFC000"/>
                </a:solidFill>
              </a:rPr>
              <a:t>},</a:t>
            </a:r>
          </a:p>
          <a:p>
            <a:pPr algn="just"/>
            <a:r>
              <a:rPr lang="en-US" sz="3200" dirty="0" smtClean="0">
                <a:solidFill>
                  <a:srgbClr val="FFC000"/>
                </a:solidFill>
              </a:rPr>
              <a:t>template: '&lt;a href="{{myUrl}}"&gt;' +</a:t>
            </a:r>
          </a:p>
          <a:p>
            <a:pPr algn="just"/>
            <a:r>
              <a:rPr lang="en-US" sz="3200" dirty="0" smtClean="0">
                <a:solidFill>
                  <a:srgbClr val="FFC000"/>
                </a:solidFill>
              </a:rPr>
              <a:t>'{{myLinkText}}&lt;/a&gt;'</a:t>
            </a:r>
          </a:p>
          <a:p>
            <a:pPr algn="just"/>
            <a:r>
              <a:rPr lang="en-US" sz="3200" dirty="0" smtClean="0">
                <a:solidFill>
                  <a:srgbClr val="FFC000"/>
                </a:solidFill>
              </a:rPr>
              <a:t>}</a:t>
            </a:r>
          </a:p>
          <a:p>
            <a:pPr algn="just"/>
            <a:r>
              <a:rPr lang="en-US" sz="3200" dirty="0" smtClean="0">
                <a:solidFill>
                  <a:srgbClr val="FFC000"/>
                </a:solidFill>
              </a:rPr>
              <a:t>});</a:t>
            </a:r>
            <a:endParaRPr lang="en-US" sz="3200" b="1" dirty="0" smtClean="0">
              <a:solidFill>
                <a:srgbClr val="FFC000"/>
              </a:solidFill>
            </a:endParaRPr>
          </a:p>
          <a:p>
            <a:pPr algn="just"/>
            <a:endParaRPr lang="en-US" sz="3200" b="1" dirty="0" smtClean="0"/>
          </a:p>
          <a:p>
            <a:pPr algn="just"/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7373600" cy="100584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b="1" u="sng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Directives </a:t>
            </a:r>
            <a:r>
              <a:rPr lang="en-US" b="1" u="sng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Explained</a:t>
            </a:r>
          </a:p>
          <a:p>
            <a:pPr algn="just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Directive 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Definition-&gt; </a:t>
            </a:r>
            <a:r>
              <a:rPr lang="en-US" dirty="0" smtClean="0"/>
              <a:t>The simplest way to think about a directive is that it is simply a function that we run on a </a:t>
            </a:r>
            <a:r>
              <a:rPr lang="en-US" dirty="0" smtClean="0"/>
              <a:t>particular DOM </a:t>
            </a:r>
            <a:r>
              <a:rPr lang="en-US" dirty="0" smtClean="0"/>
              <a:t>element. The function is expected to provide extra functionality on the element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Let’s look at all the available options we can provide to a directive definition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angular.module('</a:t>
            </a:r>
            <a:r>
              <a:rPr lang="en-US" dirty="0" err="1" smtClean="0">
                <a:solidFill>
                  <a:srgbClr val="FFC000"/>
                </a:solidFill>
              </a:rPr>
              <a:t>myApp</a:t>
            </a:r>
            <a:r>
              <a:rPr lang="en-US" dirty="0" smtClean="0">
                <a:solidFill>
                  <a:srgbClr val="FFC000"/>
                </a:solidFill>
              </a:rPr>
              <a:t>', [])</a:t>
            </a: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.directive('myDirective', </a:t>
            </a:r>
            <a:r>
              <a:rPr lang="en-US" b="1" dirty="0" smtClean="0">
                <a:solidFill>
                  <a:srgbClr val="FFC000"/>
                </a:solidFill>
              </a:rPr>
              <a:t>function() {</a:t>
            </a:r>
          </a:p>
          <a:p>
            <a:pPr algn="just"/>
            <a:r>
              <a:rPr lang="en-US" b="1" dirty="0" smtClean="0">
                <a:solidFill>
                  <a:srgbClr val="FFC000"/>
                </a:solidFill>
              </a:rPr>
              <a:t>return {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restrict</a:t>
            </a:r>
            <a:r>
              <a:rPr lang="en-US" dirty="0" smtClean="0">
                <a:solidFill>
                  <a:srgbClr val="FFC000"/>
                </a:solidFill>
              </a:rPr>
              <a:t>: String,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priority</a:t>
            </a:r>
            <a:r>
              <a:rPr lang="en-US" dirty="0" smtClean="0">
                <a:solidFill>
                  <a:srgbClr val="FFC000"/>
                </a:solidFill>
              </a:rPr>
              <a:t>: Number,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terminal</a:t>
            </a:r>
            <a:r>
              <a:rPr lang="en-US" dirty="0" smtClean="0">
                <a:solidFill>
                  <a:srgbClr val="FFC000"/>
                </a:solidFill>
              </a:rPr>
              <a:t>: Boolean,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template</a:t>
            </a:r>
            <a:r>
              <a:rPr lang="en-US" dirty="0" smtClean="0">
                <a:solidFill>
                  <a:srgbClr val="FFC000"/>
                </a:solidFill>
              </a:rPr>
              <a:t>: String or Template Function:</a:t>
            </a:r>
          </a:p>
          <a:p>
            <a:pPr algn="just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function</a:t>
            </a:r>
            <a:r>
              <a:rPr lang="en-US" b="1" dirty="0" smtClean="0">
                <a:solidFill>
                  <a:srgbClr val="FFC000"/>
                </a:solidFill>
              </a:rPr>
              <a:t>(</a:t>
            </a:r>
            <a:r>
              <a:rPr lang="en-US" b="1" dirty="0" err="1" smtClean="0">
                <a:solidFill>
                  <a:srgbClr val="FFC000"/>
                </a:solidFill>
              </a:rPr>
              <a:t>tElement</a:t>
            </a:r>
            <a:r>
              <a:rPr lang="en-US" b="1" dirty="0" smtClean="0">
                <a:solidFill>
                  <a:srgbClr val="FFC000"/>
                </a:solidFill>
              </a:rPr>
              <a:t>, tAttrs) (...},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templateUrl</a:t>
            </a:r>
            <a:r>
              <a:rPr lang="en-US" dirty="0" smtClean="0">
                <a:solidFill>
                  <a:srgbClr val="FFC000"/>
                </a:solidFill>
              </a:rPr>
              <a:t>: String,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replace</a:t>
            </a:r>
            <a:r>
              <a:rPr lang="en-US" dirty="0" smtClean="0">
                <a:solidFill>
                  <a:srgbClr val="FFC000"/>
                </a:solidFill>
              </a:rPr>
              <a:t>: Boolean or String,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scope</a:t>
            </a:r>
            <a:r>
              <a:rPr lang="en-US" dirty="0" smtClean="0">
                <a:solidFill>
                  <a:srgbClr val="FFC000"/>
                </a:solidFill>
              </a:rPr>
              <a:t>: Boolean or Object,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transclude</a:t>
            </a:r>
            <a:r>
              <a:rPr lang="en-US" dirty="0" smtClean="0">
                <a:solidFill>
                  <a:srgbClr val="FFC000"/>
                </a:solidFill>
              </a:rPr>
              <a:t>: Boolean,</a:t>
            </a:r>
            <a:endParaRPr lang="en-US" dirty="0" smtClean="0">
              <a:solidFill>
                <a:srgbClr val="FFC000"/>
              </a:solidFill>
            </a:endParaRPr>
          </a:p>
          <a:p>
            <a:pPr algn="just"/>
            <a:endParaRPr lang="en-US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7373600" cy="10058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controller</a:t>
            </a:r>
            <a:r>
              <a:rPr lang="en-US" dirty="0" smtClean="0"/>
              <a:t>: String or</a:t>
            </a:r>
          </a:p>
          <a:p>
            <a:pPr algn="just"/>
            <a:r>
              <a:rPr lang="en-US" b="1" dirty="0" smtClean="0"/>
              <a:t>function(scope, element, attrs, transclude, otherInjectables) { ... },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controllerAs</a:t>
            </a:r>
            <a:r>
              <a:rPr lang="en-US" dirty="0" smtClean="0"/>
              <a:t>: String,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require</a:t>
            </a:r>
            <a:r>
              <a:rPr lang="en-US" dirty="0" smtClean="0"/>
              <a:t>: String,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link</a:t>
            </a:r>
            <a:r>
              <a:rPr lang="en-US" dirty="0" smtClean="0"/>
              <a:t>: </a:t>
            </a:r>
            <a:r>
              <a:rPr lang="en-US" b="1" dirty="0" smtClean="0"/>
              <a:t>function(scope, iElement, iAttrs) { ... },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compile</a:t>
            </a:r>
            <a:r>
              <a:rPr lang="en-US" dirty="0" smtClean="0"/>
              <a:t>: </a:t>
            </a:r>
            <a:r>
              <a:rPr lang="en-US" b="1" dirty="0" smtClean="0"/>
              <a:t>return an Object OR</a:t>
            </a:r>
          </a:p>
          <a:p>
            <a:pPr algn="just"/>
            <a:r>
              <a:rPr lang="en-US" b="1" dirty="0" smtClean="0"/>
              <a:t>function(</a:t>
            </a:r>
            <a:r>
              <a:rPr lang="en-US" b="1" dirty="0" err="1" smtClean="0"/>
              <a:t>tElement</a:t>
            </a:r>
            <a:r>
              <a:rPr lang="en-US" b="1" dirty="0" smtClean="0"/>
              <a:t>, tAttrs, transclude) {</a:t>
            </a:r>
          </a:p>
          <a:p>
            <a:pPr algn="just"/>
            <a:r>
              <a:rPr lang="en-US" b="1" dirty="0" smtClean="0"/>
              <a:t>return {</a:t>
            </a:r>
          </a:p>
          <a:p>
            <a:pPr algn="just"/>
            <a:r>
              <a:rPr lang="en-US" b="1" i="1" dirty="0" smtClean="0">
                <a:solidFill>
                  <a:srgbClr val="002060"/>
                </a:solidFill>
              </a:rPr>
              <a:t>pre: </a:t>
            </a:r>
            <a:r>
              <a:rPr lang="en-US" b="1" dirty="0" smtClean="0"/>
              <a:t>function(scope, iElement, iAttrs, controller) { ... },</a:t>
            </a:r>
          </a:p>
          <a:p>
            <a:pPr algn="just"/>
            <a:r>
              <a:rPr lang="en-US" b="1" i="1" dirty="0" smtClean="0">
                <a:solidFill>
                  <a:srgbClr val="002060"/>
                </a:solidFill>
              </a:rPr>
              <a:t>post:</a:t>
            </a:r>
            <a:r>
              <a:rPr lang="en-US" dirty="0" smtClean="0"/>
              <a:t> </a:t>
            </a:r>
            <a:r>
              <a:rPr lang="en-US" b="1" dirty="0" smtClean="0"/>
              <a:t>function(scope, iElement, iAttrs, controller) { ... }</a:t>
            </a:r>
          </a:p>
          <a:p>
            <a:pPr algn="just"/>
            <a:r>
              <a:rPr lang="en-US" dirty="0" smtClean="0"/>
              <a:t>}</a:t>
            </a:r>
          </a:p>
          <a:p>
            <a:pPr algn="just"/>
            <a:r>
              <a:rPr lang="en-US" i="1" dirty="0" smtClean="0"/>
              <a:t>// or</a:t>
            </a:r>
          </a:p>
          <a:p>
            <a:pPr algn="just"/>
            <a:r>
              <a:rPr lang="en-US" b="1" dirty="0" smtClean="0"/>
              <a:t>return function postLink(...) { ... }</a:t>
            </a:r>
          </a:p>
          <a:p>
            <a:pPr algn="just"/>
            <a:r>
              <a:rPr lang="en-US" dirty="0" smtClean="0"/>
              <a:t>}</a:t>
            </a:r>
          </a:p>
          <a:p>
            <a:pPr algn="just"/>
            <a:r>
              <a:rPr lang="en-US" dirty="0" smtClean="0"/>
              <a:t>};</a:t>
            </a:r>
          </a:p>
          <a:p>
            <a:pPr algn="just"/>
            <a:r>
              <a:rPr lang="en-US" dirty="0" smtClean="0"/>
              <a:t>});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7373600" cy="10058400"/>
          </a:xfrm>
        </p:spPr>
        <p:txBody>
          <a:bodyPr>
            <a:normAutofit/>
          </a:bodyPr>
          <a:lstStyle/>
          <a:p>
            <a:pPr algn="just"/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7373600" cy="10058400"/>
          </a:xfrm>
        </p:spPr>
        <p:txBody>
          <a:bodyPr>
            <a:normAutofit/>
          </a:bodyPr>
          <a:lstStyle/>
          <a:p>
            <a:pPr algn="just"/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355</TotalTime>
  <Words>687</Words>
  <Application>Microsoft Office PowerPoint</Application>
  <PresentationFormat>Custom</PresentationFormat>
  <Paragraphs>96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Directives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Gaurav Balyan</dc:creator>
  <cp:lastModifiedBy>Gaurav Balyan</cp:lastModifiedBy>
  <cp:revision>39</cp:revision>
  <dcterms:created xsi:type="dcterms:W3CDTF">2016-02-27T04:44:22Z</dcterms:created>
  <dcterms:modified xsi:type="dcterms:W3CDTF">2016-02-27T10:39:30Z</dcterms:modified>
</cp:coreProperties>
</file>