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1" r:id="rId17"/>
  </p:sldIdLst>
  <p:sldSz cx="17373600" cy="10058400"/>
  <p:notesSz cx="6858000" cy="9144000"/>
  <p:defaultTextStyle>
    <a:defPPr>
      <a:defRPr lang="en-US"/>
    </a:defPPr>
    <a:lvl1pPr marL="0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480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6961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0441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3921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7401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0882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4362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7842" algn="l" defTabSz="156696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888" y="-108"/>
      </p:cViewPr>
      <p:guideLst>
        <p:guide orient="horz" pos="316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3460" y="2011680"/>
            <a:ext cx="14918131" cy="2682240"/>
          </a:xfrm>
          <a:ln>
            <a:noFill/>
          </a:ln>
        </p:spPr>
        <p:txBody>
          <a:bodyPr vert="horz" tIns="0" rIns="3134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3460" y="4735186"/>
            <a:ext cx="14923922" cy="2570480"/>
          </a:xfrm>
        </p:spPr>
        <p:txBody>
          <a:bodyPr lIns="0" rIns="31349"/>
          <a:lstStyle>
            <a:lvl1pPr marL="0" marR="78373" indent="0" algn="r">
              <a:buNone/>
              <a:defRPr>
                <a:solidFill>
                  <a:schemeClr val="tx1"/>
                </a:solidFill>
              </a:defRPr>
            </a:lvl1pPr>
            <a:lvl2pPr marL="783732" indent="0" algn="ctr">
              <a:buNone/>
            </a:lvl2pPr>
            <a:lvl3pPr marL="1567464" indent="0" algn="ctr">
              <a:buNone/>
            </a:lvl3pPr>
            <a:lvl4pPr marL="2351197" indent="0" algn="ctr">
              <a:buNone/>
            </a:lvl4pPr>
            <a:lvl5pPr marL="3134929" indent="0" algn="ctr">
              <a:buNone/>
            </a:lvl5pPr>
            <a:lvl6pPr marL="3918661" indent="0" algn="ctr">
              <a:buNone/>
            </a:lvl6pPr>
            <a:lvl7pPr marL="4702393" indent="0" algn="ctr">
              <a:buNone/>
            </a:lvl7pPr>
            <a:lvl8pPr marL="5486126" indent="0" algn="ctr">
              <a:buNone/>
            </a:lvl8pPr>
            <a:lvl9pPr marL="626985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1341122"/>
            <a:ext cx="390906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1341122"/>
            <a:ext cx="1143762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69" y="1931213"/>
            <a:ext cx="1476756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69" y="3966841"/>
            <a:ext cx="14767560" cy="2214244"/>
          </a:xfrm>
        </p:spPr>
        <p:txBody>
          <a:bodyPr lIns="78373" rIns="78373" anchor="t"/>
          <a:lstStyle>
            <a:lvl1pPr marL="0" indent="0">
              <a:buNone/>
              <a:defRPr sz="3800">
                <a:solidFill>
                  <a:schemeClr val="tx1"/>
                </a:solidFill>
              </a:defRPr>
            </a:lvl1pPr>
            <a:lvl2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 tIns="7837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2721030"/>
            <a:ext cx="7676357" cy="967050"/>
          </a:xfrm>
        </p:spPr>
        <p:txBody>
          <a:bodyPr lIns="78373" tIns="0" rIns="78373" bIns="0" anchor="ctr">
            <a:noAutofit/>
          </a:bodyPr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825548" y="2727645"/>
            <a:ext cx="7679373" cy="960436"/>
          </a:xfrm>
        </p:spPr>
        <p:txBody>
          <a:bodyPr lIns="78373" tIns="0" rIns="78373" bIns="0" anchor="ctr"/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8680" y="3688080"/>
            <a:ext cx="7676357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3688080"/>
            <a:ext cx="7679373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781020" cy="1676400"/>
          </a:xfrm>
        </p:spPr>
        <p:txBody>
          <a:bodyPr vert="horz" tIns="7837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20" y="754383"/>
            <a:ext cx="521208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3020" y="2458720"/>
            <a:ext cx="5212080" cy="6705600"/>
          </a:xfrm>
        </p:spPr>
        <p:txBody>
          <a:bodyPr lIns="31349" rIns="31349"/>
          <a:lstStyle>
            <a:lvl1pPr marL="0" indent="0" algn="l">
              <a:buNone/>
              <a:defRPr sz="2400"/>
            </a:lvl1pPr>
            <a:lvl2pPr indent="0" algn="l">
              <a:buNone/>
              <a:defRPr sz="2100"/>
            </a:lvl2pPr>
            <a:lvl3pPr indent="0" algn="l">
              <a:buNone/>
              <a:defRPr sz="1700"/>
            </a:lvl3pPr>
            <a:lvl4pPr indent="0" algn="l">
              <a:buNone/>
              <a:defRPr sz="1500"/>
            </a:lvl4pPr>
            <a:lvl5pPr indent="0" algn="l">
              <a:buNone/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92595" y="2458720"/>
            <a:ext cx="9712325" cy="6705600"/>
          </a:xfrm>
        </p:spPr>
        <p:txBody>
          <a:bodyPr tIns="0"/>
          <a:lstStyle>
            <a:lvl1pPr>
              <a:defRPr sz="4800"/>
            </a:lvl1pPr>
            <a:lvl2pPr>
              <a:defRPr sz="4500"/>
            </a:lvl2pPr>
            <a:lvl3pPr>
              <a:defRPr sz="4100"/>
            </a:lvl3pPr>
            <a:lvl4pPr>
              <a:defRPr sz="34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014931" y="1625180"/>
            <a:ext cx="998982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5207855" y="7860995"/>
            <a:ext cx="29535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726262"/>
            <a:ext cx="4204411" cy="2321177"/>
          </a:xfrm>
        </p:spPr>
        <p:txBody>
          <a:bodyPr vert="horz" lIns="78373" tIns="78373" rIns="78373" bIns="78373" anchor="b"/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240" y="4148885"/>
            <a:ext cx="4198620" cy="3196336"/>
          </a:xfrm>
        </p:spPr>
        <p:txBody>
          <a:bodyPr lIns="109723" rIns="78373" bIns="78373" anchor="t"/>
          <a:lstStyle>
            <a:lvl1pPr marL="0" indent="0" algn="l">
              <a:spcBef>
                <a:spcPts val="429"/>
              </a:spcBef>
              <a:buFontTx/>
              <a:buNone/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46680" y="9322647"/>
            <a:ext cx="1158240" cy="535517"/>
          </a:xfrm>
        </p:spPr>
        <p:txBody>
          <a:bodyPr/>
          <a:lstStyle/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623007" y="1759292"/>
            <a:ext cx="8773668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8098" y="8531013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324850" y="9122411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8098" y="-10478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24850" y="-10477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  <a:prstGeom prst="rect">
            <a:avLst/>
          </a:prstGeom>
        </p:spPr>
        <p:txBody>
          <a:bodyPr vert="horz" lIns="0" tIns="7837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68680" y="2838704"/>
            <a:ext cx="15636240" cy="6437376"/>
          </a:xfrm>
          <a:prstGeom prst="rect">
            <a:avLst/>
          </a:prstGeom>
        </p:spPr>
        <p:txBody>
          <a:bodyPr vert="horz" lIns="156746" tIns="78373" rIns="156746" bIns="7837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68680" y="9322647"/>
            <a:ext cx="405384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67E52-0E23-4D43-B51C-EA0FB756E2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067300" y="9322647"/>
            <a:ext cx="637032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057120" y="9322647"/>
            <a:ext cx="14478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A5B39F-36E2-4185-84E1-5AF1537E28E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6132" y="296865"/>
            <a:ext cx="17443041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8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70239" indent="-47023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25" indent="-4232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indent="-4232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04" indent="-36051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7943" indent="-36051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8183" indent="-36051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5" indent="-313493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61915" indent="-313493" algn="l" rtl="0" eaLnBrk="1" latinLnBrk="0" hangingPunct="1">
        <a:spcBef>
          <a:spcPct val="20000"/>
        </a:spcBef>
        <a:buClr>
          <a:schemeClr val="tx2"/>
        </a:buClr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154" indent="-313493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520"/>
            <a:ext cx="17373600" cy="14528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1899920"/>
            <a:ext cx="16794480" cy="7934960"/>
          </a:xfrm>
        </p:spPr>
        <p:txBody>
          <a:bodyPr>
            <a:normAutofit/>
          </a:bodyPr>
          <a:lstStyle/>
          <a:p>
            <a:pPr algn="just"/>
            <a:r>
              <a:rPr lang="en-US" sz="3600" i="1" dirty="0" smtClean="0"/>
              <a:t>Services provide a method for us to keep data around for the lifetime of the app and communicate </a:t>
            </a:r>
            <a:r>
              <a:rPr lang="en-US" sz="3600" dirty="0" smtClean="0"/>
              <a:t>across controllers in a consistent manner.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Services are singleton objects that are instantiated only once per app (by the $injector) and lazy loaded(created only when necessary). They provide an interface to keep together those methods that relate to a specific function.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AngularJS makes it very easy to create our own services: All we need to do is register the service. Once a service is registered, the Angular compiler can reference it and load it as a dependency for runtime use. The name registry makes it easy to isolate application dependencies for mocks and stubbing in our tests.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 smtClean="0"/>
              <a:t>The two method calls are functionally equivalent and will create the same service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.factory('</a:t>
            </a:r>
            <a:r>
              <a:rPr lang="en-US" sz="3600" dirty="0" err="1" smtClean="0">
                <a:solidFill>
                  <a:srgbClr val="FFC000"/>
                </a:solidFill>
              </a:rPr>
              <a:t>myService</a:t>
            </a:r>
            <a:r>
              <a:rPr lang="en-US" sz="3600" dirty="0" smtClean="0">
                <a:solidFill>
                  <a:srgbClr val="FFC000"/>
                </a:solidFill>
              </a:rPr>
              <a:t>', </a:t>
            </a:r>
            <a:r>
              <a:rPr lang="en-US" sz="36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'username': '</a:t>
            </a:r>
            <a:r>
              <a:rPr lang="en-US" sz="3600" dirty="0" err="1" smtClean="0">
                <a:solidFill>
                  <a:srgbClr val="FFC000"/>
                </a:solidFill>
              </a:rPr>
              <a:t>auser</a:t>
            </a:r>
            <a:r>
              <a:rPr lang="en-US" sz="3600" dirty="0" smtClean="0">
                <a:solidFill>
                  <a:srgbClr val="FFC000"/>
                </a:solidFill>
              </a:rPr>
              <a:t>'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</a:t>
            </a:r>
          </a:p>
          <a:p>
            <a:pPr algn="just"/>
            <a:endParaRPr lang="en-US" sz="3600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This is equivalent to the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above use of factory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.provider('</a:t>
            </a:r>
            <a:r>
              <a:rPr lang="en-US" sz="3600" dirty="0" err="1" smtClean="0">
                <a:solidFill>
                  <a:srgbClr val="FFC000"/>
                </a:solidFill>
              </a:rPr>
              <a:t>myService</a:t>
            </a:r>
            <a:r>
              <a:rPr lang="en-US" sz="3600" dirty="0" smtClean="0">
                <a:solidFill>
                  <a:srgbClr val="FFC000"/>
                </a:solidFill>
              </a:rPr>
              <a:t>',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$get: </a:t>
            </a:r>
            <a:r>
              <a:rPr lang="en-US" sz="36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'username': '</a:t>
            </a:r>
            <a:r>
              <a:rPr lang="en-US" sz="3600" dirty="0" err="1" smtClean="0">
                <a:solidFill>
                  <a:srgbClr val="FFC000"/>
                </a:solidFill>
              </a:rPr>
              <a:t>auser</a:t>
            </a:r>
            <a:r>
              <a:rPr lang="en-US" sz="3600" dirty="0" smtClean="0">
                <a:solidFill>
                  <a:srgbClr val="FFC000"/>
                </a:solidFill>
              </a:rPr>
              <a:t>'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Why would we ever need to use the .provider() method when we can just use the .factory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 method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just"/>
            <a:r>
              <a:rPr lang="en-US" sz="3600" dirty="0" smtClean="0"/>
              <a:t>The answer lies in whether we need the ability to externally configure a service returned by </a:t>
            </a:r>
            <a:r>
              <a:rPr lang="en-US" sz="3600" dirty="0" smtClean="0"/>
              <a:t>the .provider</a:t>
            </a:r>
            <a:r>
              <a:rPr lang="en-US" sz="3600" dirty="0" smtClean="0"/>
              <a:t>() method using the Angular .config() function. Unlike the other methods of </a:t>
            </a:r>
            <a:r>
              <a:rPr lang="en-US" sz="3600" dirty="0" smtClean="0"/>
              <a:t>service creation</a:t>
            </a:r>
            <a:r>
              <a:rPr lang="en-US" sz="3600" dirty="0" smtClean="0"/>
              <a:t>, we </a:t>
            </a:r>
            <a:r>
              <a:rPr lang="en-US" sz="3600" b="1" dirty="0" smtClean="0"/>
              <a:t>can </a:t>
            </a:r>
            <a:r>
              <a:rPr lang="en-US" sz="3600" b="1" i="1" dirty="0" smtClean="0"/>
              <a:t>inject a special attribute into the config() method</a:t>
            </a:r>
            <a:r>
              <a:rPr lang="en-US" sz="3600" b="1" i="1" dirty="0" smtClean="0"/>
              <a:t>.</a:t>
            </a:r>
          </a:p>
          <a:p>
            <a:pPr algn="just"/>
            <a:endParaRPr lang="en-US" sz="3600" b="1" i="1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002060"/>
                </a:solidFill>
              </a:rPr>
              <a:t>If we want to be able to configure the service in the config() function, we must use provider</a:t>
            </a:r>
            <a:r>
              <a:rPr lang="en-US" sz="3600" b="1" dirty="0" smtClean="0">
                <a:solidFill>
                  <a:srgbClr val="002060"/>
                </a:solidFill>
              </a:rPr>
              <a:t>() to </a:t>
            </a:r>
            <a:r>
              <a:rPr lang="en-US" sz="3600" b="1" dirty="0" smtClean="0">
                <a:solidFill>
                  <a:srgbClr val="002060"/>
                </a:solidFill>
              </a:rPr>
              <a:t>define our service.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constant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just"/>
            <a:r>
              <a:rPr lang="en-US" sz="3600" dirty="0" smtClean="0"/>
              <a:t>It’s possible to register an existing value as a service that we can later </a:t>
            </a:r>
            <a:r>
              <a:rPr lang="en-US" sz="3600" i="1" dirty="0" smtClean="0"/>
              <a:t>inject into other parts of </a:t>
            </a:r>
            <a:r>
              <a:rPr lang="en-US" sz="3600" i="1" dirty="0" smtClean="0"/>
              <a:t>our </a:t>
            </a:r>
            <a:r>
              <a:rPr lang="en-US" sz="3600" dirty="0" smtClean="0"/>
              <a:t>app </a:t>
            </a:r>
            <a:r>
              <a:rPr lang="en-US" sz="3600" dirty="0" smtClean="0"/>
              <a:t>as a service. For instance, let’s say we want to set an </a:t>
            </a:r>
            <a:r>
              <a:rPr lang="en-US" sz="3600" i="1" dirty="0" smtClean="0"/>
              <a:t>apiKey for a back-end service. We can </a:t>
            </a:r>
            <a:r>
              <a:rPr lang="en-US" sz="3600" i="1" dirty="0" smtClean="0"/>
              <a:t>store </a:t>
            </a:r>
            <a:r>
              <a:rPr lang="en-US" sz="3600" dirty="0" smtClean="0"/>
              <a:t>that </a:t>
            </a:r>
            <a:r>
              <a:rPr lang="en-US" sz="3600" dirty="0" smtClean="0"/>
              <a:t>constant value using constant</a:t>
            </a:r>
            <a:r>
              <a:rPr lang="en-US" sz="3600" dirty="0" smtClean="0"/>
              <a:t>().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constant() function takes two arguments:</a:t>
            </a:r>
          </a:p>
          <a:p>
            <a:pPr algn="just"/>
            <a:r>
              <a:rPr lang="en-US" sz="3600" dirty="0" smtClean="0"/>
              <a:t>• name (</a:t>
            </a:r>
            <a:r>
              <a:rPr lang="en-US" sz="3600" dirty="0" smtClean="0"/>
              <a:t>string)-&gt;This </a:t>
            </a:r>
            <a:r>
              <a:rPr lang="en-US" sz="3600" dirty="0" smtClean="0"/>
              <a:t>argument is the name with which to register the constant.</a:t>
            </a:r>
          </a:p>
          <a:p>
            <a:pPr algn="just"/>
            <a:r>
              <a:rPr lang="en-US" sz="3600" dirty="0" smtClean="0"/>
              <a:t>• value (constant </a:t>
            </a:r>
            <a:r>
              <a:rPr lang="en-US" sz="3600" dirty="0" smtClean="0"/>
              <a:t>value)-&gt;This </a:t>
            </a:r>
            <a:r>
              <a:rPr lang="en-US" sz="3600" dirty="0" smtClean="0"/>
              <a:t>argument gives the value to register as the constant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constant() method returns a registered service instance.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.constant('</a:t>
            </a:r>
            <a:r>
              <a:rPr lang="en-US" sz="3600" dirty="0" err="1" smtClean="0">
                <a:solidFill>
                  <a:srgbClr val="FFC000"/>
                </a:solidFill>
              </a:rPr>
              <a:t>apiKey</a:t>
            </a:r>
            <a:r>
              <a:rPr lang="en-US" sz="3600" dirty="0" smtClean="0">
                <a:solidFill>
                  <a:srgbClr val="FFC000"/>
                </a:solidFill>
              </a:rPr>
              <a:t>', '123123123')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just"/>
            <a:endParaRPr lang="en-US" sz="36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dirty="0" smtClean="0"/>
              <a:t>If the return value of the $get method in our service is a constant, we don’t need to define a </a:t>
            </a:r>
            <a:r>
              <a:rPr lang="en-US" sz="3600" dirty="0" smtClean="0"/>
              <a:t>fullblown service </a:t>
            </a:r>
            <a:r>
              <a:rPr lang="en-US" sz="3600" dirty="0" smtClean="0"/>
              <a:t>with a more complex method. We can simply use the value() function to register </a:t>
            </a:r>
            <a:r>
              <a:rPr lang="en-US" sz="3600" dirty="0" smtClean="0"/>
              <a:t>the service.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value() method accepts two arguments:</a:t>
            </a:r>
          </a:p>
          <a:p>
            <a:pPr algn="just"/>
            <a:r>
              <a:rPr lang="en-US" sz="3600" dirty="0" smtClean="0"/>
              <a:t>• name (</a:t>
            </a:r>
            <a:r>
              <a:rPr lang="en-US" sz="3600" dirty="0" smtClean="0"/>
              <a:t>string)-&gt;Once </a:t>
            </a:r>
            <a:r>
              <a:rPr lang="en-US" sz="3600" dirty="0" smtClean="0"/>
              <a:t>again, this argument gives the name with which we want to </a:t>
            </a:r>
            <a:r>
              <a:rPr lang="en-US" sz="3600" dirty="0" smtClean="0"/>
              <a:t>    register </a:t>
            </a:r>
            <a:r>
              <a:rPr lang="en-US" sz="3600" dirty="0" smtClean="0"/>
              <a:t>the value.</a:t>
            </a:r>
          </a:p>
          <a:p>
            <a:pPr algn="just"/>
            <a:r>
              <a:rPr lang="en-US" sz="3600" dirty="0" smtClean="0"/>
              <a:t>• value (</a:t>
            </a:r>
            <a:r>
              <a:rPr lang="en-US" sz="3600" dirty="0" smtClean="0"/>
              <a:t>value)-&gt;We’ll </a:t>
            </a:r>
            <a:r>
              <a:rPr lang="en-US" sz="3600" dirty="0" smtClean="0"/>
              <a:t>return this value as the injectable instance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value() method returns a registered service instance for the name given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.value('apiKey', '123123123');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5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Value or Constant</a:t>
            </a:r>
          </a:p>
          <a:p>
            <a:pPr algn="just"/>
            <a:r>
              <a:rPr lang="en-US" sz="3600" dirty="0" smtClean="0"/>
              <a:t>The major difference between the value() method and the constant() method is that you can </a:t>
            </a:r>
            <a:r>
              <a:rPr lang="en-US" sz="3600" i="1" dirty="0" smtClean="0"/>
              <a:t>inject</a:t>
            </a:r>
          </a:p>
          <a:p>
            <a:pPr algn="just"/>
            <a:r>
              <a:rPr lang="en-US" sz="3600" dirty="0" smtClean="0"/>
              <a:t>a </a:t>
            </a:r>
            <a:r>
              <a:rPr lang="en-US" sz="3600" i="1" dirty="0" smtClean="0"/>
              <a:t>constant into a config function, whereas you cannot inject a value.</a:t>
            </a:r>
          </a:p>
          <a:p>
            <a:pPr algn="just"/>
            <a:r>
              <a:rPr lang="en-US" sz="3600" dirty="0" smtClean="0"/>
              <a:t>Conversely, with </a:t>
            </a:r>
            <a:r>
              <a:rPr lang="en-US" sz="3600" i="1" dirty="0" smtClean="0"/>
              <a:t>constants, we’re unable to register service objects or functions as the value.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Typically, a good rule of thumb is that we should use value() to register a service object or function,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while we should use constant() for configuration data</a:t>
            </a:r>
            <a:r>
              <a:rPr lang="en-US" sz="36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.constant('apiKey', '123123123')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.config(</a:t>
            </a:r>
            <a:r>
              <a:rPr lang="en-US" sz="3600" b="1" dirty="0" smtClean="0">
                <a:solidFill>
                  <a:srgbClr val="FFC000"/>
                </a:solidFill>
              </a:rPr>
              <a:t>function(apiKey) {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The apiKey here will resolve to 123123123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as we set above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.value('</a:t>
            </a:r>
            <a:r>
              <a:rPr lang="en-US" sz="3600" dirty="0" err="1" smtClean="0">
                <a:solidFill>
                  <a:srgbClr val="FFC000"/>
                </a:solidFill>
              </a:rPr>
              <a:t>FBid</a:t>
            </a:r>
            <a:r>
              <a:rPr lang="en-US" sz="3600" dirty="0" smtClean="0">
                <a:solidFill>
                  <a:srgbClr val="FFC000"/>
                </a:solidFill>
              </a:rPr>
              <a:t>', '231231231')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.config(</a:t>
            </a:r>
            <a:r>
              <a:rPr lang="en-US" sz="3600" b="1" dirty="0" smtClean="0">
                <a:solidFill>
                  <a:srgbClr val="FFC000"/>
                </a:solidFill>
              </a:rPr>
              <a:t>function(</a:t>
            </a:r>
            <a:r>
              <a:rPr lang="en-US" sz="3600" b="1" dirty="0" err="1" smtClean="0">
                <a:solidFill>
                  <a:srgbClr val="FFC000"/>
                </a:solidFill>
              </a:rPr>
              <a:t>FBid</a:t>
            </a:r>
            <a:r>
              <a:rPr lang="en-US" sz="3600" b="1" dirty="0" smtClean="0">
                <a:solidFill>
                  <a:srgbClr val="FFC000"/>
                </a:solidFill>
              </a:rPr>
              <a:t>) {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This will throw an error with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Unknown provider: </a:t>
            </a:r>
            <a:r>
              <a:rPr lang="en-US" sz="3600" i="1" dirty="0" err="1" smtClean="0">
                <a:solidFill>
                  <a:srgbClr val="FFC000"/>
                </a:solidFill>
              </a:rPr>
              <a:t>FBid</a:t>
            </a:r>
            <a:endParaRPr lang="en-US" sz="3600" i="1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because the value is not accessible by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decorator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l"/>
            <a:endParaRPr lang="en-US" sz="44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dirty="0" smtClean="0"/>
              <a:t>The $provide service gives us a way to intercept the service instance creation. Decorating </a:t>
            </a:r>
            <a:r>
              <a:rPr lang="en-US" sz="3600" dirty="0" smtClean="0"/>
              <a:t>our services </a:t>
            </a:r>
            <a:r>
              <a:rPr lang="en-US" sz="3600" dirty="0" smtClean="0"/>
              <a:t>enables us to extend services or replace them with something else entirely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Decorators, themselves, are very powerful in that we can not only provide decorations for our </a:t>
            </a:r>
            <a:r>
              <a:rPr lang="en-US" sz="3600" dirty="0" smtClean="0"/>
              <a:t>own services</a:t>
            </a:r>
            <a:r>
              <a:rPr lang="en-US" sz="3600" dirty="0" smtClean="0"/>
              <a:t>, but we can intercept, interrupt, and even replace functionality in the core Angular services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In fact, a lot of the core Angular testing functionality is built using $provide.decorator().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The decorator() function takes two arguments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• name (string</a:t>
            </a:r>
            <a:r>
              <a:rPr lang="en-US" sz="3600" dirty="0" smtClean="0"/>
              <a:t>)-&gt;Here </a:t>
            </a:r>
            <a:r>
              <a:rPr lang="en-US" sz="3600" dirty="0" smtClean="0"/>
              <a:t>we pass the name of the service to decorate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•decoratorFn </a:t>
            </a:r>
            <a:r>
              <a:rPr lang="en-US" sz="3600" dirty="0" smtClean="0"/>
              <a:t>(</a:t>
            </a:r>
            <a:r>
              <a:rPr lang="en-US" sz="3600" dirty="0" smtClean="0"/>
              <a:t>function)-&gt;We </a:t>
            </a:r>
            <a:r>
              <a:rPr lang="en-US" sz="3600" dirty="0" smtClean="0"/>
              <a:t>give the function that we’ll invoke at the time of service instantiation.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Registering a </a:t>
            </a:r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Service</a:t>
            </a:r>
            <a:endParaRPr lang="en-US" sz="44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4400" dirty="0" smtClean="0"/>
              <a:t>There are several ways to create and register a service with the $</a:t>
            </a:r>
            <a:r>
              <a:rPr lang="en-US" sz="4400" dirty="0" smtClean="0"/>
              <a:t>injector.</a:t>
            </a:r>
          </a:p>
          <a:p>
            <a:pPr algn="just"/>
            <a:endParaRPr lang="en-US" sz="44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600" dirty="0" smtClean="0"/>
              <a:t>The most common and flexible way to create a service uses the angular.module API factory</a:t>
            </a:r>
            <a:r>
              <a:rPr lang="en-US" sz="3600" dirty="0" smtClean="0"/>
              <a:t>: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</a:t>
            </a:r>
            <a:r>
              <a:rPr lang="en-US" sz="3600" dirty="0" smtClean="0">
                <a:solidFill>
                  <a:srgbClr val="FFC000"/>
                </a:solidFill>
              </a:rPr>
              <a:t>('</a:t>
            </a:r>
            <a:r>
              <a:rPr lang="en-US" sz="3600" dirty="0" err="1" smtClean="0">
                <a:solidFill>
                  <a:srgbClr val="FFC000"/>
                </a:solidFill>
              </a:rPr>
              <a:t>myApp.services</a:t>
            </a:r>
            <a:r>
              <a:rPr lang="en-US" sz="36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.factory('</a:t>
            </a:r>
            <a:r>
              <a:rPr lang="en-US" sz="3600" dirty="0" err="1" smtClean="0">
                <a:solidFill>
                  <a:srgbClr val="FFC000"/>
                </a:solidFill>
              </a:rPr>
              <a:t>githubService</a:t>
            </a:r>
            <a:r>
              <a:rPr lang="en-US" sz="3600" dirty="0" smtClean="0">
                <a:solidFill>
                  <a:srgbClr val="FFC000"/>
                </a:solidFill>
              </a:rPr>
              <a:t>', </a:t>
            </a:r>
            <a:r>
              <a:rPr lang="en-US" sz="36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var serviceInstance = {};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Our first service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return serviceInstance;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This service factory function is responsible for generating a single object or function that </a:t>
            </a:r>
            <a:r>
              <a:rPr lang="en-US" sz="3600" dirty="0" smtClean="0"/>
              <a:t>becomes this </a:t>
            </a:r>
            <a:r>
              <a:rPr lang="en-US" sz="3600" dirty="0" smtClean="0"/>
              <a:t>service, which will exist for the lifetime of the app. When our Angular app loads the service, </a:t>
            </a:r>
            <a:r>
              <a:rPr lang="en-US" sz="3600" dirty="0" smtClean="0"/>
              <a:t>the service </a:t>
            </a:r>
            <a:r>
              <a:rPr lang="en-US" sz="3600" dirty="0" smtClean="0"/>
              <a:t>will execute this function and hold on to the </a:t>
            </a:r>
            <a:r>
              <a:rPr lang="en-US" sz="3600" dirty="0" smtClean="0"/>
              <a:t>returned </a:t>
            </a:r>
            <a:r>
              <a:rPr lang="en-US" sz="3600" dirty="0" smtClean="0"/>
              <a:t>value as the singleton service object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service factory function can be either a function or an array, just like the way we </a:t>
            </a:r>
            <a:r>
              <a:rPr lang="en-US" sz="3600" dirty="0" smtClean="0"/>
              <a:t>create controllers</a:t>
            </a:r>
            <a:r>
              <a:rPr lang="en-US" sz="3600" dirty="0" smtClean="0"/>
              <a:t>: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Creating the factory through using the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bracket notation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myApp.services</a:t>
            </a:r>
            <a:r>
              <a:rPr lang="en-US" sz="36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.factory('</a:t>
            </a:r>
            <a:r>
              <a:rPr lang="en-US" sz="3600" dirty="0" err="1" smtClean="0">
                <a:solidFill>
                  <a:srgbClr val="FFC000"/>
                </a:solidFill>
              </a:rPr>
              <a:t>githubService</a:t>
            </a:r>
            <a:r>
              <a:rPr lang="en-US" sz="3600" dirty="0" smtClean="0">
                <a:solidFill>
                  <a:srgbClr val="FFC000"/>
                </a:solidFill>
              </a:rPr>
              <a:t>', [</a:t>
            </a:r>
            <a:r>
              <a:rPr lang="en-US" sz="3600" b="1" dirty="0" smtClean="0">
                <a:solidFill>
                  <a:srgbClr val="FFC000"/>
                </a:solidFill>
              </a:rPr>
              <a:t>function($http)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}]);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Using Services</a:t>
            </a:r>
          </a:p>
          <a:p>
            <a:pPr algn="just"/>
            <a:r>
              <a:rPr lang="en-US" sz="3600" dirty="0" smtClean="0"/>
              <a:t>To use a service, we need to identify it as a dependency for the component where we’re using it: </a:t>
            </a:r>
            <a:r>
              <a:rPr lang="en-US" sz="3600" dirty="0" smtClean="0"/>
              <a:t>a controller</a:t>
            </a:r>
            <a:r>
              <a:rPr lang="en-US" sz="3600" dirty="0" smtClean="0"/>
              <a:t>, a directive, a filter, or another service. At run time, Angular will take care of </a:t>
            </a:r>
            <a:r>
              <a:rPr lang="en-US" sz="3600" dirty="0" smtClean="0"/>
              <a:t>instantiating it </a:t>
            </a:r>
            <a:r>
              <a:rPr lang="en-US" sz="3600" dirty="0" smtClean="0"/>
              <a:t>and resolving dependencies like normal.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b="1" dirty="0" smtClean="0">
                <a:solidFill>
                  <a:srgbClr val="002060"/>
                </a:solidFill>
              </a:rPr>
              <a:t>To </a:t>
            </a:r>
            <a:r>
              <a:rPr lang="en-US" sz="3600" b="1" i="1" dirty="0" smtClean="0">
                <a:solidFill>
                  <a:srgbClr val="002060"/>
                </a:solidFill>
              </a:rPr>
              <a:t>inject the service in the controller, we pass the name as an argument to the controller function</a:t>
            </a:r>
            <a:r>
              <a:rPr lang="en-US" sz="3600" b="1" i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sz="3600" i="1" dirty="0" smtClean="0"/>
          </a:p>
          <a:p>
            <a:pPr algn="just"/>
            <a:r>
              <a:rPr lang="en-US" sz="3600" dirty="0" smtClean="0"/>
              <a:t>With the dependency listed in the controller, we can execute any of the methods we define on </a:t>
            </a:r>
            <a:r>
              <a:rPr lang="en-US" sz="3600" dirty="0" smtClean="0"/>
              <a:t>the service </a:t>
            </a:r>
            <a:r>
              <a:rPr lang="en-US" sz="3600" dirty="0" smtClean="0"/>
              <a:t>object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', ['</a:t>
            </a:r>
            <a:r>
              <a:rPr lang="en-US" sz="3600" dirty="0" err="1" smtClean="0">
                <a:solidFill>
                  <a:srgbClr val="FFC000"/>
                </a:solidFill>
              </a:rPr>
              <a:t>myApp.services</a:t>
            </a:r>
            <a:r>
              <a:rPr lang="en-US" sz="3600" dirty="0" smtClean="0">
                <a:solidFill>
                  <a:srgbClr val="FFC000"/>
                </a:solidFill>
              </a:rPr>
              <a:t>'])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.controller('</a:t>
            </a:r>
            <a:r>
              <a:rPr lang="en-US" sz="3600" dirty="0" err="1" smtClean="0">
                <a:solidFill>
                  <a:srgbClr val="FFC000"/>
                </a:solidFill>
              </a:rPr>
              <a:t>ServiceController</a:t>
            </a:r>
            <a:r>
              <a:rPr lang="en-US" sz="3600" dirty="0" smtClean="0">
                <a:solidFill>
                  <a:srgbClr val="FFC000"/>
                </a:solidFill>
              </a:rPr>
              <a:t>',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function($scope, </a:t>
            </a:r>
            <a:r>
              <a:rPr lang="en-US" sz="3600" b="1" dirty="0" err="1" smtClean="0">
                <a:solidFill>
                  <a:srgbClr val="FFC000"/>
                </a:solidFill>
              </a:rPr>
              <a:t>myService</a:t>
            </a:r>
            <a:r>
              <a:rPr lang="en-US" sz="3600" b="1" dirty="0" smtClean="0">
                <a:solidFill>
                  <a:srgbClr val="FFC000"/>
                </a:solidFill>
              </a:rPr>
              <a:t>) {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We can call the events function</a:t>
            </a:r>
          </a:p>
          <a:p>
            <a:pPr algn="just"/>
            <a:r>
              <a:rPr lang="en-US" sz="3600" i="1" dirty="0" smtClean="0">
                <a:solidFill>
                  <a:srgbClr val="FFC000"/>
                </a:solidFill>
              </a:rPr>
              <a:t>// on the object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$scope.events </a:t>
            </a:r>
            <a:r>
              <a:rPr lang="en-US" sz="3600" dirty="0" smtClean="0">
                <a:solidFill>
                  <a:srgbClr val="FFC000"/>
                </a:solidFill>
              </a:rPr>
              <a:t>=myService.events</a:t>
            </a:r>
            <a:r>
              <a:rPr lang="en-US" sz="3600" dirty="0" smtClean="0">
                <a:solidFill>
                  <a:srgbClr val="FFC000"/>
                </a:solidFill>
              </a:rPr>
              <a:t>('</a:t>
            </a:r>
            <a:r>
              <a:rPr lang="en-US" sz="3600" dirty="0" err="1" smtClean="0">
                <a:solidFill>
                  <a:srgbClr val="FFC000"/>
                </a:solidFill>
              </a:rPr>
              <a:t>auser</a:t>
            </a:r>
            <a:r>
              <a:rPr lang="en-US" sz="3600" dirty="0" smtClean="0">
                <a:solidFill>
                  <a:srgbClr val="FFC000"/>
                </a:solidFill>
              </a:rPr>
              <a:t>');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Options for Creating </a:t>
            </a:r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Services</a:t>
            </a:r>
          </a:p>
          <a:p>
            <a:pPr algn="ctr"/>
            <a:endParaRPr lang="en-US" sz="44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600" dirty="0" smtClean="0"/>
              <a:t>While the most common method for registering a service with our Angular app is through </a:t>
            </a:r>
            <a:r>
              <a:rPr lang="en-US" sz="3600" dirty="0" smtClean="0"/>
              <a:t>the factory</a:t>
            </a:r>
            <a:r>
              <a:rPr lang="en-US" sz="3600" dirty="0" smtClean="0"/>
              <a:t>() method, there are some other APIs we can take advantage of in certain situations </a:t>
            </a:r>
            <a:r>
              <a:rPr lang="en-US" sz="3600" dirty="0" smtClean="0"/>
              <a:t>to shorten </a:t>
            </a:r>
            <a:r>
              <a:rPr lang="en-US" sz="3600" dirty="0" smtClean="0"/>
              <a:t>our code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five different methods for creating services are: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• factory()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• service</a:t>
            </a:r>
            <a:r>
              <a:rPr lang="en-US" sz="3600" dirty="0" smtClean="0">
                <a:solidFill>
                  <a:srgbClr val="002060"/>
                </a:solidFill>
              </a:rPr>
              <a:t>()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• constant()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• value()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• provider()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factory()</a:t>
            </a:r>
          </a:p>
          <a:p>
            <a:pPr algn="just"/>
            <a:endParaRPr lang="en-US" sz="44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4400" dirty="0" smtClean="0"/>
              <a:t>The factory() function takes two arguments</a:t>
            </a:r>
            <a:r>
              <a:rPr lang="en-US" sz="4400" dirty="0" smtClean="0"/>
              <a:t>: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• name (</a:t>
            </a:r>
            <a:r>
              <a:rPr lang="en-US" sz="4400" dirty="0" smtClean="0"/>
              <a:t>string)-&gt;This </a:t>
            </a:r>
            <a:r>
              <a:rPr lang="en-US" sz="4400" dirty="0" smtClean="0"/>
              <a:t>argument takes the name of the service we want to register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• getFn (</a:t>
            </a:r>
            <a:r>
              <a:rPr lang="en-US" sz="4400" dirty="0" smtClean="0"/>
              <a:t>function)-&gt;This </a:t>
            </a:r>
            <a:r>
              <a:rPr lang="en-US" sz="4400" dirty="0" smtClean="0"/>
              <a:t>function runs when Angular creates the service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>
                <a:solidFill>
                  <a:srgbClr val="FFC000"/>
                </a:solidFill>
              </a:rPr>
              <a:t>angular.module('</a:t>
            </a:r>
            <a:r>
              <a:rPr lang="en-US" sz="4400" dirty="0" err="1" smtClean="0">
                <a:solidFill>
                  <a:srgbClr val="FFC000"/>
                </a:solidFill>
              </a:rPr>
              <a:t>myApp</a:t>
            </a:r>
            <a:r>
              <a:rPr lang="en-US" sz="4400" dirty="0" smtClean="0">
                <a:solidFill>
                  <a:srgbClr val="FFC000"/>
                </a:solidFill>
              </a:rPr>
              <a:t>')</a:t>
            </a:r>
          </a:p>
          <a:p>
            <a:pPr algn="just"/>
            <a:r>
              <a:rPr lang="en-US" sz="4400" dirty="0" smtClean="0">
                <a:solidFill>
                  <a:srgbClr val="FFC000"/>
                </a:solidFill>
              </a:rPr>
              <a:t>.factory('</a:t>
            </a:r>
            <a:r>
              <a:rPr lang="en-US" sz="4400" dirty="0" err="1" smtClean="0">
                <a:solidFill>
                  <a:srgbClr val="FFC000"/>
                </a:solidFill>
              </a:rPr>
              <a:t>myService</a:t>
            </a:r>
            <a:r>
              <a:rPr lang="en-US" sz="4400" dirty="0" smtClean="0">
                <a:solidFill>
                  <a:srgbClr val="FFC000"/>
                </a:solidFill>
              </a:rPr>
              <a:t>', </a:t>
            </a:r>
            <a:r>
              <a:rPr lang="en-US" sz="4400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sz="4400" b="1" dirty="0" smtClean="0">
                <a:solidFill>
                  <a:srgbClr val="FFC000"/>
                </a:solidFill>
              </a:rPr>
              <a:t>return {</a:t>
            </a:r>
          </a:p>
          <a:p>
            <a:pPr algn="just"/>
            <a:r>
              <a:rPr lang="en-US" sz="4400" dirty="0" smtClean="0">
                <a:solidFill>
                  <a:srgbClr val="FFC000"/>
                </a:solidFill>
              </a:rPr>
              <a:t>'username': '</a:t>
            </a:r>
            <a:r>
              <a:rPr lang="en-US" sz="4400" dirty="0" err="1" smtClean="0">
                <a:solidFill>
                  <a:srgbClr val="FFC000"/>
                </a:solidFill>
              </a:rPr>
              <a:t>auser</a:t>
            </a:r>
            <a:r>
              <a:rPr lang="en-US" sz="4400" dirty="0" smtClean="0">
                <a:solidFill>
                  <a:srgbClr val="FFC000"/>
                </a:solidFill>
              </a:rPr>
              <a:t>'</a:t>
            </a:r>
          </a:p>
          <a:p>
            <a:pPr algn="just"/>
            <a:r>
              <a:rPr lang="en-US" sz="44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4400" dirty="0" smtClean="0">
                <a:solidFill>
                  <a:srgbClr val="FFC000"/>
                </a:solidFill>
              </a:rPr>
              <a:t>});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just"/>
            <a:r>
              <a:rPr lang="en-US" sz="4400" dirty="0" smtClean="0"/>
              <a:t>If we want to register an instance of a service using a constructor function, we can use service(),which </a:t>
            </a:r>
            <a:r>
              <a:rPr lang="en-US" sz="4400" dirty="0" smtClean="0"/>
              <a:t>enables us to register a constructor </a:t>
            </a:r>
            <a:r>
              <a:rPr lang="en-US" sz="4400" dirty="0" smtClean="0"/>
              <a:t> function </a:t>
            </a:r>
            <a:r>
              <a:rPr lang="en-US" sz="4400" dirty="0" smtClean="0"/>
              <a:t>for our service object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The service() method takes two </a:t>
            </a:r>
            <a:r>
              <a:rPr lang="en-US" sz="4400" dirty="0" smtClean="0"/>
              <a:t>arguments: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name (string)-&gt;This </a:t>
            </a:r>
            <a:r>
              <a:rPr lang="en-US" sz="4400" dirty="0" smtClean="0"/>
              <a:t>argument takes the name of the service instance we want to register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constructor </a:t>
            </a:r>
            <a:r>
              <a:rPr lang="en-US" sz="4400" dirty="0" smtClean="0"/>
              <a:t>(function</a:t>
            </a:r>
            <a:r>
              <a:rPr lang="en-US" sz="4400" dirty="0" smtClean="0"/>
              <a:t>)-&gt;constructor </a:t>
            </a:r>
            <a:r>
              <a:rPr lang="en-US" sz="4400" dirty="0" smtClean="0"/>
              <a:t>function that we’ll call to instantiate the instance.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81000"/>
            <a:ext cx="16794480" cy="945388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var Person = function($http) {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this.getName = function() {</a:t>
            </a:r>
          </a:p>
          <a:p>
            <a:pPr algn="just"/>
            <a:r>
              <a:rPr lang="en-US" sz="3600" b="1" dirty="0" smtClean="0">
                <a:solidFill>
                  <a:srgbClr val="FFC000"/>
                </a:solidFill>
              </a:rPr>
              <a:t>return $http({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method: 'GET',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url: '/api/user'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};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};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angular.service('</a:t>
            </a:r>
            <a:r>
              <a:rPr lang="en-US" sz="3600" dirty="0" err="1" smtClean="0">
                <a:solidFill>
                  <a:srgbClr val="FFC000"/>
                </a:solidFill>
              </a:rPr>
              <a:t>personService</a:t>
            </a:r>
            <a:r>
              <a:rPr lang="en-US" sz="3600" dirty="0" smtClean="0">
                <a:solidFill>
                  <a:srgbClr val="FFC000"/>
                </a:solidFill>
              </a:rPr>
              <a:t>', Person);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16779240" cy="94538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provider</a:t>
            </a:r>
          </a:p>
          <a:p>
            <a:pPr algn="just"/>
            <a:endParaRPr lang="en-US" sz="4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4400" dirty="0" smtClean="0"/>
              <a:t>These factories are all created through the $provide service, which is responsible for </a:t>
            </a:r>
            <a:r>
              <a:rPr lang="en-US" sz="4400" dirty="0" smtClean="0"/>
              <a:t>instantiating these </a:t>
            </a:r>
            <a:r>
              <a:rPr lang="en-US" sz="4400" dirty="0" smtClean="0"/>
              <a:t>providers at run time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A provider is an object with a $get() method. The $injector calls the $get method to create a </a:t>
            </a:r>
            <a:r>
              <a:rPr lang="en-US" sz="4400" dirty="0" smtClean="0"/>
              <a:t>new instance </a:t>
            </a:r>
            <a:r>
              <a:rPr lang="en-US" sz="4400" dirty="0" smtClean="0"/>
              <a:t>of the service. The $provider exposes several different API methods for creating a </a:t>
            </a:r>
            <a:r>
              <a:rPr lang="en-US" sz="4400" dirty="0" smtClean="0"/>
              <a:t>service, each </a:t>
            </a:r>
            <a:r>
              <a:rPr lang="en-US" sz="4400" dirty="0" smtClean="0"/>
              <a:t>with a different intended use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/>
              <a:t>At the root of all the methods for creating a service is the provider method. The provider() </a:t>
            </a:r>
            <a:r>
              <a:rPr lang="en-US" sz="4400" dirty="0" smtClean="0"/>
              <a:t>method is </a:t>
            </a:r>
            <a:r>
              <a:rPr lang="en-US" sz="4400" dirty="0" smtClean="0"/>
              <a:t>responsible for registering services in the $providerCache</a:t>
            </a:r>
            <a:r>
              <a:rPr lang="en-US" sz="4400" dirty="0" smtClean="0"/>
              <a:t>.</a:t>
            </a:r>
          </a:p>
          <a:p>
            <a:pPr algn="just"/>
            <a:endParaRPr lang="en-US" sz="4400" dirty="0" smtClean="0"/>
          </a:p>
          <a:p>
            <a:pPr algn="just"/>
            <a:r>
              <a:rPr lang="en-US" sz="4400" dirty="0" smtClean="0">
                <a:solidFill>
                  <a:srgbClr val="002060"/>
                </a:solidFill>
              </a:rPr>
              <a:t>Technically, the factory() function is shorthand for creating a service through the provider</a:t>
            </a:r>
            <a:r>
              <a:rPr lang="en-US" sz="4400" dirty="0" smtClean="0">
                <a:solidFill>
                  <a:srgbClr val="002060"/>
                </a:solidFill>
              </a:rPr>
              <a:t>() method </a:t>
            </a:r>
            <a:r>
              <a:rPr lang="en-US" sz="4400" dirty="0" smtClean="0">
                <a:solidFill>
                  <a:srgbClr val="002060"/>
                </a:solidFill>
              </a:rPr>
              <a:t>wherein we assume that the $get() function is the function passed in.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1466</Words>
  <Application>Microsoft Office PowerPoint</Application>
  <PresentationFormat>Custom</PresentationFormat>
  <Paragraphs>163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Services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Gaurav Balyan</dc:creator>
  <cp:lastModifiedBy>Gaurav Balyan</cp:lastModifiedBy>
  <cp:revision>7</cp:revision>
  <dcterms:created xsi:type="dcterms:W3CDTF">2016-02-17T15:36:22Z</dcterms:created>
  <dcterms:modified xsi:type="dcterms:W3CDTF">2016-02-17T16:30:49Z</dcterms:modified>
</cp:coreProperties>
</file>