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9144000"/>
  <p:notesSz cx="6858000" cy="9144000"/>
  <p:embeddedFontLst>
    <p:embeddedFont>
      <p:font typeface="Archivo Narrow"/>
      <p:regular r:id="rId28"/>
      <p:bold r:id="rId29"/>
      <p:italic r:id="rId30"/>
      <p:boldItalic r:id="rId31"/>
    </p:embeddedFont>
    <p:embeddedFont>
      <p:font typeface="Archivo Narrow Medium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ArchivoNarrow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rchivoNarr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rchivoNarrow-boldItalic.fntdata"/><Relationship Id="rId30" Type="http://schemas.openxmlformats.org/officeDocument/2006/relationships/font" Target="fonts/ArchivoNarrow-italic.fntdata"/><Relationship Id="rId11" Type="http://schemas.openxmlformats.org/officeDocument/2006/relationships/slide" Target="slides/slide7.xml"/><Relationship Id="rId33" Type="http://schemas.openxmlformats.org/officeDocument/2006/relationships/font" Target="fonts/ArchivoNarrowMedium-bold.fntdata"/><Relationship Id="rId10" Type="http://schemas.openxmlformats.org/officeDocument/2006/relationships/slide" Target="slides/slide6.xml"/><Relationship Id="rId32" Type="http://schemas.openxmlformats.org/officeDocument/2006/relationships/font" Target="fonts/ArchivoNarrowMedium-regular.fntdata"/><Relationship Id="rId13" Type="http://schemas.openxmlformats.org/officeDocument/2006/relationships/slide" Target="slides/slide9.xml"/><Relationship Id="rId35" Type="http://schemas.openxmlformats.org/officeDocument/2006/relationships/font" Target="fonts/ArchivoNarrowMedium-boldItalic.fntdata"/><Relationship Id="rId12" Type="http://schemas.openxmlformats.org/officeDocument/2006/relationships/slide" Target="slides/slide8.xml"/><Relationship Id="rId34" Type="http://schemas.openxmlformats.org/officeDocument/2006/relationships/font" Target="fonts/ArchivoNarrowMedium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5837dae50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5837dae5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5837dae50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5837dae5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76e9a53cd_2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76e9a53cd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76e9a53cd_2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76e9a53c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76e9a53cd_2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76e9a53cd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5837dae50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b5837dae5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5837dae50_0_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b5837dae5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b6171d717e_1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b6171d717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6171d717e_1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b6171d717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b6171d717e_1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b6171d717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b6171d717e_1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b6171d717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6171d717e_1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b6171d717e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b6171d717e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b6171d71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b6171d717e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b6171d71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5c5e0446a_3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5c5e0446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5837dae50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5837dae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76d5a2993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76d5a29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76e9a53cd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76e9a53c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76d5a2993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76d5a299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5837dae50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5837dae5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76aca0c01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76aca0c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49283" y="54877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18" y="67300"/>
            <a:ext cx="9143982" cy="1420254"/>
          </a:xfrm>
          <a:prstGeom prst="flowChartDocumen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flipH="1">
            <a:off x="18" y="0"/>
            <a:ext cx="9143982" cy="1420254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-11025" y="5919900"/>
            <a:ext cx="9155100" cy="9381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25" y="5919900"/>
            <a:ext cx="35721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1" i="0" lang="en-I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b="0" i="0" lang="en-I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3709075" y="5919900"/>
            <a:ext cx="20307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1" i="0" lang="en-I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b="0" i="0" lang="en-I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6067875" y="5919900"/>
            <a:ext cx="29844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1" i="0" lang="en-I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 VALUES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b="0" i="0" lang="en-I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b="0" i="0" lang="en-I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I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b="0" i="0" lang="en-I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I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43450" y="232167"/>
            <a:ext cx="2764676" cy="100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8449283" y="54877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1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I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IN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49283" y="54877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" name="Google Shape;25;p3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I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IN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02633" y="582307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I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IN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449283" y="54877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" name="Google Shape;43;p5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I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IN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449283" y="54877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Google Shape;52;p6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I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IN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49283" y="54877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7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I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IN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" name="Google Shape;66;p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449283" y="54877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8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8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I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IN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449283" y="54877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9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9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9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I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IN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indent="-3429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8449283" y="54877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10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0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I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IN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chivo Narrow"/>
              <a:buChar char="●"/>
              <a:defRPr b="0" i="0" sz="22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chivo Narrow"/>
              <a:buChar char="■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49283" y="54877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900">
                <a:solidFill>
                  <a:schemeClr val="dk1"/>
                </a:solidFill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900">
                <a:solidFill>
                  <a:schemeClr val="dk1"/>
                </a:solidFill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900">
                <a:solidFill>
                  <a:schemeClr val="dk1"/>
                </a:solidFill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900">
                <a:solidFill>
                  <a:schemeClr val="dk1"/>
                </a:solidFill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900">
                <a:solidFill>
                  <a:schemeClr val="dk1"/>
                </a:solidFill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900">
                <a:solidFill>
                  <a:schemeClr val="dk1"/>
                </a:solidFill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900">
                <a:solidFill>
                  <a:schemeClr val="dk1"/>
                </a:solidFill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900">
                <a:solidFill>
                  <a:schemeClr val="dk1"/>
                </a:solidFill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9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spd="med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mpeda.gov.in/?page_id=1007" TargetMode="External"/><Relationship Id="rId4" Type="http://schemas.openxmlformats.org/officeDocument/2006/relationships/hyperlink" Target="https://pib.gov.in/Pressreleaseshare.aspx?PRID=1810953" TargetMode="External"/><Relationship Id="rId5" Type="http://schemas.openxmlformats.org/officeDocument/2006/relationships/hyperlink" Target="https://mpeda.gov.in/fishers/wp-content/uploads/2021/08/006-MARINE-FISH-LANDINGS-JUNE-2021.pdf" TargetMode="External"/><Relationship Id="rId6" Type="http://schemas.openxmlformats.org/officeDocument/2006/relationships/hyperlink" Target="https://dof.gov.in/sites/default/files/2020-01/State-wise%20details%20of%20the%20fishing%20harbours%20completed%20or%20commissioned%20and%20under%20construction_0.pd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type="ctrTitle"/>
          </p:nvPr>
        </p:nvSpPr>
        <p:spPr>
          <a:xfrm>
            <a:off x="311693" y="2534350"/>
            <a:ext cx="85206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IN"/>
              <a:t>Presentation 1-Project-	1 BCA(481)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IN"/>
              <a:t>2023-24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IN"/>
              <a:t>Eco-Harbour</a:t>
            </a:r>
            <a:endParaRPr/>
          </a:p>
        </p:txBody>
      </p:sp>
      <p:sp>
        <p:nvSpPr>
          <p:cNvPr id="103" name="Google Shape;103;p12"/>
          <p:cNvSpPr txBox="1"/>
          <p:nvPr>
            <p:ph idx="1" type="subTitle"/>
          </p:nvPr>
        </p:nvSpPr>
        <p:spPr>
          <a:xfrm>
            <a:off x="311700" y="4363350"/>
            <a:ext cx="27102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IN" sz="1900"/>
              <a:t>Under the Supervision of</a:t>
            </a:r>
            <a:endParaRPr sz="19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IN" sz="1900"/>
              <a:t>Sreeja C.S</a:t>
            </a:r>
            <a:endParaRPr sz="19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IN" sz="1900"/>
              <a:t>Assistant Professor</a:t>
            </a:r>
            <a:endParaRPr sz="19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 sz="1900"/>
          </a:p>
        </p:txBody>
      </p:sp>
      <p:sp>
        <p:nvSpPr>
          <p:cNvPr id="104" name="Google Shape;104;p12"/>
          <p:cNvSpPr txBox="1"/>
          <p:nvPr/>
        </p:nvSpPr>
        <p:spPr>
          <a:xfrm>
            <a:off x="5546400" y="4363350"/>
            <a:ext cx="3597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Team Members</a:t>
            </a:r>
            <a:endParaRPr sz="19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Gaurav Jain (2241129)</a:t>
            </a:r>
            <a:endParaRPr sz="19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Greeshma Girish C (2241130)</a:t>
            </a:r>
            <a:endParaRPr sz="19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Navaneeth Kishor C H (2241144)</a:t>
            </a:r>
            <a:endParaRPr sz="19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Class Diagram</a:t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300" y="964742"/>
            <a:ext cx="5308307" cy="519633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8502633" y="58230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Database in MongoDB</a:t>
            </a:r>
            <a:endParaRPr/>
          </a:p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8502633" y="58230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2075"/>
            <a:ext cx="8679899" cy="45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Fish Species Table</a:t>
            </a:r>
            <a:endParaRPr/>
          </a:p>
        </p:txBody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502633" y="58230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88" y="1356867"/>
            <a:ext cx="8197834" cy="4368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Harbours Table</a:t>
            </a:r>
            <a:endParaRPr/>
          </a:p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502633" y="58230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75" y="1454092"/>
            <a:ext cx="8197834" cy="4368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MPA Table</a:t>
            </a:r>
            <a:endParaRPr/>
          </a:p>
        </p:txBody>
      </p:sp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8502633" y="58230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88" y="1356867"/>
            <a:ext cx="8197834" cy="4368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Logo : Eco-Harbour</a:t>
            </a:r>
            <a:endParaRPr/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25" y="2206225"/>
            <a:ext cx="3612200" cy="355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242888" rotWithShape="0" algn="bl" dir="20880000" dist="38100">
              <a:srgbClr val="000000"/>
            </a:outerShdw>
          </a:effectLst>
        </p:spPr>
      </p:pic>
      <p:pic>
        <p:nvPicPr>
          <p:cNvPr id="202" name="Google Shape;20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450" y="2206225"/>
            <a:ext cx="3612200" cy="355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21540000" dist="19050">
              <a:srgbClr val="000000"/>
            </a:outerShdw>
          </a:effectLst>
        </p:spPr>
      </p:pic>
      <p:sp>
        <p:nvSpPr>
          <p:cNvPr id="203" name="Google Shape;203;p26"/>
          <p:cNvSpPr txBox="1"/>
          <p:nvPr/>
        </p:nvSpPr>
        <p:spPr>
          <a:xfrm>
            <a:off x="409925" y="1353050"/>
            <a:ext cx="80541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highlight>
                  <a:schemeClr val="lt1"/>
                </a:highlight>
                <a:latin typeface="Archivo Narrow Medium"/>
                <a:ea typeface="Archivo Narrow Medium"/>
                <a:cs typeface="Archivo Narrow Medium"/>
                <a:sym typeface="Archivo Narrow Medium"/>
              </a:rPr>
              <a:t>Eco-Harbour suggests a place where environmental consciousness meets the concept of a safe port or harbor, indicating safety and preservation for marine life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Archivo Narrow Medium"/>
              <a:ea typeface="Archivo Narrow Medium"/>
              <a:cs typeface="Archivo Narrow Medium"/>
              <a:sym typeface="Archivo Narrow Medium"/>
            </a:endParaRPr>
          </a:p>
        </p:txBody>
      </p:sp>
      <p:sp>
        <p:nvSpPr>
          <p:cNvPr id="204" name="Google Shape;204;p26"/>
          <p:cNvSpPr txBox="1"/>
          <p:nvPr>
            <p:ph idx="12" type="sldNum"/>
          </p:nvPr>
        </p:nvSpPr>
        <p:spPr>
          <a:xfrm>
            <a:off x="8502633" y="58230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UI Design</a:t>
            </a:r>
            <a:endParaRPr/>
          </a:p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8502633" y="58230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4850"/>
            <a:ext cx="8839201" cy="48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UI Design</a:t>
            </a:r>
            <a:endParaRPr/>
          </a:p>
        </p:txBody>
      </p:sp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8502633" y="58230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3076"/>
            <a:ext cx="8839201" cy="44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UI Design</a:t>
            </a:r>
            <a:endParaRPr/>
          </a:p>
        </p:txBody>
      </p:sp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8502633" y="58230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3076"/>
            <a:ext cx="8839200" cy="43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UI Design</a:t>
            </a:r>
            <a:endParaRPr/>
          </a:p>
        </p:txBody>
      </p:sp>
      <p:sp>
        <p:nvSpPr>
          <p:cNvPr id="231" name="Google Shape;231;p30"/>
          <p:cNvSpPr txBox="1"/>
          <p:nvPr>
            <p:ph idx="12" type="sldNum"/>
          </p:nvPr>
        </p:nvSpPr>
        <p:spPr>
          <a:xfrm>
            <a:off x="8502633" y="58230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3076"/>
            <a:ext cx="8839200" cy="43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/>
        </p:nvSpPr>
        <p:spPr>
          <a:xfrm>
            <a:off x="342425" y="1817700"/>
            <a:ext cx="8327100" cy="41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chivo Narrow"/>
              <a:buAutoNum type="arabicPeriod"/>
            </a:pPr>
            <a:r>
              <a:rPr lang="en-IN" sz="2200">
                <a:latin typeface="Archivo Narrow"/>
                <a:ea typeface="Archivo Narrow"/>
                <a:cs typeface="Archivo Narrow"/>
                <a:sym typeface="Archivo Narrow"/>
              </a:rPr>
              <a:t>Abstract</a:t>
            </a:r>
            <a:endParaRPr sz="2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chivo Narrow"/>
              <a:buAutoNum type="arabicPeriod"/>
            </a:pPr>
            <a:r>
              <a:rPr lang="en-IN" sz="2200">
                <a:latin typeface="Archivo Narrow"/>
                <a:ea typeface="Archivo Narrow"/>
                <a:cs typeface="Archivo Narrow"/>
                <a:sym typeface="Archivo Narrow"/>
              </a:rPr>
              <a:t>Introduction</a:t>
            </a:r>
            <a:endParaRPr sz="2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chivo Narrow"/>
              <a:buAutoNum type="arabicPeriod"/>
            </a:pPr>
            <a:r>
              <a:rPr lang="en-IN" sz="2200">
                <a:latin typeface="Archivo Narrow"/>
                <a:ea typeface="Archivo Narrow"/>
                <a:cs typeface="Archivo Narrow"/>
                <a:sym typeface="Archivo Narrow"/>
              </a:rPr>
              <a:t>Existing Systems</a:t>
            </a:r>
            <a:endParaRPr sz="2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chivo Narrow"/>
              <a:buAutoNum type="arabicPeriod"/>
            </a:pPr>
            <a:r>
              <a:rPr lang="en-IN" sz="2200">
                <a:latin typeface="Archivo Narrow"/>
                <a:ea typeface="Archivo Narrow"/>
                <a:cs typeface="Archivo Narrow"/>
                <a:sym typeface="Archivo Narrow"/>
              </a:rPr>
              <a:t>Project Flow Diagram</a:t>
            </a:r>
            <a:endParaRPr sz="2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chivo Narrow"/>
              <a:buAutoNum type="arabicPeriod"/>
            </a:pPr>
            <a:r>
              <a:rPr lang="en-IN" sz="2200">
                <a:latin typeface="Archivo Narrow"/>
                <a:ea typeface="Archivo Narrow"/>
                <a:cs typeface="Archivo Narrow"/>
                <a:sym typeface="Archivo Narrow"/>
              </a:rPr>
              <a:t>Requirement Analysis</a:t>
            </a:r>
            <a:endParaRPr sz="2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chivo Narrow"/>
              <a:buAutoNum type="arabicPeriod"/>
            </a:pPr>
            <a:r>
              <a:rPr lang="en-IN" sz="2200">
                <a:latin typeface="Archivo Narrow"/>
                <a:ea typeface="Archivo Narrow"/>
                <a:cs typeface="Archivo Narrow"/>
                <a:sym typeface="Archivo Narrow"/>
              </a:rPr>
              <a:t>Functional Requirements</a:t>
            </a:r>
            <a:endParaRPr sz="2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chivo Narrow"/>
              <a:buAutoNum type="arabicPeriod"/>
            </a:pPr>
            <a:r>
              <a:rPr lang="en-IN" sz="2200">
                <a:latin typeface="Archivo Narrow"/>
                <a:ea typeface="Archivo Narrow"/>
                <a:cs typeface="Archivo Narrow"/>
                <a:sym typeface="Archivo Narrow"/>
              </a:rPr>
              <a:t>Entity Relationship Diagram</a:t>
            </a:r>
            <a:endParaRPr sz="2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chivo Narrow"/>
              <a:buAutoNum type="arabicPeriod"/>
            </a:pPr>
            <a:r>
              <a:rPr lang="en-IN" sz="2200">
                <a:latin typeface="Archivo Narrow"/>
                <a:ea typeface="Archivo Narrow"/>
                <a:cs typeface="Archivo Narrow"/>
                <a:sym typeface="Archivo Narrow"/>
              </a:rPr>
              <a:t>Class Diagram</a:t>
            </a:r>
            <a:endParaRPr sz="2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chivo Narrow"/>
              <a:buAutoNum type="arabicPeriod"/>
            </a:pPr>
            <a:r>
              <a:rPr lang="en-IN" sz="2200">
                <a:latin typeface="Archivo Narrow"/>
                <a:ea typeface="Archivo Narrow"/>
                <a:cs typeface="Archivo Narrow"/>
                <a:sym typeface="Archivo Narrow"/>
              </a:rPr>
              <a:t>Database in MongoDB </a:t>
            </a:r>
            <a:endParaRPr sz="2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chivo Narrow"/>
              <a:buAutoNum type="arabicPeriod"/>
            </a:pPr>
            <a:r>
              <a:rPr lang="en-IN" sz="2200">
                <a:latin typeface="Archivo Narrow"/>
                <a:ea typeface="Archivo Narrow"/>
                <a:cs typeface="Archivo Narrow"/>
                <a:sym typeface="Archivo Narrow"/>
              </a:rPr>
              <a:t>User Interface of Application </a:t>
            </a:r>
            <a:endParaRPr sz="2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chivo Narrow"/>
              <a:buAutoNum type="arabicPeriod"/>
            </a:pPr>
            <a:r>
              <a:rPr lang="en-IN" sz="2200">
                <a:latin typeface="Archivo Narrow"/>
                <a:ea typeface="Archivo Narrow"/>
                <a:cs typeface="Archivo Narrow"/>
                <a:sym typeface="Archivo Narrow"/>
              </a:rPr>
              <a:t>Difficulties </a:t>
            </a:r>
            <a:endParaRPr sz="2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10" name="Google Shape;110;p13"/>
          <p:cNvSpPr txBox="1"/>
          <p:nvPr>
            <p:ph type="title"/>
          </p:nvPr>
        </p:nvSpPr>
        <p:spPr>
          <a:xfrm>
            <a:off x="148862" y="588063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IN"/>
              <a:t>Agenda</a:t>
            </a:r>
            <a:endParaRPr/>
          </a:p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595308" y="58133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LOGIN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1"/>
          <p:cNvSpPr txBox="1"/>
          <p:nvPr>
            <p:ph idx="12" type="sldNum"/>
          </p:nvPr>
        </p:nvSpPr>
        <p:spPr>
          <a:xfrm>
            <a:off x="8502633" y="58230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9276"/>
            <a:ext cx="8839200" cy="43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Registration Page</a:t>
            </a:r>
            <a:endParaRPr/>
          </a:p>
        </p:txBody>
      </p:sp>
      <p:sp>
        <p:nvSpPr>
          <p:cNvPr id="245" name="Google Shape;245;p32"/>
          <p:cNvSpPr txBox="1"/>
          <p:nvPr>
            <p:ph idx="12" type="sldNum"/>
          </p:nvPr>
        </p:nvSpPr>
        <p:spPr>
          <a:xfrm>
            <a:off x="8502633" y="58230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9276"/>
            <a:ext cx="8839202" cy="43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Difficulties</a:t>
            </a:r>
            <a:endParaRPr/>
          </a:p>
        </p:txBody>
      </p:sp>
      <p:sp>
        <p:nvSpPr>
          <p:cNvPr id="252" name="Google Shape;252;p33"/>
          <p:cNvSpPr txBox="1"/>
          <p:nvPr>
            <p:ph idx="12" type="sldNum"/>
          </p:nvPr>
        </p:nvSpPr>
        <p:spPr>
          <a:xfrm>
            <a:off x="8502633" y="58230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3" name="Google Shape;253;p33"/>
          <p:cNvSpPr txBox="1"/>
          <p:nvPr/>
        </p:nvSpPr>
        <p:spPr>
          <a:xfrm>
            <a:off x="366800" y="1751325"/>
            <a:ext cx="8376900" cy="42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Getting Data from various websites and 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refining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 it form a comprehensive database.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I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https://mpeda.gov.in/?page_id=1007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I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https://pib.gov.in/Pressreleaseshare.aspx?PRID=1810953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I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https://mpeda.gov.in/fishers/wp-content/uploads/2021/08/006-MARINE-FISH-LANDINGS-JUNE-2021.pd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I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https://dof.gov.in/sites/default/files/2020-01/State-wise%20details%20of%20the%20fishing%20harbours%20completed%20or%20commissioned%20and%20under%20construction_0.pdf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Converting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 tables into 3NF form and adding new columns into database like image_url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429125" y="28898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/>
              <a:t>THANK YOU</a:t>
            </a:r>
            <a:endParaRPr sz="5000"/>
          </a:p>
        </p:txBody>
      </p:sp>
      <p:sp>
        <p:nvSpPr>
          <p:cNvPr id="260" name="Google Shape;260;p34"/>
          <p:cNvSpPr txBox="1"/>
          <p:nvPr>
            <p:ph idx="12" type="sldNum"/>
          </p:nvPr>
        </p:nvSpPr>
        <p:spPr>
          <a:xfrm>
            <a:off x="8502633" y="58230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Abstract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447025" y="1649175"/>
            <a:ext cx="8207400" cy="4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Fishing Industry Sustainability Tracker is a comprehensive database designed to monitor and manage fishing activities, promoting sustainability and minimizing environmental impact. It encompasses data on catches, regulations, environmental factors, market trends, and sustainability metrics. Through real-time data collection, analysis tools, and visualization techniques, the database aims to facilitate informed decision-making, enhance compliance monitoring, and foster collaboration among stakeholders. By integrating user-friendly interfaces, scalable architecture, and robust data management, this initiative strives to ensure responsible fishing practices for the long-term preservation of marine resources.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8502633" y="58230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288900" y="1356875"/>
            <a:ext cx="8566200" cy="4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Eco Harbour emerges as a dynamic platform, seamlessly connecting fishing enthusiasts to ensure responsible fishing practices for the long-term preservation of marine resources. Beyond its functional capabilities, the platform catalyzes collective action towards the common goal of preserving our oceans and marine biodiversity for future generations.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Moreover, Eco Harbour aligns with key Sustainable Development Goals (SDGs), addressing SDG 14 (Life Below Water) by advocating for the preservation of marine ecosystems and its commitment to sustainable fishing practices.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8502633" y="58230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Existing Systems</a:t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409875" y="1686300"/>
            <a:ext cx="8256900" cy="4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3429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I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FishTrack:</a:t>
            </a: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This mobile app uses GPS and environmental data to suggest potential fishing spots based on specific fish species . It also allows users to record catches and share locations with fellow anglers.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I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FishAngler:</a:t>
            </a: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It helps users to find fishing spots, share catches, and connect with other fishermen.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I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GoFish: </a:t>
            </a: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app combines fishing location recommendations with a social media platform. Users can discover fishing spots, learn about different species, and share their experiences with a community of enthusiasts.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02633" y="58230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Project Flow Diagram</a:t>
            </a:r>
            <a:endParaRPr/>
          </a:p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02633" y="58230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850" y="1151442"/>
            <a:ext cx="5242409" cy="519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Requirement</a:t>
            </a:r>
            <a:r>
              <a:rPr lang="en-IN"/>
              <a:t> Analysis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448950" y="1463475"/>
            <a:ext cx="8318700" cy="4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1.Hardware Requirements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en-I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OS:- Windows 10 or above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Processor:- Core 2 Duo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Memory:- 4GB RAM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Storage:- 1 GB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2.Software Requirements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en-I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OS:- Windows 10 or later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Front End:- HTML,CSS / React Js,  Java Script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Back End:- Node Js / Express Js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Software Required:- MongoDB Atlas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502633" y="58230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Functional </a:t>
            </a:r>
            <a:r>
              <a:rPr lang="en-IN"/>
              <a:t>Requirements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372750" y="1376825"/>
            <a:ext cx="8405400" cy="46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1.Fish Detection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 : Provides information about fish availability in a specified location or region.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2.Availability Trends 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: Allows fishermen to search for prospective harbours for a particular catch requirement.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3.Education and Outreach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 : Promotes awareness of sustainable fishing practices and highlights organizations supporting marine conservation.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4.History and Records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 : Stores and visualizes user catch records, offering insights into catch trends 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5.Reward System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 : Offers rewards, such as priority in services, to users who meet sustainable fishing goals.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6.Risk Analysis and Early Warning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provides alert notification to the fisherman case of bad weather detection.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8502633" y="58230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ER DIAGRAM</a:t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25" y="1137892"/>
            <a:ext cx="7989558" cy="51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502633" y="58230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