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2" r:id="rId1"/>
  </p:sldMasterIdLst>
  <p:sldIdLst>
    <p:sldId id="256" r:id="rId2"/>
    <p:sldId id="259" r:id="rId3"/>
    <p:sldId id="260" r:id="rId4"/>
    <p:sldId id="262"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8" r:id="rId20"/>
    <p:sldId id="279" r:id="rId21"/>
    <p:sldId id="281" r:id="rId22"/>
    <p:sldId id="283" r:id="rId23"/>
    <p:sldId id="298" r:id="rId24"/>
    <p:sldId id="284" r:id="rId25"/>
    <p:sldId id="285" r:id="rId26"/>
    <p:sldId id="286" r:id="rId27"/>
    <p:sldId id="287" r:id="rId28"/>
    <p:sldId id="288" r:id="rId29"/>
    <p:sldId id="301" r:id="rId30"/>
    <p:sldId id="289" r:id="rId31"/>
    <p:sldId id="290" r:id="rId32"/>
    <p:sldId id="291" r:id="rId33"/>
    <p:sldId id="2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4/8/2023</a:t>
            </a:fld>
            <a:endParaRPr lang="en-US" dirty="0"/>
          </a:p>
        </p:txBody>
      </p:sp>
      <p:sp>
        <p:nvSpPr>
          <p:cNvPr id="9" name="Slide Number Placeholder 8"/>
          <p:cNvSpPr>
            <a:spLocks noGrp="1"/>
          </p:cNvSpPr>
          <p:nvPr>
            <p:ph type="sldNum" sz="quarter" idx="11"/>
          </p:nvPr>
        </p:nvSpPr>
        <p:spPr/>
        <p:txBody>
          <a:bodyPr/>
          <a:lstStyle/>
          <a:p>
            <a:fld id="{D57F1E4F-1CFF-5643-939E-217C01CDF565}"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57F1E4F-1CFF-5643-939E-217C01CDF565}"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B61BEF0D-F0BB-DE4B-95CE-6DB70DBA9567}" type="datetimeFigureOut">
              <a:rPr lang="en-US" smtClean="0"/>
              <a:pPr/>
              <a:t>4/8/2023</a:t>
            </a:fld>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183" y="2240924"/>
            <a:ext cx="10895527" cy="1647876"/>
          </a:xfrm>
        </p:spPr>
        <p:txBody>
          <a:bodyPr>
            <a:noAutofit/>
          </a:bodyPr>
          <a:lstStyle/>
          <a:p>
            <a:pPr algn="ctr"/>
            <a:r>
              <a:rPr lang="en-IN" sz="3600" b="1" dirty="0"/>
              <a:t> IMAGE FORGERY DETECTION USING MACHINE LEARNING</a:t>
            </a:r>
            <a:endParaRPr lang="en-IN" sz="3600" dirty="0"/>
          </a:p>
        </p:txBody>
      </p:sp>
    </p:spTree>
    <p:extLst>
      <p:ext uri="{BB962C8B-B14F-4D97-AF65-F5344CB8AC3E}">
        <p14:creationId xmlns:p14="http://schemas.microsoft.com/office/powerpoint/2010/main" val="2451945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2973" y="674082"/>
            <a:ext cx="9950334" cy="800101"/>
          </a:xfrm>
        </p:spPr>
        <p:txBody>
          <a:bodyPr>
            <a:normAutofit/>
          </a:bodyPr>
          <a:lstStyle/>
          <a:p>
            <a:pPr algn="just"/>
            <a:r>
              <a:rPr lang="en-US" sz="3600" b="1" cap="all" dirty="0">
                <a:solidFill>
                  <a:schemeClr val="tx1"/>
                </a:solidFill>
                <a:latin typeface="Times New Roman" panose="02020603050405020304" pitchFamily="18" charset="0"/>
                <a:cs typeface="Times New Roman" panose="02020603050405020304" pitchFamily="18" charset="0"/>
              </a:rPr>
              <a:t>SYSTEM REQUIREMENTS</a:t>
            </a:r>
          </a:p>
        </p:txBody>
      </p:sp>
      <p:sp>
        <p:nvSpPr>
          <p:cNvPr id="5" name="Content Placeholder 2"/>
          <p:cNvSpPr>
            <a:spLocks noGrp="1"/>
          </p:cNvSpPr>
          <p:nvPr>
            <p:ph idx="1"/>
          </p:nvPr>
        </p:nvSpPr>
        <p:spPr>
          <a:xfrm>
            <a:off x="1004552" y="1858613"/>
            <a:ext cx="10385273" cy="2578348"/>
          </a:xfrm>
        </p:spPr>
        <p:txBody>
          <a:bodyPr>
            <a:normAutofit/>
          </a:bodyPr>
          <a:lstStyle/>
          <a:p>
            <a:pPr marL="0" indent="0" algn="just">
              <a:lnSpc>
                <a:spcPct val="150000"/>
              </a:lnSpc>
              <a:buNone/>
            </a:pPr>
            <a:r>
              <a:rPr lang="en-US" sz="2000" b="1" dirty="0">
                <a:solidFill>
                  <a:schemeClr val="tx1"/>
                </a:solidFill>
                <a:latin typeface="Times New Roman" panose="02020603050405020304" pitchFamily="18" charset="0"/>
                <a:cs typeface="Times New Roman" panose="02020603050405020304" pitchFamily="18" charset="0"/>
              </a:rPr>
              <a:t>Software Requirements </a:t>
            </a:r>
          </a:p>
          <a:p>
            <a:pPr algn="just">
              <a:lnSpc>
                <a:spcPct val="150000"/>
              </a:lnSpc>
              <a:buClrTx/>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Operating System                  </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Windows </a:t>
            </a:r>
            <a:r>
              <a:rPr lang="en-US" sz="2000" dirty="0" smtClean="0">
                <a:solidFill>
                  <a:schemeClr val="tx1"/>
                </a:solidFill>
                <a:latin typeface="Times New Roman" panose="02020603050405020304" pitchFamily="18" charset="0"/>
                <a:cs typeface="Times New Roman" panose="02020603050405020304" pitchFamily="18" charset="0"/>
              </a:rPr>
              <a:t>7</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ClrTx/>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Language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Python</a:t>
            </a:r>
            <a:endParaRPr lang="en-US" sz="2000" dirty="0">
              <a:latin typeface="Times New Roman" panose="02020603050405020304" pitchFamily="18" charset="0"/>
              <a:cs typeface="Times New Roman" panose="02020603050405020304" pitchFamily="18" charset="0"/>
            </a:endParaRPr>
          </a:p>
          <a:p>
            <a:pPr algn="just">
              <a:lnSpc>
                <a:spcPct val="150000"/>
              </a:lnSpc>
              <a:buClrTx/>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IDE                   </a:t>
            </a:r>
            <a:r>
              <a:rPr lang="en-US" sz="2000" dirty="0">
                <a:latin typeface="Times New Roman" panose="02020603050405020304" pitchFamily="18" charset="0"/>
                <a:cs typeface="Times New Roman" panose="02020603050405020304" pitchFamily="18" charset="0"/>
              </a:rPr>
              <a:t>	  	  :  Anaconda - Spyder</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86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69405" y="615070"/>
            <a:ext cx="10000726" cy="706582"/>
          </a:xfrm>
        </p:spPr>
        <p:txBody>
          <a:bodyPr>
            <a:normAutofit/>
          </a:bodyPr>
          <a:lstStyle/>
          <a:p>
            <a:pPr algn="just"/>
            <a:r>
              <a:rPr lang="en-US" sz="3600" b="1" cap="all" dirty="0">
                <a:solidFill>
                  <a:schemeClr val="tx1"/>
                </a:solidFill>
                <a:latin typeface="Times New Roman" panose="02020603050405020304" pitchFamily="18" charset="0"/>
                <a:cs typeface="Times New Roman" panose="02020603050405020304" pitchFamily="18" charset="0"/>
              </a:rPr>
              <a:t>SYSTEM REQUIREMENTS</a:t>
            </a:r>
          </a:p>
        </p:txBody>
      </p:sp>
      <p:sp>
        <p:nvSpPr>
          <p:cNvPr id="5" name="Content Placeholder 2"/>
          <p:cNvSpPr>
            <a:spLocks noGrp="1"/>
          </p:cNvSpPr>
          <p:nvPr>
            <p:ph idx="1"/>
          </p:nvPr>
        </p:nvSpPr>
        <p:spPr>
          <a:xfrm>
            <a:off x="785611" y="1537623"/>
            <a:ext cx="10269363" cy="3433622"/>
          </a:xfrm>
        </p:spPr>
        <p:txBody>
          <a:bodyPr>
            <a:noAutofit/>
          </a:bodyPr>
          <a:lstStyle/>
          <a:p>
            <a:pPr marL="0" indent="0" algn="just">
              <a:lnSpc>
                <a:spcPct val="150000"/>
              </a:lnSpc>
              <a:buClr>
                <a:schemeClr val="accent2"/>
              </a:buClr>
              <a:buNone/>
            </a:pPr>
            <a:r>
              <a:rPr lang="en-US" sz="2000" b="1" dirty="0">
                <a:solidFill>
                  <a:schemeClr val="tx1"/>
                </a:solidFill>
                <a:latin typeface="Times New Roman" panose="02020603050405020304" pitchFamily="18" charset="0"/>
                <a:cs typeface="Times New Roman" panose="02020603050405020304" pitchFamily="18" charset="0"/>
              </a:rPr>
              <a:t>Hardware Requirements </a:t>
            </a:r>
          </a:p>
          <a:p>
            <a:pPr lvl="0" algn="just">
              <a:lnSpc>
                <a:spcPct val="150000"/>
              </a:lnSpc>
              <a:buClrTx/>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Hard </a:t>
            </a:r>
            <a:r>
              <a:rPr lang="en-US" sz="2000" dirty="0">
                <a:solidFill>
                  <a:schemeClr val="tx1"/>
                </a:solidFill>
                <a:latin typeface="Times New Roman" panose="02020603050405020304" pitchFamily="18" charset="0"/>
                <a:cs typeface="Times New Roman" panose="02020603050405020304" pitchFamily="18" charset="0"/>
              </a:rPr>
              <a:t>Disk              </a:t>
            </a:r>
            <a:r>
              <a:rPr lang="en-US" sz="2000" dirty="0" smtClean="0">
                <a:solidFill>
                  <a:schemeClr val="tx1"/>
                </a:solidFill>
                <a:latin typeface="Times New Roman" panose="02020603050405020304" pitchFamily="18" charset="0"/>
                <a:cs typeface="Times New Roman" panose="02020603050405020304" pitchFamily="18" charset="0"/>
              </a:rPr>
              <a:t>	 :   1000 </a:t>
            </a:r>
            <a:r>
              <a:rPr lang="en-US" sz="2000" dirty="0">
                <a:solidFill>
                  <a:schemeClr val="tx1"/>
                </a:solidFill>
                <a:latin typeface="Times New Roman" panose="02020603050405020304" pitchFamily="18" charset="0"/>
                <a:cs typeface="Times New Roman" panose="02020603050405020304" pitchFamily="18" charset="0"/>
              </a:rPr>
              <a:t>GB</a:t>
            </a:r>
          </a:p>
          <a:p>
            <a:pPr lvl="0" algn="just">
              <a:lnSpc>
                <a:spcPct val="150000"/>
              </a:lnSpc>
              <a:buClrTx/>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Monitor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15 </a:t>
            </a:r>
            <a:r>
              <a:rPr lang="en-US" sz="2000" dirty="0">
                <a:solidFill>
                  <a:schemeClr val="tx1"/>
                </a:solidFill>
                <a:latin typeface="Times New Roman" panose="02020603050405020304" pitchFamily="18" charset="0"/>
                <a:cs typeface="Times New Roman" panose="02020603050405020304" pitchFamily="18" charset="0"/>
              </a:rPr>
              <a:t>VGA color</a:t>
            </a:r>
          </a:p>
          <a:p>
            <a:pPr lvl="0" algn="just">
              <a:lnSpc>
                <a:spcPct val="150000"/>
              </a:lnSpc>
              <a:buClrTx/>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Mouse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Microsoft.</a:t>
            </a:r>
            <a:endParaRPr lang="en-US" sz="2000" dirty="0">
              <a:solidFill>
                <a:schemeClr val="tx1"/>
              </a:solidFill>
              <a:latin typeface="Times New Roman" panose="02020603050405020304" pitchFamily="18" charset="0"/>
              <a:cs typeface="Times New Roman" panose="02020603050405020304" pitchFamily="18" charset="0"/>
            </a:endParaRPr>
          </a:p>
          <a:p>
            <a:pPr lvl="0" algn="just">
              <a:lnSpc>
                <a:spcPct val="150000"/>
              </a:lnSpc>
              <a:buClrTx/>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Keyboard</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110 keys enhanced</a:t>
            </a:r>
          </a:p>
          <a:p>
            <a:pPr lvl="0" algn="just">
              <a:lnSpc>
                <a:spcPct val="150000"/>
              </a:lnSpc>
              <a:buClrTx/>
              <a:buFont typeface="Wingdings" panose="05000000000000000000" pitchFamily="2" charset="2"/>
              <a:buChar char="Ø"/>
            </a:pPr>
            <a:r>
              <a:rPr lang="en-US" sz="2000" dirty="0" smtClean="0">
                <a:solidFill>
                  <a:schemeClr val="tx1"/>
                </a:solidFill>
                <a:latin typeface="Times New Roman" panose="02020603050405020304" pitchFamily="18" charset="0"/>
                <a:cs typeface="Times New Roman" panose="02020603050405020304" pitchFamily="18" charset="0"/>
              </a:rPr>
              <a:t> RAM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4GB</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64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412920" y="49705"/>
            <a:ext cx="6769100" cy="646331"/>
          </a:xfrm>
          <a:prstGeom prst="rect">
            <a:avLst/>
          </a:prstGeom>
        </p:spPr>
        <p:txBody>
          <a:bodyPr wrap="square">
            <a:spAutoFit/>
          </a:bodyPr>
          <a:lstStyle/>
          <a:p>
            <a:r>
              <a:rPr lang="en-US" sz="3600" b="1" cap="all" dirty="0" smtClean="0">
                <a:latin typeface="Times New Roman" panose="02020603050405020304" pitchFamily="18" charset="0"/>
                <a:ea typeface="+mj-ea"/>
                <a:cs typeface="Times New Roman" panose="02020603050405020304" pitchFamily="18" charset="0"/>
              </a:rPr>
              <a:t>SYSTEM</a:t>
            </a:r>
            <a:r>
              <a:rPr lang="en-US" sz="3600" b="1" dirty="0">
                <a:latin typeface="Times New Roman" panose="02020603050405020304" pitchFamily="18" charset="0"/>
                <a:cs typeface="Times New Roman" panose="02020603050405020304" pitchFamily="18" charset="0"/>
              </a:rPr>
              <a:t> </a:t>
            </a:r>
            <a:r>
              <a:rPr lang="en-US" sz="3600" b="1" cap="all" dirty="0" smtClean="0">
                <a:latin typeface="Times New Roman" panose="02020603050405020304" pitchFamily="18" charset="0"/>
                <a:ea typeface="+mj-ea"/>
                <a:cs typeface="Times New Roman" panose="02020603050405020304" pitchFamily="18" charset="0"/>
              </a:rPr>
              <a:t>ARCHITECTURE</a:t>
            </a:r>
            <a:endParaRPr lang="en-IN" sz="3600" b="1" cap="all" dirty="0">
              <a:latin typeface="Times New Roman" panose="02020603050405020304" pitchFamily="18" charset="0"/>
              <a:ea typeface="+mj-ea"/>
              <a:cs typeface="Times New Roman" panose="02020603050405020304" pitchFamily="18" charset="0"/>
            </a:endParaRPr>
          </a:p>
        </p:txBody>
      </p:sp>
      <p:grpSp>
        <p:nvGrpSpPr>
          <p:cNvPr id="23" name="Group 22"/>
          <p:cNvGrpSpPr/>
          <p:nvPr/>
        </p:nvGrpSpPr>
        <p:grpSpPr>
          <a:xfrm>
            <a:off x="628650" y="861055"/>
            <a:ext cx="10022178" cy="5771565"/>
            <a:chOff x="0" y="0"/>
            <a:chExt cx="6191250" cy="6466807"/>
          </a:xfrm>
        </p:grpSpPr>
        <p:sp>
          <p:nvSpPr>
            <p:cNvPr id="24" name="Rectangle 23"/>
            <p:cNvSpPr/>
            <p:nvPr/>
          </p:nvSpPr>
          <p:spPr>
            <a:xfrm>
              <a:off x="1685925" y="95250"/>
              <a:ext cx="1547340" cy="59940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IN" sz="1200" b="1" kern="1200">
                  <a:solidFill>
                    <a:srgbClr val="000000"/>
                  </a:solidFill>
                  <a:effectLst/>
                  <a:latin typeface="Times New Roman"/>
                  <a:ea typeface="Times New Roman"/>
                </a:rPr>
                <a:t>SELECT AND </a:t>
              </a:r>
              <a:endParaRPr lang="en-IN" sz="1200">
                <a:effectLst/>
                <a:latin typeface="Times New Roman"/>
                <a:ea typeface="Times New Roman"/>
              </a:endParaRPr>
            </a:p>
            <a:p>
              <a:pPr algn="ctr">
                <a:lnSpc>
                  <a:spcPct val="150000"/>
                </a:lnSpc>
                <a:spcAft>
                  <a:spcPts val="0"/>
                </a:spcAft>
              </a:pPr>
              <a:r>
                <a:rPr lang="en-IN" sz="1200" b="1" kern="1200">
                  <a:solidFill>
                    <a:srgbClr val="000000"/>
                  </a:solidFill>
                  <a:effectLst/>
                  <a:latin typeface="Times New Roman"/>
                  <a:ea typeface="Times New Roman"/>
                </a:rPr>
                <a:t>VIEW IMAGES</a:t>
              </a:r>
              <a:endParaRPr lang="en-IN" sz="1200">
                <a:effectLst/>
                <a:latin typeface="Times New Roman"/>
                <a:ea typeface="Times New Roman"/>
              </a:endParaRPr>
            </a:p>
          </p:txBody>
        </p:sp>
        <p:pic>
          <p:nvPicPr>
            <p:cNvPr id="25" name="Picture 24" descr="E:\Users\EGC\Desktop\dbs.jpg"/>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200" y="0"/>
              <a:ext cx="647700" cy="8001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5"/>
            <p:cNvSpPr txBox="1"/>
            <p:nvPr/>
          </p:nvSpPr>
          <p:spPr>
            <a:xfrm>
              <a:off x="0" y="819150"/>
              <a:ext cx="980651" cy="317151"/>
            </a:xfrm>
            <a:prstGeom prst="rect">
              <a:avLst/>
            </a:prstGeom>
            <a:noFill/>
          </p:spPr>
          <p:txBody>
            <a:bodyPr wrap="square" rtlCol="0">
              <a:noAutofit/>
            </a:bodyPr>
            <a:lstStyle/>
            <a:p>
              <a:pPr>
                <a:spcAft>
                  <a:spcPts val="0"/>
                </a:spcAft>
              </a:pPr>
              <a:r>
                <a:rPr lang="en-IN" sz="1200" b="1" kern="1200">
                  <a:solidFill>
                    <a:srgbClr val="000000"/>
                  </a:solidFill>
                  <a:effectLst/>
                  <a:latin typeface="Times New Roman"/>
                  <a:ea typeface="Times New Roman"/>
                </a:rPr>
                <a:t>DATASET</a:t>
              </a:r>
              <a:endParaRPr lang="en-IN" sz="1200">
                <a:effectLst/>
                <a:latin typeface="Times New Roman"/>
                <a:ea typeface="Times New Roman"/>
              </a:endParaRPr>
            </a:p>
          </p:txBody>
        </p:sp>
        <p:cxnSp>
          <p:nvCxnSpPr>
            <p:cNvPr id="27" name="Straight Arrow Connector 26"/>
            <p:cNvCxnSpPr/>
            <p:nvPr/>
          </p:nvCxnSpPr>
          <p:spPr>
            <a:xfrm flipV="1">
              <a:off x="714375" y="400050"/>
              <a:ext cx="96708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685925" y="1247775"/>
              <a:ext cx="1547340" cy="59940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IN" sz="1200" b="1" kern="1200">
                  <a:solidFill>
                    <a:srgbClr val="000000"/>
                  </a:solidFill>
                  <a:effectLst/>
                  <a:latin typeface="Times New Roman"/>
                  <a:ea typeface="Times New Roman"/>
                </a:rPr>
                <a:t>PRE-PROCESSING</a:t>
              </a:r>
              <a:endParaRPr lang="en-IN" sz="1200">
                <a:effectLst/>
                <a:latin typeface="Times New Roman"/>
                <a:ea typeface="Times New Roman"/>
              </a:endParaRPr>
            </a:p>
          </p:txBody>
        </p:sp>
        <p:sp>
          <p:nvSpPr>
            <p:cNvPr id="29" name="Rectangle 28"/>
            <p:cNvSpPr/>
            <p:nvPr/>
          </p:nvSpPr>
          <p:spPr>
            <a:xfrm>
              <a:off x="1685925" y="2362200"/>
              <a:ext cx="1547340" cy="59940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IN" sz="1200" b="1" kern="1200">
                  <a:solidFill>
                    <a:srgbClr val="000000"/>
                  </a:solidFill>
                  <a:effectLst/>
                  <a:latin typeface="Times New Roman"/>
                  <a:ea typeface="Times New Roman"/>
                </a:rPr>
                <a:t>FEATURE EXTRACTION</a:t>
              </a:r>
              <a:endParaRPr lang="en-IN" sz="1200">
                <a:effectLst/>
                <a:latin typeface="Times New Roman"/>
                <a:ea typeface="Times New Roman"/>
              </a:endParaRPr>
            </a:p>
          </p:txBody>
        </p:sp>
        <p:sp>
          <p:nvSpPr>
            <p:cNvPr id="30" name="Rectangle 29"/>
            <p:cNvSpPr/>
            <p:nvPr/>
          </p:nvSpPr>
          <p:spPr>
            <a:xfrm>
              <a:off x="1685925" y="3562350"/>
              <a:ext cx="1547340" cy="59940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IN" sz="1200" b="1" kern="1200">
                  <a:solidFill>
                    <a:srgbClr val="000000"/>
                  </a:solidFill>
                  <a:effectLst/>
                  <a:latin typeface="Times New Roman"/>
                  <a:ea typeface="Times New Roman"/>
                </a:rPr>
                <a:t>CLASSIFICATION</a:t>
              </a:r>
              <a:endParaRPr lang="en-IN" sz="1200">
                <a:effectLst/>
                <a:latin typeface="Times New Roman"/>
                <a:ea typeface="Times New Roman"/>
              </a:endParaRPr>
            </a:p>
          </p:txBody>
        </p:sp>
        <p:sp>
          <p:nvSpPr>
            <p:cNvPr id="31" name="Rectangle 30"/>
            <p:cNvSpPr/>
            <p:nvPr/>
          </p:nvSpPr>
          <p:spPr>
            <a:xfrm>
              <a:off x="4200525" y="3571875"/>
              <a:ext cx="1990725" cy="59880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IN" sz="1200" b="1" kern="1200">
                  <a:solidFill>
                    <a:srgbClr val="000000"/>
                  </a:solidFill>
                  <a:effectLst/>
                  <a:latin typeface="Times New Roman"/>
                  <a:ea typeface="Times New Roman"/>
                </a:rPr>
                <a:t>CONVOLUTIONAL NEURAL NETWORK</a:t>
              </a:r>
              <a:endParaRPr lang="en-IN" sz="1200">
                <a:effectLst/>
                <a:latin typeface="Times New Roman"/>
                <a:ea typeface="Times New Roman"/>
              </a:endParaRPr>
            </a:p>
          </p:txBody>
        </p:sp>
        <p:sp>
          <p:nvSpPr>
            <p:cNvPr id="32" name="Rectangle 31"/>
            <p:cNvSpPr/>
            <p:nvPr/>
          </p:nvSpPr>
          <p:spPr>
            <a:xfrm>
              <a:off x="1685925" y="4705350"/>
              <a:ext cx="1547340" cy="59940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IN" sz="1200" b="1" kern="1200">
                  <a:solidFill>
                    <a:srgbClr val="000000"/>
                  </a:solidFill>
                  <a:effectLst/>
                  <a:latin typeface="Times New Roman"/>
                  <a:ea typeface="Times New Roman"/>
                </a:rPr>
                <a:t>PREDICTION</a:t>
              </a:r>
              <a:endParaRPr lang="en-IN" sz="1200">
                <a:effectLst/>
                <a:latin typeface="Times New Roman"/>
                <a:ea typeface="Times New Roman"/>
              </a:endParaRPr>
            </a:p>
          </p:txBody>
        </p:sp>
        <p:sp>
          <p:nvSpPr>
            <p:cNvPr id="33" name="Rectangle 32"/>
            <p:cNvSpPr/>
            <p:nvPr/>
          </p:nvSpPr>
          <p:spPr>
            <a:xfrm>
              <a:off x="1685925" y="5867400"/>
              <a:ext cx="1547340" cy="59940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IN" sz="1200" b="1" kern="1200">
                  <a:solidFill>
                    <a:srgbClr val="000000"/>
                  </a:solidFill>
                  <a:effectLst/>
                  <a:latin typeface="Times New Roman"/>
                  <a:ea typeface="Times New Roman"/>
                </a:rPr>
                <a:t>RESULT GENERATION</a:t>
              </a:r>
              <a:endParaRPr lang="en-IN" sz="1200">
                <a:effectLst/>
                <a:latin typeface="Times New Roman"/>
                <a:ea typeface="Times New Roman"/>
              </a:endParaRPr>
            </a:p>
          </p:txBody>
        </p:sp>
        <p:cxnSp>
          <p:nvCxnSpPr>
            <p:cNvPr id="34" name="Straight Arrow Connector 33"/>
            <p:cNvCxnSpPr/>
            <p:nvPr/>
          </p:nvCxnSpPr>
          <p:spPr>
            <a:xfrm>
              <a:off x="2457450" y="695325"/>
              <a:ext cx="0" cy="54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457450" y="1847850"/>
              <a:ext cx="2608" cy="5137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2466975" y="2962275"/>
              <a:ext cx="0" cy="5994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2457450" y="4162425"/>
              <a:ext cx="2608" cy="5478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457450" y="5305425"/>
              <a:ext cx="2608" cy="5653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238500" y="3857625"/>
              <a:ext cx="964479" cy="32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349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46045" y="150810"/>
            <a:ext cx="6588577" cy="627559"/>
          </a:xfrm>
          <a:prstGeom prst="rect">
            <a:avLst/>
          </a:prstGeom>
        </p:spPr>
        <p:txBody>
          <a:bodyPr>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cap="all" dirty="0">
                <a:solidFill>
                  <a:schemeClr val="tx1"/>
                </a:solidFill>
                <a:latin typeface="Times New Roman" panose="02020603050405020304" pitchFamily="18" charset="0"/>
                <a:cs typeface="Times New Roman" panose="02020603050405020304" pitchFamily="18" charset="0"/>
              </a:rPr>
              <a:t>FLOW</a:t>
            </a:r>
            <a:r>
              <a:rPr lang="en-US" sz="3600" b="1" dirty="0" smtClean="0">
                <a:solidFill>
                  <a:schemeClr val="tx1"/>
                </a:solidFill>
                <a:latin typeface="Times New Roman" panose="02020603050405020304" pitchFamily="18" charset="0"/>
                <a:cs typeface="Times New Roman" panose="02020603050405020304" pitchFamily="18" charset="0"/>
              </a:rPr>
              <a:t> </a:t>
            </a:r>
            <a:r>
              <a:rPr lang="en-US" sz="3600" b="1" cap="all" dirty="0">
                <a:solidFill>
                  <a:schemeClr val="tx1"/>
                </a:solidFill>
                <a:latin typeface="Times New Roman" panose="02020603050405020304" pitchFamily="18" charset="0"/>
                <a:cs typeface="Times New Roman" panose="02020603050405020304" pitchFamily="18" charset="0"/>
              </a:rPr>
              <a:t>DIAGRAM</a:t>
            </a:r>
          </a:p>
        </p:txBody>
      </p:sp>
      <p:grpSp>
        <p:nvGrpSpPr>
          <p:cNvPr id="34" name="Group 33"/>
          <p:cNvGrpSpPr/>
          <p:nvPr/>
        </p:nvGrpSpPr>
        <p:grpSpPr>
          <a:xfrm>
            <a:off x="646045" y="1014095"/>
            <a:ext cx="9682811" cy="5348068"/>
            <a:chOff x="0" y="0"/>
            <a:chExt cx="6887845" cy="4157980"/>
          </a:xfrm>
        </p:grpSpPr>
        <p:sp>
          <p:nvSpPr>
            <p:cNvPr id="35" name="Rectangle 34"/>
            <p:cNvSpPr/>
            <p:nvPr/>
          </p:nvSpPr>
          <p:spPr>
            <a:xfrm>
              <a:off x="4143375" y="3743325"/>
              <a:ext cx="1819275" cy="414655"/>
            </a:xfrm>
            <a:prstGeom prst="rect">
              <a:avLst/>
            </a:prstGeom>
            <a:solidFill>
              <a:schemeClr val="tx1">
                <a:alpha val="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200" b="1" kern="1200">
                  <a:solidFill>
                    <a:srgbClr val="000000"/>
                  </a:solidFill>
                  <a:effectLst/>
                  <a:latin typeface="Times New Roman"/>
                  <a:ea typeface="Times New Roman"/>
                </a:rPr>
                <a:t>Result Generation</a:t>
              </a:r>
              <a:endParaRPr lang="en-IN" sz="1200">
                <a:effectLst/>
                <a:latin typeface="Times New Roman"/>
                <a:ea typeface="Times New Roman"/>
              </a:endParaRPr>
            </a:p>
          </p:txBody>
        </p:sp>
        <p:sp>
          <p:nvSpPr>
            <p:cNvPr id="36" name="Rectangle 35"/>
            <p:cNvSpPr/>
            <p:nvPr/>
          </p:nvSpPr>
          <p:spPr>
            <a:xfrm>
              <a:off x="0" y="2190750"/>
              <a:ext cx="2172970" cy="1285875"/>
            </a:xfrm>
            <a:prstGeom prst="rect">
              <a:avLst/>
            </a:prstGeom>
            <a:solidFill>
              <a:schemeClr val="tx1">
                <a:alpha val="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IN" sz="1100">
                  <a:effectLst/>
                  <a:ea typeface="Times New Roman"/>
                  <a:cs typeface="Times New Roman"/>
                </a:rPr>
                <a:t> </a:t>
              </a:r>
              <a:endParaRPr lang="en-IN" sz="1100">
                <a:effectLst/>
                <a:ea typeface="Calibri"/>
                <a:cs typeface="Times New Roman"/>
              </a:endParaRPr>
            </a:p>
          </p:txBody>
        </p:sp>
        <p:sp>
          <p:nvSpPr>
            <p:cNvPr id="37" name="Rectangle 36"/>
            <p:cNvSpPr/>
            <p:nvPr/>
          </p:nvSpPr>
          <p:spPr>
            <a:xfrm>
              <a:off x="3105150" y="0"/>
              <a:ext cx="1037106" cy="666357"/>
            </a:xfrm>
            <a:prstGeom prst="rect">
              <a:avLst/>
            </a:prstGeom>
            <a:solidFill>
              <a:schemeClr val="tx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IN" sz="1200" b="1" kern="1200">
                  <a:solidFill>
                    <a:srgbClr val="000000"/>
                  </a:solidFill>
                  <a:effectLst/>
                  <a:latin typeface="Times New Roman"/>
                  <a:ea typeface="Times New Roman"/>
                </a:rPr>
                <a:t>View Dataset</a:t>
              </a:r>
              <a:endParaRPr lang="en-IN" sz="1200">
                <a:effectLst/>
                <a:latin typeface="Times New Roman"/>
                <a:ea typeface="Times New Roman"/>
              </a:endParaRPr>
            </a:p>
          </p:txBody>
        </p:sp>
        <p:sp>
          <p:nvSpPr>
            <p:cNvPr id="38" name="Rectangle 37"/>
            <p:cNvSpPr/>
            <p:nvPr/>
          </p:nvSpPr>
          <p:spPr>
            <a:xfrm>
              <a:off x="0" y="0"/>
              <a:ext cx="1037106" cy="666357"/>
            </a:xfrm>
            <a:prstGeom prst="rect">
              <a:avLst/>
            </a:prstGeom>
            <a:solidFill>
              <a:schemeClr val="tx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IN" sz="1200" b="1" kern="1200">
                  <a:solidFill>
                    <a:srgbClr val="000000"/>
                  </a:solidFill>
                  <a:effectLst/>
                  <a:latin typeface="Times New Roman"/>
                  <a:ea typeface="Times New Roman"/>
                </a:rPr>
                <a:t>Start</a:t>
              </a:r>
              <a:endParaRPr lang="en-IN" sz="1200">
                <a:effectLst/>
                <a:latin typeface="Times New Roman"/>
                <a:ea typeface="Times New Roman"/>
              </a:endParaRPr>
            </a:p>
          </p:txBody>
        </p:sp>
        <p:sp>
          <p:nvSpPr>
            <p:cNvPr id="39" name="Rectangle 38"/>
            <p:cNvSpPr/>
            <p:nvPr/>
          </p:nvSpPr>
          <p:spPr>
            <a:xfrm>
              <a:off x="1524000" y="0"/>
              <a:ext cx="1159118" cy="666357"/>
            </a:xfrm>
            <a:prstGeom prst="rect">
              <a:avLst/>
            </a:prstGeom>
            <a:solidFill>
              <a:schemeClr val="tx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IN" sz="1200" b="1" kern="1200">
                  <a:solidFill>
                    <a:srgbClr val="000000"/>
                  </a:solidFill>
                  <a:effectLst/>
                  <a:latin typeface="Times New Roman"/>
                  <a:ea typeface="Times New Roman"/>
                </a:rPr>
                <a:t>Select Dataset</a:t>
              </a:r>
              <a:endParaRPr lang="en-IN" sz="1200">
                <a:effectLst/>
                <a:latin typeface="Times New Roman"/>
                <a:ea typeface="Times New Roman"/>
              </a:endParaRPr>
            </a:p>
          </p:txBody>
        </p:sp>
        <p:sp>
          <p:nvSpPr>
            <p:cNvPr id="40" name="Rectangle 39"/>
            <p:cNvSpPr/>
            <p:nvPr/>
          </p:nvSpPr>
          <p:spPr>
            <a:xfrm>
              <a:off x="4714875" y="0"/>
              <a:ext cx="2172970" cy="685800"/>
            </a:xfrm>
            <a:prstGeom prst="rect">
              <a:avLst/>
            </a:prstGeom>
            <a:solidFill>
              <a:schemeClr val="tx1">
                <a:alpha val="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200" b="1" kern="1200">
                  <a:solidFill>
                    <a:srgbClr val="000000"/>
                  </a:solidFill>
                  <a:effectLst/>
                  <a:latin typeface="Times New Roman"/>
                  <a:ea typeface="Times New Roman"/>
                </a:rPr>
                <a:t>Image Pre-Processing</a:t>
              </a:r>
              <a:endParaRPr lang="en-IN" sz="1200">
                <a:effectLst/>
                <a:latin typeface="Times New Roman"/>
                <a:ea typeface="Times New Roman"/>
              </a:endParaRPr>
            </a:p>
          </p:txBody>
        </p:sp>
        <p:sp>
          <p:nvSpPr>
            <p:cNvPr id="41" name="Rectangle 40"/>
            <p:cNvSpPr/>
            <p:nvPr/>
          </p:nvSpPr>
          <p:spPr>
            <a:xfrm>
              <a:off x="2924175" y="2486025"/>
              <a:ext cx="1404984" cy="640080"/>
            </a:xfrm>
            <a:prstGeom prst="rect">
              <a:avLst/>
            </a:prstGeom>
            <a:solidFill>
              <a:schemeClr val="tx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IN" sz="1200" b="1" kern="1200">
                  <a:solidFill>
                    <a:srgbClr val="000000"/>
                  </a:solidFill>
                  <a:effectLst/>
                  <a:latin typeface="Times New Roman"/>
                  <a:ea typeface="Times New Roman"/>
                </a:rPr>
                <a:t>Feature Extraction</a:t>
              </a:r>
              <a:endParaRPr lang="en-IN" sz="1200">
                <a:effectLst/>
                <a:latin typeface="Times New Roman"/>
                <a:ea typeface="Times New Roman"/>
              </a:endParaRPr>
            </a:p>
          </p:txBody>
        </p:sp>
        <p:sp>
          <p:nvSpPr>
            <p:cNvPr id="42" name="Rectangle 41"/>
            <p:cNvSpPr/>
            <p:nvPr/>
          </p:nvSpPr>
          <p:spPr>
            <a:xfrm>
              <a:off x="152400" y="2571750"/>
              <a:ext cx="1805940" cy="652145"/>
            </a:xfrm>
            <a:prstGeom prst="rect">
              <a:avLst/>
            </a:prstGeom>
            <a:solidFill>
              <a:schemeClr val="tx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50000"/>
                </a:lnSpc>
                <a:spcAft>
                  <a:spcPts val="0"/>
                </a:spcAft>
              </a:pPr>
              <a:r>
                <a:rPr lang="en-IN" sz="1200" b="1" kern="1200">
                  <a:solidFill>
                    <a:srgbClr val="000000"/>
                  </a:solidFill>
                  <a:effectLst/>
                  <a:latin typeface="Times New Roman"/>
                  <a:ea typeface="Times New Roman"/>
                </a:rPr>
                <a:t>Convolutional Neural Network</a:t>
              </a:r>
              <a:endParaRPr lang="en-IN" sz="1200">
                <a:effectLst/>
                <a:latin typeface="Times New Roman"/>
                <a:ea typeface="Times New Roman"/>
              </a:endParaRPr>
            </a:p>
            <a:p>
              <a:pPr algn="ctr">
                <a:lnSpc>
                  <a:spcPct val="150000"/>
                </a:lnSpc>
                <a:spcAft>
                  <a:spcPts val="0"/>
                </a:spcAft>
              </a:pPr>
              <a:r>
                <a:rPr lang="en-IN" sz="1200">
                  <a:effectLst/>
                  <a:latin typeface="Times New Roman"/>
                  <a:ea typeface="Times New Roman"/>
                </a:rPr>
                <a:t> </a:t>
              </a:r>
            </a:p>
          </p:txBody>
        </p:sp>
        <p:sp>
          <p:nvSpPr>
            <p:cNvPr id="43" name="TextBox 81"/>
            <p:cNvSpPr txBox="1"/>
            <p:nvPr/>
          </p:nvSpPr>
          <p:spPr>
            <a:xfrm>
              <a:off x="504825" y="2190750"/>
              <a:ext cx="1092835" cy="338455"/>
            </a:xfrm>
            <a:prstGeom prst="rect">
              <a:avLst/>
            </a:prstGeom>
            <a:noFill/>
          </p:spPr>
          <p:txBody>
            <a:bodyPr wrap="square" rtlCol="0">
              <a:noAutofit/>
            </a:bodyPr>
            <a:lstStyle/>
            <a:p>
              <a:pPr algn="ctr">
                <a:spcAft>
                  <a:spcPts val="0"/>
                </a:spcAft>
              </a:pPr>
              <a:r>
                <a:rPr lang="en-IN" sz="1200" b="1" kern="1200">
                  <a:solidFill>
                    <a:srgbClr val="000000"/>
                  </a:solidFill>
                  <a:effectLst/>
                  <a:latin typeface="Times New Roman"/>
                  <a:ea typeface="Times New Roman"/>
                </a:rPr>
                <a:t>Classification</a:t>
              </a:r>
              <a:endParaRPr lang="en-IN" sz="1200">
                <a:effectLst/>
                <a:latin typeface="Times New Roman"/>
                <a:ea typeface="Times New Roman"/>
              </a:endParaRPr>
            </a:p>
          </p:txBody>
        </p:sp>
        <p:cxnSp>
          <p:nvCxnSpPr>
            <p:cNvPr id="44" name="Straight Arrow Connector 43"/>
            <p:cNvCxnSpPr/>
            <p:nvPr/>
          </p:nvCxnSpPr>
          <p:spPr>
            <a:xfrm>
              <a:off x="1038225" y="333375"/>
              <a:ext cx="4880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686050" y="333375"/>
              <a:ext cx="42704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143375" y="323850"/>
              <a:ext cx="571500"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2162175" y="2809875"/>
              <a:ext cx="76390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1038225" y="3476625"/>
              <a:ext cx="1270" cy="485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038225" y="3962400"/>
              <a:ext cx="31083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762625" y="685800"/>
              <a:ext cx="635" cy="2114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4314825" y="2800350"/>
              <a:ext cx="14477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083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74010" y="440127"/>
            <a:ext cx="9971116" cy="696191"/>
          </a:xfrm>
        </p:spPr>
        <p:txBody>
          <a:bodyPr>
            <a:normAutofit/>
          </a:bodyPr>
          <a:lstStyle/>
          <a:p>
            <a:r>
              <a:rPr lang="en-US" sz="3600" b="1" cap="all" dirty="0">
                <a:solidFill>
                  <a:schemeClr val="tx1"/>
                </a:solidFill>
                <a:latin typeface="Times New Roman" panose="02020603050405020304" pitchFamily="18" charset="0"/>
                <a:cs typeface="Times New Roman" panose="02020603050405020304" pitchFamily="18" charset="0"/>
              </a:rPr>
              <a:t>MODULES</a:t>
            </a:r>
          </a:p>
        </p:txBody>
      </p:sp>
      <p:sp>
        <p:nvSpPr>
          <p:cNvPr id="5" name="Content Placeholder 2"/>
          <p:cNvSpPr txBox="1">
            <a:spLocks/>
          </p:cNvSpPr>
          <p:nvPr/>
        </p:nvSpPr>
        <p:spPr>
          <a:xfrm>
            <a:off x="1174010" y="1511498"/>
            <a:ext cx="9971116" cy="489574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0">
              <a:lnSpc>
                <a:spcPct val="150000"/>
              </a:lnSpc>
              <a:buClrTx/>
              <a:buFont typeface="Wingdings" pitchFamily="2" charset="2"/>
              <a:buChar char="Ø"/>
            </a:pPr>
            <a:r>
              <a:rPr lang="en-US" dirty="0" smtClean="0">
                <a:solidFill>
                  <a:schemeClr val="tx1"/>
                </a:solidFill>
                <a:latin typeface="Times New Roman" pitchFamily="18" charset="0"/>
                <a:cs typeface="Times New Roman" pitchFamily="18" charset="0"/>
              </a:rPr>
              <a:t>Image Selection </a:t>
            </a:r>
            <a:r>
              <a:rPr lang="en-US" dirty="0">
                <a:solidFill>
                  <a:schemeClr val="tx1"/>
                </a:solidFill>
                <a:latin typeface="Times New Roman" pitchFamily="18" charset="0"/>
                <a:cs typeface="Times New Roman" pitchFamily="18" charset="0"/>
              </a:rPr>
              <a:t>and Loading</a:t>
            </a:r>
            <a:endParaRPr lang="en-IN" dirty="0">
              <a:solidFill>
                <a:schemeClr val="tx1"/>
              </a:solidFill>
              <a:latin typeface="Times New Roman" pitchFamily="18" charset="0"/>
              <a:cs typeface="Times New Roman" pitchFamily="18" charset="0"/>
            </a:endParaRPr>
          </a:p>
          <a:p>
            <a:pPr lvl="0">
              <a:lnSpc>
                <a:spcPct val="150000"/>
              </a:lnSpc>
              <a:buClrTx/>
              <a:buFont typeface="Wingdings" pitchFamily="2" charset="2"/>
              <a:buChar char="Ø"/>
            </a:pPr>
            <a:r>
              <a:rPr lang="en-US" dirty="0" smtClean="0">
                <a:solidFill>
                  <a:schemeClr val="tx1"/>
                </a:solidFill>
                <a:latin typeface="Times New Roman" pitchFamily="18" charset="0"/>
                <a:cs typeface="Times New Roman" pitchFamily="18" charset="0"/>
              </a:rPr>
              <a:t>Image Preprocessing</a:t>
            </a:r>
            <a:endParaRPr lang="en-IN" dirty="0">
              <a:solidFill>
                <a:schemeClr val="tx1"/>
              </a:solidFill>
              <a:latin typeface="Times New Roman" pitchFamily="18" charset="0"/>
              <a:cs typeface="Times New Roman" pitchFamily="18" charset="0"/>
            </a:endParaRPr>
          </a:p>
          <a:p>
            <a:pPr lvl="0">
              <a:lnSpc>
                <a:spcPct val="150000"/>
              </a:lnSpc>
              <a:buClrTx/>
              <a:buFont typeface="Wingdings" pitchFamily="2" charset="2"/>
              <a:buChar char="Ø"/>
            </a:pPr>
            <a:r>
              <a:rPr lang="en-IN" dirty="0" smtClean="0">
                <a:solidFill>
                  <a:schemeClr val="tx1"/>
                </a:solidFill>
                <a:latin typeface="Times New Roman" pitchFamily="18" charset="0"/>
                <a:cs typeface="Times New Roman" pitchFamily="18" charset="0"/>
              </a:rPr>
              <a:t>Feature Extraction</a:t>
            </a:r>
            <a:endParaRPr lang="en-IN" dirty="0">
              <a:solidFill>
                <a:schemeClr val="tx1"/>
              </a:solidFill>
              <a:latin typeface="Times New Roman" pitchFamily="18" charset="0"/>
              <a:cs typeface="Times New Roman" pitchFamily="18" charset="0"/>
            </a:endParaRPr>
          </a:p>
          <a:p>
            <a:pPr lvl="0">
              <a:lnSpc>
                <a:spcPct val="150000"/>
              </a:lnSpc>
              <a:buClrTx/>
              <a:buFont typeface="Wingdings" pitchFamily="2" charset="2"/>
              <a:buChar char="Ø"/>
            </a:pPr>
            <a:r>
              <a:rPr lang="en-IN" dirty="0">
                <a:solidFill>
                  <a:schemeClr val="tx1"/>
                </a:solidFill>
                <a:latin typeface="Times New Roman" pitchFamily="18" charset="0"/>
                <a:cs typeface="Times New Roman" pitchFamily="18" charset="0"/>
              </a:rPr>
              <a:t>Classification</a:t>
            </a:r>
          </a:p>
          <a:p>
            <a:pPr lvl="0">
              <a:lnSpc>
                <a:spcPct val="150000"/>
              </a:lnSpc>
              <a:buClrTx/>
              <a:buFont typeface="Wingdings" pitchFamily="2" charset="2"/>
              <a:buChar char="Ø"/>
            </a:pPr>
            <a:r>
              <a:rPr lang="en-IN" dirty="0">
                <a:solidFill>
                  <a:schemeClr val="tx1"/>
                </a:solidFill>
                <a:latin typeface="Times New Roman" pitchFamily="18" charset="0"/>
                <a:cs typeface="Times New Roman" pitchFamily="18" charset="0"/>
              </a:rPr>
              <a:t>Prediction</a:t>
            </a:r>
          </a:p>
          <a:p>
            <a:pPr lvl="0">
              <a:lnSpc>
                <a:spcPct val="150000"/>
              </a:lnSpc>
              <a:buClrTx/>
              <a:buFont typeface="Wingdings" pitchFamily="2" charset="2"/>
              <a:buChar char="Ø"/>
            </a:pPr>
            <a:r>
              <a:rPr lang="en-IN" dirty="0">
                <a:solidFill>
                  <a:schemeClr val="tx1"/>
                </a:solidFill>
                <a:latin typeface="Times New Roman" pitchFamily="18" charset="0"/>
                <a:cs typeface="Times New Roman" pitchFamily="18" charset="0"/>
              </a:rPr>
              <a:t>Result Generation</a:t>
            </a:r>
          </a:p>
        </p:txBody>
      </p:sp>
    </p:spTree>
    <p:extLst>
      <p:ext uri="{BB962C8B-B14F-4D97-AF65-F5344CB8AC3E}">
        <p14:creationId xmlns:p14="http://schemas.microsoft.com/office/powerpoint/2010/main" val="364550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92877" y="2534570"/>
            <a:ext cx="6421582" cy="665018"/>
          </a:xfrm>
        </p:spPr>
        <p:txBody>
          <a:bodyPr>
            <a:normAutofit/>
          </a:bodyPr>
          <a:lstStyle/>
          <a:p>
            <a:pPr algn="ctr"/>
            <a:r>
              <a:rPr lang="en-US" sz="3600" b="1" dirty="0" smtClean="0">
                <a:solidFill>
                  <a:schemeClr val="tx1"/>
                </a:solidFill>
                <a:latin typeface="Times New Roman" panose="02020603050405020304" pitchFamily="18" charset="0"/>
                <a:cs typeface="Times New Roman" panose="02020603050405020304" pitchFamily="18" charset="0"/>
              </a:rPr>
              <a:t>MODULES DESCRIPTION</a:t>
            </a:r>
            <a:endParaRPr lang="en-US" sz="3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25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94208" y="492868"/>
            <a:ext cx="9441615" cy="885975"/>
          </a:xfrm>
        </p:spPr>
        <p:txBody>
          <a:bodyPr>
            <a:noAutofit/>
          </a:bodyPr>
          <a:lstStyle/>
          <a:p>
            <a:pPr algn="just">
              <a:lnSpc>
                <a:spcPct val="150000"/>
              </a:lnSpc>
            </a:pPr>
            <a:r>
              <a:rPr lang="en-IN" sz="3600" b="1" cap="all" dirty="0" smtClean="0">
                <a:solidFill>
                  <a:schemeClr val="tx1"/>
                </a:solidFill>
                <a:latin typeface="Times New Roman" panose="02020603050405020304" pitchFamily="18" charset="0"/>
                <a:cs typeface="Times New Roman" panose="02020603050405020304" pitchFamily="18" charset="0"/>
              </a:rPr>
              <a:t>IMAGE SELECTION </a:t>
            </a:r>
            <a:r>
              <a:rPr lang="en-IN" sz="3600" b="1" cap="all" dirty="0">
                <a:solidFill>
                  <a:schemeClr val="tx1"/>
                </a:solidFill>
                <a:latin typeface="Times New Roman" panose="02020603050405020304" pitchFamily="18" charset="0"/>
                <a:cs typeface="Times New Roman" panose="02020603050405020304" pitchFamily="18" charset="0"/>
              </a:rPr>
              <a:t>AND LOADING</a:t>
            </a:r>
            <a:endParaRPr lang="en-US" sz="3600" b="1" cap="all"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074513" y="1733520"/>
            <a:ext cx="9743741" cy="1323439"/>
          </a:xfrm>
          <a:prstGeom prst="rect">
            <a:avLst/>
          </a:prstGeom>
        </p:spPr>
        <p:txBody>
          <a:bodyPr wrap="square">
            <a:spAutoFit/>
          </a:bodyPr>
          <a:lstStyle/>
          <a:p>
            <a:pPr marL="342900" lvl="0" indent="-342900" algn="just">
              <a:buFont typeface="Wingdings" pitchFamily="2" charset="2"/>
              <a:buChar char="Ø"/>
            </a:pPr>
            <a:r>
              <a:rPr lang="en-US" sz="2000" dirty="0">
                <a:latin typeface="Times New Roman" pitchFamily="18" charset="0"/>
                <a:cs typeface="Times New Roman" pitchFamily="18" charset="0"/>
              </a:rPr>
              <a:t>The data selection is the process of selecting the data for </a:t>
            </a:r>
            <a:r>
              <a:rPr lang="en-IN" sz="2000" b="1" dirty="0">
                <a:latin typeface="Times New Roman" pitchFamily="18" charset="0"/>
                <a:cs typeface="Times New Roman" pitchFamily="18" charset="0"/>
              </a:rPr>
              <a:t>Fake images and Original images </a:t>
            </a:r>
            <a:r>
              <a:rPr lang="en-US" sz="2000" dirty="0">
                <a:latin typeface="Times New Roman" pitchFamily="18" charset="0"/>
                <a:cs typeface="Times New Roman" pitchFamily="18" charset="0"/>
              </a:rPr>
              <a:t>dataset.</a:t>
            </a:r>
            <a:endParaRPr lang="en-IN" sz="2000" dirty="0">
              <a:latin typeface="Times New Roman" pitchFamily="18" charset="0"/>
              <a:cs typeface="Times New Roman" pitchFamily="18" charset="0"/>
            </a:endParaRPr>
          </a:p>
          <a:p>
            <a:pPr marL="342900" lvl="0" indent="-342900" algn="just">
              <a:buFont typeface="Wingdings" pitchFamily="2" charset="2"/>
              <a:buChar char="Ø"/>
            </a:pPr>
            <a:r>
              <a:rPr lang="en-US" sz="2000" dirty="0">
                <a:latin typeface="Times New Roman" pitchFamily="18" charset="0"/>
                <a:cs typeface="Times New Roman" pitchFamily="18" charset="0"/>
              </a:rPr>
              <a:t>The dataset which contains the information about correct person images or fake person images.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325023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65376" y="796668"/>
            <a:ext cx="9560086" cy="706964"/>
          </a:xfrm>
        </p:spPr>
        <p:txBody>
          <a:bodyPr>
            <a:normAutofit/>
          </a:bodyPr>
          <a:lstStyle/>
          <a:p>
            <a:pPr algn="just"/>
            <a:r>
              <a:rPr lang="en-US" sz="3600" b="1" cap="all" dirty="0" smtClean="0">
                <a:solidFill>
                  <a:schemeClr val="tx1"/>
                </a:solidFill>
                <a:latin typeface="Times New Roman" panose="02020603050405020304" pitchFamily="18" charset="0"/>
                <a:cs typeface="Times New Roman" panose="02020603050405020304" pitchFamily="18" charset="0"/>
              </a:rPr>
              <a:t>IMAGE PREPROCESSING</a:t>
            </a:r>
            <a:endParaRPr lang="en-US" sz="3600" b="1" cap="all"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691134" y="1942886"/>
            <a:ext cx="9650601" cy="2862322"/>
          </a:xfrm>
          <a:prstGeom prst="rect">
            <a:avLst/>
          </a:prstGeom>
        </p:spPr>
        <p:txBody>
          <a:bodyPr wrap="square">
            <a:spAutoFit/>
          </a:bodyPr>
          <a:lstStyle/>
          <a:p>
            <a:pPr marL="342900" lvl="0" indent="-342900" algn="just">
              <a:lnSpc>
                <a:spcPct val="150000"/>
              </a:lnSpc>
              <a:buFont typeface="Wingdings" pitchFamily="2" charset="2"/>
              <a:buChar char="Ø"/>
            </a:pPr>
            <a:r>
              <a:rPr lang="en-IN" sz="2000" dirty="0">
                <a:latin typeface="Times New Roman" pitchFamily="18" charset="0"/>
                <a:cs typeface="Times New Roman" pitchFamily="18" charset="0"/>
              </a:rPr>
              <a:t>Image Data pre-processing is the process of getting rescale data from the dataset. </a:t>
            </a:r>
          </a:p>
          <a:p>
            <a:pPr marL="1257300" lvl="2" indent="-342900" algn="just">
              <a:lnSpc>
                <a:spcPct val="150000"/>
              </a:lnSpc>
              <a:buFont typeface="Wingdings" pitchFamily="2" charset="2"/>
              <a:buChar char="v"/>
            </a:pPr>
            <a:r>
              <a:rPr lang="en-IN" sz="2000" dirty="0">
                <a:latin typeface="Times New Roman" pitchFamily="18" charset="0"/>
                <a:cs typeface="Times New Roman" pitchFamily="18" charset="0"/>
              </a:rPr>
              <a:t>	 Resize image dataset </a:t>
            </a:r>
          </a:p>
          <a:p>
            <a:pPr marL="1257300" lvl="2" indent="-342900" algn="just">
              <a:lnSpc>
                <a:spcPct val="150000"/>
              </a:lnSpc>
              <a:buFont typeface="Wingdings" pitchFamily="2" charset="2"/>
              <a:buChar char="v"/>
            </a:pPr>
            <a:r>
              <a:rPr lang="en-IN" sz="2000" dirty="0">
                <a:latin typeface="Times New Roman" pitchFamily="18" charset="0"/>
                <a:cs typeface="Times New Roman" pitchFamily="18" charset="0"/>
              </a:rPr>
              <a:t>	Getting data </a:t>
            </a:r>
          </a:p>
          <a:p>
            <a:pPr marL="342900" lvl="0" indent="-342900" algn="just">
              <a:lnSpc>
                <a:spcPct val="150000"/>
              </a:lnSpc>
              <a:buFont typeface="Wingdings" pitchFamily="2" charset="2"/>
              <a:buChar char="Ø"/>
            </a:pPr>
            <a:r>
              <a:rPr lang="en-IN" sz="2000" dirty="0">
                <a:latin typeface="Times New Roman" pitchFamily="18" charset="0"/>
                <a:cs typeface="Times New Roman" pitchFamily="18" charset="0"/>
              </a:rPr>
              <a:t>Resize image dataset: Rescale the grey scale chest fake images and original images. </a:t>
            </a:r>
          </a:p>
          <a:p>
            <a:pPr marL="342900" lvl="0" indent="-342900" algn="just">
              <a:lnSpc>
                <a:spcPct val="150000"/>
              </a:lnSpc>
              <a:buFont typeface="Wingdings" pitchFamily="2" charset="2"/>
              <a:buChar char="Ø"/>
            </a:pPr>
            <a:r>
              <a:rPr lang="en-IN" sz="2000" dirty="0">
                <a:latin typeface="Times New Roman" pitchFamily="18" charset="0"/>
                <a:cs typeface="Times New Roman" pitchFamily="18" charset="0"/>
              </a:rPr>
              <a:t>Getting data: That categorical data is defined as variables with a finite set of rescaled values. That most deep learning algorithms require array input and output variables. </a:t>
            </a:r>
          </a:p>
        </p:txBody>
      </p:sp>
    </p:spTree>
    <p:extLst>
      <p:ext uri="{BB962C8B-B14F-4D97-AF65-F5344CB8AC3E}">
        <p14:creationId xmlns:p14="http://schemas.microsoft.com/office/powerpoint/2010/main" val="944058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44698" y="429269"/>
            <a:ext cx="10866483" cy="1244986"/>
          </a:xfrm>
        </p:spPr>
        <p:txBody>
          <a:bodyPr>
            <a:noAutofit/>
          </a:bodyPr>
          <a:lstStyle/>
          <a:p>
            <a:pPr algn="just"/>
            <a:r>
              <a:rPr lang="en-US" sz="3600" b="1" cap="all" dirty="0">
                <a:solidFill>
                  <a:schemeClr val="tx1"/>
                </a:solidFill>
                <a:latin typeface="Times New Roman" panose="02020603050405020304" pitchFamily="18" charset="0"/>
                <a:cs typeface="Times New Roman" panose="02020603050405020304" pitchFamily="18" charset="0"/>
              </a:rPr>
              <a:t>SPLITTING DATASET INTO TRAIN AND TEST DATA</a:t>
            </a:r>
          </a:p>
        </p:txBody>
      </p:sp>
      <p:sp>
        <p:nvSpPr>
          <p:cNvPr id="5" name="Rectangle 4"/>
          <p:cNvSpPr/>
          <p:nvPr/>
        </p:nvSpPr>
        <p:spPr>
          <a:xfrm>
            <a:off x="392937" y="1912390"/>
            <a:ext cx="10352916" cy="3785652"/>
          </a:xfrm>
          <a:prstGeom prst="rect">
            <a:avLst/>
          </a:prstGeom>
        </p:spPr>
        <p:txBody>
          <a:bodyPr wrap="square">
            <a:spAutoFit/>
          </a:bodyPr>
          <a:lstStyle/>
          <a:p>
            <a:pPr marL="342900" lvl="0" indent="-342900" algn="just">
              <a:lnSpc>
                <a:spcPct val="150000"/>
              </a:lnSpc>
              <a:buFont typeface="Wingdings" pitchFamily="2" charset="2"/>
              <a:buChar char="Ø"/>
            </a:pPr>
            <a:r>
              <a:rPr lang="en-IN" sz="2000" dirty="0">
                <a:latin typeface="Times New Roman" pitchFamily="18" charset="0"/>
                <a:cs typeface="Times New Roman" pitchFamily="18" charset="0"/>
              </a:rPr>
              <a:t>Data splitting is the act of partitioning available data into two portions, usually for cross-validator purposes.  </a:t>
            </a:r>
          </a:p>
          <a:p>
            <a:pPr marL="342900" lvl="0" indent="-342900" algn="just">
              <a:lnSpc>
                <a:spcPct val="150000"/>
              </a:lnSpc>
              <a:buFont typeface="Wingdings" pitchFamily="2" charset="2"/>
              <a:buChar char="Ø"/>
            </a:pPr>
            <a:r>
              <a:rPr lang="en-IN" sz="2000" dirty="0">
                <a:latin typeface="Times New Roman" pitchFamily="18" charset="0"/>
                <a:cs typeface="Times New Roman" pitchFamily="18" charset="0"/>
              </a:rPr>
              <a:t>One Portion of the data is used to develop a predictive model and the other to evaluate the model's performance.</a:t>
            </a:r>
          </a:p>
          <a:p>
            <a:pPr marL="342900" lvl="0" indent="-342900" algn="just">
              <a:lnSpc>
                <a:spcPct val="150000"/>
              </a:lnSpc>
              <a:buFont typeface="Wingdings" pitchFamily="2" charset="2"/>
              <a:buChar char="Ø"/>
            </a:pPr>
            <a:r>
              <a:rPr lang="en-IN" sz="2000" dirty="0">
                <a:latin typeface="Times New Roman" pitchFamily="18" charset="0"/>
                <a:cs typeface="Times New Roman" pitchFamily="18" charset="0"/>
              </a:rPr>
              <a:t>Separating data into training and testing sets is an important part of evaluating data mining models. </a:t>
            </a:r>
          </a:p>
          <a:p>
            <a:pPr marL="342900" lvl="0" indent="-342900" algn="just">
              <a:lnSpc>
                <a:spcPct val="150000"/>
              </a:lnSpc>
              <a:buFont typeface="Wingdings" pitchFamily="2" charset="2"/>
              <a:buChar char="Ø"/>
            </a:pPr>
            <a:r>
              <a:rPr lang="en-IN" sz="2000" dirty="0">
                <a:latin typeface="Times New Roman" pitchFamily="18" charset="0"/>
                <a:cs typeface="Times New Roman" pitchFamily="18" charset="0"/>
              </a:rPr>
              <a:t>Typically, when you separate a data set into a training set and testing set, most of the data is used for training, and a smaller portion of the data is used for testing. </a:t>
            </a:r>
          </a:p>
        </p:txBody>
      </p:sp>
    </p:spTree>
    <p:extLst>
      <p:ext uri="{BB962C8B-B14F-4D97-AF65-F5344CB8AC3E}">
        <p14:creationId xmlns:p14="http://schemas.microsoft.com/office/powerpoint/2010/main" val="1091825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68946" y="393714"/>
            <a:ext cx="8761413" cy="706964"/>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CLASSIFICATION</a:t>
            </a:r>
          </a:p>
        </p:txBody>
      </p:sp>
      <p:sp>
        <p:nvSpPr>
          <p:cNvPr id="5" name="Rectangle 4"/>
          <p:cNvSpPr/>
          <p:nvPr/>
        </p:nvSpPr>
        <p:spPr>
          <a:xfrm>
            <a:off x="746976" y="1262129"/>
            <a:ext cx="10393250" cy="5170646"/>
          </a:xfrm>
          <a:prstGeom prst="rect">
            <a:avLst/>
          </a:prstGeom>
        </p:spPr>
        <p:txBody>
          <a:bodyPr wrap="square">
            <a:spAutoFit/>
          </a:bodyPr>
          <a:lstStyle/>
          <a:p>
            <a:pPr marL="342900" indent="-342900" algn="just">
              <a:lnSpc>
                <a:spcPct val="150000"/>
              </a:lnSpc>
              <a:buFont typeface="Wingdings" pitchFamily="2" charset="2"/>
              <a:buChar char="Ø"/>
            </a:pPr>
            <a:r>
              <a:rPr lang="en-IN" sz="2000" b="1" dirty="0">
                <a:latin typeface="Times New Roman" pitchFamily="18" charset="0"/>
                <a:cs typeface="Times New Roman" pitchFamily="18" charset="0"/>
              </a:rPr>
              <a:t>CNN</a:t>
            </a:r>
            <a:r>
              <a:rPr lang="en-IN" sz="2000" dirty="0">
                <a:latin typeface="Times New Roman" pitchFamily="18" charset="0"/>
                <a:cs typeface="Times New Roman" pitchFamily="18" charset="0"/>
              </a:rPr>
              <a:t> In deep learning, a convolutional neural network (CNN, or ConvNet) is a class of deep neural networks, most commonly applied to analysing visual imagery. </a:t>
            </a:r>
            <a:endParaRPr lang="en-IN" sz="2000" dirty="0" smtClean="0">
              <a:latin typeface="Times New Roman" pitchFamily="18" charset="0"/>
              <a:cs typeface="Times New Roman" pitchFamily="18" charset="0"/>
            </a:endParaRPr>
          </a:p>
          <a:p>
            <a:pPr marL="342900" indent="-342900" algn="just">
              <a:lnSpc>
                <a:spcPct val="150000"/>
              </a:lnSpc>
              <a:buFont typeface="Wingdings" pitchFamily="2" charset="2"/>
              <a:buChar char="Ø"/>
            </a:pPr>
            <a:r>
              <a:rPr lang="en-IN" sz="2000" dirty="0" smtClean="0">
                <a:latin typeface="Times New Roman" pitchFamily="18" charset="0"/>
                <a:cs typeface="Times New Roman" pitchFamily="18" charset="0"/>
              </a:rPr>
              <a:t>They </a:t>
            </a:r>
            <a:r>
              <a:rPr lang="en-IN" sz="2000" dirty="0">
                <a:latin typeface="Times New Roman" pitchFamily="18" charset="0"/>
                <a:cs typeface="Times New Roman" pitchFamily="18" charset="0"/>
              </a:rPr>
              <a:t>have applications in image and video recognition, recommender systems, image classification, medical image analysis, natural language processing, brain-computer interfaces, and financial time series. </a:t>
            </a:r>
            <a:endParaRPr lang="en-IN" sz="2000" dirty="0" smtClean="0">
              <a:latin typeface="Times New Roman" pitchFamily="18" charset="0"/>
              <a:cs typeface="Times New Roman" pitchFamily="18" charset="0"/>
            </a:endParaRPr>
          </a:p>
          <a:p>
            <a:pPr marL="342900" indent="-342900" algn="just">
              <a:lnSpc>
                <a:spcPct val="150000"/>
              </a:lnSpc>
              <a:buFont typeface="Wingdings" pitchFamily="2" charset="2"/>
              <a:buChar char="Ø"/>
            </a:pPr>
            <a:r>
              <a:rPr lang="en-IN" sz="2000" dirty="0" smtClean="0">
                <a:latin typeface="Times New Roman" pitchFamily="18" charset="0"/>
                <a:cs typeface="Times New Roman" pitchFamily="18" charset="0"/>
              </a:rPr>
              <a:t>CNNs </a:t>
            </a:r>
            <a:r>
              <a:rPr lang="en-IN" sz="2000" dirty="0">
                <a:latin typeface="Times New Roman" pitchFamily="18" charset="0"/>
                <a:cs typeface="Times New Roman" pitchFamily="18" charset="0"/>
              </a:rPr>
              <a:t>are regularized versions of multilayer perceptron’s. Multilayer perceptron’s usually mean fully connected networks, that is, each neuron in one layer is connected to all neurons in the next layer. </a:t>
            </a:r>
            <a:endParaRPr lang="en-IN" sz="2000" dirty="0" smtClean="0">
              <a:latin typeface="Times New Roman" pitchFamily="18" charset="0"/>
              <a:cs typeface="Times New Roman" pitchFamily="18" charset="0"/>
            </a:endParaRPr>
          </a:p>
          <a:p>
            <a:pPr marL="342900" indent="-342900" algn="just">
              <a:lnSpc>
                <a:spcPct val="150000"/>
              </a:lnSpc>
              <a:buFont typeface="Wingdings" pitchFamily="2" charset="2"/>
              <a:buChar char="Ø"/>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"fully-connectedness" of these networks makes them prone to over fitting data. Typical ways of regularization include adding some form of magnitude measurement of weights to the loss function. </a:t>
            </a:r>
          </a:p>
        </p:txBody>
      </p:sp>
    </p:spTree>
    <p:extLst>
      <p:ext uri="{BB962C8B-B14F-4D97-AF65-F5344CB8AC3E}">
        <p14:creationId xmlns:p14="http://schemas.microsoft.com/office/powerpoint/2010/main" val="310765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75764" y="598214"/>
            <a:ext cx="10000727" cy="715703"/>
          </a:xfrm>
        </p:spPr>
        <p:txBody>
          <a:bodyPr>
            <a:normAutofit/>
          </a:bodyPr>
          <a:lstStyle/>
          <a:p>
            <a:r>
              <a:rPr lang="en-US" sz="3600" b="1" cap="all" dirty="0">
                <a:solidFill>
                  <a:schemeClr val="tx1"/>
                </a:solidFill>
                <a:latin typeface="Times New Roman" panose="02020603050405020304" pitchFamily="18" charset="0"/>
                <a:cs typeface="Times New Roman" panose="02020603050405020304" pitchFamily="18" charset="0"/>
              </a:rPr>
              <a:t>DOMAIN INTRODUCTION</a:t>
            </a:r>
          </a:p>
        </p:txBody>
      </p:sp>
      <p:sp>
        <p:nvSpPr>
          <p:cNvPr id="5" name="Content Placeholder 2"/>
          <p:cNvSpPr>
            <a:spLocks noGrp="1"/>
          </p:cNvSpPr>
          <p:nvPr>
            <p:ph idx="1"/>
          </p:nvPr>
        </p:nvSpPr>
        <p:spPr>
          <a:xfrm>
            <a:off x="834268" y="1634742"/>
            <a:ext cx="10215806" cy="4199388"/>
          </a:xfrm>
        </p:spPr>
        <p:txBody>
          <a:bodyPr>
            <a:noAutofit/>
          </a:bodyPr>
          <a:lstStyle/>
          <a:p>
            <a:pPr algn="just">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It is a method of protecting information and communications through the use of codes, so that only those for whom the information is intended can read and process it. </a:t>
            </a:r>
          </a:p>
          <a:p>
            <a:pPr algn="just">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There are two types of methods used for  processing </a:t>
            </a:r>
            <a:r>
              <a:rPr lang="en-IN" sz="2000" dirty="0" smtClean="0">
                <a:latin typeface="Times New Roman" panose="02020603050405020304" pitchFamily="18" charset="0"/>
                <a:cs typeface="Times New Roman" panose="02020603050405020304" pitchFamily="18" charset="0"/>
              </a:rPr>
              <a:t>namely,</a:t>
            </a:r>
          </a:p>
          <a:p>
            <a:pPr lvl="3" algn="just">
              <a:lnSpc>
                <a:spcPct val="150000"/>
              </a:lnSpc>
              <a:buClrTx/>
              <a:buFont typeface="Wingdings" pitchFamily="2" charset="2"/>
              <a:buChar char="v"/>
            </a:pPr>
            <a:r>
              <a:rPr lang="en-IN" sz="2000" dirty="0" smtClean="0">
                <a:latin typeface="Times New Roman" panose="02020603050405020304" pitchFamily="18" charset="0"/>
                <a:cs typeface="Times New Roman" panose="02020603050405020304" pitchFamily="18" charset="0"/>
              </a:rPr>
              <a:t>Image processing</a:t>
            </a:r>
          </a:p>
          <a:p>
            <a:pPr lvl="3" algn="just">
              <a:lnSpc>
                <a:spcPct val="150000"/>
              </a:lnSpc>
              <a:buClrTx/>
              <a:buFont typeface="Wingdings" pitchFamily="2" charset="2"/>
              <a:buChar char="v"/>
            </a:pPr>
            <a:r>
              <a:rPr lang="en-IN" sz="2000" dirty="0" smtClean="0">
                <a:latin typeface="Times New Roman" panose="02020603050405020304" pitchFamily="18" charset="0"/>
                <a:cs typeface="Times New Roman" panose="02020603050405020304" pitchFamily="18" charset="0"/>
              </a:rPr>
              <a:t>Data processing</a:t>
            </a:r>
          </a:p>
          <a:p>
            <a:pPr algn="just">
              <a:lnSpc>
                <a:spcPct val="150000"/>
              </a:lnSpc>
              <a:buClrTx/>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two general phases that all types of data have to undergo while cryptography and steganography</a:t>
            </a:r>
          </a:p>
          <a:p>
            <a:pPr algn="just">
              <a:lnSpc>
                <a:spcPct val="150000"/>
              </a:lnSpc>
              <a:buClrTx/>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information obtained from Security processing is hopefully both new and useful</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99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01521" y="432351"/>
            <a:ext cx="8761413" cy="706964"/>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PREDICTION</a:t>
            </a:r>
          </a:p>
        </p:txBody>
      </p:sp>
      <p:sp>
        <p:nvSpPr>
          <p:cNvPr id="5" name="Rectangle 4"/>
          <p:cNvSpPr/>
          <p:nvPr/>
        </p:nvSpPr>
        <p:spPr>
          <a:xfrm>
            <a:off x="656823" y="1402866"/>
            <a:ext cx="10483402" cy="1477328"/>
          </a:xfrm>
          <a:prstGeom prst="rect">
            <a:avLst/>
          </a:prstGeom>
        </p:spPr>
        <p:txBody>
          <a:bodyPr wrap="square">
            <a:spAutoFit/>
          </a:bodyPr>
          <a:lstStyle/>
          <a:p>
            <a:pPr marL="342900" lvl="0" indent="-342900" algn="just">
              <a:lnSpc>
                <a:spcPct val="150000"/>
              </a:lnSpc>
              <a:buFont typeface="Wingdings" pitchFamily="2" charset="2"/>
              <a:buChar char="Ø"/>
            </a:pPr>
            <a:r>
              <a:rPr lang="en-IN" sz="2000" dirty="0">
                <a:latin typeface="Times New Roman" pitchFamily="18" charset="0"/>
                <a:cs typeface="Times New Roman" pitchFamily="18" charset="0"/>
              </a:rPr>
              <a:t>It’s a process of predicting fake images and original images from the dataset. </a:t>
            </a:r>
          </a:p>
          <a:p>
            <a:pPr marL="342900" lvl="0" indent="-342900" algn="just">
              <a:lnSpc>
                <a:spcPct val="150000"/>
              </a:lnSpc>
              <a:buFont typeface="Wingdings" pitchFamily="2" charset="2"/>
              <a:buChar char="Ø"/>
            </a:pPr>
            <a:r>
              <a:rPr lang="en-IN" sz="2000" dirty="0">
                <a:latin typeface="Times New Roman" pitchFamily="18" charset="0"/>
                <a:cs typeface="Times New Roman" pitchFamily="18" charset="0"/>
              </a:rPr>
              <a:t>This project will effectively predict the data from dataset by enhancing the performance of the overall prediction results.</a:t>
            </a:r>
          </a:p>
        </p:txBody>
      </p:sp>
    </p:spTree>
    <p:extLst>
      <p:ext uri="{BB962C8B-B14F-4D97-AF65-F5344CB8AC3E}">
        <p14:creationId xmlns:p14="http://schemas.microsoft.com/office/powerpoint/2010/main" val="3740491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76039" y="329321"/>
            <a:ext cx="8761413" cy="706964"/>
          </a:xfrm>
        </p:spPr>
        <p:txBody>
          <a:bodyPr>
            <a:normAutofit fontScale="90000"/>
          </a:bodyPr>
          <a:lstStyle/>
          <a:p>
            <a:pPr algn="just">
              <a:lnSpc>
                <a:spcPct val="150000"/>
              </a:lnSpc>
            </a:pPr>
            <a:r>
              <a:rPr lang="en-US" sz="3600" b="1" dirty="0" smtClean="0">
                <a:solidFill>
                  <a:schemeClr val="tx1"/>
                </a:solidFill>
                <a:latin typeface="Times New Roman" panose="02020603050405020304" pitchFamily="18" charset="0"/>
                <a:cs typeface="Times New Roman" panose="02020603050405020304" pitchFamily="18" charset="0"/>
              </a:rPr>
              <a:t>RESULT </a:t>
            </a:r>
            <a:r>
              <a:rPr lang="en-US" sz="3600" b="1" dirty="0">
                <a:solidFill>
                  <a:schemeClr val="tx1"/>
                </a:solidFill>
                <a:latin typeface="Times New Roman" panose="02020603050405020304" pitchFamily="18" charset="0"/>
                <a:cs typeface="Times New Roman" panose="02020603050405020304" pitchFamily="18" charset="0"/>
              </a:rPr>
              <a:t>GENERATION</a:t>
            </a:r>
          </a:p>
        </p:txBody>
      </p:sp>
      <mc:AlternateContent xmlns:mc="http://schemas.openxmlformats.org/markup-compatibility/2006" xmlns:a14="http://schemas.microsoft.com/office/drawing/2010/main">
        <mc:Choice Requires="a14">
          <p:sp>
            <p:nvSpPr>
              <p:cNvPr id="5" name="Rectangle 4"/>
              <p:cNvSpPr/>
              <p:nvPr/>
            </p:nvSpPr>
            <p:spPr>
              <a:xfrm>
                <a:off x="627555" y="1190831"/>
                <a:ext cx="10166528" cy="497732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IN" sz="2000" dirty="0" smtClean="0">
                    <a:solidFill>
                      <a:schemeClr val="tx1"/>
                    </a:solidFill>
                    <a:latin typeface="Times New Roman" panose="02020603050405020304" pitchFamily="18" charset="0"/>
                    <a:ea typeface="Times New Roman" panose="02020603050405020304" pitchFamily="18" charset="0"/>
                  </a:rPr>
                  <a:t>The Final Result will get generated based on the overall classification and prediction. The performance of this proposed approach is evaluated using some measures like,</a:t>
                </a:r>
              </a:p>
              <a:p>
                <a:pPr marL="1714500" lvl="4" indent="-400050" algn="just">
                  <a:lnSpc>
                    <a:spcPct val="150000"/>
                  </a:lnSpc>
                  <a:buFont typeface="Wingdings" pitchFamily="2" charset="2"/>
                  <a:buChar char="Ø"/>
                </a:pPr>
                <a:r>
                  <a:rPr lang="en-IN" sz="2000" dirty="0" smtClean="0">
                    <a:solidFill>
                      <a:schemeClr val="tx1"/>
                    </a:solidFill>
                    <a:latin typeface="Times New Roman" panose="02020603050405020304" pitchFamily="18" charset="0"/>
                    <a:ea typeface="Times New Roman" panose="02020603050405020304" pitchFamily="18" charset="0"/>
                  </a:rPr>
                  <a:t>Accuracy 			</a:t>
                </a:r>
                <a:r>
                  <a:rPr lang="en-IN" sz="200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IN" sz="2000" b="1" i="1">
                            <a:solidFill>
                              <a:schemeClr val="tx1"/>
                            </a:solidFill>
                            <a:latin typeface="Cambria Math" panose="02040503050406030204" pitchFamily="18" charset="0"/>
                          </a:rPr>
                        </m:ctrlPr>
                      </m:fPr>
                      <m:num>
                        <m:r>
                          <a:rPr lang="en-IN" sz="2000" b="1" i="1">
                            <a:solidFill>
                              <a:schemeClr val="tx1"/>
                            </a:solidFill>
                            <a:latin typeface="Cambria Math" panose="02040503050406030204" pitchFamily="18" charset="0"/>
                          </a:rPr>
                          <m:t>𝐓𝐏</m:t>
                        </m:r>
                        <m:r>
                          <a:rPr lang="en-IN" sz="2000" b="1">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𝐓𝐍</m:t>
                        </m:r>
                      </m:num>
                      <m:den>
                        <m:r>
                          <a:rPr lang="en-IN" sz="2000" b="1" i="1">
                            <a:solidFill>
                              <a:schemeClr val="tx1"/>
                            </a:solidFill>
                            <a:latin typeface="Cambria Math" panose="02040503050406030204" pitchFamily="18" charset="0"/>
                          </a:rPr>
                          <m:t>𝐓𝐏</m:t>
                        </m:r>
                        <m:r>
                          <a:rPr lang="en-IN" sz="2000" b="1">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𝐓𝐍</m:t>
                        </m:r>
                        <m:r>
                          <a:rPr lang="en-IN" sz="2000" b="1">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𝐅𝐏</m:t>
                        </m:r>
                        <m:r>
                          <a:rPr lang="en-IN" sz="2000" b="1">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𝐅𝐍</m:t>
                        </m:r>
                      </m:den>
                    </m:f>
                  </m:oMath>
                </a14:m>
                <a:endParaRPr lang="en-IN" sz="20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0" lvl="4" indent="-400050" algn="just">
                  <a:lnSpc>
                    <a:spcPct val="150000"/>
                  </a:lnSpc>
                  <a:buFont typeface="Wingdings" pitchFamily="2" charset="2"/>
                  <a:buChar char="Ø"/>
                </a:pPr>
                <a:endParaRPr lang="en-IN"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0" lvl="4" indent="-400050" algn="just">
                  <a:lnSpc>
                    <a:spcPct val="150000"/>
                  </a:lnSpc>
                  <a:buFont typeface="Wingdings" pitchFamily="2" charset="2"/>
                  <a:buChar char="Ø"/>
                </a:pPr>
                <a:r>
                  <a:rPr lang="en-IN" sz="2000" dirty="0">
                    <a:solidFill>
                      <a:schemeClr val="tx1"/>
                    </a:solidFill>
                    <a:latin typeface="Times New Roman" panose="02020603050405020304" pitchFamily="18" charset="0"/>
                    <a:ea typeface="Times New Roman" panose="02020603050405020304" pitchFamily="18" charset="0"/>
                  </a:rPr>
                  <a:t>Precision</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IN" sz="2000" b="1" i="1">
                            <a:solidFill>
                              <a:schemeClr val="tx1"/>
                            </a:solidFill>
                            <a:latin typeface="Cambria Math" panose="02040503050406030204" pitchFamily="18" charset="0"/>
                          </a:rPr>
                        </m:ctrlPr>
                      </m:fPr>
                      <m:num>
                        <m:r>
                          <a:rPr lang="en-IN" sz="2000" b="1" i="1">
                            <a:solidFill>
                              <a:schemeClr val="tx1"/>
                            </a:solidFill>
                            <a:latin typeface="Cambria Math" panose="02040503050406030204" pitchFamily="18" charset="0"/>
                          </a:rPr>
                          <m:t>𝑻𝑷</m:t>
                        </m:r>
                      </m:num>
                      <m:den>
                        <m:r>
                          <a:rPr lang="en-IN" sz="2000" b="1" i="1">
                            <a:solidFill>
                              <a:schemeClr val="tx1"/>
                            </a:solidFill>
                            <a:latin typeface="Cambria Math" panose="02040503050406030204" pitchFamily="18" charset="0"/>
                          </a:rPr>
                          <m:t>𝑻𝑷</m:t>
                        </m:r>
                        <m:r>
                          <a:rPr lang="en-IN" sz="2000" b="1">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𝑭𝑷</m:t>
                        </m:r>
                      </m:den>
                    </m:f>
                  </m:oMath>
                </a14:m>
                <a:endParaRPr lang="en-IN" sz="20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0" lvl="4" indent="-400050" algn="just">
                  <a:lnSpc>
                    <a:spcPct val="150000"/>
                  </a:lnSpc>
                  <a:buFont typeface="Wingdings" pitchFamily="2" charset="2"/>
                  <a:buChar char="Ø"/>
                </a:pPr>
                <a:endParaRPr lang="en-IN"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0" lvl="4" indent="-400050" algn="just">
                  <a:lnSpc>
                    <a:spcPct val="150000"/>
                  </a:lnSpc>
                  <a:buFont typeface="Wingdings" pitchFamily="2" charset="2"/>
                  <a:buChar char="Ø"/>
                </a:pPr>
                <a:r>
                  <a:rPr lang="en-IN" sz="2000" dirty="0" smtClean="0">
                    <a:solidFill>
                      <a:schemeClr val="tx1"/>
                    </a:solidFill>
                    <a:latin typeface="Times New Roman" panose="02020603050405020304" pitchFamily="18" charset="0"/>
                    <a:ea typeface="Times New Roman" panose="02020603050405020304" pitchFamily="18" charset="0"/>
                  </a:rPr>
                  <a:t>Recall</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IN" sz="2000" b="1" i="1">
                            <a:solidFill>
                              <a:schemeClr val="tx1"/>
                            </a:solidFill>
                            <a:latin typeface="Cambria Math" panose="02040503050406030204" pitchFamily="18" charset="0"/>
                          </a:rPr>
                        </m:ctrlPr>
                      </m:fPr>
                      <m:num>
                        <m:r>
                          <a:rPr lang="en-IN" sz="2000" b="1" i="1">
                            <a:solidFill>
                              <a:schemeClr val="tx1"/>
                            </a:solidFill>
                            <a:latin typeface="Cambria Math" panose="02040503050406030204" pitchFamily="18" charset="0"/>
                          </a:rPr>
                          <m:t>𝑻𝑷</m:t>
                        </m:r>
                      </m:num>
                      <m:den>
                        <m:r>
                          <a:rPr lang="en-IN" sz="2000" b="1" i="1">
                            <a:solidFill>
                              <a:schemeClr val="tx1"/>
                            </a:solidFill>
                            <a:latin typeface="Cambria Math" panose="02040503050406030204" pitchFamily="18" charset="0"/>
                          </a:rPr>
                          <m:t>𝑻𝑷</m:t>
                        </m:r>
                        <m:r>
                          <a:rPr lang="en-IN" sz="2000" b="1">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𝑭𝑵</m:t>
                        </m:r>
                      </m:den>
                    </m:f>
                  </m:oMath>
                </a14:m>
                <a:endParaRPr lang="en-IN" sz="20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0" lvl="4" indent="-400050" algn="just">
                  <a:lnSpc>
                    <a:spcPct val="150000"/>
                  </a:lnSpc>
                  <a:buFont typeface="Wingdings" pitchFamily="2" charset="2"/>
                  <a:buChar char="Ø"/>
                </a:pPr>
                <a:endParaRPr lang="en-IN"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1714500" lvl="4" indent="-400050" algn="just">
                  <a:lnSpc>
                    <a:spcPct val="150000"/>
                  </a:lnSpc>
                  <a:buFont typeface="Wingdings" pitchFamily="2" charset="2"/>
                  <a:buChar char="Ø"/>
                </a:pPr>
                <a:r>
                  <a:rPr lang="en-IN" sz="2000" dirty="0">
                    <a:solidFill>
                      <a:schemeClr val="tx1"/>
                    </a:solidFill>
                    <a:latin typeface="Times New Roman" panose="02020603050405020304" pitchFamily="18" charset="0"/>
                    <a:ea typeface="Times New Roman" panose="02020603050405020304" pitchFamily="18" charset="0"/>
                  </a:rPr>
                  <a:t>F1-Score</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b="1"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IN" sz="2000" b="1" i="1">
                            <a:solidFill>
                              <a:schemeClr val="tx1"/>
                            </a:solidFill>
                            <a:latin typeface="Cambria Math" panose="02040503050406030204" pitchFamily="18" charset="0"/>
                          </a:rPr>
                        </m:ctrlPr>
                      </m:fPr>
                      <m:num>
                        <m:r>
                          <a:rPr lang="en-IN" sz="2000" b="1" i="1">
                            <a:solidFill>
                              <a:schemeClr val="tx1"/>
                            </a:solidFill>
                            <a:latin typeface="Cambria Math" panose="02040503050406030204" pitchFamily="18" charset="0"/>
                          </a:rPr>
                          <m:t>𝟐</m:t>
                        </m:r>
                        <m:r>
                          <a:rPr lang="en-IN" sz="2000" b="1" i="1">
                            <a:solidFill>
                              <a:schemeClr val="tx1"/>
                            </a:solidFill>
                            <a:latin typeface="Cambria Math" panose="02040503050406030204" pitchFamily="18" charset="0"/>
                          </a:rPr>
                          <m:t>𝑻𝑷</m:t>
                        </m:r>
                      </m:num>
                      <m:den>
                        <m:r>
                          <a:rPr lang="en-IN" sz="2000" b="1" i="1">
                            <a:solidFill>
                              <a:schemeClr val="tx1"/>
                            </a:solidFill>
                            <a:latin typeface="Cambria Math" panose="02040503050406030204" pitchFamily="18" charset="0"/>
                          </a:rPr>
                          <m:t>𝟐</m:t>
                        </m:r>
                        <m:r>
                          <a:rPr lang="en-IN" sz="2000" b="1" i="1">
                            <a:solidFill>
                              <a:schemeClr val="tx1"/>
                            </a:solidFill>
                            <a:latin typeface="Cambria Math" panose="02040503050406030204" pitchFamily="18" charset="0"/>
                          </a:rPr>
                          <m:t>𝑻𝑷</m:t>
                        </m:r>
                        <m:r>
                          <a:rPr lang="en-IN" sz="2000" b="1">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𝐅𝐏</m:t>
                        </m:r>
                        <m:r>
                          <a:rPr lang="en-IN" sz="2000" b="1">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𝑭𝑵</m:t>
                        </m:r>
                      </m:den>
                    </m:f>
                  </m:oMath>
                </a14:m>
                <a:endParaRPr lang="en-IN"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627555" y="1190831"/>
                <a:ext cx="10166528" cy="4977325"/>
              </a:xfrm>
              <a:prstGeom prst="rect">
                <a:avLst/>
              </a:prstGeom>
              <a:blipFill rotWithShape="1">
                <a:blip r:embed="rId2"/>
                <a:stretch>
                  <a:fillRect l="-540" r="-600" b="-367"/>
                </a:stretch>
              </a:blipFill>
            </p:spPr>
            <p:txBody>
              <a:bodyPr/>
              <a:lstStyle/>
              <a:p>
                <a:r>
                  <a:rPr lang="en-IN">
                    <a:noFill/>
                  </a:rPr>
                  <a:t> </a:t>
                </a:r>
              </a:p>
            </p:txBody>
          </p:sp>
        </mc:Fallback>
      </mc:AlternateContent>
    </p:spTree>
    <p:extLst>
      <p:ext uri="{BB962C8B-B14F-4D97-AF65-F5344CB8AC3E}">
        <p14:creationId xmlns:p14="http://schemas.microsoft.com/office/powerpoint/2010/main" val="3932793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83588" y="2711658"/>
            <a:ext cx="6562762" cy="646331"/>
          </a:xfrm>
          <a:prstGeom prst="rect">
            <a:avLst/>
          </a:prstGeom>
          <a:noFill/>
        </p:spPr>
        <p:txBody>
          <a:bodyPr wrap="square" rtlCol="0">
            <a:spAutoFit/>
          </a:bodyPr>
          <a:lstStyle/>
          <a:p>
            <a:pPr algn="ctr" defTabSz="457200">
              <a:spcBef>
                <a:spcPct val="0"/>
              </a:spcBef>
            </a:pPr>
            <a:r>
              <a:rPr lang="en-US" sz="3600" b="1" cap="all" dirty="0">
                <a:latin typeface="Times New Roman" panose="02020603050405020304" pitchFamily="18" charset="0"/>
                <a:ea typeface="+mj-ea"/>
                <a:cs typeface="Times New Roman" panose="02020603050405020304" pitchFamily="18" charset="0"/>
              </a:rPr>
              <a:t>LITERATURE SURVEY</a:t>
            </a:r>
            <a:endParaRPr lang="en-IN" sz="3600" b="1" cap="all"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956202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548403383"/>
              </p:ext>
            </p:extLst>
          </p:nvPr>
        </p:nvGraphicFramePr>
        <p:xfrm>
          <a:off x="218939" y="154547"/>
          <a:ext cx="10882652" cy="6529588"/>
        </p:xfrm>
        <a:graphic>
          <a:graphicData uri="http://schemas.openxmlformats.org/drawingml/2006/table">
            <a:tbl>
              <a:tblPr firstRow="1" bandRow="1">
                <a:tableStyleId>{0E3FDE45-AF77-4B5C-9715-49D594BDF05E}</a:tableStyleId>
              </a:tblPr>
              <a:tblGrid>
                <a:gridCol w="2720663"/>
                <a:gridCol w="2720663"/>
                <a:gridCol w="2720663"/>
                <a:gridCol w="2720663"/>
              </a:tblGrid>
              <a:tr h="667113">
                <a:tc>
                  <a:txBody>
                    <a:bodyPr/>
                    <a:lstStyle/>
                    <a:p>
                      <a:pPr algn="ctr"/>
                      <a:r>
                        <a:rPr lang="en-US" sz="1800" dirty="0" smtClean="0">
                          <a:latin typeface="Times New Roman" pitchFamily="18" charset="0"/>
                          <a:cs typeface="Times New Roman" pitchFamily="18" charset="0"/>
                        </a:rPr>
                        <a:t>Title</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dirty="0" smtClean="0">
                          <a:latin typeface="Times New Roman" pitchFamily="18" charset="0"/>
                          <a:cs typeface="Times New Roman" pitchFamily="18" charset="0"/>
                        </a:rPr>
                        <a:t>Year</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dirty="0" smtClean="0">
                          <a:latin typeface="Times New Roman" pitchFamily="18" charset="0"/>
                          <a:cs typeface="Times New Roman" pitchFamily="18" charset="0"/>
                        </a:rPr>
                        <a:t>Author</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kern="1200" dirty="0" smtClean="0">
                          <a:effectLst/>
                          <a:latin typeface="Times New Roman" pitchFamily="18" charset="0"/>
                          <a:cs typeface="Times New Roman" pitchFamily="18" charset="0"/>
                        </a:rPr>
                        <a:t>Methodology</a:t>
                      </a:r>
                    </a:p>
                    <a:p>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862475">
                <a:tc>
                  <a:txBody>
                    <a:bodyPr/>
                    <a:lstStyle/>
                    <a:p>
                      <a:pPr algn="just">
                        <a:lnSpc>
                          <a:spcPct val="150000"/>
                        </a:lnSpc>
                      </a:pPr>
                      <a:r>
                        <a:rPr lang="en-IN" sz="1800" b="1" kern="1200" dirty="0" smtClean="0">
                          <a:solidFill>
                            <a:schemeClr val="tx1"/>
                          </a:solidFill>
                          <a:effectLst/>
                          <a:latin typeface="Times New Roman" pitchFamily="18" charset="0"/>
                          <a:ea typeface="+mn-ea"/>
                          <a:cs typeface="Times New Roman" pitchFamily="18" charset="0"/>
                        </a:rPr>
                        <a:t>Image Forgery Detection Based on Gabor Wavelets and Local Phase Quantization</a:t>
                      </a:r>
                      <a:endParaRPr lang="en-IN" sz="1800" b="1"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50000"/>
                        </a:lnSpc>
                      </a:pPr>
                      <a:r>
                        <a:rPr lang="en-IN" sz="2000" kern="1200" dirty="0" smtClean="0">
                          <a:effectLst/>
                          <a:latin typeface="Times New Roman" pitchFamily="18" charset="0"/>
                          <a:cs typeface="Times New Roman" pitchFamily="18" charset="0"/>
                        </a:rPr>
                        <a:t>2015</a:t>
                      </a:r>
                      <a:endParaRPr lang="en-I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kern="1200" dirty="0" smtClean="0">
                          <a:solidFill>
                            <a:schemeClr val="tx1"/>
                          </a:solidFill>
                          <a:effectLst/>
                          <a:latin typeface="Times New Roman" pitchFamily="18" charset="0"/>
                          <a:ea typeface="+mn-ea"/>
                          <a:cs typeface="Times New Roman" pitchFamily="18" charset="0"/>
                        </a:rPr>
                        <a:t>Isaac MM, </a:t>
                      </a:r>
                      <a:r>
                        <a:rPr lang="en-IN" sz="1800" kern="1200" dirty="0" err="1" smtClean="0">
                          <a:solidFill>
                            <a:schemeClr val="tx1"/>
                          </a:solidFill>
                          <a:effectLst/>
                          <a:latin typeface="Times New Roman" pitchFamily="18" charset="0"/>
                          <a:ea typeface="+mn-ea"/>
                          <a:cs typeface="Times New Roman" pitchFamily="18" charset="0"/>
                        </a:rPr>
                        <a:t>Wilscy</a:t>
                      </a:r>
                      <a:r>
                        <a:rPr lang="en-IN" sz="1800" kern="1200" dirty="0" smtClean="0">
                          <a:solidFill>
                            <a:schemeClr val="tx1"/>
                          </a:solidFill>
                          <a:effectLst/>
                          <a:latin typeface="Times New Roman" pitchFamily="18" charset="0"/>
                          <a:ea typeface="+mn-ea"/>
                          <a:cs typeface="Times New Roman" pitchFamily="18" charset="0"/>
                        </a:rPr>
                        <a:t> M.</a:t>
                      </a:r>
                      <a:endParaRPr lang="en-I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kern="1200" dirty="0" smtClean="0">
                          <a:solidFill>
                            <a:schemeClr val="tx1"/>
                          </a:solidFill>
                          <a:effectLst/>
                          <a:latin typeface="Times New Roman" pitchFamily="18" charset="0"/>
                          <a:ea typeface="+mn-ea"/>
                          <a:cs typeface="Times New Roman" pitchFamily="18" charset="0"/>
                        </a:rPr>
                        <a:t>Image Forgery detection has become a hot area of research as a result of the increasing number of forged images circulating around in the Internet and other social media and due to the legal and social issues that they are creating. </a:t>
                      </a:r>
                      <a:endParaRPr lang="en-I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Tree>
    <p:extLst>
      <p:ext uri="{BB962C8B-B14F-4D97-AF65-F5344CB8AC3E}">
        <p14:creationId xmlns:p14="http://schemas.microsoft.com/office/powerpoint/2010/main" val="3698265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29728728"/>
              </p:ext>
            </p:extLst>
          </p:nvPr>
        </p:nvGraphicFramePr>
        <p:xfrm>
          <a:off x="218939" y="154547"/>
          <a:ext cx="10882652" cy="6529588"/>
        </p:xfrm>
        <a:graphic>
          <a:graphicData uri="http://schemas.openxmlformats.org/drawingml/2006/table">
            <a:tbl>
              <a:tblPr firstRow="1" bandRow="1">
                <a:tableStyleId>{0E3FDE45-AF77-4B5C-9715-49D594BDF05E}</a:tableStyleId>
              </a:tblPr>
              <a:tblGrid>
                <a:gridCol w="2720663"/>
                <a:gridCol w="2720663"/>
                <a:gridCol w="2720663"/>
                <a:gridCol w="2720663"/>
              </a:tblGrid>
              <a:tr h="667113">
                <a:tc>
                  <a:txBody>
                    <a:bodyPr/>
                    <a:lstStyle/>
                    <a:p>
                      <a:pPr algn="ctr"/>
                      <a:r>
                        <a:rPr lang="en-US" sz="1800" dirty="0" smtClean="0">
                          <a:latin typeface="Times New Roman" pitchFamily="18" charset="0"/>
                          <a:cs typeface="Times New Roman" pitchFamily="18" charset="0"/>
                        </a:rPr>
                        <a:t>Title</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dirty="0" smtClean="0">
                          <a:latin typeface="Times New Roman" pitchFamily="18" charset="0"/>
                          <a:cs typeface="Times New Roman" pitchFamily="18" charset="0"/>
                        </a:rPr>
                        <a:t>Year</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dirty="0" smtClean="0">
                          <a:latin typeface="Times New Roman" pitchFamily="18" charset="0"/>
                          <a:cs typeface="Times New Roman" pitchFamily="18" charset="0"/>
                        </a:rPr>
                        <a:t>Author</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kern="1200" dirty="0" smtClean="0">
                          <a:effectLst/>
                          <a:latin typeface="Times New Roman" pitchFamily="18" charset="0"/>
                          <a:cs typeface="Times New Roman" pitchFamily="18" charset="0"/>
                        </a:rPr>
                        <a:t>Methodology</a:t>
                      </a:r>
                    </a:p>
                    <a:p>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862475">
                <a:tc>
                  <a:txBody>
                    <a:bodyPr/>
                    <a:lstStyle/>
                    <a:p>
                      <a:pPr algn="just">
                        <a:lnSpc>
                          <a:spcPct val="150000"/>
                        </a:lnSpc>
                      </a:pPr>
                      <a:r>
                        <a:rPr lang="en-IN" sz="1800" b="1" kern="1200" dirty="0" smtClean="0">
                          <a:solidFill>
                            <a:schemeClr val="tx1"/>
                          </a:solidFill>
                          <a:effectLst/>
                          <a:latin typeface="Times New Roman" pitchFamily="18" charset="0"/>
                          <a:ea typeface="+mn-ea"/>
                          <a:cs typeface="Times New Roman" pitchFamily="18" charset="0"/>
                        </a:rPr>
                        <a:t>Pixel and Edge Based Illuminant Color Estimation for Image Forgery Detection</a:t>
                      </a:r>
                      <a:endParaRPr lang="en-IN" sz="2000" b="1"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50000"/>
                        </a:lnSpc>
                      </a:pPr>
                      <a:r>
                        <a:rPr lang="en-IN" sz="2000" kern="1200" dirty="0" smtClean="0">
                          <a:effectLst/>
                          <a:latin typeface="Times New Roman" pitchFamily="18" charset="0"/>
                          <a:cs typeface="Times New Roman" pitchFamily="18" charset="0"/>
                        </a:rPr>
                        <a:t>2015</a:t>
                      </a:r>
                      <a:endParaRPr lang="en-I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kern="1200" dirty="0" err="1" smtClean="0">
                          <a:solidFill>
                            <a:schemeClr val="tx1"/>
                          </a:solidFill>
                          <a:effectLst/>
                          <a:latin typeface="Times New Roman" pitchFamily="18" charset="0"/>
                          <a:ea typeface="+mn-ea"/>
                          <a:cs typeface="Times New Roman" pitchFamily="18" charset="0"/>
                        </a:rPr>
                        <a:t>Youseph</a:t>
                      </a:r>
                      <a:r>
                        <a:rPr lang="en-IN" sz="1800" kern="1200" dirty="0" smtClean="0">
                          <a:solidFill>
                            <a:schemeClr val="tx1"/>
                          </a:solidFill>
                          <a:effectLst/>
                          <a:latin typeface="Times New Roman" pitchFamily="18" charset="0"/>
                          <a:ea typeface="+mn-ea"/>
                          <a:cs typeface="Times New Roman" pitchFamily="18" charset="0"/>
                        </a:rPr>
                        <a:t> SN, </a:t>
                      </a:r>
                      <a:r>
                        <a:rPr lang="en-IN" sz="1800" kern="1200" dirty="0" err="1" smtClean="0">
                          <a:solidFill>
                            <a:schemeClr val="tx1"/>
                          </a:solidFill>
                          <a:effectLst/>
                          <a:latin typeface="Times New Roman" pitchFamily="18" charset="0"/>
                          <a:ea typeface="+mn-ea"/>
                          <a:cs typeface="Times New Roman" pitchFamily="18" charset="0"/>
                        </a:rPr>
                        <a:t>Cherian</a:t>
                      </a:r>
                      <a:r>
                        <a:rPr lang="en-IN" sz="1800" kern="1200" dirty="0" smtClean="0">
                          <a:solidFill>
                            <a:schemeClr val="tx1"/>
                          </a:solidFill>
                          <a:effectLst/>
                          <a:latin typeface="Times New Roman" pitchFamily="18" charset="0"/>
                          <a:ea typeface="+mn-ea"/>
                          <a:cs typeface="Times New Roman" pitchFamily="18" charset="0"/>
                        </a:rPr>
                        <a:t> RR. </a:t>
                      </a:r>
                      <a:endParaRPr lang="en-I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kern="1200" dirty="0" smtClean="0">
                          <a:solidFill>
                            <a:schemeClr val="tx1"/>
                          </a:solidFill>
                          <a:effectLst/>
                          <a:latin typeface="Times New Roman" pitchFamily="18" charset="0"/>
                          <a:ea typeface="+mn-ea"/>
                          <a:cs typeface="Times New Roman" pitchFamily="18" charset="0"/>
                        </a:rPr>
                        <a:t>Images are one of the powerful media for communication. Image security is a main issue in the fields that using digital images. By the development of high resolution cameras, personal computers and photo-editing software's, the manipulation of images is becoming common.</a:t>
                      </a:r>
                      <a:endParaRPr lang="en-I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Tree>
    <p:extLst>
      <p:ext uri="{BB962C8B-B14F-4D97-AF65-F5344CB8AC3E}">
        <p14:creationId xmlns:p14="http://schemas.microsoft.com/office/powerpoint/2010/main" val="3434978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1331700"/>
              </p:ext>
            </p:extLst>
          </p:nvPr>
        </p:nvGraphicFramePr>
        <p:xfrm>
          <a:off x="218939" y="154547"/>
          <a:ext cx="10882652" cy="6529588"/>
        </p:xfrm>
        <a:graphic>
          <a:graphicData uri="http://schemas.openxmlformats.org/drawingml/2006/table">
            <a:tbl>
              <a:tblPr firstRow="1" bandRow="1">
                <a:tableStyleId>{0E3FDE45-AF77-4B5C-9715-49D594BDF05E}</a:tableStyleId>
              </a:tblPr>
              <a:tblGrid>
                <a:gridCol w="2720663"/>
                <a:gridCol w="2720663"/>
                <a:gridCol w="2720663"/>
                <a:gridCol w="2720663"/>
              </a:tblGrid>
              <a:tr h="667113">
                <a:tc>
                  <a:txBody>
                    <a:bodyPr/>
                    <a:lstStyle/>
                    <a:p>
                      <a:pPr algn="ctr"/>
                      <a:r>
                        <a:rPr lang="en-US" sz="1800" dirty="0" smtClean="0">
                          <a:latin typeface="Times New Roman" pitchFamily="18" charset="0"/>
                          <a:cs typeface="Times New Roman" pitchFamily="18" charset="0"/>
                        </a:rPr>
                        <a:t>Title</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dirty="0" smtClean="0">
                          <a:latin typeface="Times New Roman" pitchFamily="18" charset="0"/>
                          <a:cs typeface="Times New Roman" pitchFamily="18" charset="0"/>
                        </a:rPr>
                        <a:t>Year</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dirty="0" smtClean="0">
                          <a:latin typeface="Times New Roman" pitchFamily="18" charset="0"/>
                          <a:cs typeface="Times New Roman" pitchFamily="18" charset="0"/>
                        </a:rPr>
                        <a:t>Author</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kern="1200" dirty="0" smtClean="0">
                          <a:effectLst/>
                          <a:latin typeface="Times New Roman" pitchFamily="18" charset="0"/>
                          <a:cs typeface="Times New Roman" pitchFamily="18" charset="0"/>
                        </a:rPr>
                        <a:t>Methodology</a:t>
                      </a:r>
                    </a:p>
                    <a:p>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862475">
                <a:tc>
                  <a:txBody>
                    <a:bodyPr/>
                    <a:lstStyle/>
                    <a:p>
                      <a:pPr algn="just">
                        <a:lnSpc>
                          <a:spcPct val="150000"/>
                        </a:lnSpc>
                      </a:pPr>
                      <a:r>
                        <a:rPr lang="en-IN" sz="1800" b="1" kern="1200" dirty="0" smtClean="0">
                          <a:solidFill>
                            <a:schemeClr val="tx1"/>
                          </a:solidFill>
                          <a:effectLst/>
                          <a:latin typeface="Times New Roman" pitchFamily="18" charset="0"/>
                          <a:ea typeface="+mn-ea"/>
                          <a:cs typeface="Times New Roman" pitchFamily="18" charset="0"/>
                        </a:rPr>
                        <a:t>Copy-move Image Forgery Detection Using an Efficient and Robust Method Combining Un-decimated Wavelet Transform and Scale Invariant Feature Transform.</a:t>
                      </a:r>
                      <a:endParaRPr lang="en-IN" sz="1800" b="1"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50000"/>
                        </a:lnSpc>
                      </a:pPr>
                      <a:r>
                        <a:rPr lang="en-IN" sz="2000" kern="1200" dirty="0" smtClean="0">
                          <a:effectLst/>
                          <a:latin typeface="Times New Roman" pitchFamily="18" charset="0"/>
                          <a:cs typeface="Times New Roman" pitchFamily="18" charset="0"/>
                        </a:rPr>
                        <a:t>2014</a:t>
                      </a:r>
                      <a:endParaRPr lang="en-I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kern="1200" dirty="0" smtClean="0">
                          <a:solidFill>
                            <a:schemeClr val="tx1"/>
                          </a:solidFill>
                          <a:effectLst/>
                          <a:latin typeface="Times New Roman" pitchFamily="18" charset="0"/>
                          <a:ea typeface="+mn-ea"/>
                          <a:cs typeface="Times New Roman" pitchFamily="18" charset="0"/>
                        </a:rPr>
                        <a:t> </a:t>
                      </a:r>
                      <a:r>
                        <a:rPr lang="en-IN" sz="1800" kern="1200" dirty="0" err="1" smtClean="0">
                          <a:solidFill>
                            <a:schemeClr val="tx1"/>
                          </a:solidFill>
                          <a:effectLst/>
                          <a:latin typeface="Times New Roman" pitchFamily="18" charset="0"/>
                          <a:ea typeface="+mn-ea"/>
                          <a:cs typeface="Times New Roman" pitchFamily="18" charset="0"/>
                        </a:rPr>
                        <a:t>Hashmi</a:t>
                      </a:r>
                      <a:r>
                        <a:rPr lang="en-IN" sz="1800" kern="1200" dirty="0" smtClean="0">
                          <a:solidFill>
                            <a:schemeClr val="tx1"/>
                          </a:solidFill>
                          <a:effectLst/>
                          <a:latin typeface="Times New Roman" pitchFamily="18" charset="0"/>
                          <a:ea typeface="+mn-ea"/>
                          <a:cs typeface="Times New Roman" pitchFamily="18" charset="0"/>
                        </a:rPr>
                        <a:t> MF, </a:t>
                      </a:r>
                      <a:r>
                        <a:rPr lang="en-IN" sz="1800" kern="1200" dirty="0" err="1" smtClean="0">
                          <a:solidFill>
                            <a:schemeClr val="tx1"/>
                          </a:solidFill>
                          <a:effectLst/>
                          <a:latin typeface="Times New Roman" pitchFamily="18" charset="0"/>
                          <a:ea typeface="+mn-ea"/>
                          <a:cs typeface="Times New Roman" pitchFamily="18" charset="0"/>
                        </a:rPr>
                        <a:t>Anand</a:t>
                      </a:r>
                      <a:r>
                        <a:rPr lang="en-IN" sz="1800" kern="1200" dirty="0" smtClean="0">
                          <a:solidFill>
                            <a:schemeClr val="tx1"/>
                          </a:solidFill>
                          <a:effectLst/>
                          <a:latin typeface="Times New Roman" pitchFamily="18" charset="0"/>
                          <a:ea typeface="+mn-ea"/>
                          <a:cs typeface="Times New Roman" pitchFamily="18" charset="0"/>
                        </a:rPr>
                        <a:t> V, </a:t>
                      </a:r>
                      <a:r>
                        <a:rPr lang="en-IN" sz="1800" kern="1200" dirty="0" err="1" smtClean="0">
                          <a:solidFill>
                            <a:schemeClr val="tx1"/>
                          </a:solidFill>
                          <a:effectLst/>
                          <a:latin typeface="Times New Roman" pitchFamily="18" charset="0"/>
                          <a:ea typeface="+mn-ea"/>
                          <a:cs typeface="Times New Roman" pitchFamily="18" charset="0"/>
                        </a:rPr>
                        <a:t>Keskar</a:t>
                      </a:r>
                      <a:r>
                        <a:rPr lang="en-IN" sz="1800" kern="1200" dirty="0" smtClean="0">
                          <a:solidFill>
                            <a:schemeClr val="tx1"/>
                          </a:solidFill>
                          <a:effectLst/>
                          <a:latin typeface="Times New Roman" pitchFamily="18" charset="0"/>
                          <a:ea typeface="+mn-ea"/>
                          <a:cs typeface="Times New Roman" pitchFamily="18" charset="0"/>
                        </a:rPr>
                        <a:t> AG.</a:t>
                      </a:r>
                      <a:endParaRPr lang="en-IN" sz="2000"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kern="1200" dirty="0" smtClean="0">
                          <a:solidFill>
                            <a:schemeClr val="tx1"/>
                          </a:solidFill>
                          <a:effectLst/>
                          <a:latin typeface="Times New Roman" pitchFamily="18" charset="0"/>
                          <a:ea typeface="+mn-ea"/>
                          <a:cs typeface="Times New Roman" pitchFamily="18" charset="0"/>
                        </a:rPr>
                        <a:t>Digital world, digital images and videos are the main carrier of information. However, these sources of information can be easily tampered by using readily available software thus making authenticity and integrity of the digital images an important issue of concern. </a:t>
                      </a:r>
                      <a:endParaRPr lang="en-I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Tree>
    <p:extLst>
      <p:ext uri="{BB962C8B-B14F-4D97-AF65-F5344CB8AC3E}">
        <p14:creationId xmlns:p14="http://schemas.microsoft.com/office/powerpoint/2010/main" val="2296746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10980079"/>
              </p:ext>
            </p:extLst>
          </p:nvPr>
        </p:nvGraphicFramePr>
        <p:xfrm>
          <a:off x="218939" y="154547"/>
          <a:ext cx="10882652" cy="6529588"/>
        </p:xfrm>
        <a:graphic>
          <a:graphicData uri="http://schemas.openxmlformats.org/drawingml/2006/table">
            <a:tbl>
              <a:tblPr firstRow="1" bandRow="1">
                <a:tableStyleId>{0E3FDE45-AF77-4B5C-9715-49D594BDF05E}</a:tableStyleId>
              </a:tblPr>
              <a:tblGrid>
                <a:gridCol w="2720663"/>
                <a:gridCol w="2720663"/>
                <a:gridCol w="2720663"/>
                <a:gridCol w="2720663"/>
              </a:tblGrid>
              <a:tr h="667113">
                <a:tc>
                  <a:txBody>
                    <a:bodyPr/>
                    <a:lstStyle/>
                    <a:p>
                      <a:pPr algn="ctr"/>
                      <a:r>
                        <a:rPr lang="en-US" sz="1800" dirty="0" smtClean="0">
                          <a:latin typeface="Times New Roman" pitchFamily="18" charset="0"/>
                          <a:cs typeface="Times New Roman" pitchFamily="18" charset="0"/>
                        </a:rPr>
                        <a:t>Title</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dirty="0" smtClean="0">
                          <a:latin typeface="Times New Roman" pitchFamily="18" charset="0"/>
                          <a:cs typeface="Times New Roman" pitchFamily="18" charset="0"/>
                        </a:rPr>
                        <a:t>Year</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dirty="0" smtClean="0">
                          <a:latin typeface="Times New Roman" pitchFamily="18" charset="0"/>
                          <a:cs typeface="Times New Roman" pitchFamily="18" charset="0"/>
                        </a:rPr>
                        <a:t>Author</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kern="1200" dirty="0" smtClean="0">
                          <a:effectLst/>
                          <a:latin typeface="Times New Roman" pitchFamily="18" charset="0"/>
                          <a:cs typeface="Times New Roman" pitchFamily="18" charset="0"/>
                        </a:rPr>
                        <a:t>Methodology</a:t>
                      </a:r>
                    </a:p>
                    <a:p>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862475">
                <a:tc>
                  <a:txBody>
                    <a:bodyPr/>
                    <a:lstStyle/>
                    <a:p>
                      <a:pPr algn="just">
                        <a:lnSpc>
                          <a:spcPct val="150000"/>
                        </a:lnSpc>
                      </a:pPr>
                      <a:r>
                        <a:rPr lang="en-IN" sz="1800" b="1" kern="1200" dirty="0" smtClean="0">
                          <a:solidFill>
                            <a:schemeClr val="tx1"/>
                          </a:solidFill>
                          <a:effectLst/>
                          <a:latin typeface="Times New Roman" pitchFamily="18" charset="0"/>
                          <a:ea typeface="+mn-ea"/>
                          <a:cs typeface="Times New Roman" pitchFamily="18" charset="0"/>
                        </a:rPr>
                        <a:t>Effective image forgery detection of tampered foreground or background image based on image watermarking and alpha mattes</a:t>
                      </a:r>
                      <a:endParaRPr lang="en-IN" sz="2000" b="1"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50000"/>
                        </a:lnSpc>
                      </a:pPr>
                      <a:r>
                        <a:rPr lang="en-IN" sz="2000" kern="1200" dirty="0" smtClean="0">
                          <a:effectLst/>
                          <a:latin typeface="Times New Roman" pitchFamily="18" charset="0"/>
                          <a:cs typeface="Times New Roman" pitchFamily="18" charset="0"/>
                        </a:rPr>
                        <a:t>2015</a:t>
                      </a:r>
                      <a:endParaRPr lang="en-I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lnSpc>
                          <a:spcPct val="150000"/>
                        </a:lnSpc>
                      </a:pPr>
                      <a:r>
                        <a:rPr lang="en-IN" sz="1800" kern="1200" dirty="0" smtClean="0">
                          <a:solidFill>
                            <a:schemeClr val="tx1"/>
                          </a:solidFill>
                          <a:effectLst/>
                          <a:latin typeface="Times New Roman" pitchFamily="18" charset="0"/>
                          <a:ea typeface="+mn-ea"/>
                          <a:cs typeface="Times New Roman" pitchFamily="18" charset="0"/>
                        </a:rPr>
                        <a:t>Hu WC, Chen WH, Huang DY, Yang CY</a:t>
                      </a:r>
                      <a:endParaRPr lang="en-IN" sz="2000"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kern="1200" dirty="0" smtClean="0">
                          <a:solidFill>
                            <a:schemeClr val="tx1"/>
                          </a:solidFill>
                          <a:effectLst/>
                          <a:latin typeface="Times New Roman" pitchFamily="18" charset="0"/>
                          <a:ea typeface="+mn-ea"/>
                          <a:cs typeface="Times New Roman" pitchFamily="18" charset="0"/>
                        </a:rPr>
                        <a:t>Effective image forgery detection scheme that identifies a tampered foreground or background image using image watermarking and alpha mattes. In the proposed method, component-hue-difference-based spectral matting is used to obtain the foreground and background images based on the obtained alpha matte</a:t>
                      </a:r>
                      <a:endParaRPr lang="en-I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Tree>
    <p:extLst>
      <p:ext uri="{BB962C8B-B14F-4D97-AF65-F5344CB8AC3E}">
        <p14:creationId xmlns:p14="http://schemas.microsoft.com/office/powerpoint/2010/main" val="1719204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75013150"/>
              </p:ext>
            </p:extLst>
          </p:nvPr>
        </p:nvGraphicFramePr>
        <p:xfrm>
          <a:off x="218939" y="154547"/>
          <a:ext cx="10882652" cy="6529588"/>
        </p:xfrm>
        <a:graphic>
          <a:graphicData uri="http://schemas.openxmlformats.org/drawingml/2006/table">
            <a:tbl>
              <a:tblPr firstRow="1" bandRow="1">
                <a:tableStyleId>{0E3FDE45-AF77-4B5C-9715-49D594BDF05E}</a:tableStyleId>
              </a:tblPr>
              <a:tblGrid>
                <a:gridCol w="2720663"/>
                <a:gridCol w="2720663"/>
                <a:gridCol w="2720663"/>
                <a:gridCol w="2720663"/>
              </a:tblGrid>
              <a:tr h="667113">
                <a:tc>
                  <a:txBody>
                    <a:bodyPr/>
                    <a:lstStyle/>
                    <a:p>
                      <a:pPr algn="ctr"/>
                      <a:r>
                        <a:rPr lang="en-US" sz="1800" dirty="0" smtClean="0">
                          <a:latin typeface="Times New Roman" pitchFamily="18" charset="0"/>
                          <a:cs typeface="Times New Roman" pitchFamily="18" charset="0"/>
                        </a:rPr>
                        <a:t>Title</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dirty="0" smtClean="0">
                          <a:latin typeface="Times New Roman" pitchFamily="18" charset="0"/>
                          <a:cs typeface="Times New Roman" pitchFamily="18" charset="0"/>
                        </a:rPr>
                        <a:t>Year</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dirty="0" smtClean="0">
                          <a:latin typeface="Times New Roman" pitchFamily="18" charset="0"/>
                          <a:cs typeface="Times New Roman" pitchFamily="18" charset="0"/>
                        </a:rPr>
                        <a:t>Author</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kern="1200" dirty="0" smtClean="0">
                          <a:effectLst/>
                          <a:latin typeface="Times New Roman" pitchFamily="18" charset="0"/>
                          <a:cs typeface="Times New Roman" pitchFamily="18" charset="0"/>
                        </a:rPr>
                        <a:t>Methodology</a:t>
                      </a:r>
                    </a:p>
                    <a:p>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5862475">
                <a:tc>
                  <a:txBody>
                    <a:bodyPr/>
                    <a:lstStyle/>
                    <a:p>
                      <a:pPr algn="just">
                        <a:lnSpc>
                          <a:spcPct val="150000"/>
                        </a:lnSpc>
                      </a:pPr>
                      <a:r>
                        <a:rPr lang="en-IN" sz="1800" b="1" kern="1200" dirty="0" smtClean="0">
                          <a:solidFill>
                            <a:schemeClr val="tx1"/>
                          </a:solidFill>
                          <a:effectLst/>
                          <a:latin typeface="Times New Roman" pitchFamily="18" charset="0"/>
                          <a:ea typeface="+mn-ea"/>
                          <a:cs typeface="Times New Roman" pitchFamily="18" charset="0"/>
                        </a:rPr>
                        <a:t>Pixel Based Image Forensic Technique for Copy-move Forgery Detection Using Auto Color Correlogram. </a:t>
                      </a:r>
                      <a:endParaRPr lang="en-IN" sz="2000" b="1"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lnSpc>
                          <a:spcPct val="150000"/>
                        </a:lnSpc>
                      </a:pPr>
                      <a:r>
                        <a:rPr lang="en-IN" sz="2000" kern="1200" dirty="0" smtClean="0">
                          <a:effectLst/>
                          <a:latin typeface="Times New Roman" pitchFamily="18" charset="0"/>
                          <a:cs typeface="Times New Roman" pitchFamily="18" charset="0"/>
                        </a:rPr>
                        <a:t>2019</a:t>
                      </a:r>
                      <a:endParaRPr lang="en-IN" sz="20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lnSpc>
                          <a:spcPct val="150000"/>
                        </a:lnSpc>
                      </a:pPr>
                      <a:r>
                        <a:rPr lang="en-IN" sz="1800" kern="1200" dirty="0" smtClean="0">
                          <a:solidFill>
                            <a:schemeClr val="tx1"/>
                          </a:solidFill>
                          <a:effectLst/>
                          <a:latin typeface="Times New Roman" pitchFamily="18" charset="0"/>
                          <a:ea typeface="+mn-ea"/>
                          <a:cs typeface="Times New Roman" pitchFamily="18" charset="0"/>
                        </a:rPr>
                        <a:t> </a:t>
                      </a:r>
                      <a:r>
                        <a:rPr lang="en-IN" sz="1800" kern="1200" dirty="0" err="1" smtClean="0">
                          <a:solidFill>
                            <a:schemeClr val="tx1"/>
                          </a:solidFill>
                          <a:effectLst/>
                          <a:latin typeface="Times New Roman" pitchFamily="18" charset="0"/>
                          <a:ea typeface="+mn-ea"/>
                          <a:cs typeface="Times New Roman" pitchFamily="18" charset="0"/>
                        </a:rPr>
                        <a:t>Malviya</a:t>
                      </a:r>
                      <a:r>
                        <a:rPr lang="en-IN" sz="1800" kern="1200" dirty="0" smtClean="0">
                          <a:solidFill>
                            <a:schemeClr val="tx1"/>
                          </a:solidFill>
                          <a:effectLst/>
                          <a:latin typeface="Times New Roman" pitchFamily="18" charset="0"/>
                          <a:ea typeface="+mn-ea"/>
                          <a:cs typeface="Times New Roman" pitchFamily="18" charset="0"/>
                        </a:rPr>
                        <a:t> AV, </a:t>
                      </a:r>
                      <a:r>
                        <a:rPr lang="en-IN" sz="1800" kern="1200" dirty="0" err="1" smtClean="0">
                          <a:solidFill>
                            <a:schemeClr val="tx1"/>
                          </a:solidFill>
                          <a:effectLst/>
                          <a:latin typeface="Times New Roman" pitchFamily="18" charset="0"/>
                          <a:ea typeface="+mn-ea"/>
                          <a:cs typeface="Times New Roman" pitchFamily="18" charset="0"/>
                        </a:rPr>
                        <a:t>Ladhake</a:t>
                      </a:r>
                      <a:r>
                        <a:rPr lang="en-IN" sz="1800" kern="1200" dirty="0" smtClean="0">
                          <a:solidFill>
                            <a:schemeClr val="tx1"/>
                          </a:solidFill>
                          <a:effectLst/>
                          <a:latin typeface="Times New Roman" pitchFamily="18" charset="0"/>
                          <a:ea typeface="+mn-ea"/>
                          <a:cs typeface="Times New Roman" pitchFamily="18" charset="0"/>
                        </a:rPr>
                        <a:t> SA.</a:t>
                      </a:r>
                      <a:endParaRPr lang="en-IN" sz="1800"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IN" sz="1800" kern="1200" dirty="0" smtClean="0">
                          <a:solidFill>
                            <a:schemeClr val="tx1"/>
                          </a:solidFill>
                          <a:effectLst/>
                          <a:latin typeface="Times New Roman" pitchFamily="18" charset="0"/>
                          <a:ea typeface="+mn-ea"/>
                          <a:cs typeface="Times New Roman" pitchFamily="18" charset="0"/>
                        </a:rPr>
                        <a:t>The credibility of a digital image plays a generous role in blind Image forensics. We focus on detection of a typical kind of forgery, referred to as copy-move forgery, which is commonly practiced in the field of blind image forensics.  </a:t>
                      </a:r>
                      <a:endParaRPr lang="en-IN" sz="18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Tree>
    <p:extLst>
      <p:ext uri="{BB962C8B-B14F-4D97-AF65-F5344CB8AC3E}">
        <p14:creationId xmlns:p14="http://schemas.microsoft.com/office/powerpoint/2010/main" val="693033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75130" y="262720"/>
            <a:ext cx="10037483" cy="638660"/>
          </a:xfrm>
        </p:spPr>
        <p:txBody>
          <a:bodyPr>
            <a:normAutofit fontScale="90000"/>
          </a:bodyPr>
          <a:lstStyle/>
          <a:p>
            <a:r>
              <a:rPr lang="en-US" sz="4000" b="1" dirty="0" smtClean="0">
                <a:solidFill>
                  <a:schemeClr val="tx1"/>
                </a:solidFill>
                <a:latin typeface="Times New Roman" panose="02020603050405020304" pitchFamily="18" charset="0"/>
                <a:cs typeface="Times New Roman" panose="02020603050405020304" pitchFamily="18" charset="0"/>
              </a:rPr>
              <a:t>CONCLUSION</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703919" y="1161604"/>
            <a:ext cx="10449185" cy="2400657"/>
          </a:xfrm>
          <a:prstGeom prst="rect">
            <a:avLst/>
          </a:prstGeom>
        </p:spPr>
        <p:txBody>
          <a:bodyPr wrap="square">
            <a:spAutoFit/>
          </a:bodyPr>
          <a:lstStyle/>
          <a:p>
            <a:pPr marL="342900" indent="-342900" algn="just">
              <a:lnSpc>
                <a:spcPct val="150000"/>
              </a:lnSpc>
              <a:buFont typeface="Wingdings" pitchFamily="2" charset="2"/>
              <a:buChar char="Ø"/>
            </a:pPr>
            <a:r>
              <a:rPr lang="en-IN" sz="2000" dirty="0">
                <a:latin typeface="Times New Roman" pitchFamily="18" charset="0"/>
                <a:cs typeface="Times New Roman" pitchFamily="18" charset="0"/>
              </a:rPr>
              <a:t>It will describe the experimental results from the recognition of the original image and the fake image. </a:t>
            </a:r>
            <a:endParaRPr lang="en-IN" sz="2000" dirty="0" smtClean="0">
              <a:latin typeface="Times New Roman" pitchFamily="18" charset="0"/>
              <a:cs typeface="Times New Roman" pitchFamily="18" charset="0"/>
            </a:endParaRPr>
          </a:p>
          <a:p>
            <a:pPr marL="342900" indent="-342900" algn="just">
              <a:lnSpc>
                <a:spcPct val="150000"/>
              </a:lnSpc>
              <a:buFont typeface="Wingdings" pitchFamily="2" charset="2"/>
              <a:buChar char="Ø"/>
            </a:pPr>
            <a:r>
              <a:rPr lang="en-IN" sz="2000" dirty="0" smtClean="0">
                <a:latin typeface="Times New Roman" pitchFamily="18" charset="0"/>
                <a:cs typeface="Times New Roman" pitchFamily="18" charset="0"/>
              </a:rPr>
              <a:t>We </a:t>
            </a:r>
            <a:r>
              <a:rPr lang="en-IN" sz="2000" dirty="0">
                <a:latin typeface="Times New Roman" pitchFamily="18" charset="0"/>
                <a:cs typeface="Times New Roman" pitchFamily="18" charset="0"/>
              </a:rPr>
              <a:t>analyze the accuracy percentage of the drawing training. </a:t>
            </a:r>
            <a:endParaRPr lang="en-IN" sz="2000" dirty="0" smtClean="0">
              <a:latin typeface="Times New Roman" pitchFamily="18" charset="0"/>
              <a:cs typeface="Times New Roman" pitchFamily="18" charset="0"/>
            </a:endParaRPr>
          </a:p>
          <a:p>
            <a:pPr marL="342900" indent="-342900" algn="just">
              <a:lnSpc>
                <a:spcPct val="150000"/>
              </a:lnSpc>
              <a:buFont typeface="Wingdings" pitchFamily="2" charset="2"/>
              <a:buChar char="Ø"/>
            </a:pPr>
            <a:r>
              <a:rPr lang="en-IN" sz="2000" dirty="0" smtClean="0">
                <a:latin typeface="Times New Roman" pitchFamily="18" charset="0"/>
                <a:cs typeface="Times New Roman" pitchFamily="18" charset="0"/>
              </a:rPr>
              <a:t>Percentage </a:t>
            </a:r>
            <a:r>
              <a:rPr lang="en-IN" sz="2000" dirty="0">
                <a:latin typeface="Times New Roman" pitchFamily="18" charset="0"/>
                <a:cs typeface="Times New Roman" pitchFamily="18" charset="0"/>
              </a:rPr>
              <a:t>of training varies from 60-90%. This shows that the method we use is able to study the data despite the small amount of data.</a:t>
            </a:r>
          </a:p>
        </p:txBody>
      </p:sp>
    </p:spTree>
    <p:extLst>
      <p:ext uri="{BB962C8B-B14F-4D97-AF65-F5344CB8AC3E}">
        <p14:creationId xmlns:p14="http://schemas.microsoft.com/office/powerpoint/2010/main" val="2145758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5307" y="546055"/>
            <a:ext cx="10037483" cy="638660"/>
          </a:xfrm>
        </p:spPr>
        <p:txBody>
          <a:bodyPr>
            <a:normAutofit fontScale="90000"/>
          </a:bodyPr>
          <a:lstStyle/>
          <a:p>
            <a:pPr algn="just">
              <a:lnSpc>
                <a:spcPct val="150000"/>
              </a:lnSpc>
            </a:pPr>
            <a:r>
              <a:rPr lang="en-US" sz="4000" b="1" dirty="0" smtClean="0">
                <a:solidFill>
                  <a:schemeClr val="tx1"/>
                </a:solidFill>
                <a:latin typeface="Times New Roman" panose="02020603050405020304" pitchFamily="18" charset="0"/>
                <a:cs typeface="Times New Roman" panose="02020603050405020304" pitchFamily="18" charset="0"/>
              </a:rPr>
              <a:t>PROBLEM STATEMENT</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605307" y="1676759"/>
            <a:ext cx="10431887" cy="3268652"/>
          </a:xfrm>
          <a:prstGeom prst="rect">
            <a:avLst/>
          </a:prstGeom>
        </p:spPr>
        <p:txBody>
          <a:bodyPr wrap="square">
            <a:spAutoFit/>
          </a:bodyPr>
          <a:lstStyle/>
          <a:p>
            <a:pPr marL="342900" indent="-342900" algn="just">
              <a:lnSpc>
                <a:spcPct val="150000"/>
              </a:lnSpc>
              <a:buFont typeface="Wingdings" pitchFamily="2" charset="2"/>
              <a:buChar char="Ø"/>
            </a:pPr>
            <a:r>
              <a:rPr lang="en-IN" sz="2000" dirty="0">
                <a:latin typeface="Times New Roman" pitchFamily="18" charset="0"/>
                <a:cs typeface="Times New Roman" pitchFamily="18" charset="0"/>
              </a:rPr>
              <a:t>These are the problem for the many editing software that allows so there is no doubt that many forgery images. </a:t>
            </a:r>
            <a:endParaRPr lang="en-IN" sz="2000" dirty="0" smtClean="0">
              <a:latin typeface="Times New Roman" pitchFamily="18" charset="0"/>
              <a:cs typeface="Times New Roman" pitchFamily="18" charset="0"/>
            </a:endParaRPr>
          </a:p>
          <a:p>
            <a:pPr marL="342900" indent="-342900" algn="just">
              <a:lnSpc>
                <a:spcPct val="150000"/>
              </a:lnSpc>
              <a:buFont typeface="Wingdings" pitchFamily="2" charset="2"/>
              <a:buChar char="Ø"/>
            </a:pPr>
            <a:r>
              <a:rPr lang="en-IN" sz="2000" dirty="0" smtClean="0">
                <a:latin typeface="Times New Roman" pitchFamily="18" charset="0"/>
                <a:cs typeface="Times New Roman" pitchFamily="18" charset="0"/>
              </a:rPr>
              <a:t>By </a:t>
            </a:r>
            <a:r>
              <a:rPr lang="en-IN" sz="2000" dirty="0">
                <a:latin typeface="Times New Roman" pitchFamily="18" charset="0"/>
                <a:cs typeface="Times New Roman" pitchFamily="18" charset="0"/>
              </a:rPr>
              <a:t>forensic the image using Error Level Analysis to find out the compression ratio between the original image and the fake image, because the original image compression and fake images are different. </a:t>
            </a:r>
            <a:endParaRPr lang="en-IN" sz="2000" dirty="0" smtClean="0">
              <a:latin typeface="Times New Roman" pitchFamily="18" charset="0"/>
              <a:cs typeface="Times New Roman" pitchFamily="18" charset="0"/>
            </a:endParaRPr>
          </a:p>
          <a:p>
            <a:pPr marL="342900" indent="-342900" algn="just">
              <a:lnSpc>
                <a:spcPct val="150000"/>
              </a:lnSpc>
              <a:buFont typeface="Wingdings" pitchFamily="2" charset="2"/>
              <a:buChar char="Ø"/>
            </a:pP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addition to knowing whether the image is genuine or fake can analyze the metadata of the image, but the possibility of metadata can be changed</a:t>
            </a:r>
            <a:r>
              <a:rPr lang="en-IN" sz="2000" i="1"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881619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53039" y="287627"/>
            <a:ext cx="8596668" cy="767910"/>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ABSTRACT</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579550" y="1180623"/>
            <a:ext cx="10560676" cy="4769417"/>
          </a:xfrm>
        </p:spPr>
        <p:txBody>
          <a:bodyPr>
            <a:noAutofit/>
          </a:bodyPr>
          <a:lstStyle/>
          <a:p>
            <a:pPr algn="just">
              <a:lnSpc>
                <a:spcPct val="150000"/>
              </a:lnSpc>
              <a:buClrTx/>
              <a:buFont typeface="Wingdings" pitchFamily="2" charset="2"/>
              <a:buChar char="Ø"/>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Many </a:t>
            </a:r>
            <a:r>
              <a:rPr lang="en-IN" sz="2000" dirty="0">
                <a:latin typeface="Times New Roman" pitchFamily="18" charset="0"/>
                <a:cs typeface="Times New Roman" pitchFamily="18" charset="0"/>
              </a:rPr>
              <a:t>images are spread in the virtual world of social media. With the many editing software that allows so there is no doubt that many forgery images. </a:t>
            </a:r>
            <a:endParaRPr lang="en-IN" sz="2000" dirty="0" smtClean="0">
              <a:latin typeface="Times New Roman" pitchFamily="18" charset="0"/>
              <a:cs typeface="Times New Roman" pitchFamily="18" charset="0"/>
            </a:endParaRPr>
          </a:p>
          <a:p>
            <a:pPr algn="just">
              <a:lnSpc>
                <a:spcPct val="150000"/>
              </a:lnSpc>
              <a:buClrTx/>
              <a:buFont typeface="Wingdings" pitchFamily="2" charset="2"/>
              <a:buChar char="Ø"/>
            </a:pPr>
            <a:r>
              <a:rPr lang="en-IN" sz="2000" dirty="0" smtClean="0">
                <a:latin typeface="Times New Roman" pitchFamily="18" charset="0"/>
                <a:cs typeface="Times New Roman" pitchFamily="18" charset="0"/>
              </a:rPr>
              <a:t>By </a:t>
            </a:r>
            <a:r>
              <a:rPr lang="en-IN" sz="2000" dirty="0">
                <a:latin typeface="Times New Roman" pitchFamily="18" charset="0"/>
                <a:cs typeface="Times New Roman" pitchFamily="18" charset="0"/>
              </a:rPr>
              <a:t>forensic the image using Error Level Analysis to find out the compression ratio between the original image and the fake image, because the original image compression and fake images are different. </a:t>
            </a:r>
            <a:endParaRPr lang="en-IN" sz="2000" dirty="0" smtClean="0">
              <a:latin typeface="Times New Roman" pitchFamily="18" charset="0"/>
              <a:cs typeface="Times New Roman" pitchFamily="18" charset="0"/>
            </a:endParaRPr>
          </a:p>
          <a:p>
            <a:pPr algn="just">
              <a:lnSpc>
                <a:spcPct val="150000"/>
              </a:lnSpc>
              <a:buClrTx/>
              <a:buFont typeface="Wingdings" pitchFamily="2" charset="2"/>
              <a:buChar char="Ø"/>
            </a:pP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addition to knowing whether the image is genuine or fake can analyze the metadata of the image, but the possibility of metadata can be changed. </a:t>
            </a:r>
            <a:endParaRPr lang="en-IN" sz="2000" dirty="0" smtClean="0">
              <a:latin typeface="Times New Roman" pitchFamily="18" charset="0"/>
              <a:cs typeface="Times New Roman" pitchFamily="18" charset="0"/>
            </a:endParaRPr>
          </a:p>
          <a:p>
            <a:pPr algn="just">
              <a:lnSpc>
                <a:spcPct val="150000"/>
              </a:lnSpc>
              <a:buClrTx/>
              <a:buFont typeface="Wingdings" pitchFamily="2" charset="2"/>
              <a:buChar char="Ø"/>
            </a:pPr>
            <a:r>
              <a:rPr lang="en-IN" sz="2000" dirty="0" smtClean="0">
                <a:latin typeface="Times New Roman" pitchFamily="18" charset="0"/>
                <a:cs typeface="Times New Roman" pitchFamily="18" charset="0"/>
              </a:rPr>
              <a:t>In </a:t>
            </a:r>
            <a:r>
              <a:rPr lang="en-IN" sz="2000" dirty="0">
                <a:latin typeface="Times New Roman" pitchFamily="18" charset="0"/>
                <a:cs typeface="Times New Roman" pitchFamily="18" charset="0"/>
              </a:rPr>
              <a:t>this case the authors apply Deep Learning to recognize images of manipulations through the dataset of a fake image and original images via Error Level Analysis on each image and supporting parameters for error rate analysis. </a:t>
            </a:r>
          </a:p>
        </p:txBody>
      </p:sp>
    </p:spTree>
    <p:extLst>
      <p:ext uri="{BB962C8B-B14F-4D97-AF65-F5344CB8AC3E}">
        <p14:creationId xmlns:p14="http://schemas.microsoft.com/office/powerpoint/2010/main" val="2368386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6757" y="728566"/>
            <a:ext cx="10037483" cy="638660"/>
          </a:xfrm>
        </p:spPr>
        <p:txBody>
          <a:bodyPr>
            <a:noAutofit/>
          </a:bodyPr>
          <a:lstStyle/>
          <a:p>
            <a:r>
              <a:rPr lang="en-US" sz="3600" b="1" dirty="0" smtClean="0">
                <a:solidFill>
                  <a:schemeClr val="tx1"/>
                </a:solidFill>
                <a:latin typeface="Times New Roman" panose="02020603050405020304" pitchFamily="18" charset="0"/>
                <a:cs typeface="Times New Roman" panose="02020603050405020304" pitchFamily="18" charset="0"/>
              </a:rPr>
              <a:t>FUTURE WORK</a:t>
            </a:r>
            <a:endParaRPr lang="en-US" sz="3600" b="1"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850006" y="1964557"/>
            <a:ext cx="10045522" cy="1477328"/>
          </a:xfrm>
          <a:prstGeom prst="rect">
            <a:avLst/>
          </a:prstGeom>
        </p:spPr>
        <p:txBody>
          <a:bodyPr wrap="square">
            <a:spAutoFit/>
          </a:bodyPr>
          <a:lstStyle/>
          <a:p>
            <a:pPr algn="just">
              <a:lnSpc>
                <a:spcPct val="150000"/>
              </a:lnSpc>
            </a:pPr>
            <a:r>
              <a:rPr lang="en-IN" sz="2000" dirty="0" smtClean="0">
                <a:latin typeface="Times New Roman" pitchFamily="18" charset="0"/>
                <a:cs typeface="Times New Roman" pitchFamily="18" charset="0"/>
              </a:rPr>
              <a:t>	The </a:t>
            </a:r>
            <a:r>
              <a:rPr lang="en-IN" sz="2000" dirty="0">
                <a:latin typeface="Times New Roman" pitchFamily="18" charset="0"/>
                <a:cs typeface="Times New Roman" pitchFamily="18" charset="0"/>
              </a:rPr>
              <a:t>Future enhancement it will conduct a CNN architecture variant to get the best accuracy and do other approaches in processing image processing to recognize the original image and forgery image.</a:t>
            </a:r>
          </a:p>
        </p:txBody>
      </p:sp>
    </p:spTree>
    <p:extLst>
      <p:ext uri="{BB962C8B-B14F-4D97-AF65-F5344CB8AC3E}">
        <p14:creationId xmlns:p14="http://schemas.microsoft.com/office/powerpoint/2010/main" val="1232283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6291" y="170484"/>
            <a:ext cx="8596668" cy="665408"/>
          </a:xfrm>
        </p:spPr>
        <p:txBody>
          <a:bodyPr>
            <a:normAutofit fontScale="90000"/>
          </a:bodyPr>
          <a:lstStyle/>
          <a:p>
            <a:pPr algn="just">
              <a:lnSpc>
                <a:spcPct val="150000"/>
              </a:lnSpc>
            </a:pPr>
            <a:r>
              <a:rPr lang="en-US" sz="3600" b="1" dirty="0" smtClean="0">
                <a:solidFill>
                  <a:schemeClr val="tx1"/>
                </a:solidFill>
                <a:latin typeface="Times New Roman" panose="02020603050405020304" pitchFamily="18" charset="0"/>
                <a:cs typeface="Times New Roman" panose="02020603050405020304" pitchFamily="18" charset="0"/>
              </a:rPr>
              <a:t>REFERENCES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373487" y="862885"/>
            <a:ext cx="10689465" cy="5821250"/>
          </a:xfrm>
        </p:spPr>
        <p:txBody>
          <a:bodyPr>
            <a:noAutofit/>
          </a:bodyPr>
          <a:lstStyle/>
          <a:p>
            <a:pPr marL="114300" indent="0" algn="just">
              <a:lnSpc>
                <a:spcPct val="150000"/>
              </a:lnSpc>
              <a:buNone/>
            </a:pPr>
            <a:r>
              <a:rPr lang="en-IN" sz="2000" dirty="0" smtClean="0">
                <a:latin typeface="Times New Roman" pitchFamily="18" charset="0"/>
                <a:cs typeface="Times New Roman" pitchFamily="18" charset="0"/>
              </a:rPr>
              <a:t>[</a:t>
            </a:r>
            <a:r>
              <a:rPr lang="en-IN" sz="2000" dirty="0">
                <a:latin typeface="Times New Roman" pitchFamily="18" charset="0"/>
                <a:cs typeface="Times New Roman" pitchFamily="18" charset="0"/>
              </a:rPr>
              <a:t>1] Patel HC, Patel MM. Forgery Frame Detection From The Video Using Error Level Analysis. </a:t>
            </a:r>
            <a:r>
              <a:rPr lang="en-IN" sz="2000" i="1" dirty="0">
                <a:latin typeface="Times New Roman" pitchFamily="18" charset="0"/>
                <a:cs typeface="Times New Roman" pitchFamily="18" charset="0"/>
              </a:rPr>
              <a:t>IJAERD</a:t>
            </a:r>
            <a:r>
              <a:rPr lang="en-IN" sz="2000" dirty="0">
                <a:latin typeface="Times New Roman" pitchFamily="18" charset="0"/>
                <a:cs typeface="Times New Roman" pitchFamily="18" charset="0"/>
              </a:rPr>
              <a:t>. 2015; (6): 242–247. </a:t>
            </a:r>
          </a:p>
          <a:p>
            <a:pPr marL="114300" indent="0" algn="just">
              <a:lnSpc>
                <a:spcPct val="150000"/>
              </a:lnSpc>
              <a:buNone/>
            </a:pPr>
            <a:r>
              <a:rPr lang="en-IN" sz="2000" dirty="0">
                <a:latin typeface="Times New Roman" pitchFamily="18" charset="0"/>
                <a:cs typeface="Times New Roman" pitchFamily="18" charset="0"/>
              </a:rPr>
              <a:t>[2] Isaac MM, </a:t>
            </a:r>
            <a:r>
              <a:rPr lang="en-IN" sz="2000" dirty="0" err="1">
                <a:latin typeface="Times New Roman" pitchFamily="18" charset="0"/>
                <a:cs typeface="Times New Roman" pitchFamily="18" charset="0"/>
              </a:rPr>
              <a:t>Wilscy</a:t>
            </a:r>
            <a:r>
              <a:rPr lang="en-IN" sz="2000" dirty="0">
                <a:latin typeface="Times New Roman" pitchFamily="18" charset="0"/>
                <a:cs typeface="Times New Roman" pitchFamily="18" charset="0"/>
              </a:rPr>
              <a:t> M. Image Forgery Detection Based on Gabor Wavelets and Local Phase Quantization. </a:t>
            </a:r>
            <a:r>
              <a:rPr lang="en-IN" sz="2000" i="1" dirty="0" err="1">
                <a:latin typeface="Times New Roman" pitchFamily="18" charset="0"/>
                <a:cs typeface="Times New Roman" pitchFamily="18" charset="0"/>
              </a:rPr>
              <a:t>Procedia</a:t>
            </a:r>
            <a:r>
              <a:rPr lang="en-IN" sz="2000" i="1" dirty="0">
                <a:latin typeface="Times New Roman" pitchFamily="18" charset="0"/>
                <a:cs typeface="Times New Roman" pitchFamily="18" charset="0"/>
              </a:rPr>
              <a:t> Computer Science</a:t>
            </a:r>
            <a:r>
              <a:rPr lang="en-IN" sz="2000" dirty="0">
                <a:latin typeface="Times New Roman" pitchFamily="18" charset="0"/>
                <a:cs typeface="Times New Roman" pitchFamily="18" charset="0"/>
              </a:rPr>
              <a:t>. 2015; 58: 76–83. </a:t>
            </a:r>
          </a:p>
          <a:p>
            <a:pPr marL="114300" indent="0" algn="just">
              <a:lnSpc>
                <a:spcPct val="150000"/>
              </a:lnSpc>
              <a:buNone/>
            </a:pPr>
            <a:r>
              <a:rPr lang="en-IN" sz="2000" dirty="0">
                <a:latin typeface="Times New Roman" pitchFamily="18" charset="0"/>
                <a:cs typeface="Times New Roman" pitchFamily="18" charset="0"/>
              </a:rPr>
              <a:t>[3] </a:t>
            </a:r>
            <a:r>
              <a:rPr lang="en-IN" sz="2000" dirty="0" err="1">
                <a:latin typeface="Times New Roman" pitchFamily="18" charset="0"/>
                <a:cs typeface="Times New Roman" pitchFamily="18" charset="0"/>
              </a:rPr>
              <a:t>Birajdar</a:t>
            </a:r>
            <a:r>
              <a:rPr lang="en-IN" sz="2000" dirty="0">
                <a:latin typeface="Times New Roman" pitchFamily="18" charset="0"/>
                <a:cs typeface="Times New Roman" pitchFamily="18" charset="0"/>
              </a:rPr>
              <a:t> GK, </a:t>
            </a:r>
            <a:r>
              <a:rPr lang="en-IN" sz="2000" dirty="0" err="1">
                <a:latin typeface="Times New Roman" pitchFamily="18" charset="0"/>
                <a:cs typeface="Times New Roman" pitchFamily="18" charset="0"/>
              </a:rPr>
              <a:t>Mankar</a:t>
            </a:r>
            <a:r>
              <a:rPr lang="en-IN" sz="2000" dirty="0">
                <a:latin typeface="Times New Roman" pitchFamily="18" charset="0"/>
                <a:cs typeface="Times New Roman" pitchFamily="18" charset="0"/>
              </a:rPr>
              <a:t> VH. Digital image forgery detection using passive techniques: A survey. </a:t>
            </a:r>
            <a:r>
              <a:rPr lang="en-IN" sz="2000" i="1" dirty="0">
                <a:latin typeface="Times New Roman" pitchFamily="18" charset="0"/>
                <a:cs typeface="Times New Roman" pitchFamily="18" charset="0"/>
              </a:rPr>
              <a:t>Digital Investigation</a:t>
            </a:r>
            <a:r>
              <a:rPr lang="en-IN" sz="2000" dirty="0">
                <a:latin typeface="Times New Roman" pitchFamily="18" charset="0"/>
                <a:cs typeface="Times New Roman" pitchFamily="18" charset="0"/>
              </a:rPr>
              <a:t>. 2013; 10(3): 226–45. </a:t>
            </a:r>
          </a:p>
          <a:p>
            <a:pPr marL="114300" indent="0" algn="just">
              <a:lnSpc>
                <a:spcPct val="150000"/>
              </a:lnSpc>
              <a:buNone/>
            </a:pPr>
            <a:r>
              <a:rPr lang="en-IN" sz="2000" dirty="0">
                <a:latin typeface="Times New Roman" pitchFamily="18" charset="0"/>
                <a:cs typeface="Times New Roman" pitchFamily="18" charset="0"/>
              </a:rPr>
              <a:t>[4] </a:t>
            </a:r>
            <a:r>
              <a:rPr lang="en-IN" sz="2000" dirty="0" err="1">
                <a:latin typeface="Times New Roman" pitchFamily="18" charset="0"/>
                <a:cs typeface="Times New Roman" pitchFamily="18" charset="0"/>
              </a:rPr>
              <a:t>Youseph</a:t>
            </a:r>
            <a:r>
              <a:rPr lang="en-IN" sz="2000" dirty="0">
                <a:latin typeface="Times New Roman" pitchFamily="18" charset="0"/>
                <a:cs typeface="Times New Roman" pitchFamily="18" charset="0"/>
              </a:rPr>
              <a:t> SN, </a:t>
            </a:r>
            <a:r>
              <a:rPr lang="en-IN" sz="2000" dirty="0" err="1">
                <a:latin typeface="Times New Roman" pitchFamily="18" charset="0"/>
                <a:cs typeface="Times New Roman" pitchFamily="18" charset="0"/>
              </a:rPr>
              <a:t>Cherian</a:t>
            </a:r>
            <a:r>
              <a:rPr lang="en-IN" sz="2000" dirty="0">
                <a:latin typeface="Times New Roman" pitchFamily="18" charset="0"/>
                <a:cs typeface="Times New Roman" pitchFamily="18" charset="0"/>
              </a:rPr>
              <a:t> RR. Pixel and Edge Based Illuminant Color Estimation for Image Forgery Detection. </a:t>
            </a:r>
            <a:r>
              <a:rPr lang="en-IN" sz="2000" i="1" dirty="0" err="1">
                <a:latin typeface="Times New Roman" pitchFamily="18" charset="0"/>
                <a:cs typeface="Times New Roman" pitchFamily="18" charset="0"/>
              </a:rPr>
              <a:t>Procedia</a:t>
            </a:r>
            <a:r>
              <a:rPr lang="en-IN" sz="2000" i="1" dirty="0">
                <a:latin typeface="Times New Roman" pitchFamily="18" charset="0"/>
                <a:cs typeface="Times New Roman" pitchFamily="18" charset="0"/>
              </a:rPr>
              <a:t> Computer Science</a:t>
            </a:r>
            <a:r>
              <a:rPr lang="en-IN" sz="2000" dirty="0">
                <a:latin typeface="Times New Roman" pitchFamily="18" charset="0"/>
                <a:cs typeface="Times New Roman" pitchFamily="18" charset="0"/>
              </a:rPr>
              <a:t>. 2015; 46: 1635–42</a:t>
            </a:r>
            <a:r>
              <a:rPr lang="en-IN" sz="2000" dirty="0" smtClean="0">
                <a:latin typeface="Times New Roman" pitchFamily="18" charset="0"/>
                <a:cs typeface="Times New Roman" pitchFamily="18" charset="0"/>
              </a:rPr>
              <a:t>.</a:t>
            </a:r>
          </a:p>
          <a:p>
            <a:pPr marL="114300" indent="0" algn="just">
              <a:lnSpc>
                <a:spcPct val="150000"/>
              </a:lnSpc>
              <a:buNone/>
            </a:pPr>
            <a:r>
              <a:rPr lang="en-IN" sz="2000" dirty="0">
                <a:latin typeface="Times New Roman" pitchFamily="18" charset="0"/>
                <a:cs typeface="Times New Roman" pitchFamily="18" charset="0"/>
              </a:rPr>
              <a:t>[5] </a:t>
            </a:r>
            <a:r>
              <a:rPr lang="en-IN" sz="2000" dirty="0" err="1">
                <a:latin typeface="Times New Roman" pitchFamily="18" charset="0"/>
                <a:cs typeface="Times New Roman" pitchFamily="18" charset="0"/>
              </a:rPr>
              <a:t>Hashmi</a:t>
            </a:r>
            <a:r>
              <a:rPr lang="en-IN" sz="2000" dirty="0">
                <a:latin typeface="Times New Roman" pitchFamily="18" charset="0"/>
                <a:cs typeface="Times New Roman" pitchFamily="18" charset="0"/>
              </a:rPr>
              <a:t> MF, </a:t>
            </a:r>
            <a:r>
              <a:rPr lang="en-IN" sz="2000" dirty="0" err="1">
                <a:latin typeface="Times New Roman" pitchFamily="18" charset="0"/>
                <a:cs typeface="Times New Roman" pitchFamily="18" charset="0"/>
              </a:rPr>
              <a:t>Anand</a:t>
            </a:r>
            <a:r>
              <a:rPr lang="en-IN" sz="2000" dirty="0">
                <a:latin typeface="Times New Roman" pitchFamily="18" charset="0"/>
                <a:cs typeface="Times New Roman" pitchFamily="18" charset="0"/>
              </a:rPr>
              <a:t> V, </a:t>
            </a:r>
            <a:r>
              <a:rPr lang="en-IN" sz="2000" dirty="0" err="1">
                <a:latin typeface="Times New Roman" pitchFamily="18" charset="0"/>
                <a:cs typeface="Times New Roman" pitchFamily="18" charset="0"/>
              </a:rPr>
              <a:t>Keskar</a:t>
            </a:r>
            <a:r>
              <a:rPr lang="en-IN" sz="2000" dirty="0">
                <a:latin typeface="Times New Roman" pitchFamily="18" charset="0"/>
                <a:cs typeface="Times New Roman" pitchFamily="18" charset="0"/>
              </a:rPr>
              <a:t> AG. Copy-move Image Forgery Detection Using an Efficient and Robust Method Combining Un-decimated Wavelet Transform and Scale Invariant Feature Transform. </a:t>
            </a:r>
            <a:r>
              <a:rPr lang="en-IN" sz="2000" i="1" dirty="0">
                <a:latin typeface="Times New Roman" pitchFamily="18" charset="0"/>
                <a:cs typeface="Times New Roman" pitchFamily="18" charset="0"/>
              </a:rPr>
              <a:t>AASRI </a:t>
            </a:r>
            <a:r>
              <a:rPr lang="en-IN" sz="2000" i="1" dirty="0" err="1">
                <a:latin typeface="Times New Roman" pitchFamily="18" charset="0"/>
                <a:cs typeface="Times New Roman" pitchFamily="18" charset="0"/>
              </a:rPr>
              <a:t>Procedia</a:t>
            </a:r>
            <a:r>
              <a:rPr lang="en-IN" sz="2000" dirty="0">
                <a:latin typeface="Times New Roman" pitchFamily="18" charset="0"/>
                <a:cs typeface="Times New Roman" pitchFamily="18" charset="0"/>
              </a:rPr>
              <a:t>. 2014; 9: 84–91. </a:t>
            </a:r>
          </a:p>
        </p:txBody>
      </p:sp>
    </p:spTree>
    <p:extLst>
      <p:ext uri="{BB962C8B-B14F-4D97-AF65-F5344CB8AC3E}">
        <p14:creationId xmlns:p14="http://schemas.microsoft.com/office/powerpoint/2010/main" val="692895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03572" y="120202"/>
            <a:ext cx="8596668" cy="660400"/>
          </a:xfrm>
        </p:spPr>
        <p:txBody>
          <a:bodyPr>
            <a:normAutofit fontScale="90000"/>
          </a:bodyPr>
          <a:lstStyle/>
          <a:p>
            <a:pPr>
              <a:lnSpc>
                <a:spcPct val="150000"/>
              </a:lnSpc>
            </a:pPr>
            <a:r>
              <a:rPr lang="en-US" sz="3600" b="1" dirty="0" smtClean="0">
                <a:solidFill>
                  <a:schemeClr val="tx1"/>
                </a:solidFill>
                <a:latin typeface="Times New Roman" panose="02020603050405020304" pitchFamily="18" charset="0"/>
                <a:cs typeface="Times New Roman" panose="02020603050405020304" pitchFamily="18" charset="0"/>
              </a:rPr>
              <a:t>REFERENCES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386367" y="787130"/>
            <a:ext cx="10689464" cy="5170646"/>
          </a:xfrm>
          <a:prstGeom prst="rect">
            <a:avLst/>
          </a:prstGeom>
        </p:spPr>
        <p:txBody>
          <a:bodyPr wrap="square">
            <a:spAutoFit/>
          </a:bodyPr>
          <a:lstStyle/>
          <a:p>
            <a:pPr marL="114300" indent="0" algn="just">
              <a:lnSpc>
                <a:spcPct val="150000"/>
              </a:lnSpc>
              <a:buNone/>
            </a:pPr>
            <a:r>
              <a:rPr lang="en-IN" sz="2000" dirty="0">
                <a:latin typeface="Times New Roman" pitchFamily="18" charset="0"/>
                <a:cs typeface="Times New Roman" pitchFamily="18" charset="0"/>
              </a:rPr>
              <a:t>[6] Zhao J, Guo J. Passive forensics for copy-move image forgery using a method based on DCT and SVD. </a:t>
            </a:r>
            <a:r>
              <a:rPr lang="en-IN" sz="2000" i="1" dirty="0">
                <a:latin typeface="Times New Roman" pitchFamily="18" charset="0"/>
                <a:cs typeface="Times New Roman" pitchFamily="18" charset="0"/>
              </a:rPr>
              <a:t>Forensic Science International</a:t>
            </a:r>
            <a:r>
              <a:rPr lang="en-IN" sz="2000" dirty="0">
                <a:latin typeface="Times New Roman" pitchFamily="18" charset="0"/>
                <a:cs typeface="Times New Roman" pitchFamily="18" charset="0"/>
              </a:rPr>
              <a:t>. 2013; 233(1–3): 158–66. </a:t>
            </a:r>
          </a:p>
          <a:p>
            <a:pPr algn="just">
              <a:lnSpc>
                <a:spcPct val="150000"/>
              </a:lnSpc>
            </a:pPr>
            <a:r>
              <a:rPr lang="en-IN" sz="2000" dirty="0">
                <a:latin typeface="Times New Roman" pitchFamily="18" charset="0"/>
                <a:cs typeface="Times New Roman" pitchFamily="18" charset="0"/>
              </a:rPr>
              <a:t>[7] </a:t>
            </a:r>
            <a:r>
              <a:rPr lang="en-IN" sz="2000" dirty="0" err="1">
                <a:latin typeface="Times New Roman" pitchFamily="18" charset="0"/>
                <a:cs typeface="Times New Roman" pitchFamily="18" charset="0"/>
              </a:rPr>
              <a:t>Hashmi</a:t>
            </a:r>
            <a:r>
              <a:rPr lang="en-IN" sz="2000" dirty="0">
                <a:latin typeface="Times New Roman" pitchFamily="18" charset="0"/>
                <a:cs typeface="Times New Roman" pitchFamily="18" charset="0"/>
              </a:rPr>
              <a:t> MF, </a:t>
            </a:r>
            <a:r>
              <a:rPr lang="en-IN" sz="2000" dirty="0" err="1">
                <a:latin typeface="Times New Roman" pitchFamily="18" charset="0"/>
                <a:cs typeface="Times New Roman" pitchFamily="18" charset="0"/>
              </a:rPr>
              <a:t>Anand</a:t>
            </a:r>
            <a:r>
              <a:rPr lang="en-IN" sz="2000" dirty="0">
                <a:latin typeface="Times New Roman" pitchFamily="18" charset="0"/>
                <a:cs typeface="Times New Roman" pitchFamily="18" charset="0"/>
              </a:rPr>
              <a:t> V, </a:t>
            </a:r>
            <a:r>
              <a:rPr lang="en-IN" sz="2000" dirty="0" err="1">
                <a:latin typeface="Times New Roman" pitchFamily="18" charset="0"/>
                <a:cs typeface="Times New Roman" pitchFamily="18" charset="0"/>
              </a:rPr>
              <a:t>Keskar</a:t>
            </a:r>
            <a:r>
              <a:rPr lang="en-IN" sz="2000" dirty="0">
                <a:latin typeface="Times New Roman" pitchFamily="18" charset="0"/>
                <a:cs typeface="Times New Roman" pitchFamily="18" charset="0"/>
              </a:rPr>
              <a:t> AG. Copy-move Image Forgery Detection Using an Efficient and Robust Method Combining Un-decimated Wavelet Transform and Scale Invariant Feature Transform. </a:t>
            </a:r>
            <a:r>
              <a:rPr lang="en-IN" sz="2000" i="1" dirty="0">
                <a:latin typeface="Times New Roman" pitchFamily="18" charset="0"/>
                <a:cs typeface="Times New Roman" pitchFamily="18" charset="0"/>
              </a:rPr>
              <a:t>AASRI </a:t>
            </a:r>
            <a:r>
              <a:rPr lang="en-IN" sz="2000" i="1" dirty="0" err="1">
                <a:latin typeface="Times New Roman" pitchFamily="18" charset="0"/>
                <a:cs typeface="Times New Roman" pitchFamily="18" charset="0"/>
              </a:rPr>
              <a:t>Procedia</a:t>
            </a:r>
            <a:r>
              <a:rPr lang="en-IN" sz="2000" dirty="0">
                <a:latin typeface="Times New Roman" pitchFamily="18" charset="0"/>
                <a:cs typeface="Times New Roman" pitchFamily="18" charset="0"/>
              </a:rPr>
              <a:t>. 2014; 9: 84–91. </a:t>
            </a:r>
          </a:p>
          <a:p>
            <a:pPr algn="just">
              <a:lnSpc>
                <a:spcPct val="150000"/>
              </a:lnSpc>
            </a:pPr>
            <a:r>
              <a:rPr lang="en-IN" sz="2000" dirty="0">
                <a:latin typeface="Times New Roman" pitchFamily="18" charset="0"/>
                <a:cs typeface="Times New Roman" pitchFamily="18" charset="0"/>
              </a:rPr>
              <a:t>[8] Hu WC, Chen WH, Huang DY, Yang CY. Effective image forgery detection of tampered foreground or background image based on image watermarking and alpha mattes. </a:t>
            </a:r>
            <a:r>
              <a:rPr lang="en-IN" sz="2000" i="1" dirty="0">
                <a:latin typeface="Times New Roman" pitchFamily="18" charset="0"/>
                <a:cs typeface="Times New Roman" pitchFamily="18" charset="0"/>
              </a:rPr>
              <a:t>Multimedia Tools and Applications</a:t>
            </a:r>
            <a:r>
              <a:rPr lang="en-IN" sz="2000" dirty="0">
                <a:latin typeface="Times New Roman" pitchFamily="18" charset="0"/>
                <a:cs typeface="Times New Roman" pitchFamily="18" charset="0"/>
              </a:rPr>
              <a:t>. 2015; 75(6): 3495–516. </a:t>
            </a:r>
          </a:p>
          <a:p>
            <a:pPr algn="just">
              <a:lnSpc>
                <a:spcPct val="150000"/>
              </a:lnSpc>
            </a:pPr>
            <a:r>
              <a:rPr lang="en-IN" sz="2000" dirty="0">
                <a:latin typeface="Times New Roman" pitchFamily="18" charset="0"/>
                <a:cs typeface="Times New Roman" pitchFamily="18" charset="0"/>
              </a:rPr>
              <a:t>[9] Muhammad G, </a:t>
            </a:r>
            <a:r>
              <a:rPr lang="en-IN" sz="2000" dirty="0" err="1">
                <a:latin typeface="Times New Roman" pitchFamily="18" charset="0"/>
                <a:cs typeface="Times New Roman" pitchFamily="18" charset="0"/>
              </a:rPr>
              <a:t>Hussain</a:t>
            </a:r>
            <a:r>
              <a:rPr lang="en-IN" sz="2000" dirty="0">
                <a:latin typeface="Times New Roman" pitchFamily="18" charset="0"/>
                <a:cs typeface="Times New Roman" pitchFamily="18" charset="0"/>
              </a:rPr>
              <a:t> M, </a:t>
            </a:r>
            <a:r>
              <a:rPr lang="en-IN" sz="2000" dirty="0" err="1">
                <a:latin typeface="Times New Roman" pitchFamily="18" charset="0"/>
                <a:cs typeface="Times New Roman" pitchFamily="18" charset="0"/>
              </a:rPr>
              <a:t>Bebis</a:t>
            </a:r>
            <a:r>
              <a:rPr lang="en-IN" sz="2000" dirty="0">
                <a:latin typeface="Times New Roman" pitchFamily="18" charset="0"/>
                <a:cs typeface="Times New Roman" pitchFamily="18" charset="0"/>
              </a:rPr>
              <a:t> G. Passive copy move image forgery detection using </a:t>
            </a:r>
            <a:r>
              <a:rPr lang="en-IN" sz="2000" dirty="0" err="1">
                <a:latin typeface="Times New Roman" pitchFamily="18" charset="0"/>
                <a:cs typeface="Times New Roman" pitchFamily="18" charset="0"/>
              </a:rPr>
              <a:t>undecimated</a:t>
            </a:r>
            <a:r>
              <a:rPr lang="en-IN" sz="2000" dirty="0">
                <a:latin typeface="Times New Roman" pitchFamily="18" charset="0"/>
                <a:cs typeface="Times New Roman" pitchFamily="18" charset="0"/>
              </a:rPr>
              <a:t> dyadic wavelet transform. </a:t>
            </a:r>
            <a:r>
              <a:rPr lang="en-IN" sz="2000" i="1" dirty="0">
                <a:latin typeface="Times New Roman" pitchFamily="18" charset="0"/>
                <a:cs typeface="Times New Roman" pitchFamily="18" charset="0"/>
              </a:rPr>
              <a:t>Digital Investigation</a:t>
            </a:r>
            <a:r>
              <a:rPr lang="en-IN" sz="2000" dirty="0">
                <a:latin typeface="Times New Roman" pitchFamily="18" charset="0"/>
                <a:cs typeface="Times New Roman" pitchFamily="18" charset="0"/>
              </a:rPr>
              <a:t>. 2012; 9(1): 49–57. </a:t>
            </a:r>
          </a:p>
          <a:p>
            <a:pPr marL="114300" indent="0" algn="just">
              <a:lnSpc>
                <a:spcPct val="150000"/>
              </a:lnSpc>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32697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05367" y="2622998"/>
            <a:ext cx="8596668" cy="105177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en-US" sz="4400" b="1" dirty="0" smtClean="0">
                <a:solidFill>
                  <a:schemeClr val="tx1"/>
                </a:solidFill>
                <a:latin typeface="Times New Roman" panose="02020603050405020304" pitchFamily="18" charset="0"/>
                <a:cs typeface="Times New Roman" panose="02020603050405020304" pitchFamily="18" charset="0"/>
              </a:rPr>
              <a:t>	THANK YOU…</a:t>
            </a:r>
            <a:endParaRPr lang="en-IN" sz="4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83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8490" y="390832"/>
            <a:ext cx="10794772" cy="633846"/>
          </a:xfrm>
        </p:spPr>
        <p:txBody>
          <a:bodyPr>
            <a:normAutofit fontScale="90000"/>
          </a:bodyPr>
          <a:lstStyle/>
          <a:p>
            <a:r>
              <a:rPr lang="en-US" sz="4000" b="1" cap="all" dirty="0">
                <a:solidFill>
                  <a:schemeClr val="tx1"/>
                </a:solidFill>
                <a:latin typeface="Times New Roman" panose="02020603050405020304" pitchFamily="18" charset="0"/>
                <a:cs typeface="Times New Roman" panose="02020603050405020304" pitchFamily="18" charset="0"/>
              </a:rPr>
              <a:t>INTRODUCTION</a:t>
            </a:r>
            <a:endParaRPr lang="en-US" sz="3200" b="1" cap="all"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682578" y="1024678"/>
            <a:ext cx="10341737" cy="5632311"/>
          </a:xfrm>
          <a:prstGeom prst="rect">
            <a:avLst/>
          </a:prstGeom>
        </p:spPr>
        <p:txBody>
          <a:bodyPr wrap="square">
            <a:spAutoFit/>
          </a:bodyPr>
          <a:lstStyle/>
          <a:p>
            <a:pPr marL="342900" indent="-342900" algn="just">
              <a:lnSpc>
                <a:spcPct val="150000"/>
              </a:lnSpc>
              <a:buFont typeface="Wingdings" pitchFamily="2" charset="2"/>
              <a:buChar char="Ø"/>
            </a:pPr>
            <a:r>
              <a:rPr lang="en-IN" sz="2000" dirty="0">
                <a:latin typeface="Times New Roman" pitchFamily="18" charset="0"/>
                <a:cs typeface="Times New Roman" pitchFamily="18" charset="0"/>
              </a:rPr>
              <a:t>Machine and deep learning, the design of the IDS is usually based on network experts’ knowledge of the attacks. </a:t>
            </a:r>
            <a:endParaRPr lang="en-IN" sz="2000" dirty="0" smtClean="0">
              <a:latin typeface="Times New Roman" pitchFamily="18" charset="0"/>
              <a:cs typeface="Times New Roman" pitchFamily="18" charset="0"/>
            </a:endParaRPr>
          </a:p>
          <a:p>
            <a:pPr marL="342900" indent="-342900" algn="just">
              <a:lnSpc>
                <a:spcPct val="150000"/>
              </a:lnSpc>
              <a:buFont typeface="Wingdings" pitchFamily="2" charset="2"/>
              <a:buChar char="Ø"/>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amount of applications that stream services to their users has increased explosively. </a:t>
            </a:r>
            <a:endParaRPr lang="en-IN" sz="2000" dirty="0" smtClean="0">
              <a:latin typeface="Times New Roman" pitchFamily="18" charset="0"/>
              <a:cs typeface="Times New Roman" pitchFamily="18" charset="0"/>
            </a:endParaRPr>
          </a:p>
          <a:p>
            <a:pPr marL="342900" indent="-342900" algn="just">
              <a:lnSpc>
                <a:spcPct val="150000"/>
              </a:lnSpc>
              <a:buFont typeface="Wingdings" pitchFamily="2" charset="2"/>
              <a:buChar char="Ø"/>
            </a:pP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type of service requires minimal installations and computing power on the user terminal because the applications are operating at the service carrier’s cloud servers instead of the local terminal. </a:t>
            </a:r>
            <a:endParaRPr lang="en-IN" sz="2000" dirty="0" smtClean="0">
              <a:latin typeface="Times New Roman" pitchFamily="18" charset="0"/>
              <a:cs typeface="Times New Roman" pitchFamily="18" charset="0"/>
            </a:endParaRPr>
          </a:p>
          <a:p>
            <a:pPr marL="342900" indent="-342900" algn="just">
              <a:lnSpc>
                <a:spcPct val="150000"/>
              </a:lnSpc>
              <a:buFont typeface="Wingdings" pitchFamily="2" charset="2"/>
              <a:buChar char="Ø"/>
            </a:pPr>
            <a:r>
              <a:rPr lang="en-IN" sz="2000" dirty="0" smtClean="0">
                <a:latin typeface="Times New Roman" pitchFamily="18" charset="0"/>
                <a:cs typeface="Times New Roman" pitchFamily="18" charset="0"/>
              </a:rPr>
              <a:t>All </a:t>
            </a:r>
            <a:r>
              <a:rPr lang="en-IN" sz="2000" dirty="0">
                <a:latin typeface="Times New Roman" pitchFamily="18" charset="0"/>
                <a:cs typeface="Times New Roman" pitchFamily="18" charset="0"/>
              </a:rPr>
              <a:t>the inputs and outputs are streamed to the users via the internet. </a:t>
            </a:r>
            <a:endParaRPr lang="en-IN" sz="2000" dirty="0" smtClean="0">
              <a:latin typeface="Times New Roman" pitchFamily="18" charset="0"/>
              <a:cs typeface="Times New Roman" pitchFamily="18" charset="0"/>
            </a:endParaRPr>
          </a:p>
          <a:p>
            <a:pPr marL="342900" indent="-342900" algn="just">
              <a:lnSpc>
                <a:spcPct val="150000"/>
              </a:lnSpc>
              <a:buFont typeface="Wingdings" pitchFamily="2" charset="2"/>
              <a:buChar char="Ø"/>
            </a:pPr>
            <a:r>
              <a:rPr lang="en-IN" sz="2000" dirty="0">
                <a:latin typeface="Times New Roman" pitchFamily="18" charset="0"/>
                <a:cs typeface="Times New Roman" pitchFamily="18" charset="0"/>
              </a:rPr>
              <a:t>Seeing the obvious advantage of providing high-end service to customers, who are not able to access high-end devices, many corporations have started to develop their streaming services. </a:t>
            </a:r>
            <a:endParaRPr lang="en-IN" sz="2000" dirty="0" smtClean="0">
              <a:latin typeface="Times New Roman" pitchFamily="18" charset="0"/>
              <a:cs typeface="Times New Roman" pitchFamily="18" charset="0"/>
            </a:endParaRPr>
          </a:p>
          <a:p>
            <a:pPr marL="342900" indent="-342900" algn="just">
              <a:lnSpc>
                <a:spcPct val="150000"/>
              </a:lnSpc>
              <a:buFont typeface="Wingdings" pitchFamily="2" charset="2"/>
              <a:buChar char="Ø"/>
            </a:pPr>
            <a:r>
              <a:rPr lang="en-IN" sz="2000" dirty="0" smtClean="0">
                <a:latin typeface="Times New Roman" pitchFamily="18" charset="0"/>
                <a:cs typeface="Times New Roman" pitchFamily="18" charset="0"/>
              </a:rPr>
              <a:t>For </a:t>
            </a:r>
            <a:r>
              <a:rPr lang="en-IN" sz="2000" dirty="0">
                <a:latin typeface="Times New Roman" pitchFamily="18" charset="0"/>
                <a:cs typeface="Times New Roman" pitchFamily="18" charset="0"/>
              </a:rPr>
              <a:t>instance, entertaining service such as Google Stadia makes high-end gaming, which is typically hardware demanding, now possible on any portable devices with good internet connectivity.</a:t>
            </a:r>
          </a:p>
        </p:txBody>
      </p:sp>
    </p:spTree>
    <p:extLst>
      <p:ext uri="{BB962C8B-B14F-4D97-AF65-F5344CB8AC3E}">
        <p14:creationId xmlns:p14="http://schemas.microsoft.com/office/powerpoint/2010/main" val="139899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92489" y="340576"/>
            <a:ext cx="8596668" cy="1101858"/>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OBJECTIVES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192489" y="1725771"/>
            <a:ext cx="9844705" cy="2073497"/>
          </a:xfrm>
        </p:spPr>
        <p:txBody>
          <a:bodyPr>
            <a:normAutofit/>
          </a:bodyPr>
          <a:lstStyle/>
          <a:p>
            <a:pPr lvl="0" algn="just">
              <a:lnSpc>
                <a:spcPct val="150000"/>
              </a:lnSpc>
              <a:buClrTx/>
              <a:buFont typeface="Wingdings" pitchFamily="2" charset="2"/>
              <a:buChar char="Ø"/>
            </a:pPr>
            <a:r>
              <a:rPr lang="en-IN" sz="2000" dirty="0">
                <a:latin typeface="Times New Roman" pitchFamily="18" charset="0"/>
                <a:cs typeface="Times New Roman" pitchFamily="18" charset="0"/>
              </a:rPr>
              <a:t>To enhance the performance of prediction.</a:t>
            </a:r>
          </a:p>
          <a:p>
            <a:pPr lvl="0" algn="just">
              <a:lnSpc>
                <a:spcPct val="150000"/>
              </a:lnSpc>
              <a:buClrTx/>
              <a:buFont typeface="Wingdings" pitchFamily="2" charset="2"/>
              <a:buChar char="Ø"/>
            </a:pPr>
            <a:r>
              <a:rPr lang="en-IN" sz="2000" dirty="0">
                <a:latin typeface="Times New Roman" pitchFamily="18" charset="0"/>
                <a:cs typeface="Times New Roman" pitchFamily="18" charset="0"/>
              </a:rPr>
              <a:t>To effectively predict the original images and forgery images.</a:t>
            </a:r>
          </a:p>
          <a:p>
            <a:pPr lvl="0" algn="just">
              <a:lnSpc>
                <a:spcPct val="150000"/>
              </a:lnSpc>
              <a:buClrTx/>
              <a:buFont typeface="Wingdings" pitchFamily="2" charset="2"/>
              <a:buChar char="Ø"/>
            </a:pPr>
            <a:r>
              <a:rPr lang="en-IN" sz="2000" dirty="0">
                <a:latin typeface="Times New Roman" pitchFamily="18" charset="0"/>
                <a:cs typeface="Times New Roman" pitchFamily="18" charset="0"/>
              </a:rPr>
              <a:t>To reduce the forgery images.</a:t>
            </a:r>
          </a:p>
        </p:txBody>
      </p:sp>
    </p:spTree>
    <p:extLst>
      <p:ext uri="{BB962C8B-B14F-4D97-AF65-F5344CB8AC3E}">
        <p14:creationId xmlns:p14="http://schemas.microsoft.com/office/powerpoint/2010/main" val="235001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0669" y="570964"/>
            <a:ext cx="8596668" cy="768438"/>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EXISTING SYSTEM</a:t>
            </a:r>
            <a:endParaRPr lang="en-IN" sz="3600" dirty="0">
              <a:solidFill>
                <a:schemeClr val="tx1"/>
              </a:solidFill>
            </a:endParaRPr>
          </a:p>
        </p:txBody>
      </p:sp>
      <p:sp>
        <p:nvSpPr>
          <p:cNvPr id="5" name="Content Placeholder 2"/>
          <p:cNvSpPr>
            <a:spLocks noGrp="1"/>
          </p:cNvSpPr>
          <p:nvPr>
            <p:ph idx="1"/>
          </p:nvPr>
        </p:nvSpPr>
        <p:spPr>
          <a:xfrm>
            <a:off x="883397" y="1674606"/>
            <a:ext cx="9741675" cy="3631490"/>
          </a:xfrm>
        </p:spPr>
        <p:txBody>
          <a:bodyPr>
            <a:noAutofit/>
          </a:bodyPr>
          <a:lstStyle/>
          <a:p>
            <a:pPr algn="just" fontAlgn="base">
              <a:lnSpc>
                <a:spcPct val="150000"/>
              </a:lnSpc>
              <a:buClrTx/>
              <a:buFont typeface="Wingdings" pitchFamily="2" charset="2"/>
              <a:buChar char="Ø"/>
            </a:pPr>
            <a:r>
              <a:rPr lang="en-IN" sz="2000" dirty="0">
                <a:latin typeface="Times New Roman" pitchFamily="18" charset="0"/>
                <a:cs typeface="Times New Roman" pitchFamily="18" charset="0"/>
              </a:rPr>
              <a:t>The existing system doesn’t effectively classify and predict the forgery images. </a:t>
            </a:r>
            <a:endParaRPr lang="en-IN" sz="2000" dirty="0" smtClean="0">
              <a:latin typeface="Times New Roman" pitchFamily="18" charset="0"/>
              <a:cs typeface="Times New Roman" pitchFamily="18" charset="0"/>
            </a:endParaRPr>
          </a:p>
          <a:p>
            <a:pPr algn="just" fontAlgn="base">
              <a:lnSpc>
                <a:spcPct val="150000"/>
              </a:lnSpc>
              <a:buClrTx/>
              <a:buFont typeface="Wingdings" pitchFamily="2" charset="2"/>
              <a:buChar char="Ø"/>
            </a:pPr>
            <a:r>
              <a:rPr lang="en-IN" sz="2000" dirty="0" smtClean="0">
                <a:latin typeface="Times New Roman" pitchFamily="18" charset="0"/>
                <a:cs typeface="Times New Roman" pitchFamily="18" charset="0"/>
              </a:rPr>
              <a:t>Machine </a:t>
            </a:r>
            <a:r>
              <a:rPr lang="en-IN" sz="2000" dirty="0">
                <a:latin typeface="Times New Roman" pitchFamily="18" charset="0"/>
                <a:cs typeface="Times New Roman" pitchFamily="18" charset="0"/>
              </a:rPr>
              <a:t>learning algorithms use computational methods to learn information directly from data without relying on a predetermined equation as a model. </a:t>
            </a:r>
            <a:endParaRPr lang="en-IN" sz="2000" dirty="0" smtClean="0">
              <a:latin typeface="Times New Roman" pitchFamily="18" charset="0"/>
              <a:cs typeface="Times New Roman" pitchFamily="18" charset="0"/>
            </a:endParaRPr>
          </a:p>
          <a:p>
            <a:pPr algn="just" fontAlgn="base">
              <a:lnSpc>
                <a:spcPct val="150000"/>
              </a:lnSpc>
              <a:buClrTx/>
              <a:buFont typeface="Wingdings" pitchFamily="2" charset="2"/>
              <a:buChar char="Ø"/>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algorithms adaptively low their performance as the number of samples. Deep learning is a specialized form of machine learning.</a:t>
            </a:r>
          </a:p>
        </p:txBody>
      </p:sp>
    </p:spTree>
    <p:extLst>
      <p:ext uri="{BB962C8B-B14F-4D97-AF65-F5344CB8AC3E}">
        <p14:creationId xmlns:p14="http://schemas.microsoft.com/office/powerpoint/2010/main" val="110220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60670" y="738390"/>
            <a:ext cx="8596668" cy="704045"/>
          </a:xfrm>
        </p:spPr>
        <p:txBody>
          <a:bodyPr>
            <a:normAutofit fontScale="90000"/>
          </a:bodyPr>
          <a:lstStyle/>
          <a:p>
            <a:pPr>
              <a:lnSpc>
                <a:spcPct val="150000"/>
              </a:lnSpc>
            </a:pPr>
            <a:r>
              <a:rPr lang="en-US" sz="3600" b="1" dirty="0" smtClean="0">
                <a:solidFill>
                  <a:schemeClr val="tx1"/>
                </a:solidFill>
                <a:latin typeface="Times New Roman" panose="02020603050405020304" pitchFamily="18" charset="0"/>
                <a:cs typeface="Times New Roman" panose="02020603050405020304" pitchFamily="18" charset="0"/>
              </a:rPr>
              <a:t>DISADVANTAGE</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212415" y="2031802"/>
            <a:ext cx="9303792" cy="2462044"/>
          </a:xfrm>
        </p:spPr>
        <p:txBody>
          <a:bodyPr>
            <a:normAutofit/>
          </a:bodyPr>
          <a:lstStyle/>
          <a:p>
            <a:pPr lvl="0" algn="just" fontAlgn="base">
              <a:lnSpc>
                <a:spcPct val="150000"/>
              </a:lnSpc>
              <a:buClrTx/>
              <a:buFont typeface="Wingdings" pitchFamily="2" charset="2"/>
              <a:buChar char="Ø"/>
            </a:pPr>
            <a:r>
              <a:rPr lang="en-IN" sz="2000" dirty="0">
                <a:latin typeface="Times New Roman" pitchFamily="18" charset="0"/>
                <a:cs typeface="Times New Roman" pitchFamily="18" charset="0"/>
              </a:rPr>
              <a:t>Possibility of high error.</a:t>
            </a:r>
          </a:p>
          <a:p>
            <a:pPr lvl="0" algn="just" fontAlgn="base">
              <a:lnSpc>
                <a:spcPct val="150000"/>
              </a:lnSpc>
              <a:buClrTx/>
              <a:buFont typeface="Wingdings" pitchFamily="2" charset="2"/>
              <a:buChar char="Ø"/>
            </a:pPr>
            <a:r>
              <a:rPr lang="en-IN" sz="2000" dirty="0">
                <a:latin typeface="Times New Roman" pitchFamily="18" charset="0"/>
                <a:cs typeface="Times New Roman" pitchFamily="18" charset="0"/>
              </a:rPr>
              <a:t>Sometimes cause data inconsistency.</a:t>
            </a:r>
          </a:p>
        </p:txBody>
      </p:sp>
    </p:spTree>
    <p:extLst>
      <p:ext uri="{BB962C8B-B14F-4D97-AF65-F5344CB8AC3E}">
        <p14:creationId xmlns:p14="http://schemas.microsoft.com/office/powerpoint/2010/main" val="2398723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94126" y="583842"/>
            <a:ext cx="8596668" cy="830893"/>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PROPOSED SYSTEM</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639580" y="1723827"/>
            <a:ext cx="10217310" cy="4921671"/>
          </a:xfrm>
        </p:spPr>
        <p:txBody>
          <a:bodyPr>
            <a:noAutofit/>
          </a:bodyPr>
          <a:lstStyle/>
          <a:p>
            <a:pPr algn="just">
              <a:lnSpc>
                <a:spcPct val="150000"/>
              </a:lnSpc>
              <a:buClrTx/>
              <a:buFont typeface="Wingdings" pitchFamily="2" charset="2"/>
              <a:buChar char="Ø"/>
            </a:pPr>
            <a:r>
              <a:rPr lang="en-IN" sz="2000" dirty="0">
                <a:latin typeface="Times New Roman" pitchFamily="18" charset="0"/>
                <a:cs typeface="Times New Roman" pitchFamily="18" charset="0"/>
              </a:rPr>
              <a:t>CNN can be deep which is the case depends on whether it follows this "feature hierarchy" construction because certain neural networks, including 2-layer models, are not deep. </a:t>
            </a:r>
            <a:endParaRPr lang="en-IN" sz="2000" dirty="0" smtClean="0">
              <a:latin typeface="Times New Roman" pitchFamily="18" charset="0"/>
              <a:cs typeface="Times New Roman" pitchFamily="18" charset="0"/>
            </a:endParaRPr>
          </a:p>
          <a:p>
            <a:pPr algn="just">
              <a:lnSpc>
                <a:spcPct val="150000"/>
              </a:lnSpc>
              <a:buClrTx/>
              <a:buFont typeface="Wingdings" pitchFamily="2" charset="2"/>
              <a:buChar char="Ø"/>
            </a:pPr>
            <a:r>
              <a:rPr lang="en-IN" sz="2000" dirty="0" smtClean="0">
                <a:latin typeface="Times New Roman" pitchFamily="18" charset="0"/>
                <a:cs typeface="Times New Roman" pitchFamily="18" charset="0"/>
              </a:rPr>
              <a:t>Deep </a:t>
            </a:r>
            <a:r>
              <a:rPr lang="en-IN" sz="2000" dirty="0">
                <a:latin typeface="Times New Roman" pitchFamily="18" charset="0"/>
                <a:cs typeface="Times New Roman" pitchFamily="18" charset="0"/>
              </a:rPr>
              <a:t>learning is a general term for dealing with a complicated neural network with multiple layers. </a:t>
            </a:r>
            <a:endParaRPr lang="en-IN" sz="2000" dirty="0" smtClean="0">
              <a:latin typeface="Times New Roman" pitchFamily="18" charset="0"/>
              <a:cs typeface="Times New Roman" pitchFamily="18" charset="0"/>
            </a:endParaRPr>
          </a:p>
          <a:p>
            <a:pPr algn="just">
              <a:lnSpc>
                <a:spcPct val="150000"/>
              </a:lnSpc>
              <a:buClrTx/>
              <a:buFont typeface="Wingdings" pitchFamily="2" charset="2"/>
              <a:buChar char="Ø"/>
            </a:pPr>
            <a:r>
              <a:rPr lang="en-IN" sz="2000" dirty="0" smtClean="0">
                <a:latin typeface="Times New Roman" pitchFamily="18" charset="0"/>
                <a:cs typeface="Times New Roman" pitchFamily="18" charset="0"/>
              </a:rPr>
              <a:t>Convolutional </a:t>
            </a:r>
            <a:r>
              <a:rPr lang="en-IN" sz="2000" dirty="0">
                <a:latin typeface="Times New Roman" pitchFamily="18" charset="0"/>
                <a:cs typeface="Times New Roman" pitchFamily="18" charset="0"/>
              </a:rPr>
              <a:t>Neural Networks (CNNs) are one of the most popular neural network architectures. </a:t>
            </a:r>
            <a:endParaRPr lang="en-IN" sz="2000" dirty="0" smtClean="0">
              <a:latin typeface="Times New Roman" pitchFamily="18" charset="0"/>
              <a:cs typeface="Times New Roman" pitchFamily="18" charset="0"/>
            </a:endParaRPr>
          </a:p>
          <a:p>
            <a:pPr algn="just">
              <a:lnSpc>
                <a:spcPct val="150000"/>
              </a:lnSpc>
              <a:buClrTx/>
              <a:buFont typeface="Wingdings" pitchFamily="2" charset="2"/>
              <a:buChar char="Ø"/>
            </a:pPr>
            <a:r>
              <a:rPr lang="en-IN" sz="2000" dirty="0" smtClean="0">
                <a:latin typeface="Times New Roman" pitchFamily="18" charset="0"/>
                <a:cs typeface="Times New Roman" pitchFamily="18" charset="0"/>
              </a:rPr>
              <a:t>They </a:t>
            </a:r>
            <a:r>
              <a:rPr lang="en-IN" sz="2000" dirty="0">
                <a:latin typeface="Times New Roman" pitchFamily="18" charset="0"/>
                <a:cs typeface="Times New Roman" pitchFamily="18" charset="0"/>
              </a:rPr>
              <a:t>are extremely successful at image processing, but also for many other tasks (such as speech recognition, natural language processing, and more). </a:t>
            </a:r>
            <a:endParaRPr lang="en-IN" sz="2000" dirty="0" smtClean="0">
              <a:latin typeface="Times New Roman" pitchFamily="18" charset="0"/>
              <a:cs typeface="Times New Roman" pitchFamily="18" charset="0"/>
            </a:endParaRPr>
          </a:p>
          <a:p>
            <a:pPr algn="just">
              <a:lnSpc>
                <a:spcPct val="150000"/>
              </a:lnSpc>
              <a:buClrTx/>
              <a:buFont typeface="Wingdings" pitchFamily="2" charset="2"/>
              <a:buChar char="Ø"/>
            </a:pPr>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state of the art CNNs are pretty deep (dozens of layers at least), so they are part of Deep Learning. </a:t>
            </a:r>
          </a:p>
        </p:txBody>
      </p:sp>
    </p:spTree>
    <p:extLst>
      <p:ext uri="{BB962C8B-B14F-4D97-AF65-F5344CB8AC3E}">
        <p14:creationId xmlns:p14="http://schemas.microsoft.com/office/powerpoint/2010/main" val="328555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37943" y="764147"/>
            <a:ext cx="8596668" cy="781318"/>
          </a:xfrm>
        </p:spPr>
        <p:txBody>
          <a:bodyPr>
            <a:normAutofit/>
          </a:bodyPr>
          <a:lstStyle/>
          <a:p>
            <a:r>
              <a:rPr lang="en-US" sz="3600" b="1" dirty="0" smtClean="0">
                <a:solidFill>
                  <a:schemeClr val="tx1"/>
                </a:solidFill>
                <a:latin typeface="Times New Roman" panose="02020603050405020304" pitchFamily="18" charset="0"/>
                <a:cs typeface="Times New Roman" panose="02020603050405020304" pitchFamily="18" charset="0"/>
              </a:rPr>
              <a:t>ADVANTAGE</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922033" y="1880314"/>
            <a:ext cx="9509855" cy="1764407"/>
          </a:xfrm>
        </p:spPr>
        <p:txBody>
          <a:bodyPr>
            <a:normAutofit/>
          </a:bodyPr>
          <a:lstStyle/>
          <a:p>
            <a:pPr lvl="0" algn="just">
              <a:lnSpc>
                <a:spcPct val="150000"/>
              </a:lnSpc>
              <a:buClrTx/>
              <a:buFont typeface="Wingdings" pitchFamily="2" charset="2"/>
              <a:buChar char="Ø"/>
            </a:pPr>
            <a:r>
              <a:rPr lang="en-IN" sz="2000" dirty="0">
                <a:latin typeface="Times New Roman" pitchFamily="18" charset="0"/>
                <a:cs typeface="Times New Roman" pitchFamily="18" charset="0"/>
              </a:rPr>
              <a:t>Little dependence on pre-processing, decreasing the needs of human effort developing its functionalities</a:t>
            </a:r>
          </a:p>
          <a:p>
            <a:pPr lvl="0" algn="just">
              <a:lnSpc>
                <a:spcPct val="150000"/>
              </a:lnSpc>
              <a:buClrTx/>
              <a:buFont typeface="Wingdings" pitchFamily="2" charset="2"/>
              <a:buChar char="Ø"/>
            </a:pPr>
            <a:r>
              <a:rPr lang="en-US" sz="2000" dirty="0">
                <a:latin typeface="Times New Roman" pitchFamily="18" charset="0"/>
                <a:cs typeface="Times New Roman" pitchFamily="18" charset="0"/>
              </a:rPr>
              <a:t>Comparison was made between the classification algorithm on Deep learning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902908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1649</TotalTime>
  <Words>1608</Words>
  <Application>Microsoft Office PowerPoint</Application>
  <PresentationFormat>Widescreen</PresentationFormat>
  <Paragraphs>175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Cambria</vt:lpstr>
      <vt:lpstr>Cambria Math</vt:lpstr>
      <vt:lpstr>Times New Roman</vt:lpstr>
      <vt:lpstr>Wingdings</vt:lpstr>
      <vt:lpstr>Adjacency</vt:lpstr>
      <vt:lpstr> IMAGE FORGERY DETECTION USING MACHINE LEARNING</vt:lpstr>
      <vt:lpstr>DOMAIN INTRODUCTION</vt:lpstr>
      <vt:lpstr>ABSTRACT</vt:lpstr>
      <vt:lpstr>INTRODUCTION</vt:lpstr>
      <vt:lpstr>OBJECTIVES</vt:lpstr>
      <vt:lpstr>EXISTING SYSTEM</vt:lpstr>
      <vt:lpstr>DISADVANTAGE</vt:lpstr>
      <vt:lpstr>PROPOSED SYSTEM</vt:lpstr>
      <vt:lpstr>ADVANTAGE</vt:lpstr>
      <vt:lpstr>SYSTEM REQUIREMENTS</vt:lpstr>
      <vt:lpstr>SYSTEM REQUIREMENTS</vt:lpstr>
      <vt:lpstr>PowerPoint Presentation</vt:lpstr>
      <vt:lpstr>PowerPoint Presentation</vt:lpstr>
      <vt:lpstr>MODULES</vt:lpstr>
      <vt:lpstr>MODULES DESCRIPTION</vt:lpstr>
      <vt:lpstr>IMAGE SELECTION AND LOADING</vt:lpstr>
      <vt:lpstr>IMAGE PREPROCESSING</vt:lpstr>
      <vt:lpstr>SPLITTING DATASET INTO TRAIN AND TEST DATA</vt:lpstr>
      <vt:lpstr>CLASSIFICATION</vt:lpstr>
      <vt:lpstr>PREDICTION</vt:lpstr>
      <vt:lpstr>RESULT GENERATION</vt:lpstr>
      <vt:lpstr>PowerPoint Presentation</vt:lpstr>
      <vt:lpstr>PowerPoint Presentation</vt:lpstr>
      <vt:lpstr>PowerPoint Presentation</vt:lpstr>
      <vt:lpstr>PowerPoint Presentation</vt:lpstr>
      <vt:lpstr>PowerPoint Presentation</vt:lpstr>
      <vt:lpstr>PowerPoint Presentation</vt:lpstr>
      <vt:lpstr>CONCLUSION</vt:lpstr>
      <vt:lpstr>PROBLEM STATEMENT</vt:lpstr>
      <vt:lpstr>FUTURE WORK</vt:lpstr>
      <vt:lpstr>REFERENCES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Deep Learning Algorithm</dc:title>
  <dc:creator>EGC</dc:creator>
  <cp:lastModifiedBy>Microsoft account</cp:lastModifiedBy>
  <cp:revision>72</cp:revision>
  <dcterms:created xsi:type="dcterms:W3CDTF">2020-12-14T04:01:58Z</dcterms:created>
  <dcterms:modified xsi:type="dcterms:W3CDTF">2023-04-08T06:41:56Z</dcterms:modified>
</cp:coreProperties>
</file>