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24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8" r:id="rId22"/>
    <p:sldId id="279" r:id="rId23"/>
  </p:sldIdLst>
  <p:sldSz cx="9144000" cy="5143500" type="screen16x9"/>
  <p:notesSz cx="6858000" cy="9144000"/>
  <p:embeddedFontLst>
    <p:embeddedFont>
      <p:font typeface="Raleway" panose="020B0604020202020204" charset="0"/>
      <p:regular r:id="rId25"/>
      <p:bold r:id="rId26"/>
      <p:italic r:id="rId27"/>
      <p:boldItalic r:id="rId28"/>
    </p:embeddedFont>
    <p:embeddedFont>
      <p:font typeface="Lato" panose="020B0604020202020204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6C16342-92A2-4962-B669-27E43A6F3DDC}">
  <a:tblStyle styleId="{36C16342-92A2-4962-B669-27E43A6F3DD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63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7388483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e6a7346cec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e6a7346cec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959453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fbf51ad45b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fbf51ad45b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88255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fbf51ad45b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fbf51ad45b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81363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fbf51ad45b_1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fbf51ad45b_1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66172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fbf51ad45b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fbf51ad45b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2053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fbf51ad45b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fbf51ad45b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08528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fbf51ad45b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fbf51ad45b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62549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fbf51ad45b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fbf51ad45b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78088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fbf51ad45b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fbf51ad45b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59833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fbf51ad45b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fbf51ad45b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6108943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fbf51ad45b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fbf51ad45b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802156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fbf51ad45b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fbf51ad45b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611991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fbf51ad45b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fbf51ad45b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735477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fbf51ad45b_1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fbf51ad45b_1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607428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fbf51ad45b_2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fbf51ad45b_2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8524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fbf51ad45b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fbf51ad45b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15797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033c7e6045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033c7e6045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83831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033c7e6045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033c7e6045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139718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033c7e6045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033c7e6045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058634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fbf51ad45b_1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fbf51ad45b_1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75439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033c7e6045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033c7e6045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85022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fbf51ad45b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fbf51ad45b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49840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645225" y="2762725"/>
            <a:ext cx="67365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938246" y="2533163"/>
            <a:ext cx="7218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6659861" y="2533163"/>
            <a:ext cx="7218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-1" y="2533163"/>
            <a:ext cx="7218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721425" y="2533163"/>
            <a:ext cx="52167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lor background">
  <p:cSld name="BLANK_1">
    <p:bg>
      <p:bgPr>
        <a:solidFill>
          <a:schemeClr val="accent1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1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1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1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1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1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0"/>
            <a:ext cx="9144000" cy="399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3"/>
          <p:cNvSpPr/>
          <p:nvPr/>
        </p:nvSpPr>
        <p:spPr>
          <a:xfrm>
            <a:off x="3047704" y="3992850"/>
            <a:ext cx="3047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3"/>
          <p:cNvSpPr/>
          <p:nvPr/>
        </p:nvSpPr>
        <p:spPr>
          <a:xfrm>
            <a:off x="6096271" y="3992850"/>
            <a:ext cx="3047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3"/>
          <p:cNvSpPr/>
          <p:nvPr/>
        </p:nvSpPr>
        <p:spPr>
          <a:xfrm>
            <a:off x="1" y="3992850"/>
            <a:ext cx="3047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-125" y="4830281"/>
            <a:ext cx="91440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1710425" y="2161800"/>
            <a:ext cx="57237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algn="ctr" rtl="0">
              <a:spcBef>
                <a:spcPts val="600"/>
              </a:spcBef>
              <a:spcAft>
                <a:spcPts val="0"/>
              </a:spcAft>
              <a:buSzPts val="2400"/>
              <a:buChar char="▷"/>
              <a:defRPr i="1"/>
            </a:lvl1pPr>
            <a:lvl2pPr marL="914400" lvl="1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2pPr>
            <a:lvl3pPr marL="1371600" lvl="2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3pPr>
            <a:lvl4pPr marL="1828800" lvl="3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i="1"/>
            </a:lvl4pPr>
            <a:lvl5pPr marL="2286000" lvl="4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5pPr>
            <a:lvl6pPr marL="2743200" lvl="5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6pPr>
            <a:lvl7pPr marL="3200400" lvl="6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i="1"/>
            </a:lvl7pPr>
            <a:lvl8pPr marL="3657600" lvl="7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8pPr>
            <a:lvl9pPr marL="4114800" lvl="8" indent="-381000" algn="ctr"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9pPr>
          </a:lstStyle>
          <a:p>
            <a:endParaRPr/>
          </a:p>
        </p:txBody>
      </p:sp>
      <p:sp>
        <p:nvSpPr>
          <p:cNvPr id="25" name="Google Shape;25;p4"/>
          <p:cNvSpPr txBox="1"/>
          <p:nvPr/>
        </p:nvSpPr>
        <p:spPr>
          <a:xfrm>
            <a:off x="3593400" y="118141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>
                <a:solidFill>
                  <a:schemeClr val="accent6"/>
                </a:solidFill>
              </a:rPr>
              <a:t>“</a:t>
            </a:r>
            <a:endParaRPr sz="9600" b="1">
              <a:solidFill>
                <a:schemeClr val="accent6"/>
              </a:solidFill>
            </a:endParaRPr>
          </a:p>
        </p:txBody>
      </p:sp>
      <p:sp>
        <p:nvSpPr>
          <p:cNvPr id="26" name="Google Shape;26;p4"/>
          <p:cNvSpPr/>
          <p:nvPr/>
        </p:nvSpPr>
        <p:spPr>
          <a:xfrm>
            <a:off x="5723283" y="1599675"/>
            <a:ext cx="17103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4"/>
          <p:cNvSpPr/>
          <p:nvPr/>
        </p:nvSpPr>
        <p:spPr>
          <a:xfrm>
            <a:off x="7434177" y="1599675"/>
            <a:ext cx="17103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4"/>
          <p:cNvSpPr/>
          <p:nvPr/>
        </p:nvSpPr>
        <p:spPr>
          <a:xfrm>
            <a:off x="0" y="1599675"/>
            <a:ext cx="17103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4"/>
          <p:cNvSpPr/>
          <p:nvPr/>
        </p:nvSpPr>
        <p:spPr>
          <a:xfrm>
            <a:off x="1710425" y="1599675"/>
            <a:ext cx="17103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-125" y="4830281"/>
            <a:ext cx="91440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▷"/>
              <a:defRPr>
                <a:solidFill>
                  <a:schemeClr val="dk1"/>
                </a:solidFill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5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5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5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5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6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6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6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1"/>
          </p:nvPr>
        </p:nvSpPr>
        <p:spPr>
          <a:xfrm>
            <a:off x="893625" y="1200150"/>
            <a:ext cx="3136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▷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2"/>
          </p:nvPr>
        </p:nvSpPr>
        <p:spPr>
          <a:xfrm>
            <a:off x="4219456" y="1200150"/>
            <a:ext cx="3136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▷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7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7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7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body" idx="1"/>
          </p:nvPr>
        </p:nvSpPr>
        <p:spPr>
          <a:xfrm>
            <a:off x="893700" y="1200150"/>
            <a:ext cx="23712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▷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body" idx="2"/>
          </p:nvPr>
        </p:nvSpPr>
        <p:spPr>
          <a:xfrm>
            <a:off x="3386404" y="1200150"/>
            <a:ext cx="23712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▷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56" name="Google Shape;56;p7"/>
          <p:cNvSpPr txBox="1">
            <a:spLocks noGrp="1"/>
          </p:cNvSpPr>
          <p:nvPr>
            <p:ph type="body" idx="3"/>
          </p:nvPr>
        </p:nvSpPr>
        <p:spPr>
          <a:xfrm>
            <a:off x="5879107" y="1200150"/>
            <a:ext cx="23712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▷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57" name="Google Shape;57;p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8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8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8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8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8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8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9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9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9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9"/>
          <p:cNvSpPr txBox="1">
            <a:spLocks noGrp="1"/>
          </p:cNvSpPr>
          <p:nvPr>
            <p:ph type="body" idx="1"/>
          </p:nvPr>
        </p:nvSpPr>
        <p:spPr>
          <a:xfrm>
            <a:off x="893700" y="4649963"/>
            <a:ext cx="6462600" cy="35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</a:lstStyle>
          <a:p>
            <a:endParaRPr/>
          </a:p>
        </p:txBody>
      </p:sp>
      <p:sp>
        <p:nvSpPr>
          <p:cNvPr id="71" name="Google Shape;71;p9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0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0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0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0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Lato"/>
              <a:buChar char="▷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mlg-ulb/creditcardfraud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2"/>
          <p:cNvSpPr txBox="1">
            <a:spLocks noGrp="1"/>
          </p:cNvSpPr>
          <p:nvPr>
            <p:ph type="ctrTitle"/>
          </p:nvPr>
        </p:nvSpPr>
        <p:spPr>
          <a:xfrm>
            <a:off x="1704162" y="890648"/>
            <a:ext cx="5124900" cy="7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 smtClean="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3200" b="1" dirty="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Machine Learning</a:t>
            </a:r>
            <a:endParaRPr sz="3200"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9" name="Google Shape;89;p12"/>
          <p:cNvSpPr txBox="1">
            <a:spLocks noGrp="1"/>
          </p:cNvSpPr>
          <p:nvPr>
            <p:ph type="ctrTitle"/>
          </p:nvPr>
        </p:nvSpPr>
        <p:spPr>
          <a:xfrm>
            <a:off x="370375" y="2755825"/>
            <a:ext cx="5558100" cy="132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 b="1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Credit Card Fraud Detection</a:t>
            </a:r>
            <a:endParaRPr sz="33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0" name="Google Shape;90;p12"/>
          <p:cNvSpPr txBox="1">
            <a:spLocks noGrp="1"/>
          </p:cNvSpPr>
          <p:nvPr>
            <p:ph type="body" idx="4294967295"/>
          </p:nvPr>
        </p:nvSpPr>
        <p:spPr>
          <a:xfrm>
            <a:off x="370375" y="4442200"/>
            <a:ext cx="3664500" cy="45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just" rtl="0">
              <a:spcBef>
                <a:spcPts val="600"/>
              </a:spcBef>
              <a:spcAft>
                <a:spcPts val="0"/>
              </a:spcAft>
              <a:buSzPts val="1500"/>
              <a:buChar char="▷"/>
            </a:pPr>
            <a:endParaRPr sz="1500" i="1" dirty="0"/>
          </a:p>
        </p:txBody>
      </p:sp>
      <p:pic>
        <p:nvPicPr>
          <p:cNvPr id="91" name="Google Shape;91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36522" y="2755825"/>
            <a:ext cx="2079675" cy="207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2"/>
          <p:cNvSpPr txBox="1">
            <a:spLocks noGrp="1"/>
          </p:cNvSpPr>
          <p:nvPr>
            <p:ph type="title"/>
          </p:nvPr>
        </p:nvSpPr>
        <p:spPr>
          <a:xfrm>
            <a:off x="1340700" y="192874"/>
            <a:ext cx="6462600" cy="70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Histogram Plot for each feature</a:t>
            </a:r>
            <a:endParaRPr/>
          </a:p>
        </p:txBody>
      </p:sp>
      <p:sp>
        <p:nvSpPr>
          <p:cNvPr id="163" name="Google Shape;163;p22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164" name="Google Shape;16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1000" y="900274"/>
            <a:ext cx="3932925" cy="3938426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2"/>
          <p:cNvSpPr txBox="1"/>
          <p:nvPr/>
        </p:nvSpPr>
        <p:spPr>
          <a:xfrm>
            <a:off x="4918475" y="1168000"/>
            <a:ext cx="4110900" cy="17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556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"/>
              <a:buChar char="●"/>
            </a:pPr>
            <a:r>
              <a:rPr lang="en" sz="2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All the features, except Time and Amount are in standard normal form. </a:t>
            </a:r>
            <a:endParaRPr sz="2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i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with approximately zero mean and unit variance</a:t>
            </a:r>
            <a:r>
              <a:rPr lang="en" sz="2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 sz="2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3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Visualization of final data in 3D</a:t>
            </a:r>
            <a:endParaRPr/>
          </a:p>
        </p:txBody>
      </p:sp>
      <p:sp>
        <p:nvSpPr>
          <p:cNvPr id="171" name="Google Shape;171;p23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pic>
        <p:nvPicPr>
          <p:cNvPr id="172" name="Google Shape;17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0800" y="1215800"/>
            <a:ext cx="3763350" cy="3656932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3"/>
          <p:cNvSpPr txBox="1"/>
          <p:nvPr/>
        </p:nvSpPr>
        <p:spPr>
          <a:xfrm>
            <a:off x="396475" y="1596625"/>
            <a:ext cx="3943200" cy="15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61950" algn="just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Lato"/>
              <a:buChar char="●"/>
            </a:pPr>
            <a:r>
              <a:rPr lang="en" sz="2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To visualize our data, we used PCA and converted it into 3-dimensional form.</a:t>
            </a:r>
            <a:endParaRPr sz="2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0" algn="just" rtl="0">
              <a:spcBef>
                <a:spcPts val="600"/>
              </a:spcBef>
              <a:spcAft>
                <a:spcPts val="0"/>
              </a:spcAft>
              <a:buNone/>
            </a:pPr>
            <a:endParaRPr sz="2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4"/>
          <p:cNvSpPr txBox="1">
            <a:spLocks noGrp="1"/>
          </p:cNvSpPr>
          <p:nvPr>
            <p:ph type="body" idx="1"/>
          </p:nvPr>
        </p:nvSpPr>
        <p:spPr>
          <a:xfrm>
            <a:off x="1710425" y="2161800"/>
            <a:ext cx="57237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dk2"/>
                </a:solidFill>
              </a:rPr>
              <a:t>Training and Testing Models</a:t>
            </a:r>
            <a:endParaRPr sz="3200">
              <a:solidFill>
                <a:schemeClr val="dk2"/>
              </a:solidFill>
            </a:endParaRPr>
          </a:p>
        </p:txBody>
      </p:sp>
      <p:sp>
        <p:nvSpPr>
          <p:cNvPr id="179" name="Google Shape;179;p24"/>
          <p:cNvSpPr txBox="1">
            <a:spLocks noGrp="1"/>
          </p:cNvSpPr>
          <p:nvPr>
            <p:ph type="sldNum" idx="12"/>
          </p:nvPr>
        </p:nvSpPr>
        <p:spPr>
          <a:xfrm>
            <a:off x="-125" y="4830281"/>
            <a:ext cx="91440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5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Models Used</a:t>
            </a:r>
            <a:endParaRPr/>
          </a:p>
        </p:txBody>
      </p:sp>
      <p:sp>
        <p:nvSpPr>
          <p:cNvPr id="185" name="Google Shape;185;p25"/>
          <p:cNvSpPr txBox="1">
            <a:spLocks noGrp="1"/>
          </p:cNvSpPr>
          <p:nvPr>
            <p:ph type="body" idx="1"/>
          </p:nvPr>
        </p:nvSpPr>
        <p:spPr>
          <a:xfrm>
            <a:off x="893700" y="1373600"/>
            <a:ext cx="5289600" cy="35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1950" algn="l" rtl="0">
              <a:spcBef>
                <a:spcPts val="60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We used the following 4 models for our problem</a:t>
            </a:r>
            <a:endParaRPr sz="2100"/>
          </a:p>
          <a:p>
            <a:pPr marL="1371600" lvl="1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" sz="2100"/>
              <a:t>Logistic Regression</a:t>
            </a:r>
            <a:endParaRPr sz="2100"/>
          </a:p>
          <a:p>
            <a:pPr marL="1371600" lvl="1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" sz="2100"/>
              <a:t>Support Vector Machine</a:t>
            </a:r>
            <a:endParaRPr sz="2100"/>
          </a:p>
          <a:p>
            <a:pPr marL="1371600" lvl="1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" sz="2100"/>
              <a:t>Random Forest Classifier</a:t>
            </a:r>
            <a:endParaRPr sz="2100"/>
          </a:p>
          <a:p>
            <a:pPr marL="1371600" lvl="1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" sz="2100"/>
              <a:t>Decision Tree Classifier</a:t>
            </a:r>
            <a:endParaRPr sz="21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100"/>
          </a:p>
          <a:p>
            <a:pPr marL="457200" lvl="0" indent="-361950" algn="l" rtl="0">
              <a:spcBef>
                <a:spcPts val="60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Data-Split: 75-25 split for training set and testing set</a:t>
            </a:r>
            <a:endParaRPr sz="2100"/>
          </a:p>
          <a:p>
            <a:pPr marL="91440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100"/>
              <a:t> </a:t>
            </a:r>
            <a:endParaRPr sz="2100"/>
          </a:p>
          <a:p>
            <a:pPr marL="13716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100"/>
          </a:p>
          <a:p>
            <a:pPr marL="9144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100"/>
          </a:p>
        </p:txBody>
      </p:sp>
      <p:sp>
        <p:nvSpPr>
          <p:cNvPr id="186" name="Google Shape;186;p25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pic>
        <p:nvPicPr>
          <p:cNvPr id="187" name="Google Shape;18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83300" y="1477525"/>
            <a:ext cx="2655901" cy="26528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6"/>
          <p:cNvSpPr txBox="1">
            <a:spLocks noGrp="1"/>
          </p:cNvSpPr>
          <p:nvPr>
            <p:ph type="body" idx="1"/>
          </p:nvPr>
        </p:nvSpPr>
        <p:spPr>
          <a:xfrm>
            <a:off x="1710425" y="2161800"/>
            <a:ext cx="57237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dk2"/>
                </a:solidFill>
              </a:rPr>
              <a:t>Evaluating Results</a:t>
            </a:r>
            <a:endParaRPr sz="3200">
              <a:solidFill>
                <a:schemeClr val="dk2"/>
              </a:solidFill>
            </a:endParaRPr>
          </a:p>
        </p:txBody>
      </p:sp>
      <p:sp>
        <p:nvSpPr>
          <p:cNvPr id="193" name="Google Shape;193;p26"/>
          <p:cNvSpPr txBox="1">
            <a:spLocks noGrp="1"/>
          </p:cNvSpPr>
          <p:nvPr>
            <p:ph type="sldNum" idx="12"/>
          </p:nvPr>
        </p:nvSpPr>
        <p:spPr>
          <a:xfrm>
            <a:off x="-125" y="4830281"/>
            <a:ext cx="91440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7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199" name="Google Shape;199;p27"/>
          <p:cNvSpPr txBox="1">
            <a:spLocks noGrp="1"/>
          </p:cNvSpPr>
          <p:nvPr>
            <p:ph type="body" idx="1"/>
          </p:nvPr>
        </p:nvSpPr>
        <p:spPr>
          <a:xfrm>
            <a:off x="771525" y="1373600"/>
            <a:ext cx="4743300" cy="35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" sz="2200"/>
              <a:t>For evaluation purposes, we plotted confusion matrix and classification report for each model.</a:t>
            </a:r>
            <a:endParaRPr sz="220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" sz="2200"/>
              <a:t>Also, to verify that the model does not under-fits or over-fits the training data, we applied cross validation.</a:t>
            </a:r>
            <a:endParaRPr sz="2200"/>
          </a:p>
        </p:txBody>
      </p:sp>
      <p:sp>
        <p:nvSpPr>
          <p:cNvPr id="200" name="Google Shape;200;p2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pic>
        <p:nvPicPr>
          <p:cNvPr id="201" name="Google Shape;20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14825" y="1215788"/>
            <a:ext cx="3176345" cy="31763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8"/>
          <p:cNvSpPr txBox="1">
            <a:spLocks noGrp="1"/>
          </p:cNvSpPr>
          <p:nvPr>
            <p:ph type="title"/>
          </p:nvPr>
        </p:nvSpPr>
        <p:spPr>
          <a:xfrm>
            <a:off x="893700" y="246450"/>
            <a:ext cx="6462600" cy="84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for Logistic Regression</a:t>
            </a:r>
            <a:endParaRPr/>
          </a:p>
        </p:txBody>
      </p:sp>
      <p:sp>
        <p:nvSpPr>
          <p:cNvPr id="207" name="Google Shape;207;p28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pic>
        <p:nvPicPr>
          <p:cNvPr id="208" name="Google Shape;20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150" y="1545500"/>
            <a:ext cx="3467175" cy="2965775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28"/>
          <p:cNvSpPr txBox="1"/>
          <p:nvPr/>
        </p:nvSpPr>
        <p:spPr>
          <a:xfrm>
            <a:off x="5968600" y="2936075"/>
            <a:ext cx="76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10" name="Google Shape;210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88650" y="1471350"/>
            <a:ext cx="3553649" cy="279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9"/>
          <p:cNvSpPr txBox="1">
            <a:spLocks noGrp="1"/>
          </p:cNvSpPr>
          <p:nvPr>
            <p:ph type="title"/>
          </p:nvPr>
        </p:nvSpPr>
        <p:spPr>
          <a:xfrm>
            <a:off x="893700" y="246450"/>
            <a:ext cx="6462600" cy="84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for SVM</a:t>
            </a:r>
            <a:endParaRPr/>
          </a:p>
        </p:txBody>
      </p:sp>
      <p:sp>
        <p:nvSpPr>
          <p:cNvPr id="216" name="Google Shape;216;p29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217" name="Google Shape;217;p29"/>
          <p:cNvSpPr txBox="1"/>
          <p:nvPr/>
        </p:nvSpPr>
        <p:spPr>
          <a:xfrm>
            <a:off x="5968600" y="2936075"/>
            <a:ext cx="76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18" name="Google Shape;21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025" y="1395475"/>
            <a:ext cx="3469475" cy="296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79725" y="2053225"/>
            <a:ext cx="4745849" cy="164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0"/>
          <p:cNvSpPr txBox="1">
            <a:spLocks noGrp="1"/>
          </p:cNvSpPr>
          <p:nvPr>
            <p:ph type="title"/>
          </p:nvPr>
        </p:nvSpPr>
        <p:spPr>
          <a:xfrm>
            <a:off x="893700" y="246450"/>
            <a:ext cx="7587000" cy="84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for Random Forest Classifier</a:t>
            </a:r>
            <a:endParaRPr/>
          </a:p>
        </p:txBody>
      </p:sp>
      <p:sp>
        <p:nvSpPr>
          <p:cNvPr id="225" name="Google Shape;225;p30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226" name="Google Shape;226;p30"/>
          <p:cNvSpPr txBox="1"/>
          <p:nvPr/>
        </p:nvSpPr>
        <p:spPr>
          <a:xfrm>
            <a:off x="5968600" y="2936075"/>
            <a:ext cx="76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27" name="Google Shape;22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0300" y="1384725"/>
            <a:ext cx="3528150" cy="3008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96225" y="1217338"/>
            <a:ext cx="4302200" cy="33552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1"/>
          <p:cNvSpPr txBox="1">
            <a:spLocks noGrp="1"/>
          </p:cNvSpPr>
          <p:nvPr>
            <p:ph type="title"/>
          </p:nvPr>
        </p:nvSpPr>
        <p:spPr>
          <a:xfrm>
            <a:off x="893700" y="246450"/>
            <a:ext cx="7587000" cy="84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for Decision Tree Classifier</a:t>
            </a:r>
            <a:endParaRPr/>
          </a:p>
        </p:txBody>
      </p:sp>
      <p:sp>
        <p:nvSpPr>
          <p:cNvPr id="234" name="Google Shape;234;p31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sp>
        <p:nvSpPr>
          <p:cNvPr id="235" name="Google Shape;235;p31"/>
          <p:cNvSpPr txBox="1"/>
          <p:nvPr/>
        </p:nvSpPr>
        <p:spPr>
          <a:xfrm>
            <a:off x="5968600" y="2936075"/>
            <a:ext cx="76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36" name="Google Shape;23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725" y="1374050"/>
            <a:ext cx="3492250" cy="2987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10275" y="1201413"/>
            <a:ext cx="4398901" cy="333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4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106" name="Google Shape;106;p14"/>
          <p:cNvSpPr txBox="1">
            <a:spLocks noGrp="1"/>
          </p:cNvSpPr>
          <p:nvPr>
            <p:ph type="body" idx="1"/>
          </p:nvPr>
        </p:nvSpPr>
        <p:spPr>
          <a:xfrm>
            <a:off x="893700" y="1215800"/>
            <a:ext cx="4573200" cy="379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100"/>
              <a:t>Given any details of the transaction. Our model will try to  Identify whether the transaction is </a:t>
            </a:r>
            <a:r>
              <a:rPr lang="en" sz="2100" b="1"/>
              <a:t>fraudulent</a:t>
            </a:r>
            <a:r>
              <a:rPr lang="en" sz="2100"/>
              <a:t> or not based on the various features provided in the transaction details. </a:t>
            </a:r>
            <a:endParaRPr sz="2100"/>
          </a:p>
          <a:p>
            <a:pPr marL="457200" lvl="0" indent="-3619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 sz="2100" i="1"/>
              <a:t>Here, a fraudulent transaction means that the transaction is not authorized by the owner of the account . </a:t>
            </a:r>
            <a:endParaRPr sz="2100" i="1"/>
          </a:p>
          <a:p>
            <a:pPr marL="457200" lvl="0" indent="0" algn="just" rtl="0">
              <a:spcBef>
                <a:spcPts val="600"/>
              </a:spcBef>
              <a:spcAft>
                <a:spcPts val="0"/>
              </a:spcAft>
              <a:buNone/>
            </a:pPr>
            <a:endParaRPr sz="1900"/>
          </a:p>
        </p:txBody>
      </p:sp>
      <p:sp>
        <p:nvSpPr>
          <p:cNvPr id="107" name="Google Shape;107;p14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pic>
        <p:nvPicPr>
          <p:cNvPr id="108" name="Google Shape;10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19300" y="987188"/>
            <a:ext cx="3176346" cy="31763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2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Comparison between models</a:t>
            </a:r>
            <a:endParaRPr/>
          </a:p>
        </p:txBody>
      </p:sp>
      <p:sp>
        <p:nvSpPr>
          <p:cNvPr id="243" name="Google Shape;243;p32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pic>
        <p:nvPicPr>
          <p:cNvPr id="244" name="Google Shape;24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1525" y="1764663"/>
            <a:ext cx="7639050" cy="179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4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256" name="Google Shape;256;p34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sp>
        <p:nvSpPr>
          <p:cNvPr id="257" name="Google Shape;257;p34"/>
          <p:cNvSpPr txBox="1">
            <a:spLocks noGrp="1"/>
          </p:cNvSpPr>
          <p:nvPr>
            <p:ph type="body" idx="4294967295"/>
          </p:nvPr>
        </p:nvSpPr>
        <p:spPr>
          <a:xfrm>
            <a:off x="771525" y="1373600"/>
            <a:ext cx="7709100" cy="33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9250" algn="just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900"/>
              <a:t>From all the results, we finally conclude that </a:t>
            </a:r>
            <a:r>
              <a:rPr lang="en" sz="1900" b="1"/>
              <a:t>Decision Tree Classifier</a:t>
            </a:r>
            <a:r>
              <a:rPr lang="en" sz="1900"/>
              <a:t> gives the best accuracy and F1-score amongst the 4 models used</a:t>
            </a:r>
            <a:endParaRPr sz="1900"/>
          </a:p>
          <a:p>
            <a:pPr marL="457200" lvl="0" indent="-3492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900"/>
              <a:t>Models  generally showed higher accuracy because the data was highly imbalanced ( ≈ 300, 000 : 500 for valid to fraudulent transactions)</a:t>
            </a:r>
            <a:endParaRPr sz="1900"/>
          </a:p>
          <a:p>
            <a:pPr marL="457200" lvl="0" indent="-3492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900"/>
              <a:t>Our data being imbalanced we showed that our model does not over-fits or under-fits the data and so we can say that we can use the data for real-life applications</a:t>
            </a:r>
            <a:endParaRPr sz="19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5"/>
          <p:cNvSpPr txBox="1">
            <a:spLocks noGrp="1"/>
          </p:cNvSpPr>
          <p:nvPr>
            <p:ph type="body" idx="1"/>
          </p:nvPr>
        </p:nvSpPr>
        <p:spPr>
          <a:xfrm>
            <a:off x="1710425" y="2161800"/>
            <a:ext cx="57237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Thank You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63" name="Google Shape;263;p35"/>
          <p:cNvSpPr txBox="1">
            <a:spLocks noGrp="1"/>
          </p:cNvSpPr>
          <p:nvPr>
            <p:ph type="sldNum" idx="12"/>
          </p:nvPr>
        </p:nvSpPr>
        <p:spPr>
          <a:xfrm>
            <a:off x="-125" y="4830281"/>
            <a:ext cx="91440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pic>
        <p:nvPicPr>
          <p:cNvPr id="264" name="Google Shape;26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43775" y="2981700"/>
            <a:ext cx="1857000" cy="185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5"/>
          <p:cNvSpPr txBox="1">
            <a:spLocks noGrp="1"/>
          </p:cNvSpPr>
          <p:nvPr>
            <p:ph type="body" idx="1"/>
          </p:nvPr>
        </p:nvSpPr>
        <p:spPr>
          <a:xfrm>
            <a:off x="1774725" y="2161800"/>
            <a:ext cx="57237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dk2"/>
                </a:solidFill>
              </a:rPr>
              <a:t>Methodology</a:t>
            </a:r>
            <a:endParaRPr sz="3200">
              <a:solidFill>
                <a:schemeClr val="dk2"/>
              </a:solidFill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sz="3200"/>
          </a:p>
        </p:txBody>
      </p:sp>
      <p:sp>
        <p:nvSpPr>
          <p:cNvPr id="114" name="Google Shape;114;p15"/>
          <p:cNvSpPr txBox="1">
            <a:spLocks noGrp="1"/>
          </p:cNvSpPr>
          <p:nvPr>
            <p:ph type="sldNum" idx="12"/>
          </p:nvPr>
        </p:nvSpPr>
        <p:spPr>
          <a:xfrm>
            <a:off x="-125" y="4830281"/>
            <a:ext cx="91440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6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120" name="Google Shape;12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6913" y="77800"/>
            <a:ext cx="4930176" cy="48386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>
            <a:off x="705600" y="2161800"/>
            <a:ext cx="77988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2"/>
                </a:solidFill>
              </a:rPr>
              <a:t>Data Set - Credit Card Fraud Detection Kaggle</a:t>
            </a:r>
            <a:r>
              <a:rPr lang="en" sz="2800"/>
              <a:t> </a:t>
            </a:r>
            <a:endParaRPr sz="2800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/>
            </a:r>
            <a:br>
              <a:rPr lang="en"/>
            </a:br>
            <a:r>
              <a:rPr lang="en"/>
              <a:t>Link: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https://www.kaggle.com/mlg-ulb/creditcardfraud</a:t>
            </a:r>
            <a:endParaRPr/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-125" y="4830281"/>
            <a:ext cx="91440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8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Understanding the Data-Set</a:t>
            </a:r>
            <a:endParaRPr/>
          </a:p>
        </p:txBody>
      </p:sp>
      <p:sp>
        <p:nvSpPr>
          <p:cNvPr id="132" name="Google Shape;132;p18"/>
          <p:cNvSpPr txBox="1">
            <a:spLocks noGrp="1"/>
          </p:cNvSpPr>
          <p:nvPr>
            <p:ph type="body" idx="1"/>
          </p:nvPr>
        </p:nvSpPr>
        <p:spPr>
          <a:xfrm>
            <a:off x="893700" y="1373600"/>
            <a:ext cx="6800100" cy="35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9250" algn="l" rtl="0">
              <a:spcBef>
                <a:spcPts val="60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Dataset Size: 284807 x 31</a:t>
            </a:r>
            <a:endParaRPr sz="1900"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Contains data of 284,807 transactions</a:t>
            </a:r>
            <a:endParaRPr sz="1900"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Out of 31 columns, 28 columns are named V1, V2, … , V28.</a:t>
            </a:r>
            <a:endParaRPr sz="1900"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The other three columns are named Time, Amount and Class.</a:t>
            </a:r>
            <a:endParaRPr sz="19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900"/>
          </a:p>
        </p:txBody>
      </p:sp>
      <p:sp>
        <p:nvSpPr>
          <p:cNvPr id="133" name="Google Shape;133;p18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graphicFrame>
        <p:nvGraphicFramePr>
          <p:cNvPr id="134" name="Google Shape;134;p18"/>
          <p:cNvGraphicFramePr/>
          <p:nvPr/>
        </p:nvGraphicFramePr>
        <p:xfrm>
          <a:off x="2066938" y="3392000"/>
          <a:ext cx="5010125" cy="857400"/>
        </p:xfrm>
        <a:graphic>
          <a:graphicData uri="http://schemas.openxmlformats.org/drawingml/2006/table">
            <a:tbl>
              <a:tblPr>
                <a:noFill/>
                <a:tableStyleId>{36C16342-92A2-4962-B669-27E43A6F3DDC}</a:tableStyleId>
              </a:tblPr>
              <a:tblGrid>
                <a:gridCol w="2412500"/>
                <a:gridCol w="2597625"/>
              </a:tblGrid>
              <a:tr h="4287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Class 0 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Valid Transaction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</a:tr>
              <a:tr h="4287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Class 1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Fraudulent Transaction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9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Classification</a:t>
            </a:r>
            <a:endParaRPr/>
          </a:p>
        </p:txBody>
      </p:sp>
      <p:sp>
        <p:nvSpPr>
          <p:cNvPr id="140" name="Google Shape;140;p19"/>
          <p:cNvSpPr txBox="1">
            <a:spLocks noGrp="1"/>
          </p:cNvSpPr>
          <p:nvPr>
            <p:ph type="body" idx="1"/>
          </p:nvPr>
        </p:nvSpPr>
        <p:spPr>
          <a:xfrm>
            <a:off x="4616900" y="2088750"/>
            <a:ext cx="4412400" cy="96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highlight>
                  <a:schemeClr val="lt1"/>
                </a:highlight>
              </a:rPr>
              <a:t>Total transactions: 284807</a:t>
            </a:r>
            <a:endParaRPr sz="1600">
              <a:highlight>
                <a:schemeClr val="lt1"/>
              </a:highlight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highlight>
                  <a:schemeClr val="lt1"/>
                </a:highlight>
              </a:rPr>
              <a:t>Number of valid transactions: 284315</a:t>
            </a:r>
            <a:endParaRPr sz="1600">
              <a:highlight>
                <a:schemeClr val="lt1"/>
              </a:highlight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highlight>
                  <a:schemeClr val="lt1"/>
                </a:highlight>
              </a:rPr>
              <a:t>Number of fraudulent transactions: 492</a:t>
            </a:r>
            <a:endParaRPr sz="16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600"/>
          </a:p>
        </p:txBody>
      </p:sp>
      <p:sp>
        <p:nvSpPr>
          <p:cNvPr id="141" name="Google Shape;141;p19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142" name="Google Shape;14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8825" y="1373600"/>
            <a:ext cx="4258075" cy="302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0"/>
          <p:cNvSpPr txBox="1">
            <a:spLocks noGrp="1"/>
          </p:cNvSpPr>
          <p:nvPr>
            <p:ph type="body" idx="1"/>
          </p:nvPr>
        </p:nvSpPr>
        <p:spPr>
          <a:xfrm>
            <a:off x="1710425" y="2161800"/>
            <a:ext cx="57237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dk2"/>
                </a:solidFill>
              </a:rPr>
              <a:t>Data Analysis and Preprocessing</a:t>
            </a:r>
            <a:endParaRPr sz="3200">
              <a:solidFill>
                <a:schemeClr val="dk2"/>
              </a:solidFill>
            </a:endParaRPr>
          </a:p>
        </p:txBody>
      </p:sp>
      <p:sp>
        <p:nvSpPr>
          <p:cNvPr id="148" name="Google Shape;148;p20"/>
          <p:cNvSpPr txBox="1">
            <a:spLocks noGrp="1"/>
          </p:cNvSpPr>
          <p:nvPr>
            <p:ph type="sldNum" idx="12"/>
          </p:nvPr>
        </p:nvSpPr>
        <p:spPr>
          <a:xfrm>
            <a:off x="-125" y="4830281"/>
            <a:ext cx="91440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1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 Refinement</a:t>
            </a:r>
            <a:endParaRPr/>
          </a:p>
        </p:txBody>
      </p:sp>
      <p:sp>
        <p:nvSpPr>
          <p:cNvPr id="154" name="Google Shape;154;p21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155" name="Google Shape;15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9150" y="471125"/>
            <a:ext cx="4066325" cy="3486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049846"/>
            <a:ext cx="9144002" cy="746658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1"/>
          <p:cNvSpPr txBox="1">
            <a:spLocks noGrp="1"/>
          </p:cNvSpPr>
          <p:nvPr>
            <p:ph type="body" idx="1"/>
          </p:nvPr>
        </p:nvSpPr>
        <p:spPr>
          <a:xfrm>
            <a:off x="893700" y="1344900"/>
            <a:ext cx="4145400" cy="199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1950" algn="just" rtl="0">
              <a:spcBef>
                <a:spcPts val="60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All features are uncorrelated.</a:t>
            </a:r>
            <a:endParaRPr sz="2100"/>
          </a:p>
          <a:p>
            <a:pPr marL="457200" lvl="0" indent="-361950" algn="just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No feature refinement, due to non-zero mean difference.</a:t>
            </a:r>
            <a:endParaRPr sz="2100"/>
          </a:p>
          <a:p>
            <a:pPr marL="457200" lvl="0" indent="-361950" algn="just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All features are affecting the result</a:t>
            </a:r>
            <a:endParaRPr sz="21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9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ntonio template">
  <a:themeElements>
    <a:clrScheme name="Custom 347">
      <a:dk1>
        <a:srgbClr val="677480"/>
      </a:dk1>
      <a:lt1>
        <a:srgbClr val="FFFFFF"/>
      </a:lt1>
      <a:dk2>
        <a:srgbClr val="2185C5"/>
      </a:dk2>
      <a:lt2>
        <a:srgbClr val="DEE2E6"/>
      </a:lt2>
      <a:accent1>
        <a:srgbClr val="2185C5"/>
      </a:accent1>
      <a:accent2>
        <a:srgbClr val="7ECEFD"/>
      </a:accent2>
      <a:accent3>
        <a:srgbClr val="F20253"/>
      </a:accent3>
      <a:accent4>
        <a:srgbClr val="FF9715"/>
      </a:accent4>
      <a:accent5>
        <a:srgbClr val="1C3AA9"/>
      </a:accent5>
      <a:accent6>
        <a:srgbClr val="97ABBC"/>
      </a:accent6>
      <a:hlink>
        <a:srgbClr val="2185C5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409</Words>
  <Application>Microsoft Office PowerPoint</Application>
  <PresentationFormat>On-screen Show (16:9)</PresentationFormat>
  <Paragraphs>78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Raleway</vt:lpstr>
      <vt:lpstr>Lato</vt:lpstr>
      <vt:lpstr>Antonio template</vt:lpstr>
      <vt:lpstr> Machine Learning</vt:lpstr>
      <vt:lpstr>Problem Statement</vt:lpstr>
      <vt:lpstr>PowerPoint Presentation</vt:lpstr>
      <vt:lpstr>PowerPoint Presentation</vt:lpstr>
      <vt:lpstr>PowerPoint Presentation</vt:lpstr>
      <vt:lpstr>Understanding the Data-Set</vt:lpstr>
      <vt:lpstr>Data Classification</vt:lpstr>
      <vt:lpstr>PowerPoint Presentation</vt:lpstr>
      <vt:lpstr>Features Refinement</vt:lpstr>
      <vt:lpstr>Histogram Plot for each feature</vt:lpstr>
      <vt:lpstr>Visualization of final data in 3D</vt:lpstr>
      <vt:lpstr>PowerPoint Presentation</vt:lpstr>
      <vt:lpstr>Models Used</vt:lpstr>
      <vt:lpstr>PowerPoint Presentation</vt:lpstr>
      <vt:lpstr>Results</vt:lpstr>
      <vt:lpstr>Results for Logistic Regression</vt:lpstr>
      <vt:lpstr>Results for SVM</vt:lpstr>
      <vt:lpstr>Results for Random Forest Classifier</vt:lpstr>
      <vt:lpstr>Results for Decision Tree Classifier</vt:lpstr>
      <vt:lpstr>Comparison between models</vt:lpstr>
      <vt:lpstr>Conclusion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IE 406 - Machine Learning</dc:title>
  <cp:lastModifiedBy>Dell</cp:lastModifiedBy>
  <cp:revision>3</cp:revision>
  <dcterms:modified xsi:type="dcterms:W3CDTF">2022-07-12T03:59:15Z</dcterms:modified>
</cp:coreProperties>
</file>