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8" r:id="rId3"/>
    <p:sldId id="289" r:id="rId4"/>
    <p:sldId id="257" r:id="rId5"/>
    <p:sldId id="258" r:id="rId6"/>
    <p:sldId id="265" r:id="rId7"/>
    <p:sldId id="266" r:id="rId8"/>
    <p:sldId id="267" r:id="rId9"/>
    <p:sldId id="268" r:id="rId10"/>
    <p:sldId id="269" r:id="rId11"/>
    <p:sldId id="270" r:id="rId12"/>
    <p:sldId id="273" r:id="rId13"/>
    <p:sldId id="274" r:id="rId14"/>
    <p:sldId id="275" r:id="rId15"/>
    <p:sldId id="276" r:id="rId16"/>
    <p:sldId id="271" r:id="rId17"/>
    <p:sldId id="272" r:id="rId18"/>
    <p:sldId id="259" r:id="rId19"/>
    <p:sldId id="260" r:id="rId20"/>
    <p:sldId id="261" r:id="rId21"/>
    <p:sldId id="292" r:id="rId22"/>
    <p:sldId id="293" r:id="rId23"/>
    <p:sldId id="294" r:id="rId24"/>
    <p:sldId id="295" r:id="rId25"/>
    <p:sldId id="262" r:id="rId26"/>
    <p:sldId id="277" r:id="rId27"/>
    <p:sldId id="278" r:id="rId28"/>
    <p:sldId id="296" r:id="rId29"/>
    <p:sldId id="283" r:id="rId30"/>
    <p:sldId id="279" r:id="rId31"/>
    <p:sldId id="281" r:id="rId32"/>
    <p:sldId id="282" r:id="rId33"/>
    <p:sldId id="284" r:id="rId34"/>
    <p:sldId id="285" r:id="rId35"/>
    <p:sldId id="291" r:id="rId36"/>
    <p:sldId id="280" r:id="rId37"/>
    <p:sldId id="286" r:id="rId38"/>
    <p:sldId id="287" r:id="rId39"/>
    <p:sldId id="264" r:id="rId40"/>
    <p:sldId id="29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p:cViewPr varScale="1">
        <p:scale>
          <a:sx n="71" d="100"/>
          <a:sy n="71" d="100"/>
        </p:scale>
        <p:origin x="-13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684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39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71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671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90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78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17-Jun-14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5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17-Jun-14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773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17-Jun-14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00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036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137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17-Jun-14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6147383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2.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4000"/>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7375"/>
            <a:ext cx="7848600" cy="1470025"/>
          </a:xfrm>
        </p:spPr>
        <p:txBody>
          <a:bodyPr>
            <a:normAutofit/>
          </a:bodyPr>
          <a:lstStyle/>
          <a:p>
            <a:r>
              <a:rPr lang="en-US" b="1" dirty="0" smtClean="0">
                <a:solidFill>
                  <a:schemeClr val="bg1"/>
                </a:solidFill>
              </a:rPr>
              <a:t>A short Quiz Android Application(PAREEKSHA)</a:t>
            </a:r>
            <a:endParaRPr lang="en-US" b="1" dirty="0">
              <a:solidFill>
                <a:schemeClr val="bg1"/>
              </a:solidFill>
            </a:endParaRPr>
          </a:p>
        </p:txBody>
      </p:sp>
      <p:sp>
        <p:nvSpPr>
          <p:cNvPr id="5" name="TextBox 4"/>
          <p:cNvSpPr txBox="1"/>
          <p:nvPr/>
        </p:nvSpPr>
        <p:spPr>
          <a:xfrm>
            <a:off x="5562600" y="4191000"/>
            <a:ext cx="2931252" cy="1754326"/>
          </a:xfrm>
          <a:prstGeom prst="rect">
            <a:avLst/>
          </a:prstGeom>
          <a:noFill/>
        </p:spPr>
        <p:txBody>
          <a:bodyPr wrap="none" rtlCol="0">
            <a:spAutoFit/>
          </a:bodyPr>
          <a:lstStyle/>
          <a:p>
            <a:r>
              <a:rPr lang="en-US" b="1" dirty="0" smtClean="0">
                <a:solidFill>
                  <a:schemeClr val="bg1"/>
                </a:solidFill>
              </a:rPr>
              <a:t>Submitted By:-</a:t>
            </a:r>
          </a:p>
          <a:p>
            <a:endParaRPr lang="en-US" b="1" dirty="0" smtClean="0">
              <a:solidFill>
                <a:schemeClr val="bg1"/>
              </a:solidFill>
            </a:endParaRPr>
          </a:p>
          <a:p>
            <a:r>
              <a:rPr lang="en-US" b="1" dirty="0" smtClean="0">
                <a:solidFill>
                  <a:schemeClr val="bg1"/>
                </a:solidFill>
              </a:rPr>
              <a:t>Himank Gupta (40388)</a:t>
            </a:r>
          </a:p>
          <a:p>
            <a:r>
              <a:rPr lang="en-US" b="1" dirty="0" smtClean="0">
                <a:solidFill>
                  <a:schemeClr val="bg1"/>
                </a:solidFill>
              </a:rPr>
              <a:t>Madhudeep Petwal (40379)</a:t>
            </a:r>
          </a:p>
          <a:p>
            <a:r>
              <a:rPr lang="en-US" b="1" dirty="0" smtClean="0">
                <a:solidFill>
                  <a:schemeClr val="bg1"/>
                </a:solidFill>
              </a:rPr>
              <a:t>Gaurav Pande (40400)</a:t>
            </a:r>
          </a:p>
          <a:p>
            <a:r>
              <a:rPr lang="en-US" b="1" dirty="0" smtClean="0">
                <a:solidFill>
                  <a:schemeClr val="bg1"/>
                </a:solidFill>
              </a:rPr>
              <a:t>Rahul Singh Kashyap (42086)</a:t>
            </a:r>
            <a:endParaRPr lang="en-US" b="1" dirty="0">
              <a:solidFill>
                <a:schemeClr val="bg1"/>
              </a:solidFill>
            </a:endParaRPr>
          </a:p>
        </p:txBody>
      </p:sp>
      <p:sp>
        <p:nvSpPr>
          <p:cNvPr id="6" name="TextBox 5"/>
          <p:cNvSpPr txBox="1"/>
          <p:nvPr/>
        </p:nvSpPr>
        <p:spPr>
          <a:xfrm>
            <a:off x="762000" y="4182070"/>
            <a:ext cx="1737655" cy="923330"/>
          </a:xfrm>
          <a:prstGeom prst="rect">
            <a:avLst/>
          </a:prstGeom>
          <a:noFill/>
        </p:spPr>
        <p:txBody>
          <a:bodyPr wrap="none" rtlCol="0">
            <a:spAutoFit/>
          </a:bodyPr>
          <a:lstStyle/>
          <a:p>
            <a:r>
              <a:rPr lang="en-US" b="1" smtClean="0">
                <a:solidFill>
                  <a:schemeClr val="bg1"/>
                </a:solidFill>
              </a:rPr>
              <a:t>Project </a:t>
            </a:r>
            <a:r>
              <a:rPr lang="en-US" b="1" smtClean="0">
                <a:solidFill>
                  <a:schemeClr val="bg1"/>
                </a:solidFill>
              </a:rPr>
              <a:t>Guide</a:t>
            </a:r>
            <a:endParaRPr lang="en-US" b="1" dirty="0" smtClean="0">
              <a:solidFill>
                <a:schemeClr val="bg1"/>
              </a:solidFill>
            </a:endParaRPr>
          </a:p>
          <a:p>
            <a:r>
              <a:rPr lang="en-US" dirty="0" smtClean="0">
                <a:solidFill>
                  <a:schemeClr val="bg1"/>
                </a:solidFill>
              </a:rPr>
              <a:t/>
            </a:r>
            <a:br>
              <a:rPr lang="en-US" dirty="0" smtClean="0">
                <a:solidFill>
                  <a:schemeClr val="bg1"/>
                </a:solidFill>
              </a:rPr>
            </a:br>
            <a:r>
              <a:rPr lang="en-US" dirty="0" smtClean="0">
                <a:solidFill>
                  <a:schemeClr val="bg1"/>
                </a:solidFill>
              </a:rPr>
              <a:t>Mr. Rajeev Singh</a:t>
            </a:r>
            <a:endParaRPr lang="en-US" dirty="0">
              <a:solidFill>
                <a:schemeClr val="bg1"/>
              </a:solidFill>
            </a:endParaRPr>
          </a:p>
        </p:txBody>
      </p:sp>
    </p:spTree>
    <p:extLst>
      <p:ext uri="{BB962C8B-B14F-4D97-AF65-F5344CB8AC3E}">
        <p14:creationId xmlns:p14="http://schemas.microsoft.com/office/powerpoint/2010/main" val="2312412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The Google Android SDK </a:t>
            </a:r>
            <a:endParaRPr lang="en-US" u="sng" dirty="0">
              <a:solidFill>
                <a:schemeClr val="bg1"/>
              </a:solidFill>
            </a:endParaRPr>
          </a:p>
        </p:txBody>
      </p:sp>
      <p:sp>
        <p:nvSpPr>
          <p:cNvPr id="3" name="Content Placeholder 2"/>
          <p:cNvSpPr>
            <a:spLocks noGrp="1"/>
          </p:cNvSpPr>
          <p:nvPr>
            <p:ph idx="1"/>
          </p:nvPr>
        </p:nvSpPr>
        <p:spPr/>
        <p:txBody>
          <a:bodyPr>
            <a:normAutofit/>
          </a:bodyPr>
          <a:lstStyle/>
          <a:p>
            <a:r>
              <a:rPr lang="en-US" sz="2800" dirty="0" smtClean="0">
                <a:solidFill>
                  <a:schemeClr val="bg1"/>
                </a:solidFill>
              </a:rPr>
              <a:t>A main element of the SDK is the actual Google Android Emulator which provides a graphical emulation of a possible handheld device running Google Android</a:t>
            </a:r>
          </a:p>
          <a:p>
            <a:r>
              <a:rPr lang="en-US" sz="2800" dirty="0" smtClean="0">
                <a:solidFill>
                  <a:schemeClr val="bg1"/>
                </a:solidFill>
              </a:rPr>
              <a:t>To make things easier, Google suggests Eclipse as the IDE to be used.</a:t>
            </a:r>
          </a:p>
          <a:p>
            <a:r>
              <a:rPr lang="en-US" sz="2800" dirty="0" smtClean="0">
                <a:solidFill>
                  <a:schemeClr val="bg1"/>
                </a:solidFill>
              </a:rPr>
              <a:t>For this, Google optionally provides an Android Plug-in made for Eclipse that will take over a few basic tasks.</a:t>
            </a:r>
          </a:p>
          <a:p>
            <a:endParaRPr lang="en-US" sz="2800"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448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imank Report\4095496_f520.jpg"/>
          <p:cNvPicPr>
            <a:picLocks noChangeAspect="1" noChangeArrowheads="1"/>
          </p:cNvPicPr>
          <p:nvPr/>
        </p:nvPicPr>
        <p:blipFill>
          <a:blip r:embed="rId2" cstate="print"/>
          <a:srcRect/>
          <a:stretch>
            <a:fillRect/>
          </a:stretch>
        </p:blipFill>
        <p:spPr bwMode="auto">
          <a:xfrm>
            <a:off x="1219200" y="1447800"/>
            <a:ext cx="911225" cy="608067"/>
          </a:xfrm>
          <a:prstGeom prst="rect">
            <a:avLst/>
          </a:prstGeom>
          <a:noFill/>
        </p:spPr>
      </p:pic>
      <p:sp>
        <p:nvSpPr>
          <p:cNvPr id="2" name="Title 1"/>
          <p:cNvSpPr>
            <a:spLocks noGrp="1"/>
          </p:cNvSpPr>
          <p:nvPr>
            <p:ph type="title"/>
          </p:nvPr>
        </p:nvSpPr>
        <p:spPr/>
        <p:txBody>
          <a:bodyPr/>
          <a:lstStyle/>
          <a:p>
            <a:r>
              <a:rPr lang="en-US" b="1" u="sng" dirty="0" smtClean="0">
                <a:solidFill>
                  <a:schemeClr val="bg1"/>
                </a:solidFill>
              </a:rPr>
              <a:t>Android Versions So Far..</a:t>
            </a:r>
            <a:endParaRPr lang="en-US" b="1" u="sng" dirty="0">
              <a:solidFill>
                <a:schemeClr val="bg1"/>
              </a:solidFill>
            </a:endParaRPr>
          </a:p>
        </p:txBody>
      </p:sp>
      <p:sp>
        <p:nvSpPr>
          <p:cNvPr id="3" name="Content Placeholder 2"/>
          <p:cNvSpPr>
            <a:spLocks noGrp="1"/>
          </p:cNvSpPr>
          <p:nvPr>
            <p:ph idx="1"/>
          </p:nvPr>
        </p:nvSpPr>
        <p:spPr>
          <a:xfrm>
            <a:off x="0" y="1066800"/>
            <a:ext cx="9156700" cy="6019800"/>
          </a:xfrm>
        </p:spPr>
        <p:txBody>
          <a:bodyPr>
            <a:normAutofit lnSpcReduction="10000"/>
          </a:bodyPr>
          <a:lstStyle/>
          <a:p>
            <a:pPr lvl="0"/>
            <a:endParaRPr lang="en-US" sz="1400" b="1" dirty="0" smtClean="0"/>
          </a:p>
          <a:p>
            <a:pPr lvl="0"/>
            <a:endParaRPr lang="en-US" sz="1400" b="1" dirty="0" smtClean="0"/>
          </a:p>
          <a:p>
            <a:pPr>
              <a:buNone/>
            </a:pPr>
            <a:r>
              <a:rPr lang="en-US" sz="1400" b="1" dirty="0" smtClean="0"/>
              <a:t>	               </a:t>
            </a:r>
          </a:p>
          <a:p>
            <a:pPr>
              <a:buNone/>
            </a:pPr>
            <a:endParaRPr lang="en-US" sz="1400" b="1" dirty="0"/>
          </a:p>
          <a:p>
            <a:pPr>
              <a:buNone/>
            </a:pPr>
            <a:r>
              <a:rPr lang="en-US" sz="1400" b="1" dirty="0" smtClean="0"/>
              <a:t> 		Cupcake (Android 1.5)	                Donut (Android 1.6) 	Éclair (Android 2.0, </a:t>
            </a:r>
            <a:r>
              <a:rPr lang="en-US" sz="1400" b="1" dirty="0"/>
              <a:t>2.0.1, 2.1) </a:t>
            </a:r>
            <a:endParaRPr lang="en-US" sz="1400" dirty="0"/>
          </a:p>
          <a:p>
            <a:pPr lvl="0">
              <a:buNone/>
            </a:pPr>
            <a:endParaRPr lang="en-US" sz="1400" b="1" dirty="0" smtClean="0"/>
          </a:p>
          <a:p>
            <a:pPr lvl="0"/>
            <a:endParaRPr lang="en-US" sz="1400" b="1" dirty="0" smtClean="0"/>
          </a:p>
          <a:p>
            <a:pPr lvl="0"/>
            <a:endParaRPr lang="en-US" sz="1400" b="1" dirty="0" smtClean="0"/>
          </a:p>
          <a:p>
            <a:pPr lvl="0"/>
            <a:endParaRPr lang="en-US" sz="1400" b="1" dirty="0" smtClean="0"/>
          </a:p>
          <a:p>
            <a:pPr lvl="0">
              <a:buNone/>
            </a:pPr>
            <a:endParaRPr lang="en-US" sz="1400" b="1" dirty="0" smtClean="0"/>
          </a:p>
          <a:p>
            <a:pPr lvl="0">
              <a:buNone/>
            </a:pPr>
            <a:endParaRPr lang="en-US" sz="1400" b="1" dirty="0"/>
          </a:p>
          <a:p>
            <a:pPr lvl="0">
              <a:buNone/>
            </a:pPr>
            <a:r>
              <a:rPr lang="en-US" sz="1400" b="1" dirty="0" err="1" smtClean="0"/>
              <a:t>Froyo</a:t>
            </a:r>
            <a:r>
              <a:rPr lang="en-US" sz="1400" b="1" dirty="0" smtClean="0"/>
              <a:t> (Android 2.2 - 2.2.3)                        Gingerbread (2.3-2.3.2 &amp; 2.3.3- 2.3.7)                  Honeycomb (Android 3.0,3.1,3.2) </a:t>
            </a:r>
          </a:p>
          <a:p>
            <a:endParaRPr lang="en-US" sz="1400" b="1" dirty="0" smtClean="0"/>
          </a:p>
          <a:p>
            <a:pPr lvl="0"/>
            <a:endParaRPr lang="en-US" sz="1400" b="1" dirty="0" smtClean="0"/>
          </a:p>
          <a:p>
            <a:endParaRPr lang="en-US" sz="1400" b="1" dirty="0" smtClean="0"/>
          </a:p>
          <a:p>
            <a:endParaRPr lang="en-US" sz="1400" b="1" dirty="0" smtClean="0"/>
          </a:p>
          <a:p>
            <a:pPr lvl="0">
              <a:buNone/>
            </a:pPr>
            <a:r>
              <a:rPr lang="en-US" sz="1400" b="1" dirty="0" smtClean="0"/>
              <a:t>              </a:t>
            </a:r>
          </a:p>
          <a:p>
            <a:pPr lvl="0">
              <a:buNone/>
            </a:pPr>
            <a:endParaRPr lang="en-US" sz="1400" b="1" dirty="0"/>
          </a:p>
          <a:p>
            <a:pPr lvl="0">
              <a:buNone/>
            </a:pPr>
            <a:r>
              <a:rPr lang="en-US" sz="1400" b="1" dirty="0" smtClean="0"/>
              <a:t>                     Ice Cream Sandwich 	                                                               Jelly Bean (Android 4.1, 4.3)</a:t>
            </a:r>
          </a:p>
          <a:p>
            <a:r>
              <a:rPr lang="en-US" sz="1400" b="1" dirty="0" smtClean="0"/>
              <a:t>   (Android 4.0-4.2 &amp; 4.0.3-4.0.4)</a:t>
            </a:r>
          </a:p>
          <a:p>
            <a:endParaRPr lang="en-US" sz="1400" b="1" dirty="0" smtClean="0"/>
          </a:p>
          <a:p>
            <a:endParaRPr lang="en-US" sz="1400" b="1" dirty="0" smtClean="0"/>
          </a:p>
          <a:p>
            <a:pPr lvl="1"/>
            <a:endParaRPr lang="en-US" sz="1000" b="1" dirty="0" smtClean="0"/>
          </a:p>
          <a:p>
            <a:pPr>
              <a:buNone/>
            </a:pPr>
            <a:endParaRPr lang="en-US" sz="1000" b="1" dirty="0" smtClean="0"/>
          </a:p>
          <a:p>
            <a:pPr>
              <a:buNone/>
            </a:pPr>
            <a:r>
              <a:rPr lang="en-US" sz="1000" b="1" dirty="0" smtClean="0"/>
              <a:t>				              </a:t>
            </a:r>
            <a:r>
              <a:rPr lang="en-US" sz="1400" b="1" dirty="0" err="1" smtClean="0"/>
              <a:t>KitKat</a:t>
            </a:r>
            <a:r>
              <a:rPr lang="en-US" sz="1400" b="1" dirty="0" smtClean="0"/>
              <a:t> (Android 4.4,4.4.3)</a:t>
            </a:r>
          </a:p>
          <a:p>
            <a:endParaRPr lang="en-US" sz="600" b="1" dirty="0" smtClean="0"/>
          </a:p>
          <a:p>
            <a:endParaRPr lang="en-US" sz="600" b="1" dirty="0" smtClean="0"/>
          </a:p>
          <a:p>
            <a:endParaRPr lang="en-US" sz="600" b="1" dirty="0" smtClean="0"/>
          </a:p>
          <a:p>
            <a:pPr>
              <a:buNone/>
            </a:pPr>
            <a:endParaRPr lang="en-US" sz="1400" b="1" dirty="0" smtClean="0"/>
          </a:p>
          <a:p>
            <a:pPr lvl="0"/>
            <a:endParaRPr lang="en-US" dirty="0" smtClean="0"/>
          </a:p>
          <a:p>
            <a:pPr lvl="0"/>
            <a:endParaRPr lang="en-US" dirty="0" smtClean="0"/>
          </a:p>
          <a:p>
            <a:endParaRPr lang="en-US" sz="2800" dirty="0" smtClean="0"/>
          </a:p>
          <a:p>
            <a:pPr lvl="0"/>
            <a:endParaRPr lang="en-US" dirty="0" smtClean="0"/>
          </a:p>
          <a:p>
            <a:endParaRPr lang="en-US" dirty="0" smtClean="0"/>
          </a:p>
          <a:p>
            <a:pPr lvl="0"/>
            <a:endParaRPr lang="en-US" dirty="0" smtClean="0"/>
          </a:p>
          <a:p>
            <a:endParaRPr lang="en-US" dirty="0" smtClean="0"/>
          </a:p>
          <a:p>
            <a:pPr lvl="0"/>
            <a:endParaRPr lang="en-US" b="1" dirty="0" smtClean="0"/>
          </a:p>
          <a:p>
            <a:pPr lvl="0">
              <a:buNone/>
            </a:pPr>
            <a:endParaRPr lang="en-US" b="1" dirty="0" smtClean="0"/>
          </a:p>
          <a:p>
            <a:pPr lvl="0">
              <a:buNone/>
            </a:pPr>
            <a:endParaRPr lang="en-US" b="1" dirty="0" smtClean="0"/>
          </a:p>
          <a:p>
            <a:pPr lvl="0">
              <a:buNone/>
            </a:pPr>
            <a:endParaRPr lang="en-US" dirty="0" smtClean="0"/>
          </a:p>
          <a:p>
            <a:endParaRPr lang="en-US" dirty="0"/>
          </a:p>
        </p:txBody>
      </p:sp>
      <p:pic>
        <p:nvPicPr>
          <p:cNvPr id="1027" name="Picture 3" descr="D:\Himank Report\url.jpg"/>
          <p:cNvPicPr>
            <a:picLocks noChangeAspect="1" noChangeArrowheads="1"/>
          </p:cNvPicPr>
          <p:nvPr/>
        </p:nvPicPr>
        <p:blipFill>
          <a:blip r:embed="rId3" cstate="print"/>
          <a:srcRect/>
          <a:stretch>
            <a:fillRect/>
          </a:stretch>
        </p:blipFill>
        <p:spPr bwMode="auto">
          <a:xfrm>
            <a:off x="7315200" y="2843918"/>
            <a:ext cx="776286" cy="661282"/>
          </a:xfrm>
          <a:prstGeom prst="rect">
            <a:avLst/>
          </a:prstGeom>
          <a:noFill/>
        </p:spPr>
      </p:pic>
      <p:pic>
        <p:nvPicPr>
          <p:cNvPr id="1028" name="Picture 4" descr="D:\Himank Report\4095517_f260.jpg"/>
          <p:cNvPicPr>
            <a:picLocks noChangeAspect="1" noChangeArrowheads="1"/>
          </p:cNvPicPr>
          <p:nvPr/>
        </p:nvPicPr>
        <p:blipFill>
          <a:blip r:embed="rId4" cstate="print"/>
          <a:srcRect/>
          <a:stretch>
            <a:fillRect/>
          </a:stretch>
        </p:blipFill>
        <p:spPr bwMode="auto">
          <a:xfrm>
            <a:off x="3810000" y="1371600"/>
            <a:ext cx="914400" cy="609600"/>
          </a:xfrm>
          <a:prstGeom prst="rect">
            <a:avLst/>
          </a:prstGeom>
          <a:noFill/>
        </p:spPr>
      </p:pic>
      <p:pic>
        <p:nvPicPr>
          <p:cNvPr id="1029" name="Picture 5" descr="D:\Himank Report\Android-4-1-Jelly-Bean-Logo.jpg"/>
          <p:cNvPicPr>
            <a:picLocks noChangeAspect="1" noChangeArrowheads="1"/>
          </p:cNvPicPr>
          <p:nvPr/>
        </p:nvPicPr>
        <p:blipFill>
          <a:blip r:embed="rId5" cstate="print"/>
          <a:srcRect/>
          <a:stretch>
            <a:fillRect/>
          </a:stretch>
        </p:blipFill>
        <p:spPr bwMode="auto">
          <a:xfrm>
            <a:off x="5943600" y="4564310"/>
            <a:ext cx="838200" cy="617290"/>
          </a:xfrm>
          <a:prstGeom prst="rect">
            <a:avLst/>
          </a:prstGeom>
          <a:noFill/>
        </p:spPr>
      </p:pic>
      <p:pic>
        <p:nvPicPr>
          <p:cNvPr id="1030" name="Picture 6" descr="D:\Himank Report\Android-Gingerbread.jpg"/>
          <p:cNvPicPr>
            <a:picLocks noChangeAspect="1" noChangeArrowheads="1"/>
          </p:cNvPicPr>
          <p:nvPr/>
        </p:nvPicPr>
        <p:blipFill>
          <a:blip r:embed="rId6" cstate="print"/>
          <a:srcRect/>
          <a:stretch>
            <a:fillRect/>
          </a:stretch>
        </p:blipFill>
        <p:spPr bwMode="auto">
          <a:xfrm>
            <a:off x="3810000" y="2957321"/>
            <a:ext cx="914400" cy="624079"/>
          </a:xfrm>
          <a:prstGeom prst="rect">
            <a:avLst/>
          </a:prstGeom>
          <a:noFill/>
        </p:spPr>
      </p:pic>
      <p:pic>
        <p:nvPicPr>
          <p:cNvPr id="1031" name="Picture 7" descr="D:\Himank Report\Eclair_2009.png"/>
          <p:cNvPicPr>
            <a:picLocks noChangeAspect="1" noChangeArrowheads="1"/>
          </p:cNvPicPr>
          <p:nvPr/>
        </p:nvPicPr>
        <p:blipFill>
          <a:blip r:embed="rId7" cstate="print"/>
          <a:srcRect/>
          <a:stretch>
            <a:fillRect/>
          </a:stretch>
        </p:blipFill>
        <p:spPr bwMode="auto">
          <a:xfrm>
            <a:off x="6324600" y="1276988"/>
            <a:ext cx="838200" cy="704212"/>
          </a:xfrm>
          <a:prstGeom prst="rect">
            <a:avLst/>
          </a:prstGeom>
          <a:noFill/>
        </p:spPr>
      </p:pic>
      <p:pic>
        <p:nvPicPr>
          <p:cNvPr id="1032" name="Picture 8" descr="D:\Himank Report\HT_android_Kit_kat_nt_130903_16x9_992.jpg"/>
          <p:cNvPicPr>
            <a:picLocks noChangeAspect="1" noChangeArrowheads="1"/>
          </p:cNvPicPr>
          <p:nvPr/>
        </p:nvPicPr>
        <p:blipFill>
          <a:blip r:embed="rId8" cstate="print"/>
          <a:srcRect/>
          <a:stretch>
            <a:fillRect/>
          </a:stretch>
        </p:blipFill>
        <p:spPr bwMode="auto">
          <a:xfrm>
            <a:off x="3771137" y="5995129"/>
            <a:ext cx="992125" cy="558071"/>
          </a:xfrm>
          <a:prstGeom prst="rect">
            <a:avLst/>
          </a:prstGeom>
          <a:noFill/>
        </p:spPr>
      </p:pic>
      <p:pic>
        <p:nvPicPr>
          <p:cNvPr id="1033" name="Picture 9" descr="D:\Himank Report\xl_android-ice-cream-sandwich-624-1.jpg"/>
          <p:cNvPicPr>
            <a:picLocks noChangeAspect="1" noChangeArrowheads="1"/>
          </p:cNvPicPr>
          <p:nvPr/>
        </p:nvPicPr>
        <p:blipFill>
          <a:blip r:embed="rId9" cstate="print"/>
          <a:srcRect/>
          <a:stretch>
            <a:fillRect/>
          </a:stretch>
        </p:blipFill>
        <p:spPr bwMode="auto">
          <a:xfrm>
            <a:off x="1249893" y="4554239"/>
            <a:ext cx="905932" cy="690562"/>
          </a:xfrm>
          <a:prstGeom prst="rect">
            <a:avLst/>
          </a:prstGeom>
          <a:noFill/>
        </p:spPr>
      </p:pic>
      <p:pic>
        <p:nvPicPr>
          <p:cNvPr id="13" name="Picture 12" descr="D:\Himank Report\url.jpg"/>
          <p:cNvPicPr/>
          <p:nvPr/>
        </p:nvPicPr>
        <p:blipFill>
          <a:blip r:embed="rId10" cstate="print"/>
          <a:srcRect/>
          <a:stretch>
            <a:fillRect/>
          </a:stretch>
        </p:blipFill>
        <p:spPr bwMode="auto">
          <a:xfrm>
            <a:off x="609600" y="2876550"/>
            <a:ext cx="838200" cy="704850"/>
          </a:xfrm>
          <a:prstGeom prst="rect">
            <a:avLst/>
          </a:prstGeom>
          <a:noFill/>
          <a:ln w="9525">
            <a:noFill/>
            <a:miter lim="800000"/>
            <a:headEnd/>
            <a:tailEnd/>
          </a:ln>
        </p:spPr>
      </p:pic>
      <p:pic>
        <p:nvPicPr>
          <p:cNvPr id="15" name="Picture 2" descr="D:\Himank Report\new copy1.png"/>
          <p:cNvPicPr>
            <a:picLocks noChangeAspect="1" noChangeArrowheads="1"/>
          </p:cNvPicPr>
          <p:nvPr/>
        </p:nvPicPr>
        <p:blipFill>
          <a:blip r:embed="rId11"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b="1" u="sng" dirty="0" smtClean="0">
                <a:solidFill>
                  <a:schemeClr val="bg1"/>
                </a:solidFill>
              </a:rPr>
              <a:t>Technologies Used..</a:t>
            </a:r>
            <a:endParaRPr lang="en-US" b="1" u="sng"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a:t>
            </a:r>
            <a:r>
              <a:rPr lang="en-US" b="1" u="sng" dirty="0" smtClean="0">
                <a:solidFill>
                  <a:schemeClr val="bg1"/>
                </a:solidFill>
              </a:rPr>
              <a:t>MySQL</a:t>
            </a:r>
          </a:p>
          <a:p>
            <a:r>
              <a:rPr lang="en-US" sz="2400" dirty="0" smtClean="0">
                <a:solidFill>
                  <a:schemeClr val="bg1"/>
                </a:solidFill>
              </a:rPr>
              <a:t>MySQL, the most popular Open Source SQL database management system, is developed, distributed, and supported by Oracle Corporation.</a:t>
            </a:r>
          </a:p>
          <a:p>
            <a:r>
              <a:rPr lang="en-US" sz="2400" dirty="0" smtClean="0">
                <a:solidFill>
                  <a:schemeClr val="bg1"/>
                </a:solidFill>
              </a:rPr>
              <a:t>MySQL is a database management system.</a:t>
            </a:r>
          </a:p>
          <a:p>
            <a:r>
              <a:rPr lang="en-US" sz="2400" dirty="0" smtClean="0">
                <a:solidFill>
                  <a:schemeClr val="bg1"/>
                </a:solidFill>
              </a:rPr>
              <a:t>MySQL databases are relational.</a:t>
            </a:r>
          </a:p>
          <a:p>
            <a:r>
              <a:rPr lang="en-US" sz="2400" dirty="0" smtClean="0">
                <a:solidFill>
                  <a:schemeClr val="bg1"/>
                </a:solidFill>
              </a:rPr>
              <a:t>A relational database stores data in separate tables rather than putting all the data in one big storeroom.</a:t>
            </a:r>
          </a:p>
          <a:p>
            <a:endParaRPr lang="en-US" sz="2400" dirty="0" smtClean="0">
              <a:solidFill>
                <a:schemeClr val="bg1"/>
              </a:solidFill>
            </a:endParaRPr>
          </a:p>
          <a:p>
            <a:endParaRPr lang="en-US" sz="2400" u="sng" dirty="0" smtClean="0">
              <a:solidFill>
                <a:schemeClr val="bg1"/>
              </a:solidFill>
            </a:endParaRPr>
          </a:p>
          <a:p>
            <a:pPr>
              <a:buNone/>
            </a:pPr>
            <a:endParaRPr lang="en-US" b="1" u="sng"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Technologies Used..</a:t>
            </a:r>
            <a:endParaRPr lang="en-US" b="1" u="sng"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The SQL part of ―MySQL stands for - Structured Query Language.</a:t>
            </a:r>
          </a:p>
          <a:p>
            <a:r>
              <a:rPr lang="en-US" sz="2400" dirty="0" smtClean="0">
                <a:solidFill>
                  <a:schemeClr val="bg1"/>
                </a:solidFill>
              </a:rPr>
              <a:t> SQL is the most common standardized language used to access databases. Depending on your programming environment, you might enter SQL directly (for example, to generate reports), embed SQL statements into code written in another language.</a:t>
            </a:r>
          </a:p>
          <a:p>
            <a:pPr lvl="0"/>
            <a:r>
              <a:rPr lang="en-US" sz="2400" dirty="0" smtClean="0">
                <a:solidFill>
                  <a:schemeClr val="bg1"/>
                </a:solidFill>
              </a:rPr>
              <a:t>Benefit of using MySQL software is that it is </a:t>
            </a:r>
            <a:r>
              <a:rPr lang="en-US" sz="2400" b="1" dirty="0" smtClean="0">
                <a:solidFill>
                  <a:schemeClr val="bg1"/>
                </a:solidFill>
              </a:rPr>
              <a:t>Open Source</a:t>
            </a:r>
            <a:r>
              <a:rPr lang="en-US" sz="2400" dirty="0" smtClean="0">
                <a:solidFill>
                  <a:schemeClr val="bg1"/>
                </a:solidFill>
              </a:rPr>
              <a:t>. </a:t>
            </a:r>
          </a:p>
          <a:p>
            <a:r>
              <a:rPr lang="en-US" sz="2400" dirty="0" smtClean="0">
                <a:solidFill>
                  <a:schemeClr val="bg1"/>
                </a:solidFill>
              </a:rPr>
              <a:t>The MySQL Database Server is very </a:t>
            </a:r>
            <a:r>
              <a:rPr lang="en-US" sz="2400" b="1" dirty="0" smtClean="0">
                <a:solidFill>
                  <a:schemeClr val="bg1"/>
                </a:solidFill>
              </a:rPr>
              <a:t>fast, reliable, scalable, and easy to use. </a:t>
            </a: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Technologies</a:t>
            </a:r>
            <a:r>
              <a:rPr lang="en-US" b="1" u="sng" dirty="0" smtClean="0"/>
              <a:t> </a:t>
            </a:r>
            <a:r>
              <a:rPr lang="en-US" b="1" u="sng" dirty="0" smtClean="0">
                <a:solidFill>
                  <a:schemeClr val="bg1"/>
                </a:solidFill>
              </a:rPr>
              <a:t>Used</a:t>
            </a:r>
            <a:r>
              <a:rPr lang="en-US" b="1" u="sng" dirty="0" smtClean="0"/>
              <a:t>..</a:t>
            </a:r>
            <a:endParaRPr lang="en-US" b="1" u="sng" dirty="0"/>
          </a:p>
        </p:txBody>
      </p:sp>
      <p:sp>
        <p:nvSpPr>
          <p:cNvPr id="3" name="Content Placeholder 2"/>
          <p:cNvSpPr>
            <a:spLocks noGrp="1"/>
          </p:cNvSpPr>
          <p:nvPr>
            <p:ph idx="1"/>
          </p:nvPr>
        </p:nvSpPr>
        <p:spPr/>
        <p:txBody>
          <a:bodyPr>
            <a:normAutofit/>
          </a:bodyPr>
          <a:lstStyle/>
          <a:p>
            <a:pPr>
              <a:buNone/>
            </a:pPr>
            <a:r>
              <a:rPr lang="en-US" b="1" dirty="0" smtClean="0">
                <a:solidFill>
                  <a:schemeClr val="bg1"/>
                </a:solidFill>
              </a:rPr>
              <a:t>                                       </a:t>
            </a:r>
            <a:r>
              <a:rPr lang="en-US" sz="3600" b="1" u="sng" dirty="0" smtClean="0">
                <a:solidFill>
                  <a:schemeClr val="bg1"/>
                </a:solidFill>
              </a:rPr>
              <a:t>HTML</a:t>
            </a:r>
          </a:p>
          <a:p>
            <a:endParaRPr lang="en-US" sz="2400" dirty="0" smtClean="0">
              <a:solidFill>
                <a:schemeClr val="bg1"/>
              </a:solidFill>
            </a:endParaRPr>
          </a:p>
          <a:p>
            <a:r>
              <a:rPr lang="en-US" sz="2400" dirty="0" smtClean="0">
                <a:solidFill>
                  <a:schemeClr val="bg1"/>
                </a:solidFill>
              </a:rPr>
              <a:t>HTML, initials of Hypertext Markup Language, is the predominant markup language for web pages. It provides a means to describe the structure of text-based information in a document — by denoting certain text as headings, paragraphs, lists, and so on.</a:t>
            </a:r>
            <a:endParaRPr lang="en-US" sz="2400" b="1" u="sng" dirty="0" smtClean="0">
              <a:solidFill>
                <a:schemeClr val="bg1"/>
              </a:solidFill>
            </a:endParaRPr>
          </a:p>
          <a:p>
            <a:pPr>
              <a:buNone/>
            </a:pPr>
            <a:endParaRPr lang="en-US" b="1" u="sng"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Technologies Used..</a:t>
            </a:r>
            <a:endParaRPr lang="en-US" b="1" u="sng" dirty="0">
              <a:solidFill>
                <a:schemeClr val="bg1"/>
              </a:solidFill>
            </a:endParaRPr>
          </a:p>
        </p:txBody>
      </p:sp>
      <p:sp>
        <p:nvSpPr>
          <p:cNvPr id="3" name="Content Placeholder 2"/>
          <p:cNvSpPr>
            <a:spLocks noGrp="1"/>
          </p:cNvSpPr>
          <p:nvPr>
            <p:ph idx="1"/>
          </p:nvPr>
        </p:nvSpPr>
        <p:spPr/>
        <p:txBody>
          <a:bodyPr/>
          <a:lstStyle/>
          <a:p>
            <a:pPr>
              <a:buNone/>
            </a:pPr>
            <a:r>
              <a:rPr lang="en-US" b="1" dirty="0" smtClean="0">
                <a:solidFill>
                  <a:schemeClr val="bg1"/>
                </a:solidFill>
              </a:rPr>
              <a:t>                          </a:t>
            </a:r>
            <a:r>
              <a:rPr lang="en-US" b="1" u="sng" dirty="0" smtClean="0">
                <a:solidFill>
                  <a:schemeClr val="bg1"/>
                </a:solidFill>
              </a:rPr>
              <a:t>Google Play Services</a:t>
            </a:r>
          </a:p>
          <a:p>
            <a:r>
              <a:rPr lang="en-US" sz="2400" dirty="0" smtClean="0">
                <a:solidFill>
                  <a:schemeClr val="bg1"/>
                </a:solidFill>
              </a:rPr>
              <a:t>Google Play services provide you with easy access to Google services and are tightly integrated with the Android OS.</a:t>
            </a:r>
          </a:p>
          <a:p>
            <a:r>
              <a:rPr lang="en-US" sz="2400" dirty="0" smtClean="0">
                <a:solidFill>
                  <a:schemeClr val="bg1"/>
                </a:solidFill>
              </a:rPr>
              <a:t>The application that we built in Eclipse after publishing is hosted in this Google Play services on the web.</a:t>
            </a:r>
          </a:p>
          <a:p>
            <a:r>
              <a:rPr lang="en-US" sz="2400" dirty="0" smtClean="0">
                <a:solidFill>
                  <a:schemeClr val="bg1"/>
                </a:solidFill>
              </a:rPr>
              <a:t>Users from all over the world can download the application using this web service.</a:t>
            </a:r>
          </a:p>
          <a:p>
            <a:r>
              <a:rPr lang="en-US" sz="2400" dirty="0" smtClean="0">
                <a:solidFill>
                  <a:schemeClr val="bg1"/>
                </a:solidFill>
              </a:rPr>
              <a:t>Any later updates or important changes made by the application is finally made available for users on this website of Google play services.</a:t>
            </a:r>
            <a:endParaRPr lang="en-US" sz="2400"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chemeClr val="bg1"/>
                </a:solidFill>
              </a:rPr>
              <a:t>Technologies Used..</a:t>
            </a:r>
            <a:endParaRPr lang="en-US" b="1" u="sng" dirty="0">
              <a:solidFill>
                <a:schemeClr val="bg1"/>
              </a:solidFill>
            </a:endParaRPr>
          </a:p>
        </p:txBody>
      </p:sp>
      <p:sp>
        <p:nvSpPr>
          <p:cNvPr id="3" name="Content Placeholder 2"/>
          <p:cNvSpPr>
            <a:spLocks noGrp="1"/>
          </p:cNvSpPr>
          <p:nvPr>
            <p:ph idx="1"/>
          </p:nvPr>
        </p:nvSpPr>
        <p:spPr/>
        <p:txBody>
          <a:bodyPr>
            <a:normAutofit/>
          </a:bodyPr>
          <a:lstStyle/>
          <a:p>
            <a:pPr>
              <a:buNone/>
            </a:pPr>
            <a:r>
              <a:rPr lang="en-US" dirty="0" smtClean="0">
                <a:solidFill>
                  <a:schemeClr val="bg1"/>
                </a:solidFill>
              </a:rPr>
              <a:t>                            </a:t>
            </a:r>
            <a:r>
              <a:rPr lang="en-US" sz="3600" b="1" u="sng" dirty="0" smtClean="0">
                <a:solidFill>
                  <a:schemeClr val="bg1"/>
                </a:solidFill>
              </a:rPr>
              <a:t>PHP Framework</a:t>
            </a:r>
            <a:endParaRPr lang="en-US" b="1" u="sng" dirty="0" smtClean="0">
              <a:solidFill>
                <a:schemeClr val="bg1"/>
              </a:solidFill>
            </a:endParaRPr>
          </a:p>
          <a:p>
            <a:r>
              <a:rPr lang="en-US" sz="2800" b="1" dirty="0" smtClean="0">
                <a:solidFill>
                  <a:schemeClr val="bg1"/>
                </a:solidFill>
              </a:rPr>
              <a:t>PHP</a:t>
            </a:r>
            <a:r>
              <a:rPr lang="en-US" sz="2800" dirty="0" smtClean="0">
                <a:solidFill>
                  <a:schemeClr val="bg1"/>
                </a:solidFill>
              </a:rPr>
              <a:t> is a </a:t>
            </a:r>
            <a:r>
              <a:rPr lang="en-US" sz="2800" b="1" dirty="0" smtClean="0">
                <a:solidFill>
                  <a:schemeClr val="bg1"/>
                </a:solidFill>
              </a:rPr>
              <a:t>server site scripting</a:t>
            </a:r>
            <a:r>
              <a:rPr lang="en-US" sz="2800" dirty="0" smtClean="0">
                <a:solidFill>
                  <a:schemeClr val="bg1"/>
                </a:solidFill>
              </a:rPr>
              <a:t> language designed for </a:t>
            </a:r>
            <a:r>
              <a:rPr lang="en-US" sz="2800" b="1" dirty="0" smtClean="0">
                <a:solidFill>
                  <a:schemeClr val="bg1"/>
                </a:solidFill>
              </a:rPr>
              <a:t>web development</a:t>
            </a:r>
            <a:r>
              <a:rPr lang="en-US" sz="2800" dirty="0" smtClean="0">
                <a:solidFill>
                  <a:schemeClr val="bg1"/>
                </a:solidFill>
              </a:rPr>
              <a:t> but also used as a</a:t>
            </a:r>
            <a:r>
              <a:rPr lang="en-US" sz="2800" b="1" dirty="0" smtClean="0">
                <a:solidFill>
                  <a:schemeClr val="bg1"/>
                </a:solidFill>
              </a:rPr>
              <a:t> general purpose programming language</a:t>
            </a:r>
            <a:r>
              <a:rPr lang="en-US" sz="2800" dirty="0" smtClean="0">
                <a:solidFill>
                  <a:schemeClr val="bg1"/>
                </a:solidFill>
              </a:rPr>
              <a:t>.</a:t>
            </a:r>
          </a:p>
          <a:p>
            <a:r>
              <a:rPr lang="en-US" sz="2800" dirty="0" smtClean="0">
                <a:solidFill>
                  <a:schemeClr val="bg1"/>
                </a:solidFill>
              </a:rPr>
              <a:t>PHP originally stood for </a:t>
            </a:r>
            <a:r>
              <a:rPr lang="en-US" sz="2800" i="1" dirty="0" smtClean="0">
                <a:solidFill>
                  <a:schemeClr val="bg1"/>
                </a:solidFill>
              </a:rPr>
              <a:t>Personal Home Page</a:t>
            </a:r>
            <a:r>
              <a:rPr lang="en-US" sz="2800" dirty="0" smtClean="0">
                <a:solidFill>
                  <a:schemeClr val="bg1"/>
                </a:solidFill>
              </a:rPr>
              <a:t>, it now stands for </a:t>
            </a:r>
            <a:r>
              <a:rPr lang="en-US" sz="2800" i="1" dirty="0" smtClean="0">
                <a:solidFill>
                  <a:schemeClr val="bg1"/>
                </a:solidFill>
              </a:rPr>
              <a:t>PHP: Hypertext Preprocessor</a:t>
            </a:r>
            <a:r>
              <a:rPr lang="en-US" dirty="0" smtClean="0">
                <a:solidFill>
                  <a:schemeClr val="bg1"/>
                </a:solidFill>
              </a:rPr>
              <a:t>. </a:t>
            </a:r>
          </a:p>
          <a:p>
            <a:r>
              <a:rPr lang="en-US" sz="2800" dirty="0" smtClean="0">
                <a:solidFill>
                  <a:schemeClr val="bg1"/>
                </a:solidFill>
              </a:rPr>
              <a:t>PHP has been widely ported and can be deployed on most web servers on almost every </a:t>
            </a:r>
            <a:r>
              <a:rPr lang="en-US" sz="2800" b="1" dirty="0" smtClean="0">
                <a:solidFill>
                  <a:schemeClr val="bg1"/>
                </a:solidFill>
              </a:rPr>
              <a:t>operating system</a:t>
            </a:r>
            <a:r>
              <a:rPr lang="en-US" sz="2800" dirty="0" smtClean="0">
                <a:solidFill>
                  <a:schemeClr val="bg1"/>
                </a:solidFill>
              </a:rPr>
              <a:t> and </a:t>
            </a:r>
            <a:r>
              <a:rPr lang="en-US" sz="2800" b="1" dirty="0" smtClean="0">
                <a:solidFill>
                  <a:schemeClr val="bg1"/>
                </a:solidFill>
              </a:rPr>
              <a:t>platform</a:t>
            </a:r>
            <a:r>
              <a:rPr lang="en-US" sz="2800" dirty="0" smtClean="0">
                <a:solidFill>
                  <a:schemeClr val="bg1"/>
                </a:solidFill>
              </a:rPr>
              <a:t>, </a:t>
            </a:r>
            <a:r>
              <a:rPr lang="en-US" sz="2800" b="1" dirty="0" smtClean="0">
                <a:solidFill>
                  <a:schemeClr val="bg1"/>
                </a:solidFill>
              </a:rPr>
              <a:t>free of charge</a:t>
            </a:r>
          </a:p>
          <a:p>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29600" cy="1143000"/>
          </a:xfrm>
        </p:spPr>
        <p:txBody>
          <a:bodyPr/>
          <a:lstStyle/>
          <a:p>
            <a:r>
              <a:rPr lang="en-US" b="1" u="sng" dirty="0" smtClean="0">
                <a:solidFill>
                  <a:schemeClr val="bg1"/>
                </a:solidFill>
              </a:rPr>
              <a:t>Technologies Used..</a:t>
            </a:r>
            <a:endParaRPr lang="en-US" b="1" u="sng" dirty="0">
              <a:solidFill>
                <a:schemeClr val="bg1"/>
              </a:solidFill>
            </a:endParaRPr>
          </a:p>
        </p:txBody>
      </p:sp>
      <p:sp>
        <p:nvSpPr>
          <p:cNvPr id="3" name="Content Placeholder 2"/>
          <p:cNvSpPr>
            <a:spLocks noGrp="1"/>
          </p:cNvSpPr>
          <p:nvPr>
            <p:ph idx="1"/>
          </p:nvPr>
        </p:nvSpPr>
        <p:spPr>
          <a:xfrm>
            <a:off x="533400" y="2286000"/>
            <a:ext cx="8229600" cy="4525963"/>
          </a:xfrm>
        </p:spPr>
        <p:txBody>
          <a:bodyPr/>
          <a:lstStyle/>
          <a:p>
            <a:r>
              <a:rPr lang="en-US" sz="2800" dirty="0" smtClean="0">
                <a:solidFill>
                  <a:schemeClr val="bg1"/>
                </a:solidFill>
              </a:rPr>
              <a:t>PHP is inspired from Perl.</a:t>
            </a:r>
          </a:p>
          <a:p>
            <a:r>
              <a:rPr lang="en-US" sz="2800" dirty="0" smtClean="0">
                <a:solidFill>
                  <a:schemeClr val="bg1"/>
                </a:solidFill>
              </a:rPr>
              <a:t>This included Perl-like variables, form handling, and the ability to embed HTML. The syntax resembled that of Perl but was simpler, more limited and less consistent</a:t>
            </a:r>
            <a:r>
              <a:rPr lang="en-US" dirty="0" smtClean="0">
                <a:solidFill>
                  <a:schemeClr val="bg1"/>
                </a:solidFill>
              </a:rPr>
              <a:t>. </a:t>
            </a:r>
          </a:p>
          <a:p>
            <a:r>
              <a:rPr lang="en-US" sz="2800" dirty="0" smtClean="0">
                <a:solidFill>
                  <a:schemeClr val="bg1"/>
                </a:solidFill>
              </a:rPr>
              <a:t>Our project implements PHP in building the web application by imbedding html.</a:t>
            </a:r>
            <a:endParaRPr lang="en-US" sz="2800"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Components of the Application</a:t>
            </a:r>
            <a:endParaRPr lang="en-US" b="1" u="sng" dirty="0">
              <a:solidFill>
                <a:schemeClr val="bg1"/>
              </a:solidFill>
            </a:endParaRPr>
          </a:p>
        </p:txBody>
      </p:sp>
      <p:sp>
        <p:nvSpPr>
          <p:cNvPr id="3" name="Content Placeholder 2"/>
          <p:cNvSpPr>
            <a:spLocks noGrp="1"/>
          </p:cNvSpPr>
          <p:nvPr>
            <p:ph idx="1"/>
          </p:nvPr>
        </p:nvSpPr>
        <p:spPr/>
        <p:txBody>
          <a:bodyPr/>
          <a:lstStyle/>
          <a:p>
            <a:pPr marL="514350" indent="-514350">
              <a:buAutoNum type="arabicPeriod"/>
            </a:pPr>
            <a:r>
              <a:rPr lang="en-US" dirty="0" smtClean="0">
                <a:solidFill>
                  <a:schemeClr val="bg1"/>
                </a:solidFill>
              </a:rPr>
              <a:t>Interface</a:t>
            </a:r>
          </a:p>
          <a:p>
            <a:pPr marL="514350" indent="-514350">
              <a:buAutoNum type="arabicPeriod"/>
            </a:pPr>
            <a:r>
              <a:rPr lang="en-US" dirty="0" smtClean="0">
                <a:solidFill>
                  <a:schemeClr val="bg1"/>
                </a:solidFill>
              </a:rPr>
              <a:t>Database</a:t>
            </a:r>
          </a:p>
          <a:p>
            <a:pPr marL="514350" indent="-514350">
              <a:buAutoNum type="arabicPeriod"/>
            </a:pPr>
            <a:r>
              <a:rPr lang="en-US" dirty="0" smtClean="0">
                <a:solidFill>
                  <a:schemeClr val="bg1"/>
                </a:solidFill>
              </a:rPr>
              <a:t>Web Connectivity</a:t>
            </a:r>
          </a:p>
          <a:p>
            <a:pPr marL="514350" indent="-514350">
              <a:buAutoNum type="arabicPeriod"/>
            </a:pPr>
            <a:r>
              <a:rPr lang="en-US" dirty="0" smtClean="0">
                <a:solidFill>
                  <a:schemeClr val="bg1"/>
                </a:solidFill>
              </a:rPr>
              <a:t>Wi-Fi connectivity</a:t>
            </a: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extLst>
      <p:ext uri="{BB962C8B-B14F-4D97-AF65-F5344CB8AC3E}">
        <p14:creationId xmlns:p14="http://schemas.microsoft.com/office/powerpoint/2010/main" val="1556657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Interface</a:t>
            </a:r>
            <a:endParaRPr lang="en-US" b="1" u="sng" dirty="0">
              <a:solidFill>
                <a:schemeClr val="bg1"/>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bg1"/>
                </a:solidFill>
              </a:rPr>
              <a:t>According to the role of a user , interface is divided into two parts mainly</a:t>
            </a:r>
            <a:br>
              <a:rPr lang="en-US" dirty="0" smtClean="0">
                <a:solidFill>
                  <a:schemeClr val="bg1"/>
                </a:solidFill>
              </a:rPr>
            </a:br>
            <a:r>
              <a:rPr lang="en-US" dirty="0" smtClean="0">
                <a:solidFill>
                  <a:schemeClr val="bg1"/>
                </a:solidFill>
              </a:rPr>
              <a:t>1. Admin or teacher </a:t>
            </a:r>
          </a:p>
          <a:p>
            <a:pPr marL="0" indent="0">
              <a:buNone/>
            </a:pPr>
            <a:r>
              <a:rPr lang="en-US" dirty="0" smtClean="0">
                <a:solidFill>
                  <a:schemeClr val="bg1"/>
                </a:solidFill>
              </a:rPr>
              <a:t>   2. User or student</a:t>
            </a:r>
          </a:p>
          <a:p>
            <a:r>
              <a:rPr lang="en-US" dirty="0" smtClean="0">
                <a:solidFill>
                  <a:schemeClr val="bg1"/>
                </a:solidFill>
              </a:rPr>
              <a:t>Admin or teacher will be provided a dashboard to upload questions and their answers.</a:t>
            </a:r>
          </a:p>
          <a:p>
            <a:r>
              <a:rPr lang="en-US" dirty="0" smtClean="0">
                <a:solidFill>
                  <a:schemeClr val="bg1"/>
                </a:solidFill>
              </a:rPr>
              <a:t>User or Student will be provided a dashboard to attempt questions and submit their answers.</a:t>
            </a: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extLst>
      <p:ext uri="{BB962C8B-B14F-4D97-AF65-F5344CB8AC3E}">
        <p14:creationId xmlns:p14="http://schemas.microsoft.com/office/powerpoint/2010/main" val="1767028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4000"/>
            <a:lum/>
          </a:blip>
          <a:srcRect/>
          <a:tile tx="0" ty="0" sx="100000" sy="100000" flip="none" algn="b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Contents</a:t>
            </a:r>
            <a:endParaRPr lang="en-US" b="1" dirty="0">
              <a:solidFill>
                <a:schemeClr val="bg1"/>
              </a:solidFill>
            </a:endParaRPr>
          </a:p>
        </p:txBody>
      </p:sp>
      <p:sp>
        <p:nvSpPr>
          <p:cNvPr id="3" name="Content Placeholder 2"/>
          <p:cNvSpPr>
            <a:spLocks noGrp="1"/>
          </p:cNvSpPr>
          <p:nvPr>
            <p:ph idx="1"/>
          </p:nvPr>
        </p:nvSpPr>
        <p:spPr/>
        <p:txBody>
          <a:bodyPr/>
          <a:lstStyle/>
          <a:p>
            <a:r>
              <a:rPr lang="en-US" sz="2400" dirty="0" smtClean="0">
                <a:solidFill>
                  <a:schemeClr val="bg1"/>
                </a:solidFill>
              </a:rPr>
              <a:t>Objective</a:t>
            </a:r>
          </a:p>
          <a:p>
            <a:r>
              <a:rPr lang="en-US" sz="2400" dirty="0" smtClean="0">
                <a:solidFill>
                  <a:schemeClr val="bg1"/>
                </a:solidFill>
              </a:rPr>
              <a:t>Motivation</a:t>
            </a:r>
          </a:p>
          <a:p>
            <a:r>
              <a:rPr lang="en-US" sz="2400" dirty="0" smtClean="0">
                <a:solidFill>
                  <a:schemeClr val="bg1"/>
                </a:solidFill>
              </a:rPr>
              <a:t>What is Android?</a:t>
            </a:r>
          </a:p>
          <a:p>
            <a:pPr lvl="1"/>
            <a:r>
              <a:rPr lang="en-US" sz="2000" dirty="0" smtClean="0">
                <a:solidFill>
                  <a:schemeClr val="bg1"/>
                </a:solidFill>
              </a:rPr>
              <a:t>Android SDK</a:t>
            </a:r>
          </a:p>
          <a:p>
            <a:pPr lvl="1"/>
            <a:r>
              <a:rPr lang="en-US" sz="2000" dirty="0" smtClean="0">
                <a:solidFill>
                  <a:schemeClr val="bg1"/>
                </a:solidFill>
              </a:rPr>
              <a:t>Android versions.</a:t>
            </a:r>
          </a:p>
          <a:p>
            <a:r>
              <a:rPr lang="en-US" sz="2400" dirty="0" smtClean="0">
                <a:solidFill>
                  <a:schemeClr val="bg1"/>
                </a:solidFill>
              </a:rPr>
              <a:t>Technologies Used</a:t>
            </a:r>
          </a:p>
          <a:p>
            <a:pPr lvl="1"/>
            <a:r>
              <a:rPr lang="en-US" sz="2000" dirty="0" smtClean="0">
                <a:solidFill>
                  <a:schemeClr val="bg1"/>
                </a:solidFill>
              </a:rPr>
              <a:t>MySQL</a:t>
            </a:r>
          </a:p>
          <a:p>
            <a:pPr lvl="1"/>
            <a:r>
              <a:rPr lang="en-US" sz="2000" dirty="0" smtClean="0">
                <a:solidFill>
                  <a:schemeClr val="bg1"/>
                </a:solidFill>
              </a:rPr>
              <a:t>HTML</a:t>
            </a:r>
          </a:p>
          <a:p>
            <a:pPr lvl="1"/>
            <a:r>
              <a:rPr lang="en-US" sz="2000" dirty="0" smtClean="0">
                <a:solidFill>
                  <a:schemeClr val="bg1"/>
                </a:solidFill>
              </a:rPr>
              <a:t>Google Play services</a:t>
            </a:r>
          </a:p>
          <a:p>
            <a:pPr lvl="1"/>
            <a:r>
              <a:rPr lang="en-US" sz="2000" dirty="0">
                <a:solidFill>
                  <a:schemeClr val="bg1"/>
                </a:solidFill>
              </a:rPr>
              <a:t>PHP framework</a:t>
            </a:r>
          </a:p>
          <a:p>
            <a:pPr lvl="1"/>
            <a:endParaRPr lang="en-US" sz="2000" dirty="0" smtClean="0">
              <a:solidFill>
                <a:schemeClr val="bg1"/>
              </a:solidFill>
            </a:endParaRPr>
          </a:p>
          <a:p>
            <a:pPr>
              <a:buNone/>
            </a:pPr>
            <a:endParaRPr lang="en-US" dirty="0" smtClean="0">
              <a:solidFill>
                <a:schemeClr val="bg1"/>
              </a:solidFill>
            </a:endParaRPr>
          </a:p>
          <a:p>
            <a:pPr lvl="1">
              <a:buNone/>
            </a:pPr>
            <a:endParaRPr lang="en-US" dirty="0" smtClean="0">
              <a:solidFill>
                <a:schemeClr val="bg1"/>
              </a:solidFill>
            </a:endParaRPr>
          </a:p>
          <a:p>
            <a:pPr>
              <a:buNone/>
            </a:pPr>
            <a:endParaRPr lang="en-US" dirty="0" smtClean="0">
              <a:solidFill>
                <a:schemeClr val="bg1"/>
              </a:solidFill>
            </a:endParaRPr>
          </a:p>
          <a:p>
            <a:pPr lvl="2">
              <a:buNone/>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pic>
        <p:nvPicPr>
          <p:cNvPr id="5" name="Picture 2" descr="D:\Himank Report\new copy1.png"/>
          <p:cNvPicPr>
            <a:picLocks noChangeAspect="1" noChangeArrowheads="1"/>
          </p:cNvPicPr>
          <p:nvPr/>
        </p:nvPicPr>
        <p:blipFill>
          <a:blip r:embed="rId3" cstate="print"/>
          <a:srcRect/>
          <a:stretch>
            <a:fillRect/>
          </a:stretch>
        </p:blipFill>
        <p:spPr bwMode="auto">
          <a:xfrm>
            <a:off x="7239000" y="62448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Database</a:t>
            </a:r>
            <a:endParaRPr lang="en-US" b="1" u="sng"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There will be following tables</a:t>
            </a:r>
            <a:br>
              <a:rPr lang="en-US" dirty="0" smtClean="0">
                <a:solidFill>
                  <a:schemeClr val="bg1"/>
                </a:solidFill>
              </a:rPr>
            </a:br>
            <a:r>
              <a:rPr lang="en-US" dirty="0" smtClean="0">
                <a:solidFill>
                  <a:schemeClr val="bg1"/>
                </a:solidFill>
              </a:rPr>
              <a:t>1. Paper details .</a:t>
            </a:r>
            <a:br>
              <a:rPr lang="en-US" dirty="0" smtClean="0">
                <a:solidFill>
                  <a:schemeClr val="bg1"/>
                </a:solidFill>
              </a:rPr>
            </a:br>
            <a:r>
              <a:rPr lang="en-US" dirty="0" smtClean="0">
                <a:solidFill>
                  <a:schemeClr val="bg1"/>
                </a:solidFill>
              </a:rPr>
              <a:t>2. Admin or teacher profile.</a:t>
            </a:r>
            <a:br>
              <a:rPr lang="en-US" dirty="0" smtClean="0">
                <a:solidFill>
                  <a:schemeClr val="bg1"/>
                </a:solidFill>
              </a:rPr>
            </a:br>
            <a:r>
              <a:rPr lang="en-US" dirty="0" smtClean="0">
                <a:solidFill>
                  <a:schemeClr val="bg1"/>
                </a:solidFill>
              </a:rPr>
              <a:t>3. User or student profile.</a:t>
            </a:r>
            <a:br>
              <a:rPr lang="en-US" dirty="0" smtClean="0">
                <a:solidFill>
                  <a:schemeClr val="bg1"/>
                </a:solidFill>
              </a:rPr>
            </a:br>
            <a:r>
              <a:rPr lang="en-US" dirty="0" smtClean="0">
                <a:solidFill>
                  <a:schemeClr val="bg1"/>
                </a:solidFill>
              </a:rPr>
              <a:t>4. Paper’s Id.</a:t>
            </a:r>
            <a:br>
              <a:rPr lang="en-US" dirty="0" smtClean="0">
                <a:solidFill>
                  <a:schemeClr val="bg1"/>
                </a:solidFill>
              </a:rPr>
            </a:br>
            <a:r>
              <a:rPr lang="en-US" dirty="0" smtClean="0">
                <a:solidFill>
                  <a:schemeClr val="bg1"/>
                </a:solidFill>
              </a:rPr>
              <a:t>5. Students who have given tests.</a:t>
            </a:r>
          </a:p>
          <a:p>
            <a:pPr marL="0" indent="0">
              <a:buNone/>
            </a:pP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extLst>
      <p:ext uri="{BB962C8B-B14F-4D97-AF65-F5344CB8AC3E}">
        <p14:creationId xmlns:p14="http://schemas.microsoft.com/office/powerpoint/2010/main" val="1230529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Database</a:t>
            </a:r>
            <a:endParaRPr lang="en-US" dirty="0"/>
          </a:p>
        </p:txBody>
      </p:sp>
      <p:pic>
        <p:nvPicPr>
          <p:cNvPr id="1026" name="Picture 2" descr="C:\Users\md\Pictures\New folder\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611" y="1752600"/>
            <a:ext cx="7858803" cy="3840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715000"/>
            <a:ext cx="5791200" cy="369332"/>
          </a:xfrm>
          <a:prstGeom prst="rect">
            <a:avLst/>
          </a:prstGeom>
          <a:noFill/>
        </p:spPr>
        <p:txBody>
          <a:bodyPr wrap="square" rtlCol="0">
            <a:spAutoFit/>
          </a:bodyPr>
          <a:lstStyle/>
          <a:p>
            <a:r>
              <a:rPr lang="en-US" dirty="0" smtClean="0"/>
              <a:t>Paper Details</a:t>
            </a:r>
            <a:endParaRPr lang="en-US" dirty="0"/>
          </a:p>
        </p:txBody>
      </p:sp>
    </p:spTree>
    <p:extLst>
      <p:ext uri="{BB962C8B-B14F-4D97-AF65-F5344CB8AC3E}">
        <p14:creationId xmlns:p14="http://schemas.microsoft.com/office/powerpoint/2010/main" val="128916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Database</a:t>
            </a:r>
            <a:endParaRPr lang="en-US" dirty="0"/>
          </a:p>
        </p:txBody>
      </p:sp>
      <p:pic>
        <p:nvPicPr>
          <p:cNvPr id="2050" name="Picture 2" descr="C:\Users\md\Pictures\New folder\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29" y="1761565"/>
            <a:ext cx="8139510" cy="398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5000" y="5867400"/>
            <a:ext cx="4800600" cy="369332"/>
          </a:xfrm>
          <a:prstGeom prst="rect">
            <a:avLst/>
          </a:prstGeom>
          <a:noFill/>
        </p:spPr>
        <p:txBody>
          <a:bodyPr wrap="square" rtlCol="0">
            <a:spAutoFit/>
          </a:bodyPr>
          <a:lstStyle/>
          <a:p>
            <a:r>
              <a:rPr lang="en-US" dirty="0" smtClean="0"/>
              <a:t>Students who have given tests</a:t>
            </a:r>
            <a:endParaRPr lang="en-US" dirty="0"/>
          </a:p>
        </p:txBody>
      </p:sp>
    </p:spTree>
    <p:extLst>
      <p:ext uri="{BB962C8B-B14F-4D97-AF65-F5344CB8AC3E}">
        <p14:creationId xmlns:p14="http://schemas.microsoft.com/office/powerpoint/2010/main" val="65926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Database</a:t>
            </a:r>
            <a:endParaRPr lang="en-US" dirty="0"/>
          </a:p>
        </p:txBody>
      </p:sp>
      <p:pic>
        <p:nvPicPr>
          <p:cNvPr id="3074" name="Picture 2" descr="C:\Users\md\Pictures\New folder\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868194" cy="38528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5000" y="5943600"/>
            <a:ext cx="4876800" cy="369332"/>
          </a:xfrm>
          <a:prstGeom prst="rect">
            <a:avLst/>
          </a:prstGeom>
          <a:noFill/>
        </p:spPr>
        <p:txBody>
          <a:bodyPr wrap="square" rtlCol="0">
            <a:spAutoFit/>
          </a:bodyPr>
          <a:lstStyle/>
          <a:p>
            <a:r>
              <a:rPr lang="en-US" dirty="0" smtClean="0"/>
              <a:t>Student Details</a:t>
            </a:r>
            <a:endParaRPr lang="en-US" dirty="0"/>
          </a:p>
        </p:txBody>
      </p:sp>
    </p:spTree>
    <p:extLst>
      <p:ext uri="{BB962C8B-B14F-4D97-AF65-F5344CB8AC3E}">
        <p14:creationId xmlns:p14="http://schemas.microsoft.com/office/powerpoint/2010/main" val="2525363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Database</a:t>
            </a:r>
            <a:endParaRPr lang="en-US" dirty="0"/>
          </a:p>
        </p:txBody>
      </p:sp>
      <p:pic>
        <p:nvPicPr>
          <p:cNvPr id="4098" name="Picture 2" descr="C:\Users\md\Pictures\New folder\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026513" cy="4033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6172200"/>
            <a:ext cx="4800600" cy="369332"/>
          </a:xfrm>
          <a:prstGeom prst="rect">
            <a:avLst/>
          </a:prstGeom>
          <a:noFill/>
        </p:spPr>
        <p:txBody>
          <a:bodyPr wrap="square" rtlCol="0">
            <a:spAutoFit/>
          </a:bodyPr>
          <a:lstStyle/>
          <a:p>
            <a:r>
              <a:rPr lang="en-US" dirty="0" err="1" smtClean="0"/>
              <a:t>phpMyAdmin</a:t>
            </a:r>
            <a:r>
              <a:rPr lang="en-US" dirty="0" smtClean="0"/>
              <a:t> of database</a:t>
            </a:r>
            <a:endParaRPr lang="en-US" dirty="0"/>
          </a:p>
        </p:txBody>
      </p:sp>
    </p:spTree>
    <p:extLst>
      <p:ext uri="{BB962C8B-B14F-4D97-AF65-F5344CB8AC3E}">
        <p14:creationId xmlns:p14="http://schemas.microsoft.com/office/powerpoint/2010/main" val="231787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Web Connectivity</a:t>
            </a:r>
            <a:endParaRPr lang="en-US" b="1" u="sng"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There will be a login page for students and teachers.</a:t>
            </a:r>
          </a:p>
          <a:p>
            <a:r>
              <a:rPr lang="en-US" dirty="0" smtClean="0">
                <a:solidFill>
                  <a:schemeClr val="bg1"/>
                </a:solidFill>
              </a:rPr>
              <a:t>There will be a web server handling the requests online.</a:t>
            </a:r>
          </a:p>
          <a:p>
            <a:r>
              <a:rPr lang="en-US" dirty="0" smtClean="0">
                <a:solidFill>
                  <a:schemeClr val="bg1"/>
                </a:solidFill>
              </a:rPr>
              <a:t>For e.g. during quiz hours all the activities of students and teachers will be acknowledged by the web server.</a:t>
            </a:r>
          </a:p>
          <a:p>
            <a:r>
              <a:rPr lang="en-US" dirty="0" smtClean="0">
                <a:solidFill>
                  <a:schemeClr val="bg1"/>
                </a:solidFill>
              </a:rPr>
              <a:t>All the answers submitted by all students will be stored in the database.</a:t>
            </a: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extLst>
      <p:ext uri="{BB962C8B-B14F-4D97-AF65-F5344CB8AC3E}">
        <p14:creationId xmlns:p14="http://schemas.microsoft.com/office/powerpoint/2010/main" val="3111728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Wi-Fi-connectivity</a:t>
            </a:r>
            <a:endParaRPr lang="en-US" b="1" u="sng"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Wi-Fi connectivity to the application is made available using the local server for providing services like database connectivity, and intent initiation.</a:t>
            </a:r>
          </a:p>
          <a:p>
            <a:r>
              <a:rPr lang="en-US" dirty="0" smtClean="0">
                <a:solidFill>
                  <a:schemeClr val="bg1"/>
                </a:solidFill>
              </a:rPr>
              <a:t>User can access the application by connecting to the local access point.</a:t>
            </a:r>
          </a:p>
          <a:p>
            <a:r>
              <a:rPr lang="en-US" dirty="0" smtClean="0">
                <a:solidFill>
                  <a:schemeClr val="bg1"/>
                </a:solidFill>
              </a:rPr>
              <a:t>The web connectivity is made available by using </a:t>
            </a:r>
            <a:r>
              <a:rPr lang="en-US" b="1" dirty="0" smtClean="0">
                <a:solidFill>
                  <a:schemeClr val="bg1"/>
                </a:solidFill>
              </a:rPr>
              <a:t>Virtual Router Redundancy protocol</a:t>
            </a:r>
            <a:r>
              <a:rPr lang="en-US" dirty="0" smtClean="0">
                <a:solidFill>
                  <a:schemeClr val="bg1"/>
                </a:solidFill>
              </a:rPr>
              <a:t>.</a:t>
            </a:r>
            <a:endParaRPr lang="en-US" dirty="0">
              <a:solidFill>
                <a:schemeClr val="bg1"/>
              </a:solidFill>
            </a:endParaRPr>
          </a:p>
        </p:txBody>
      </p:sp>
      <p:pic>
        <p:nvPicPr>
          <p:cNvPr id="6"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Wi-Fi-connectivity</a:t>
            </a:r>
            <a:endParaRPr lang="en-US" b="1" u="sng" dirty="0">
              <a:solidFill>
                <a:schemeClr val="bg1"/>
              </a:solidFill>
            </a:endParaRPr>
          </a:p>
        </p:txBody>
      </p:sp>
      <p:sp>
        <p:nvSpPr>
          <p:cNvPr id="3" name="Content Placeholder 2"/>
          <p:cNvSpPr>
            <a:spLocks noGrp="1"/>
          </p:cNvSpPr>
          <p:nvPr>
            <p:ph idx="1"/>
          </p:nvPr>
        </p:nvSpPr>
        <p:spPr/>
        <p:txBody>
          <a:bodyPr/>
          <a:lstStyle/>
          <a:p>
            <a:r>
              <a:rPr lang="en-US" sz="2800" dirty="0" smtClean="0">
                <a:solidFill>
                  <a:schemeClr val="bg1"/>
                </a:solidFill>
              </a:rPr>
              <a:t>The </a:t>
            </a:r>
            <a:r>
              <a:rPr lang="en-US" sz="2800" b="1" dirty="0" smtClean="0">
                <a:solidFill>
                  <a:schemeClr val="bg1"/>
                </a:solidFill>
              </a:rPr>
              <a:t>Virtual Router Redundancy Protocol</a:t>
            </a:r>
            <a:r>
              <a:rPr lang="en-US" sz="2800" dirty="0" smtClean="0">
                <a:solidFill>
                  <a:schemeClr val="bg1"/>
                </a:solidFill>
              </a:rPr>
              <a:t> (</a:t>
            </a:r>
            <a:r>
              <a:rPr lang="en-US" sz="2800" b="1" dirty="0" smtClean="0">
                <a:solidFill>
                  <a:schemeClr val="bg1"/>
                </a:solidFill>
              </a:rPr>
              <a:t>VRRP</a:t>
            </a:r>
            <a:r>
              <a:rPr lang="en-US" sz="2800" dirty="0" smtClean="0">
                <a:solidFill>
                  <a:schemeClr val="bg1"/>
                </a:solidFill>
              </a:rPr>
              <a:t>) is a computer networking protocol that provides for automatic assignment of available Internet Protocol (IP) routers to participating hosts.</a:t>
            </a:r>
          </a:p>
          <a:p>
            <a:r>
              <a:rPr lang="en-US" sz="2800" dirty="0" smtClean="0">
                <a:solidFill>
                  <a:schemeClr val="bg1"/>
                </a:solidFill>
              </a:rPr>
              <a:t>The protocol achieves this by creation of virtual routers, which are an abstract representation of multiple routers.</a:t>
            </a:r>
          </a:p>
          <a:p>
            <a:r>
              <a:rPr lang="en-US" sz="2800" dirty="0" smtClean="0">
                <a:solidFill>
                  <a:schemeClr val="bg1"/>
                </a:solidFill>
              </a:rPr>
              <a:t>Without this protocol it is not possible to made connection from a computer to Smartphone.</a:t>
            </a:r>
          </a:p>
          <a:p>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Wi-Fi-connectivity</a:t>
            </a:r>
            <a:endParaRPr lang="en-US" dirty="0"/>
          </a:p>
        </p:txBody>
      </p:sp>
      <p:pic>
        <p:nvPicPr>
          <p:cNvPr id="5122" name="Picture 2" descr="C:\Users\md\Pictures\New folder\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62635"/>
            <a:ext cx="5629275"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57400" y="6125135"/>
            <a:ext cx="5257800" cy="369332"/>
          </a:xfrm>
          <a:prstGeom prst="rect">
            <a:avLst/>
          </a:prstGeom>
          <a:noFill/>
        </p:spPr>
        <p:txBody>
          <a:bodyPr wrap="square" rtlCol="0">
            <a:spAutoFit/>
          </a:bodyPr>
          <a:lstStyle/>
          <a:p>
            <a:r>
              <a:rPr lang="en-US" dirty="0" smtClean="0"/>
              <a:t>Virtual Router Manager</a:t>
            </a:r>
            <a:endParaRPr lang="en-US" dirty="0"/>
          </a:p>
        </p:txBody>
      </p:sp>
    </p:spTree>
    <p:extLst>
      <p:ext uri="{BB962C8B-B14F-4D97-AF65-F5344CB8AC3E}">
        <p14:creationId xmlns:p14="http://schemas.microsoft.com/office/powerpoint/2010/main" val="246435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Results..</a:t>
            </a:r>
            <a:endParaRPr lang="en-US" b="1" u="sng" dirty="0">
              <a:solidFill>
                <a:schemeClr val="bg1"/>
              </a:solidFill>
            </a:endParaRPr>
          </a:p>
        </p:txBody>
      </p:sp>
      <p:sp>
        <p:nvSpPr>
          <p:cNvPr id="3" name="Content Placeholder 2"/>
          <p:cNvSpPr>
            <a:spLocks noGrp="1"/>
          </p:cNvSpPr>
          <p:nvPr>
            <p:ph idx="1"/>
          </p:nvPr>
        </p:nvSpPr>
        <p:spPr/>
        <p:txBody>
          <a:bodyPr/>
          <a:lstStyle/>
          <a:p>
            <a:endParaRPr lang="en-US" dirty="0"/>
          </a:p>
        </p:txBody>
      </p:sp>
      <p:pic>
        <p:nvPicPr>
          <p:cNvPr id="29699" name="Picture 3" descr="C:\Users\SANCHIT\Desktop\Capture.JPG"/>
          <p:cNvPicPr>
            <a:picLocks noChangeAspect="1" noChangeArrowheads="1"/>
          </p:cNvPicPr>
          <p:nvPr/>
        </p:nvPicPr>
        <p:blipFill>
          <a:blip r:embed="rId2" cstate="print"/>
          <a:srcRect/>
          <a:stretch>
            <a:fillRect/>
          </a:stretch>
        </p:blipFill>
        <p:spPr bwMode="auto">
          <a:xfrm>
            <a:off x="381000" y="1524000"/>
            <a:ext cx="8458200" cy="4943475"/>
          </a:xfrm>
          <a:prstGeom prst="rect">
            <a:avLst/>
          </a:prstGeom>
          <a:noFill/>
        </p:spPr>
      </p:pic>
      <p:pic>
        <p:nvPicPr>
          <p:cNvPr id="6" name="Picture 2" descr="D:\Himank Report\new copy1.png"/>
          <p:cNvPicPr>
            <a:picLocks noChangeAspect="1" noChangeArrowheads="1"/>
          </p:cNvPicPr>
          <p:nvPr/>
        </p:nvPicPr>
        <p:blipFill>
          <a:blip r:embed="rId3"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Contents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Components Of the Application:</a:t>
            </a:r>
          </a:p>
          <a:p>
            <a:pPr lvl="1"/>
            <a:r>
              <a:rPr lang="en-US" sz="2000" dirty="0" smtClean="0">
                <a:solidFill>
                  <a:schemeClr val="bg1"/>
                </a:solidFill>
              </a:rPr>
              <a:t>Interface</a:t>
            </a:r>
          </a:p>
          <a:p>
            <a:pPr lvl="1"/>
            <a:r>
              <a:rPr lang="en-US" sz="2000" dirty="0" smtClean="0">
                <a:solidFill>
                  <a:schemeClr val="bg1"/>
                </a:solidFill>
              </a:rPr>
              <a:t>Database</a:t>
            </a:r>
          </a:p>
          <a:p>
            <a:pPr lvl="1"/>
            <a:r>
              <a:rPr lang="en-US" sz="2000" dirty="0" smtClean="0">
                <a:solidFill>
                  <a:schemeClr val="bg1"/>
                </a:solidFill>
              </a:rPr>
              <a:t>Web connectivity</a:t>
            </a:r>
          </a:p>
          <a:p>
            <a:pPr lvl="1"/>
            <a:r>
              <a:rPr lang="en-US" sz="2000" dirty="0" smtClean="0">
                <a:solidFill>
                  <a:schemeClr val="bg1"/>
                </a:solidFill>
              </a:rPr>
              <a:t>Wi-Fi connectivity</a:t>
            </a:r>
          </a:p>
          <a:p>
            <a:r>
              <a:rPr lang="en-US" sz="2400" dirty="0" smtClean="0">
                <a:solidFill>
                  <a:schemeClr val="bg1"/>
                </a:solidFill>
              </a:rPr>
              <a:t>Results</a:t>
            </a:r>
          </a:p>
          <a:p>
            <a:r>
              <a:rPr lang="en-US" sz="2400" dirty="0" smtClean="0">
                <a:solidFill>
                  <a:schemeClr val="bg1"/>
                </a:solidFill>
              </a:rPr>
              <a:t>Pros-cons</a:t>
            </a:r>
          </a:p>
          <a:p>
            <a:r>
              <a:rPr lang="en-US" sz="2400" dirty="0" smtClean="0">
                <a:solidFill>
                  <a:schemeClr val="bg1"/>
                </a:solidFill>
              </a:rPr>
              <a:t>Future possibilities</a:t>
            </a:r>
          </a:p>
          <a:p>
            <a:r>
              <a:rPr lang="en-US" sz="2400" dirty="0" smtClean="0">
                <a:solidFill>
                  <a:schemeClr val="bg1"/>
                </a:solidFill>
              </a:rPr>
              <a:t>Conclusion.</a:t>
            </a:r>
          </a:p>
          <a:p>
            <a:endParaRPr lang="en-US" dirty="0" smtClean="0">
              <a:solidFill>
                <a:schemeClr val="bg1"/>
              </a:solidFill>
            </a:endParaRPr>
          </a:p>
          <a:p>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Results..</a:t>
            </a:r>
            <a:endParaRPr lang="en-US" b="1" u="sng" dirty="0">
              <a:solidFill>
                <a:schemeClr val="bg1"/>
              </a:solidFill>
            </a:endParaRPr>
          </a:p>
        </p:txBody>
      </p:sp>
      <p:pic>
        <p:nvPicPr>
          <p:cNvPr id="8"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pic>
        <p:nvPicPr>
          <p:cNvPr id="1026" name="Picture 2" descr="G:\ \New folde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2381250" cy="4010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G:\ \New folder\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57400"/>
            <a:ext cx="238125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RS\Desktop\result\2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2057400"/>
            <a:ext cx="2362200" cy="3981450"/>
          </a:xfrm>
          <a:prstGeom prst="rect">
            <a:avLst/>
          </a:prstGeom>
          <a:noFill/>
          <a:ln>
            <a:noFill/>
          </a:ln>
        </p:spPr>
      </p:pic>
      <p:sp>
        <p:nvSpPr>
          <p:cNvPr id="3" name="TextBox 2"/>
          <p:cNvSpPr txBox="1"/>
          <p:nvPr/>
        </p:nvSpPr>
        <p:spPr>
          <a:xfrm>
            <a:off x="609600" y="6257544"/>
            <a:ext cx="1752600" cy="369332"/>
          </a:xfrm>
          <a:prstGeom prst="rect">
            <a:avLst/>
          </a:prstGeom>
          <a:noFill/>
        </p:spPr>
        <p:txBody>
          <a:bodyPr wrap="square" rtlCol="0">
            <a:spAutoFit/>
          </a:bodyPr>
          <a:lstStyle/>
          <a:p>
            <a:r>
              <a:rPr lang="en-US" dirty="0" smtClean="0"/>
              <a:t>Choosing server</a:t>
            </a:r>
            <a:endParaRPr lang="en-US" dirty="0"/>
          </a:p>
        </p:txBody>
      </p:sp>
      <p:sp>
        <p:nvSpPr>
          <p:cNvPr id="4" name="TextBox 3"/>
          <p:cNvSpPr txBox="1"/>
          <p:nvPr/>
        </p:nvSpPr>
        <p:spPr>
          <a:xfrm>
            <a:off x="3352800" y="6172200"/>
            <a:ext cx="1905000" cy="646331"/>
          </a:xfrm>
          <a:prstGeom prst="rect">
            <a:avLst/>
          </a:prstGeom>
          <a:noFill/>
        </p:spPr>
        <p:txBody>
          <a:bodyPr wrap="square" rtlCol="0">
            <a:spAutoFit/>
          </a:bodyPr>
          <a:lstStyle/>
          <a:p>
            <a:r>
              <a:rPr lang="en-US" dirty="0" smtClean="0"/>
              <a:t>Entering server IP address</a:t>
            </a:r>
            <a:endParaRPr lang="en-US" dirty="0"/>
          </a:p>
        </p:txBody>
      </p:sp>
      <p:sp>
        <p:nvSpPr>
          <p:cNvPr id="5" name="TextBox 4"/>
          <p:cNvSpPr txBox="1"/>
          <p:nvPr/>
        </p:nvSpPr>
        <p:spPr>
          <a:xfrm>
            <a:off x="6096000" y="6172200"/>
            <a:ext cx="1905000" cy="646331"/>
          </a:xfrm>
          <a:prstGeom prst="rect">
            <a:avLst/>
          </a:prstGeom>
          <a:noFill/>
        </p:spPr>
        <p:txBody>
          <a:bodyPr wrap="square" rtlCol="0">
            <a:spAutoFit/>
          </a:bodyPr>
          <a:lstStyle/>
          <a:p>
            <a:r>
              <a:rPr lang="en-US" dirty="0" smtClean="0"/>
              <a:t>Teacher</a:t>
            </a:r>
          </a:p>
          <a:p>
            <a:r>
              <a:rPr lang="en-US" dirty="0" smtClean="0"/>
              <a:t>Login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Results..</a:t>
            </a:r>
            <a:endParaRPr lang="en-US" b="1" u="sng" dirty="0">
              <a:solidFill>
                <a:schemeClr val="bg1"/>
              </a:solidFill>
            </a:endParaRPr>
          </a:p>
        </p:txBody>
      </p:sp>
      <p:pic>
        <p:nvPicPr>
          <p:cNvPr id="4" name="Content Placeholder 3" descr="C:\Users\RS\Desktop\result\Capture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1676400"/>
            <a:ext cx="2286000" cy="3886201"/>
          </a:xfrm>
          <a:prstGeom prst="rect">
            <a:avLst/>
          </a:prstGeom>
          <a:noFill/>
          <a:ln>
            <a:noFill/>
          </a:ln>
        </p:spPr>
      </p:pic>
      <p:pic>
        <p:nvPicPr>
          <p:cNvPr id="8" name="Picture 2" descr="D:\Himank Report\new copy1.png"/>
          <p:cNvPicPr>
            <a:picLocks noChangeAspect="1" noChangeArrowheads="1"/>
          </p:cNvPicPr>
          <p:nvPr/>
        </p:nvPicPr>
        <p:blipFill>
          <a:blip r:embed="rId3" cstate="print"/>
          <a:srcRect/>
          <a:stretch>
            <a:fillRect/>
          </a:stretch>
        </p:blipFill>
        <p:spPr bwMode="auto">
          <a:xfrm>
            <a:off x="7239000" y="6257544"/>
            <a:ext cx="1917700" cy="536956"/>
          </a:xfrm>
          <a:prstGeom prst="rect">
            <a:avLst/>
          </a:prstGeom>
          <a:ln>
            <a:noFill/>
          </a:ln>
          <a:effectLst>
            <a:softEdge rad="112500"/>
          </a:effectLst>
        </p:spPr>
      </p:pic>
      <p:pic>
        <p:nvPicPr>
          <p:cNvPr id="7" name="Picture 6" descr="C:\Users\RS\Desktop\Capture7.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752600"/>
            <a:ext cx="2213113" cy="3886200"/>
          </a:xfrm>
          <a:prstGeom prst="rect">
            <a:avLst/>
          </a:prstGeom>
          <a:noFill/>
          <a:ln>
            <a:noFill/>
          </a:ln>
        </p:spPr>
      </p:pic>
      <p:pic>
        <p:nvPicPr>
          <p:cNvPr id="9" name="Picture 2" descr="G:\ \New folder\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200" y="1612900"/>
            <a:ext cx="2514600" cy="3949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5943600"/>
            <a:ext cx="1905000" cy="646331"/>
          </a:xfrm>
          <a:prstGeom prst="rect">
            <a:avLst/>
          </a:prstGeom>
          <a:noFill/>
        </p:spPr>
        <p:txBody>
          <a:bodyPr wrap="square" rtlCol="0">
            <a:spAutoFit/>
          </a:bodyPr>
          <a:lstStyle/>
          <a:p>
            <a:r>
              <a:rPr lang="en-US" dirty="0" smtClean="0"/>
              <a:t>Teacher </a:t>
            </a:r>
            <a:r>
              <a:rPr lang="en-US" dirty="0" err="1" smtClean="0"/>
              <a:t>DashBoard</a:t>
            </a:r>
            <a:endParaRPr lang="en-US" dirty="0"/>
          </a:p>
        </p:txBody>
      </p:sp>
      <p:sp>
        <p:nvSpPr>
          <p:cNvPr id="5" name="TextBox 4"/>
          <p:cNvSpPr txBox="1"/>
          <p:nvPr/>
        </p:nvSpPr>
        <p:spPr>
          <a:xfrm>
            <a:off x="3581400" y="5943600"/>
            <a:ext cx="1981200" cy="369332"/>
          </a:xfrm>
          <a:prstGeom prst="rect">
            <a:avLst/>
          </a:prstGeom>
          <a:noFill/>
        </p:spPr>
        <p:txBody>
          <a:bodyPr wrap="square" rtlCol="0">
            <a:spAutoFit/>
          </a:bodyPr>
          <a:lstStyle/>
          <a:p>
            <a:r>
              <a:rPr lang="en-US" dirty="0" smtClean="0"/>
              <a:t>Create Paper</a:t>
            </a:r>
            <a:endParaRPr lang="en-US" dirty="0"/>
          </a:p>
        </p:txBody>
      </p:sp>
      <p:sp>
        <p:nvSpPr>
          <p:cNvPr id="6" name="TextBox 5"/>
          <p:cNvSpPr txBox="1"/>
          <p:nvPr/>
        </p:nvSpPr>
        <p:spPr>
          <a:xfrm>
            <a:off x="6299200" y="5943600"/>
            <a:ext cx="2311400" cy="369332"/>
          </a:xfrm>
          <a:prstGeom prst="rect">
            <a:avLst/>
          </a:prstGeom>
          <a:noFill/>
        </p:spPr>
        <p:txBody>
          <a:bodyPr wrap="square" rtlCol="0">
            <a:spAutoFit/>
          </a:bodyPr>
          <a:lstStyle/>
          <a:p>
            <a:r>
              <a:rPr lang="en-US" dirty="0" smtClean="0"/>
              <a:t>Edit Paper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Results..</a:t>
            </a:r>
            <a:endParaRPr lang="en-US" b="1" u="sng" dirty="0">
              <a:solidFill>
                <a:schemeClr val="bg1"/>
              </a:solidFill>
            </a:endParaRPr>
          </a:p>
        </p:txBody>
      </p:sp>
      <p:pic>
        <p:nvPicPr>
          <p:cNvPr id="4" name="Content Placeholder 3" descr="C:\Users\RS\Desktop\result\1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747837"/>
            <a:ext cx="2514600" cy="4119563"/>
          </a:xfrm>
          <a:prstGeom prst="rect">
            <a:avLst/>
          </a:prstGeom>
          <a:noFill/>
          <a:ln>
            <a:noFill/>
          </a:ln>
        </p:spPr>
      </p:pic>
      <p:pic>
        <p:nvPicPr>
          <p:cNvPr id="8" name="Picture 2" descr="D:\Himank Report\new copy1.png"/>
          <p:cNvPicPr>
            <a:picLocks noChangeAspect="1" noChangeArrowheads="1"/>
          </p:cNvPicPr>
          <p:nvPr/>
        </p:nvPicPr>
        <p:blipFill>
          <a:blip r:embed="rId3" cstate="print"/>
          <a:srcRect/>
          <a:stretch>
            <a:fillRect/>
          </a:stretch>
        </p:blipFill>
        <p:spPr bwMode="auto">
          <a:xfrm>
            <a:off x="7239000" y="6257544"/>
            <a:ext cx="1917700" cy="536956"/>
          </a:xfrm>
          <a:prstGeom prst="rect">
            <a:avLst/>
          </a:prstGeom>
          <a:ln>
            <a:noFill/>
          </a:ln>
          <a:effectLst>
            <a:softEdge rad="112500"/>
          </a:effectLst>
        </p:spPr>
      </p:pic>
      <p:pic>
        <p:nvPicPr>
          <p:cNvPr id="2051" name="Picture 3" descr="G:\ \New folder\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895475"/>
            <a:ext cx="242887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RS\Desktop\result\6.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1895475"/>
            <a:ext cx="2334126" cy="3886200"/>
          </a:xfrm>
          <a:prstGeom prst="rect">
            <a:avLst/>
          </a:prstGeom>
          <a:noFill/>
          <a:ln>
            <a:noFill/>
          </a:ln>
        </p:spPr>
      </p:pic>
      <p:sp>
        <p:nvSpPr>
          <p:cNvPr id="3" name="TextBox 2"/>
          <p:cNvSpPr txBox="1"/>
          <p:nvPr/>
        </p:nvSpPr>
        <p:spPr>
          <a:xfrm>
            <a:off x="609600" y="6096000"/>
            <a:ext cx="1752600" cy="369332"/>
          </a:xfrm>
          <a:prstGeom prst="rect">
            <a:avLst/>
          </a:prstGeom>
          <a:noFill/>
        </p:spPr>
        <p:txBody>
          <a:bodyPr wrap="square" rtlCol="0">
            <a:spAutoFit/>
          </a:bodyPr>
          <a:lstStyle/>
          <a:p>
            <a:r>
              <a:rPr lang="en-US" dirty="0" smtClean="0"/>
              <a:t>Creating Paper</a:t>
            </a:r>
            <a:endParaRPr lang="en-US" dirty="0"/>
          </a:p>
        </p:txBody>
      </p:sp>
      <p:sp>
        <p:nvSpPr>
          <p:cNvPr id="5" name="TextBox 4"/>
          <p:cNvSpPr txBox="1"/>
          <p:nvPr/>
        </p:nvSpPr>
        <p:spPr>
          <a:xfrm>
            <a:off x="3581400" y="6096000"/>
            <a:ext cx="2057400" cy="369332"/>
          </a:xfrm>
          <a:prstGeom prst="rect">
            <a:avLst/>
          </a:prstGeom>
          <a:noFill/>
        </p:spPr>
        <p:txBody>
          <a:bodyPr wrap="square" rtlCol="0">
            <a:spAutoFit/>
          </a:bodyPr>
          <a:lstStyle/>
          <a:p>
            <a:r>
              <a:rPr lang="en-US" dirty="0" smtClean="0"/>
              <a:t>Deleting Paper</a:t>
            </a:r>
            <a:endParaRPr lang="en-US" dirty="0"/>
          </a:p>
        </p:txBody>
      </p:sp>
      <p:sp>
        <p:nvSpPr>
          <p:cNvPr id="6" name="TextBox 5"/>
          <p:cNvSpPr txBox="1"/>
          <p:nvPr/>
        </p:nvSpPr>
        <p:spPr>
          <a:xfrm>
            <a:off x="6638925" y="5943600"/>
            <a:ext cx="2352675" cy="646331"/>
          </a:xfrm>
          <a:prstGeom prst="rect">
            <a:avLst/>
          </a:prstGeom>
          <a:noFill/>
        </p:spPr>
        <p:txBody>
          <a:bodyPr wrap="square" rtlCol="0">
            <a:spAutoFit/>
          </a:bodyPr>
          <a:lstStyle/>
          <a:p>
            <a:r>
              <a:rPr lang="en-US" dirty="0" smtClean="0"/>
              <a:t>View Student Performance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Results..</a:t>
            </a:r>
            <a:endParaRPr lang="en-US" b="1" u="sng" dirty="0">
              <a:solidFill>
                <a:schemeClr val="bg1"/>
              </a:solidFill>
            </a:endParaRPr>
          </a:p>
        </p:txBody>
      </p:sp>
      <p:pic>
        <p:nvPicPr>
          <p:cNvPr id="4" name="Content Placeholder 3" descr="H:\Capture.JPG"/>
          <p:cNvPicPr>
            <a:picLocks noGrp="1"/>
          </p:cNvPicPr>
          <p:nvPr>
            <p:ph idx="1"/>
          </p:nvPr>
        </p:nvPicPr>
        <p:blipFill>
          <a:blip r:embed="rId2" cstate="print"/>
          <a:srcRect/>
          <a:stretch>
            <a:fillRect/>
          </a:stretch>
        </p:blipFill>
        <p:spPr bwMode="auto">
          <a:xfrm>
            <a:off x="3505200" y="1625600"/>
            <a:ext cx="2362200" cy="4343400"/>
          </a:xfrm>
          <a:prstGeom prst="rect">
            <a:avLst/>
          </a:prstGeom>
          <a:noFill/>
          <a:ln w="9525">
            <a:noFill/>
            <a:miter lim="800000"/>
            <a:headEnd/>
            <a:tailEnd/>
          </a:ln>
        </p:spPr>
      </p:pic>
      <p:pic>
        <p:nvPicPr>
          <p:cNvPr id="7" name="Picture 2" descr="D:\Himank Report\new copy1.png"/>
          <p:cNvPicPr>
            <a:picLocks noChangeAspect="1" noChangeArrowheads="1"/>
          </p:cNvPicPr>
          <p:nvPr/>
        </p:nvPicPr>
        <p:blipFill>
          <a:blip r:embed="rId3" cstate="print"/>
          <a:srcRect/>
          <a:stretch>
            <a:fillRect/>
          </a:stretch>
        </p:blipFill>
        <p:spPr bwMode="auto">
          <a:xfrm>
            <a:off x="7239000" y="6257544"/>
            <a:ext cx="1917700" cy="536956"/>
          </a:xfrm>
          <a:prstGeom prst="rect">
            <a:avLst/>
          </a:prstGeom>
          <a:ln>
            <a:noFill/>
          </a:ln>
          <a:effectLst>
            <a:softEdge rad="112500"/>
          </a:effectLst>
        </p:spPr>
      </p:pic>
      <p:pic>
        <p:nvPicPr>
          <p:cNvPr id="6" name="Picture 5" descr="H:\Login.JPG"/>
          <p:cNvPicPr/>
          <p:nvPr/>
        </p:nvPicPr>
        <p:blipFill>
          <a:blip r:embed="rId4" cstate="print"/>
          <a:srcRect/>
          <a:stretch>
            <a:fillRect/>
          </a:stretch>
        </p:blipFill>
        <p:spPr bwMode="auto">
          <a:xfrm>
            <a:off x="457200" y="1600200"/>
            <a:ext cx="2387600" cy="4343400"/>
          </a:xfrm>
          <a:prstGeom prst="rect">
            <a:avLst/>
          </a:prstGeom>
          <a:noFill/>
          <a:ln w="9525">
            <a:noFill/>
            <a:miter lim="800000"/>
            <a:headEnd/>
            <a:tailEnd/>
          </a:ln>
        </p:spPr>
      </p:pic>
      <p:pic>
        <p:nvPicPr>
          <p:cNvPr id="3074" name="Picture 2" descr="G:\ \New fol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638300"/>
            <a:ext cx="238125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800" y="6257544"/>
            <a:ext cx="1828800" cy="371856"/>
          </a:xfrm>
          <a:prstGeom prst="rect">
            <a:avLst/>
          </a:prstGeom>
          <a:noFill/>
        </p:spPr>
        <p:txBody>
          <a:bodyPr wrap="square" rtlCol="0">
            <a:spAutoFit/>
          </a:bodyPr>
          <a:lstStyle/>
          <a:p>
            <a:r>
              <a:rPr lang="en-US" dirty="0" smtClean="0"/>
              <a:t>Student Login</a:t>
            </a:r>
            <a:endParaRPr lang="en-US" dirty="0"/>
          </a:p>
        </p:txBody>
      </p:sp>
      <p:sp>
        <p:nvSpPr>
          <p:cNvPr id="5" name="TextBox 4"/>
          <p:cNvSpPr txBox="1"/>
          <p:nvPr/>
        </p:nvSpPr>
        <p:spPr>
          <a:xfrm>
            <a:off x="3733800" y="6257544"/>
            <a:ext cx="1752600" cy="646331"/>
          </a:xfrm>
          <a:prstGeom prst="rect">
            <a:avLst/>
          </a:prstGeom>
          <a:noFill/>
        </p:spPr>
        <p:txBody>
          <a:bodyPr wrap="square" rtlCol="0">
            <a:spAutoFit/>
          </a:bodyPr>
          <a:lstStyle/>
          <a:p>
            <a:r>
              <a:rPr lang="en-US" dirty="0" smtClean="0"/>
              <a:t>Student Dashboard</a:t>
            </a:r>
            <a:endParaRPr lang="en-US" dirty="0"/>
          </a:p>
        </p:txBody>
      </p:sp>
      <p:sp>
        <p:nvSpPr>
          <p:cNvPr id="8" name="TextBox 7"/>
          <p:cNvSpPr txBox="1"/>
          <p:nvPr/>
        </p:nvSpPr>
        <p:spPr>
          <a:xfrm>
            <a:off x="6324600" y="6096000"/>
            <a:ext cx="2381250" cy="369332"/>
          </a:xfrm>
          <a:prstGeom prst="rect">
            <a:avLst/>
          </a:prstGeom>
          <a:noFill/>
        </p:spPr>
        <p:txBody>
          <a:bodyPr wrap="square" rtlCol="0">
            <a:spAutoFit/>
          </a:bodyPr>
          <a:lstStyle/>
          <a:p>
            <a:r>
              <a:rPr lang="en-US" dirty="0" smtClean="0"/>
              <a:t>Entering Paper Details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Results..</a:t>
            </a:r>
            <a:endParaRPr lang="en-US" b="1" u="sng" dirty="0">
              <a:solidFill>
                <a:schemeClr val="bg1"/>
              </a:solidFill>
            </a:endParaRPr>
          </a:p>
        </p:txBody>
      </p:sp>
      <p:pic>
        <p:nvPicPr>
          <p:cNvPr id="4" name="Content Placeholder 3" descr="H:\finish.JPG"/>
          <p:cNvPicPr>
            <a:picLocks noGrp="1"/>
          </p:cNvPicPr>
          <p:nvPr>
            <p:ph idx="1"/>
          </p:nvPr>
        </p:nvPicPr>
        <p:blipFill>
          <a:blip r:embed="rId2" cstate="print"/>
          <a:srcRect/>
          <a:stretch>
            <a:fillRect/>
          </a:stretch>
        </p:blipFill>
        <p:spPr bwMode="auto">
          <a:xfrm>
            <a:off x="6400800" y="1447800"/>
            <a:ext cx="2603500" cy="3962401"/>
          </a:xfrm>
          <a:prstGeom prst="rect">
            <a:avLst/>
          </a:prstGeom>
          <a:noFill/>
          <a:ln w="9525">
            <a:noFill/>
            <a:miter lim="800000"/>
            <a:headEnd/>
            <a:tailEnd/>
          </a:ln>
        </p:spPr>
      </p:pic>
      <p:pic>
        <p:nvPicPr>
          <p:cNvPr id="6" name="Picture 2" descr="D:\Himank Report\new copy1.png"/>
          <p:cNvPicPr>
            <a:picLocks noChangeAspect="1" noChangeArrowheads="1"/>
          </p:cNvPicPr>
          <p:nvPr/>
        </p:nvPicPr>
        <p:blipFill>
          <a:blip r:embed="rId3" cstate="print"/>
          <a:srcRect/>
          <a:stretch>
            <a:fillRect/>
          </a:stretch>
        </p:blipFill>
        <p:spPr bwMode="auto">
          <a:xfrm>
            <a:off x="7239000" y="6257544"/>
            <a:ext cx="1917700" cy="536956"/>
          </a:xfrm>
          <a:prstGeom prst="rect">
            <a:avLst/>
          </a:prstGeom>
          <a:ln>
            <a:noFill/>
          </a:ln>
          <a:effectLst>
            <a:softEdge rad="112500"/>
          </a:effectLst>
        </p:spPr>
      </p:pic>
      <p:pic>
        <p:nvPicPr>
          <p:cNvPr id="4098" name="Picture 2" descr="G:\ \New folder\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47800"/>
            <a:ext cx="2419350" cy="39909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G:\ \New folder\6JP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5650" y="1511301"/>
            <a:ext cx="2419350" cy="3898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5867400"/>
            <a:ext cx="2133600" cy="369332"/>
          </a:xfrm>
          <a:prstGeom prst="rect">
            <a:avLst/>
          </a:prstGeom>
          <a:noFill/>
        </p:spPr>
        <p:txBody>
          <a:bodyPr wrap="square" rtlCol="0">
            <a:spAutoFit/>
          </a:bodyPr>
          <a:lstStyle/>
          <a:p>
            <a:r>
              <a:rPr lang="en-US" dirty="0" smtClean="0"/>
              <a:t>Giving Exam</a:t>
            </a:r>
            <a:endParaRPr lang="en-US" dirty="0"/>
          </a:p>
        </p:txBody>
      </p:sp>
      <p:sp>
        <p:nvSpPr>
          <p:cNvPr id="5" name="TextBox 4"/>
          <p:cNvSpPr txBox="1"/>
          <p:nvPr/>
        </p:nvSpPr>
        <p:spPr>
          <a:xfrm>
            <a:off x="6477000" y="5638800"/>
            <a:ext cx="2286000" cy="369332"/>
          </a:xfrm>
          <a:prstGeom prst="rect">
            <a:avLst/>
          </a:prstGeom>
          <a:noFill/>
        </p:spPr>
        <p:txBody>
          <a:bodyPr wrap="square" rtlCol="0">
            <a:spAutoFit/>
          </a:bodyPr>
          <a:lstStyle/>
          <a:p>
            <a:r>
              <a:rPr lang="en-US" dirty="0" smtClean="0"/>
              <a:t>View Marks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Results..</a:t>
            </a:r>
            <a:endParaRPr lang="en-US" dirty="0"/>
          </a:p>
        </p:txBody>
      </p:sp>
      <p:pic>
        <p:nvPicPr>
          <p:cNvPr id="5122" name="Picture 2" descr="G:\ \New folder\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73300"/>
            <a:ext cx="2400300" cy="3981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0" y="6248400"/>
            <a:ext cx="2971800" cy="369332"/>
          </a:xfrm>
          <a:prstGeom prst="rect">
            <a:avLst/>
          </a:prstGeom>
          <a:noFill/>
        </p:spPr>
        <p:txBody>
          <a:bodyPr wrap="square" rtlCol="0">
            <a:spAutoFit/>
          </a:bodyPr>
          <a:lstStyle/>
          <a:p>
            <a:r>
              <a:rPr lang="en-US" dirty="0" smtClean="0"/>
              <a:t>Performance</a:t>
            </a:r>
            <a:endParaRPr lang="en-US" dirty="0"/>
          </a:p>
        </p:txBody>
      </p:sp>
    </p:spTree>
    <p:extLst>
      <p:ext uri="{BB962C8B-B14F-4D97-AF65-F5344CB8AC3E}">
        <p14:creationId xmlns:p14="http://schemas.microsoft.com/office/powerpoint/2010/main" val="3603019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Pros - Cons</a:t>
            </a:r>
            <a:endParaRPr lang="en-US" b="1" u="sng" dirty="0">
              <a:solidFill>
                <a:schemeClr val="bg1"/>
              </a:solidFill>
            </a:endParaRPr>
          </a:p>
        </p:txBody>
      </p:sp>
      <p:sp>
        <p:nvSpPr>
          <p:cNvPr id="3" name="Content Placeholder 2"/>
          <p:cNvSpPr>
            <a:spLocks noGrp="1"/>
          </p:cNvSpPr>
          <p:nvPr>
            <p:ph idx="1"/>
          </p:nvPr>
        </p:nvSpPr>
        <p:spPr/>
        <p:txBody>
          <a:bodyPr>
            <a:normAutofit/>
          </a:bodyPr>
          <a:lstStyle/>
          <a:p>
            <a:pPr marL="742950" indent="-742950">
              <a:buNone/>
            </a:pPr>
            <a:r>
              <a:rPr lang="en-US" sz="3600" b="1" dirty="0" smtClean="0">
                <a:solidFill>
                  <a:schemeClr val="bg1"/>
                </a:solidFill>
              </a:rPr>
              <a:t>                                  </a:t>
            </a:r>
            <a:r>
              <a:rPr lang="en-US" sz="3600" b="1" u="sng" dirty="0" smtClean="0">
                <a:solidFill>
                  <a:schemeClr val="bg1"/>
                </a:solidFill>
              </a:rPr>
              <a:t>Pros</a:t>
            </a:r>
          </a:p>
          <a:p>
            <a:pPr marL="742950" indent="-742950">
              <a:buFont typeface="+mj-lt"/>
              <a:buAutoNum type="arabicPeriod"/>
            </a:pPr>
            <a:r>
              <a:rPr lang="en-US" sz="2800" dirty="0" smtClean="0">
                <a:solidFill>
                  <a:schemeClr val="bg1"/>
                </a:solidFill>
              </a:rPr>
              <a:t>A simple and elegant application for organizing a quick exam.</a:t>
            </a:r>
          </a:p>
          <a:p>
            <a:pPr marL="742950" indent="-742950">
              <a:buFont typeface="+mj-lt"/>
              <a:buAutoNum type="arabicPeriod"/>
            </a:pPr>
            <a:r>
              <a:rPr lang="en-US" sz="2800" dirty="0" smtClean="0">
                <a:solidFill>
                  <a:schemeClr val="bg1"/>
                </a:solidFill>
              </a:rPr>
              <a:t>Very fast as it runs on Android OS and it also occupies very less memory.</a:t>
            </a:r>
          </a:p>
          <a:p>
            <a:pPr marL="742950" indent="-742950">
              <a:buFont typeface="+mj-lt"/>
              <a:buAutoNum type="arabicPeriod"/>
            </a:pPr>
            <a:r>
              <a:rPr lang="en-US" sz="2800" dirty="0" smtClean="0">
                <a:solidFill>
                  <a:schemeClr val="bg1"/>
                </a:solidFill>
              </a:rPr>
              <a:t>Most importantly this application can work offline also using Wi-Fi connectivity.</a:t>
            </a:r>
          </a:p>
          <a:p>
            <a:pPr marL="742950" indent="-742950">
              <a:buFont typeface="+mj-lt"/>
              <a:buAutoNum type="arabicPeriod"/>
            </a:pPr>
            <a:r>
              <a:rPr lang="en-US" sz="2800" dirty="0" smtClean="0">
                <a:solidFill>
                  <a:schemeClr val="bg1"/>
                </a:solidFill>
              </a:rPr>
              <a:t>It can be very beneficial in organizing the elimination of industrial recruitment process.</a:t>
            </a:r>
            <a:endParaRPr lang="en-US" sz="2400" dirty="0" smtClean="0">
              <a:solidFill>
                <a:schemeClr val="bg1"/>
              </a:solidFill>
            </a:endParaRPr>
          </a:p>
          <a:p>
            <a:pPr marL="514350" indent="-514350">
              <a:buNone/>
            </a:pPr>
            <a:endParaRPr lang="en-US" dirty="0" smtClean="0">
              <a:solidFill>
                <a:schemeClr val="bg1"/>
              </a:solidFill>
            </a:endParaRPr>
          </a:p>
          <a:p>
            <a:pPr marL="514350" indent="-514350">
              <a:buNone/>
            </a:pPr>
            <a:endParaRPr lang="en-US" dirty="0" smtClean="0">
              <a:solidFill>
                <a:schemeClr val="bg1"/>
              </a:solidFill>
            </a:endParaRPr>
          </a:p>
          <a:p>
            <a:endParaRPr lang="en-US" dirty="0" smtClean="0">
              <a:solidFill>
                <a:schemeClr val="bg1"/>
              </a:solidFill>
            </a:endParaRPr>
          </a:p>
          <a:p>
            <a:pPr marL="514350" indent="-514350">
              <a:buNone/>
            </a:pPr>
            <a:endParaRPr lang="en-US" dirty="0" smtClean="0">
              <a:solidFill>
                <a:schemeClr val="bg1"/>
              </a:solidFill>
            </a:endParaRPr>
          </a:p>
          <a:p>
            <a:pPr>
              <a:buNone/>
            </a:pPr>
            <a:endParaRPr lang="en-US" dirty="0" smtClean="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44844"/>
            <a:ext cx="1917700" cy="536956"/>
          </a:xfrm>
          <a:prstGeom prst="rect">
            <a:avLst/>
          </a:prstGeom>
          <a:ln>
            <a:noFill/>
          </a:ln>
          <a:effectLst>
            <a:softEdge rad="112500"/>
          </a:effectLst>
        </p:spPr>
      </p:pic>
    </p:spTree>
    <p:extLst>
      <p:ext uri="{BB962C8B-B14F-4D97-AF65-F5344CB8AC3E}">
        <p14:creationId xmlns:p14="http://schemas.microsoft.com/office/powerpoint/2010/main" val="186749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Pros - Cons</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None/>
            </a:pPr>
            <a:r>
              <a:rPr lang="en-US" b="1" dirty="0" smtClean="0">
                <a:solidFill>
                  <a:schemeClr val="bg1"/>
                </a:solidFill>
              </a:rPr>
              <a:t>                                       </a:t>
            </a:r>
            <a:r>
              <a:rPr lang="en-US" sz="3600" b="1" u="sng" dirty="0" smtClean="0">
                <a:solidFill>
                  <a:schemeClr val="bg1"/>
                </a:solidFill>
              </a:rPr>
              <a:t>Cons</a:t>
            </a:r>
            <a:endParaRPr lang="en-US" dirty="0" smtClean="0">
              <a:solidFill>
                <a:schemeClr val="bg1"/>
              </a:solidFill>
            </a:endParaRPr>
          </a:p>
          <a:p>
            <a:pPr marL="514350" indent="-514350"/>
            <a:r>
              <a:rPr lang="en-US" dirty="0" smtClean="0">
                <a:solidFill>
                  <a:schemeClr val="bg1"/>
                </a:solidFill>
              </a:rPr>
              <a:t>Security issues regarding questions stored in database.</a:t>
            </a:r>
          </a:p>
          <a:p>
            <a:pPr marL="514350" indent="-514350"/>
            <a:r>
              <a:rPr lang="en-US" dirty="0" smtClean="0">
                <a:solidFill>
                  <a:schemeClr val="bg1"/>
                </a:solidFill>
              </a:rPr>
              <a:t>Essential requirements is that every student should have Android phones.</a:t>
            </a:r>
          </a:p>
          <a:p>
            <a:pPr marL="514350" indent="-514350"/>
            <a:r>
              <a:rPr lang="en-US" dirty="0" smtClean="0">
                <a:solidFill>
                  <a:schemeClr val="bg1"/>
                </a:solidFill>
              </a:rPr>
              <a:t>Presently it is working on the Gingerbread version of android OS.</a:t>
            </a:r>
          </a:p>
          <a:p>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48400"/>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Future Possibilities</a:t>
            </a:r>
            <a:endParaRPr lang="en-US" b="1" u="sng"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1"/>
                </a:solidFill>
              </a:rPr>
              <a:t>So far we have built a formulated problem into an application, but as a team we will be focusing to further built this application with the following points in mind :</a:t>
            </a:r>
          </a:p>
          <a:p>
            <a:pPr lvl="1"/>
            <a:r>
              <a:rPr lang="en-US" dirty="0" smtClean="0">
                <a:solidFill>
                  <a:schemeClr val="bg1"/>
                </a:solidFill>
              </a:rPr>
              <a:t>It can be made available for any platform of android OS.</a:t>
            </a:r>
          </a:p>
          <a:p>
            <a:pPr lvl="1"/>
            <a:r>
              <a:rPr lang="en-US" dirty="0" smtClean="0">
                <a:solidFill>
                  <a:schemeClr val="bg1"/>
                </a:solidFill>
              </a:rPr>
              <a:t>Security components like encryption of data will be added in web connectivity component.</a:t>
            </a:r>
          </a:p>
          <a:p>
            <a:pPr lvl="1"/>
            <a:r>
              <a:rPr lang="en-US" dirty="0" smtClean="0">
                <a:solidFill>
                  <a:schemeClr val="bg1"/>
                </a:solidFill>
              </a:rPr>
              <a:t>It can be made available for the window platform also.</a:t>
            </a:r>
          </a:p>
          <a:p>
            <a:pPr lvl="1"/>
            <a:r>
              <a:rPr lang="en-US" dirty="0" smtClean="0">
                <a:solidFill>
                  <a:schemeClr val="bg1"/>
                </a:solidFill>
              </a:rPr>
              <a:t>Attendance dashboard will be added on this application .</a:t>
            </a: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448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Conclusion</a:t>
            </a:r>
            <a:endParaRPr lang="en-US" b="1" u="sng"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In this fast changing technological era , education should be benefited by technology and ideas, and these two should step up coherently.</a:t>
            </a:r>
          </a:p>
          <a:p>
            <a:r>
              <a:rPr lang="en-US" dirty="0" smtClean="0">
                <a:solidFill>
                  <a:schemeClr val="bg1"/>
                </a:solidFill>
              </a:rPr>
              <a:t>So in this Application we have tried to merge this simple idea with this Android technology.</a:t>
            </a: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44844"/>
            <a:ext cx="1917700" cy="536956"/>
          </a:xfrm>
          <a:prstGeom prst="rect">
            <a:avLst/>
          </a:prstGeom>
          <a:ln>
            <a:noFill/>
          </a:ln>
          <a:effectLst>
            <a:softEdge rad="112500"/>
          </a:effectLst>
        </p:spPr>
      </p:pic>
    </p:spTree>
    <p:extLst>
      <p:ext uri="{BB962C8B-B14F-4D97-AF65-F5344CB8AC3E}">
        <p14:creationId xmlns:p14="http://schemas.microsoft.com/office/powerpoint/2010/main" val="1931493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Objective</a:t>
            </a:r>
            <a:r>
              <a:rPr lang="en-US" dirty="0" smtClean="0">
                <a:solidFill>
                  <a:schemeClr val="bg1"/>
                </a:solidFill>
              </a:rPr>
              <a:t>	</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An Android Application that will assist the teachers to take short quiz randomly during classes.</a:t>
            </a:r>
          </a:p>
          <a:p>
            <a:r>
              <a:rPr lang="en-US" dirty="0" smtClean="0">
                <a:solidFill>
                  <a:schemeClr val="bg1"/>
                </a:solidFill>
              </a:rPr>
              <a:t>It will consist of Multiple Choice Questions which will be answered by students.</a:t>
            </a:r>
          </a:p>
          <a:p>
            <a:r>
              <a:rPr lang="en-US" dirty="0" smtClean="0">
                <a:solidFill>
                  <a:schemeClr val="bg1"/>
                </a:solidFill>
              </a:rPr>
              <a:t>Solutions will be submitted to the web server or a local server and evaluation will be done accordingly.</a:t>
            </a: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extLst>
      <p:ext uri="{BB962C8B-B14F-4D97-AF65-F5344CB8AC3E}">
        <p14:creationId xmlns:p14="http://schemas.microsoft.com/office/powerpoint/2010/main" val="4267702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r>
              <a:rPr lang="en-US" dirty="0" smtClean="0"/>
              <a:t>THANK YOU</a:t>
            </a:r>
            <a:endParaRPr lang="en-US" dirty="0"/>
          </a:p>
        </p:txBody>
      </p:sp>
      <p:pic>
        <p:nvPicPr>
          <p:cNvPr id="2050" name="Picture 2" descr="D:\Himank Report\new copy1.png"/>
          <p:cNvPicPr>
            <a:picLocks noChangeAspect="1" noChangeArrowheads="1"/>
          </p:cNvPicPr>
          <p:nvPr/>
        </p:nvPicPr>
        <p:blipFill>
          <a:blip r:embed="rId2" cstate="print"/>
          <a:srcRect/>
          <a:stretch>
            <a:fillRect/>
          </a:stretch>
        </p:blipFill>
        <p:spPr bwMode="auto">
          <a:xfrm>
            <a:off x="7239000" y="6172200"/>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Motivation</a:t>
            </a:r>
            <a:endParaRPr lang="en-US" b="1" u="sng"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To organize surprise test or quizzes by teacher, it takes a lot of resources and time.</a:t>
            </a:r>
          </a:p>
          <a:p>
            <a:r>
              <a:rPr lang="en-US" dirty="0" smtClean="0">
                <a:solidFill>
                  <a:schemeClr val="bg1"/>
                </a:solidFill>
              </a:rPr>
              <a:t>Evaluation of each student is very time consuming for a teacher in a batch of large strength.</a:t>
            </a:r>
          </a:p>
          <a:p>
            <a:r>
              <a:rPr lang="en-US" dirty="0" smtClean="0">
                <a:solidFill>
                  <a:schemeClr val="bg1"/>
                </a:solidFill>
              </a:rPr>
              <a:t>So in due course these important part of curriculum get missed and as a result a student get aloof from the very crucial steps of concepts building in a particular subject.</a:t>
            </a:r>
          </a:p>
          <a:p>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extLst>
      <p:ext uri="{BB962C8B-B14F-4D97-AF65-F5344CB8AC3E}">
        <p14:creationId xmlns:p14="http://schemas.microsoft.com/office/powerpoint/2010/main" val="394991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What Is Android?</a:t>
            </a:r>
            <a:endParaRPr lang="en-US" b="1" u="sng"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Android was founded by </a:t>
            </a:r>
            <a:r>
              <a:rPr lang="en-US" b="1" dirty="0" smtClean="0">
                <a:solidFill>
                  <a:schemeClr val="bg1"/>
                </a:solidFill>
              </a:rPr>
              <a:t>Andy Rubin</a:t>
            </a:r>
            <a:r>
              <a:rPr lang="en-US" dirty="0" smtClean="0">
                <a:solidFill>
                  <a:schemeClr val="bg1"/>
                </a:solidFill>
              </a:rPr>
              <a:t> at Palo Alto, California in 2003.</a:t>
            </a:r>
          </a:p>
          <a:p>
            <a:r>
              <a:rPr lang="en-US" dirty="0" smtClean="0">
                <a:solidFill>
                  <a:schemeClr val="bg1"/>
                </a:solidFill>
              </a:rPr>
              <a:t>Google, famous for its dominating web search portal, entered the market with a Linux kernel-based product: Google Android.</a:t>
            </a:r>
          </a:p>
          <a:p>
            <a:r>
              <a:rPr lang="en-US" dirty="0" smtClean="0">
                <a:solidFill>
                  <a:schemeClr val="bg1"/>
                </a:solidFill>
              </a:rPr>
              <a:t>It is based on 2.6- series Linux kernel.</a:t>
            </a:r>
          </a:p>
          <a:p>
            <a:r>
              <a:rPr lang="en-US" dirty="0" smtClean="0">
                <a:solidFill>
                  <a:schemeClr val="bg1"/>
                </a:solidFill>
              </a:rPr>
              <a:t>On September 2013, Google announced that one billion devices uses now android OS worldwide.</a:t>
            </a:r>
          </a:p>
          <a:p>
            <a:pPr>
              <a:buNone/>
            </a:pP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What Is Android?</a:t>
            </a:r>
            <a:endParaRPr lang="en-US" b="1" u="sng"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The operating system has been enriched with all necessary elements that are required to provide basic functions like a networking stack, GSM/GPRS abilities, and more. </a:t>
            </a:r>
          </a:p>
          <a:p>
            <a:r>
              <a:rPr lang="en-US" dirty="0" smtClean="0">
                <a:solidFill>
                  <a:schemeClr val="bg1"/>
                </a:solidFill>
              </a:rPr>
              <a:t>On top of all this, Google offers a framework containing a rich set of Java methods enabling developers to create a wide range of software for mobile use on Google Android. </a:t>
            </a:r>
            <a:endParaRPr lang="en-US"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What Is Android?</a:t>
            </a:r>
            <a:endParaRPr lang="en-US" b="1" u="sng" dirty="0">
              <a:solidFill>
                <a:schemeClr val="bg1"/>
              </a:solidFill>
            </a:endParaRPr>
          </a:p>
        </p:txBody>
      </p:sp>
      <p:sp>
        <p:nvSpPr>
          <p:cNvPr id="3" name="Content Placeholder 2"/>
          <p:cNvSpPr>
            <a:spLocks noGrp="1"/>
          </p:cNvSpPr>
          <p:nvPr>
            <p:ph idx="1"/>
          </p:nvPr>
        </p:nvSpPr>
        <p:spPr/>
        <p:txBody>
          <a:bodyPr>
            <a:normAutofit/>
          </a:bodyPr>
          <a:lstStyle/>
          <a:p>
            <a:r>
              <a:rPr lang="en-US" sz="3600" dirty="0" smtClean="0">
                <a:solidFill>
                  <a:schemeClr val="bg1"/>
                </a:solidFill>
              </a:rPr>
              <a:t>Google usually refers to the Android OS as a </a:t>
            </a:r>
            <a:r>
              <a:rPr lang="en-US" sz="3600" b="1" dirty="0" smtClean="0">
                <a:solidFill>
                  <a:schemeClr val="bg1"/>
                </a:solidFill>
              </a:rPr>
              <a:t>software stack</a:t>
            </a:r>
            <a:r>
              <a:rPr lang="en-US" sz="3600" dirty="0" smtClean="0">
                <a:solidFill>
                  <a:schemeClr val="bg1"/>
                </a:solidFill>
              </a:rPr>
              <a:t>. Each layer of the stack groups together several programs that support specific system functions</a:t>
            </a:r>
            <a:r>
              <a:rPr lang="en-US" sz="4800" dirty="0" smtClean="0">
                <a:solidFill>
                  <a:schemeClr val="bg1"/>
                </a:solidFill>
              </a:rPr>
              <a:t>.</a:t>
            </a:r>
          </a:p>
          <a:p>
            <a:endParaRPr lang="en-US" sz="4800" dirty="0">
              <a:solidFill>
                <a:schemeClr val="bg1"/>
              </a:solidFill>
            </a:endParaRPr>
          </a:p>
        </p:txBody>
      </p:sp>
      <p:pic>
        <p:nvPicPr>
          <p:cNvPr id="5" name="Picture 2" descr="D:\Himank Report\new copy1.png"/>
          <p:cNvPicPr>
            <a:picLocks noChangeAspect="1" noChangeArrowheads="1"/>
          </p:cNvPicPr>
          <p:nvPr/>
        </p:nvPicPr>
        <p:blipFill>
          <a:blip r:embed="rId2" cstate="print"/>
          <a:srcRect/>
          <a:stretch>
            <a:fillRect/>
          </a:stretch>
        </p:blipFill>
        <p:spPr bwMode="auto">
          <a:xfrm>
            <a:off x="7239000" y="6257544"/>
            <a:ext cx="1917700" cy="5369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chemeClr val="bg1"/>
                </a:solidFill>
              </a:rPr>
              <a:t>What Is Android?</a:t>
            </a:r>
            <a:endParaRPr lang="en-US" b="1" u="sng" dirty="0">
              <a:solidFill>
                <a:schemeClr val="bg1"/>
              </a:solidFill>
            </a:endParaRPr>
          </a:p>
        </p:txBody>
      </p:sp>
      <p:pic>
        <p:nvPicPr>
          <p:cNvPr id="4" name="Content Placeholder 3" descr="D:\Himank Report\esd1004_mentor1_large.jpg"/>
          <p:cNvPicPr>
            <a:picLocks noGrp="1"/>
          </p:cNvPicPr>
          <p:nvPr>
            <p:ph idx="1"/>
          </p:nvPr>
        </p:nvPicPr>
        <p:blipFill>
          <a:blip r:embed="rId2" cstate="print"/>
          <a:srcRect/>
          <a:stretch>
            <a:fillRect/>
          </a:stretch>
        </p:blipFill>
        <p:spPr bwMode="auto">
          <a:xfrm>
            <a:off x="533400" y="990600"/>
            <a:ext cx="8153400" cy="5181600"/>
          </a:xfrm>
          <a:prstGeom prst="rect">
            <a:avLst/>
          </a:prstGeom>
          <a:noFill/>
          <a:ln w="9525">
            <a:noFill/>
            <a:miter lim="800000"/>
            <a:headEnd/>
            <a:tailEnd/>
          </a:ln>
        </p:spPr>
      </p:pic>
      <p:pic>
        <p:nvPicPr>
          <p:cNvPr id="6" name="Picture 2" descr="D:\Himank Report\new copy1.png"/>
          <p:cNvPicPr>
            <a:picLocks noChangeAspect="1" noChangeArrowheads="1"/>
          </p:cNvPicPr>
          <p:nvPr/>
        </p:nvPicPr>
        <p:blipFill>
          <a:blip r:embed="rId3" cstate="print"/>
          <a:srcRect/>
          <a:stretch>
            <a:fillRect/>
          </a:stretch>
        </p:blipFill>
        <p:spPr bwMode="auto">
          <a:xfrm>
            <a:off x="7239000" y="6257544"/>
            <a:ext cx="1917700" cy="536956"/>
          </a:xfrm>
          <a:prstGeom prst="rect">
            <a:avLst/>
          </a:prstGeom>
          <a:ln>
            <a:noFill/>
          </a:ln>
          <a:effectLst>
            <a:softEdge rad="112500"/>
          </a:effectLst>
        </p:spPr>
      </p:pic>
      <p:sp>
        <p:nvSpPr>
          <p:cNvPr id="3" name="TextBox 2"/>
          <p:cNvSpPr txBox="1"/>
          <p:nvPr/>
        </p:nvSpPr>
        <p:spPr>
          <a:xfrm>
            <a:off x="2971800" y="6248400"/>
            <a:ext cx="3962400" cy="461665"/>
          </a:xfrm>
          <a:prstGeom prst="rect">
            <a:avLst/>
          </a:prstGeom>
          <a:noFill/>
        </p:spPr>
        <p:txBody>
          <a:bodyPr wrap="square" rtlCol="0">
            <a:spAutoFit/>
          </a:bodyPr>
          <a:lstStyle/>
          <a:p>
            <a:r>
              <a:rPr lang="en-US" sz="2400" dirty="0" smtClean="0"/>
              <a:t>Android Architecture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TotalTime>
  <Words>1146</Words>
  <Application>Microsoft Office PowerPoint</Application>
  <PresentationFormat>On-screen Show (4:3)</PresentationFormat>
  <Paragraphs>212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 short Quiz Android Application(PAREEKSHA)</vt:lpstr>
      <vt:lpstr>Contents</vt:lpstr>
      <vt:lpstr>Contents</vt:lpstr>
      <vt:lpstr>Objective </vt:lpstr>
      <vt:lpstr>Motivation</vt:lpstr>
      <vt:lpstr>What Is Android?</vt:lpstr>
      <vt:lpstr>What Is Android?</vt:lpstr>
      <vt:lpstr>What Is Android?</vt:lpstr>
      <vt:lpstr>What Is Android?</vt:lpstr>
      <vt:lpstr>The Google Android SDK </vt:lpstr>
      <vt:lpstr>Android Versions So Far..</vt:lpstr>
      <vt:lpstr>Technologies Used..</vt:lpstr>
      <vt:lpstr>Technologies Used..</vt:lpstr>
      <vt:lpstr>Technologies Used..</vt:lpstr>
      <vt:lpstr>Technologies Used..</vt:lpstr>
      <vt:lpstr>Technologies Used..</vt:lpstr>
      <vt:lpstr>Technologies Used..</vt:lpstr>
      <vt:lpstr>Components of the Application</vt:lpstr>
      <vt:lpstr>Interface</vt:lpstr>
      <vt:lpstr>Database</vt:lpstr>
      <vt:lpstr>Database</vt:lpstr>
      <vt:lpstr>Database</vt:lpstr>
      <vt:lpstr>Database</vt:lpstr>
      <vt:lpstr>Database</vt:lpstr>
      <vt:lpstr>Web Connectivity</vt:lpstr>
      <vt:lpstr>Wi-Fi-connectivity</vt:lpstr>
      <vt:lpstr>Wi-Fi-connectivity</vt:lpstr>
      <vt:lpstr>Wi-Fi-connectivity</vt:lpstr>
      <vt:lpstr>Results..</vt:lpstr>
      <vt:lpstr>Results..</vt:lpstr>
      <vt:lpstr>Results..</vt:lpstr>
      <vt:lpstr>Results..</vt:lpstr>
      <vt:lpstr>Results..</vt:lpstr>
      <vt:lpstr>Results..</vt:lpstr>
      <vt:lpstr>Results..</vt:lpstr>
      <vt:lpstr>Pros - Cons</vt:lpstr>
      <vt:lpstr>Pros - Cons</vt:lpstr>
      <vt:lpstr>Future Possibilities</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Android App for taking a short quiz</dc:title>
  <dc:creator>md</dc:creator>
  <cp:lastModifiedBy>md</cp:lastModifiedBy>
  <cp:revision>92</cp:revision>
  <dcterms:created xsi:type="dcterms:W3CDTF">2006-08-16T00:00:00Z</dcterms:created>
  <dcterms:modified xsi:type="dcterms:W3CDTF">2014-06-17T01:50:28Z</dcterms:modified>
</cp:coreProperties>
</file>