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1" r:id="rId15"/>
    <p:sldId id="272" r:id="rId16"/>
    <p:sldId id="273" r:id="rId17"/>
    <p:sldId id="274" r:id="rId18"/>
    <p:sldId id="275" r:id="rId19"/>
    <p:sldId id="276" r:id="rId20"/>
    <p:sldId id="27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6/24/2024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6/24/2024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6/24/2024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6469" y="1384665"/>
            <a:ext cx="10023656" cy="3915468"/>
          </a:xfrm>
        </p:spPr>
        <p:txBody>
          <a:bodyPr>
            <a:normAutofit/>
          </a:bodyPr>
          <a:lstStyle/>
          <a:p>
            <a:pPr algn="l"/>
            <a:r>
              <a:rPr lang="en-US" b="1" dirty="0"/>
              <a:t>Capstone Project: </a:t>
            </a:r>
            <a:br>
              <a:rPr lang="en-US" b="1" dirty="0"/>
            </a:br>
            <a:r>
              <a:rPr lang="en-US" b="1" dirty="0"/>
              <a:t>Analytical CRM Development for a Bank</a:t>
            </a:r>
            <a:r>
              <a:rPr lang="en-US" dirty="0"/>
              <a:t/>
            </a:r>
            <a:br>
              <a:rPr lang="en-US" dirty="0"/>
            </a:br>
            <a:r>
              <a:rPr lang="en-US" dirty="0"/>
              <a:t/>
            </a:r>
            <a:br>
              <a:rPr lang="en-US" dirty="0"/>
            </a:br>
            <a:endParaRPr lang="en-US" dirty="0"/>
          </a:p>
        </p:txBody>
      </p:sp>
      <p:sp>
        <p:nvSpPr>
          <p:cNvPr id="4" name="TextBox 3"/>
          <p:cNvSpPr txBox="1"/>
          <p:nvPr/>
        </p:nvSpPr>
        <p:spPr>
          <a:xfrm>
            <a:off x="9222378" y="5394958"/>
            <a:ext cx="2513317" cy="954107"/>
          </a:xfrm>
          <a:prstGeom prst="rect">
            <a:avLst/>
          </a:prstGeom>
          <a:noFill/>
        </p:spPr>
        <p:txBody>
          <a:bodyPr wrap="none" rtlCol="0">
            <a:spAutoFit/>
          </a:bodyPr>
          <a:lstStyle/>
          <a:p>
            <a:r>
              <a:rPr lang="en-US" sz="2800" b="1" dirty="0" smtClean="0"/>
              <a:t>BY </a:t>
            </a:r>
          </a:p>
          <a:p>
            <a:r>
              <a:rPr lang="en-US" sz="2800" b="1" dirty="0" smtClean="0"/>
              <a:t>GAURAV SINGH</a:t>
            </a:r>
            <a:endParaRPr lang="en-US" sz="2800" b="1" dirty="0"/>
          </a:p>
        </p:txBody>
      </p:sp>
    </p:spTree>
    <p:extLst>
      <p:ext uri="{BB962C8B-B14F-4D97-AF65-F5344CB8AC3E}">
        <p14:creationId xmlns:p14="http://schemas.microsoft.com/office/powerpoint/2010/main" val="959361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837"/>
            <a:ext cx="12192000" cy="791996"/>
          </a:xfrm>
        </p:spPr>
        <p:txBody>
          <a:bodyPr>
            <a:normAutofit fontScale="90000"/>
          </a:bodyPr>
          <a:lstStyle/>
          <a:p>
            <a:pPr algn="ctr"/>
            <a:r>
              <a:rPr lang="en-US" b="1" cap="none"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SUGGESTION</a:t>
            </a:r>
            <a:endParaRPr lang="en-US" b="1" cap="none"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Subtitle 2"/>
          <p:cNvSpPr>
            <a:spLocks noGrp="1"/>
          </p:cNvSpPr>
          <p:nvPr>
            <p:ph type="subTitle" idx="1"/>
          </p:nvPr>
        </p:nvSpPr>
        <p:spPr>
          <a:xfrm>
            <a:off x="744583" y="1463040"/>
            <a:ext cx="10415542" cy="4328159"/>
          </a:xfrm>
        </p:spPr>
        <p:txBody>
          <a:bodyPr/>
          <a:lstStyle/>
          <a:p>
            <a:pPr marL="285750" indent="-285750" algn="l">
              <a:buFont typeface="Arial" panose="020B0604020202020204" pitchFamily="34" charset="0"/>
              <a:buChar char="•"/>
            </a:pPr>
            <a:r>
              <a:rPr lang="en-US" dirty="0"/>
              <a:t>Develop campaigns focused on their financial goals.</a:t>
            </a:r>
          </a:p>
          <a:p>
            <a:pPr marL="285750" indent="-285750" algn="l">
              <a:buFont typeface="Arial" panose="020B0604020202020204" pitchFamily="34" charset="0"/>
              <a:buChar char="•"/>
            </a:pPr>
            <a:r>
              <a:rPr lang="en-US" dirty="0"/>
              <a:t>Highlight services like retirement planning and investment options</a:t>
            </a:r>
            <a:r>
              <a:rPr lang="en-US" dirty="0" smtClean="0"/>
              <a:t>.</a:t>
            </a:r>
          </a:p>
          <a:p>
            <a:pPr marL="285750" indent="-285750" algn="l">
              <a:buFont typeface="Arial" panose="020B0604020202020204" pitchFamily="34" charset="0"/>
              <a:buChar char="•"/>
            </a:pPr>
            <a:r>
              <a:rPr lang="en-US" dirty="0"/>
              <a:t>Enhance support for older customers.</a:t>
            </a:r>
          </a:p>
          <a:p>
            <a:pPr marL="285750" indent="-285750" algn="l">
              <a:buFont typeface="Arial" panose="020B0604020202020204" pitchFamily="34" charset="0"/>
              <a:buChar char="•"/>
            </a:pPr>
            <a:r>
              <a:rPr lang="en-US" dirty="0"/>
              <a:t>Train reps to address their unique concerns.</a:t>
            </a:r>
          </a:p>
          <a:p>
            <a:pPr marL="285750" indent="-285750" algn="l">
              <a:buFont typeface="Arial" panose="020B0604020202020204" pitchFamily="34" charset="0"/>
              <a:buChar char="•"/>
            </a:pPr>
            <a:r>
              <a:rPr lang="en-US" dirty="0"/>
              <a:t>Implement programs rewarding long-term customers.</a:t>
            </a:r>
          </a:p>
          <a:p>
            <a:pPr marL="285750" indent="-285750" algn="l">
              <a:buFont typeface="Arial" panose="020B0604020202020204" pitchFamily="34" charset="0"/>
              <a:buChar char="•"/>
            </a:pPr>
            <a:r>
              <a:rPr lang="en-US" dirty="0"/>
              <a:t>Create bundled offerings to encourage multiple product usage.</a:t>
            </a:r>
          </a:p>
          <a:p>
            <a:pPr marL="285750" indent="-285750" algn="l">
              <a:buFont typeface="Arial" panose="020B0604020202020204" pitchFamily="34" charset="0"/>
              <a:buChar char="•"/>
            </a:pPr>
            <a:r>
              <a:rPr lang="en-US" dirty="0"/>
              <a:t>Offer tailored product bundles and exclusive discounts.</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p:txBody>
      </p:sp>
    </p:spTree>
    <p:extLst>
      <p:ext uri="{BB962C8B-B14F-4D97-AF65-F5344CB8AC3E}">
        <p14:creationId xmlns:p14="http://schemas.microsoft.com/office/powerpoint/2010/main" val="2074106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9" cy="836023"/>
          </a:xfrm>
        </p:spPr>
        <p:txBody>
          <a:bodyPr/>
          <a:lstStyle/>
          <a:p>
            <a:pPr algn="ctr"/>
            <a:r>
              <a:rPr lang="en-US" b="1" cap="none"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CHURNED CUSTOMER BY NUM OF PRODUCTS</a:t>
            </a:r>
            <a:endParaRPr lang="en-US" b="1" cap="none"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Content Placeholder 2"/>
          <p:cNvSpPr>
            <a:spLocks noGrp="1"/>
          </p:cNvSpPr>
          <p:nvPr>
            <p:ph idx="1"/>
          </p:nvPr>
        </p:nvSpPr>
        <p:spPr>
          <a:xfrm>
            <a:off x="685802" y="1143544"/>
            <a:ext cx="6289764" cy="2109108"/>
          </a:xfrm>
        </p:spPr>
        <p:txBody>
          <a:bodyPr/>
          <a:lstStyle/>
          <a:p>
            <a:pPr>
              <a:buFont typeface="Arial" panose="020B0604020202020204" pitchFamily="34" charset="0"/>
              <a:buChar char="•"/>
            </a:pPr>
            <a:r>
              <a:rPr lang="en-US" b="1" dirty="0" smtClean="0"/>
              <a:t>ANALYSIS :</a:t>
            </a:r>
          </a:p>
          <a:p>
            <a:pPr>
              <a:buFont typeface="Wingdings" panose="05000000000000000000" pitchFamily="2" charset="2"/>
              <a:buChar char="Ø"/>
            </a:pPr>
            <a:r>
              <a:rPr lang="en-US" dirty="0" smtClean="0"/>
              <a:t>Customers </a:t>
            </a:r>
            <a:r>
              <a:rPr lang="en-US" dirty="0"/>
              <a:t>using 1 product have highest churn count (1409).</a:t>
            </a:r>
          </a:p>
          <a:p>
            <a:pPr>
              <a:buFont typeface="Wingdings" panose="05000000000000000000" pitchFamily="2" charset="2"/>
              <a:buChar char="Ø"/>
            </a:pPr>
            <a:r>
              <a:rPr lang="en-US" dirty="0"/>
              <a:t>Churn count decreases as the number of products used increases. Suggest product bundling to incentivize multiple product usage</a:t>
            </a:r>
          </a:p>
          <a:p>
            <a:endParaRPr lang="en-US" dirty="0"/>
          </a:p>
        </p:txBody>
      </p:sp>
      <p:pic>
        <p:nvPicPr>
          <p:cNvPr id="5" name="Picture 4"/>
          <p:cNvPicPr>
            <a:picLocks noChangeAspect="1"/>
          </p:cNvPicPr>
          <p:nvPr/>
        </p:nvPicPr>
        <p:blipFill>
          <a:blip r:embed="rId2"/>
          <a:stretch>
            <a:fillRect/>
          </a:stretch>
        </p:blipFill>
        <p:spPr>
          <a:xfrm>
            <a:off x="7331255" y="1143543"/>
            <a:ext cx="4400550" cy="29843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627014" y="3579223"/>
            <a:ext cx="6100355" cy="2646878"/>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SUGGESTION :</a:t>
            </a:r>
          </a:p>
          <a:p>
            <a:pPr marL="285750" indent="-285750">
              <a:buFont typeface="Wingdings" panose="05000000000000000000" pitchFamily="2" charset="2"/>
              <a:buChar char="Ø"/>
            </a:pPr>
            <a:r>
              <a:rPr lang="en-US" dirty="0"/>
              <a:t>Offer bundled products or incentives for multiple product adoption.</a:t>
            </a:r>
          </a:p>
          <a:p>
            <a:pPr marL="285750" indent="-285750">
              <a:buFont typeface="Wingdings" panose="05000000000000000000" pitchFamily="2" charset="2"/>
              <a:buChar char="Ø"/>
            </a:pPr>
            <a:r>
              <a:rPr lang="en-US" dirty="0"/>
              <a:t>Use data analytics for personalized product recommendations.</a:t>
            </a:r>
          </a:p>
          <a:p>
            <a:pPr marL="285750" indent="-285750">
              <a:buFont typeface="Wingdings" panose="05000000000000000000" pitchFamily="2" charset="2"/>
              <a:buChar char="Ø"/>
            </a:pPr>
            <a:r>
              <a:rPr lang="en-US" dirty="0"/>
              <a:t>Enhance value proposition for using multiple products.</a:t>
            </a:r>
          </a:p>
          <a:p>
            <a:pPr marL="285750" indent="-285750">
              <a:buFont typeface="Wingdings" panose="05000000000000000000" pitchFamily="2" charset="2"/>
              <a:buChar char="Ø"/>
            </a:pPr>
            <a:r>
              <a:rPr lang="en-US" dirty="0"/>
              <a:t>Launch targeted retention campaigns for single-product customers.</a:t>
            </a:r>
          </a:p>
          <a:p>
            <a:endParaRPr lang="en-US" dirty="0"/>
          </a:p>
        </p:txBody>
      </p:sp>
    </p:spTree>
    <p:extLst>
      <p:ext uri="{BB962C8B-B14F-4D97-AF65-F5344CB8AC3E}">
        <p14:creationId xmlns:p14="http://schemas.microsoft.com/office/powerpoint/2010/main" val="373432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1999" cy="705394"/>
          </a:xfrm>
        </p:spPr>
        <p:txBody>
          <a:bodyPr/>
          <a:lstStyle/>
          <a:p>
            <a:pPr algn="ctr"/>
            <a:r>
              <a:rPr lang="en-US" b="1" cap="none"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CREDIT CARD ON CUSTOMER CHURN </a:t>
            </a:r>
            <a:endParaRPr lang="en-US" b="1" cap="none"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Content Placeholder 2"/>
          <p:cNvSpPr>
            <a:spLocks noGrp="1"/>
          </p:cNvSpPr>
          <p:nvPr>
            <p:ph idx="1"/>
          </p:nvPr>
        </p:nvSpPr>
        <p:spPr>
          <a:xfrm>
            <a:off x="685801" y="1389970"/>
            <a:ext cx="5009605" cy="2581139"/>
          </a:xfrm>
        </p:spPr>
        <p:txBody>
          <a:bodyPr/>
          <a:lstStyle/>
          <a:p>
            <a:pPr>
              <a:buFont typeface="Wingdings" panose="05000000000000000000" pitchFamily="2" charset="2"/>
              <a:buChar char="Ø"/>
            </a:pPr>
            <a:r>
              <a:rPr lang="en-US" dirty="0"/>
              <a:t>The Bar chart shows customers by credit card status and churned/exited status.</a:t>
            </a:r>
          </a:p>
          <a:p>
            <a:pPr>
              <a:buFont typeface="Wingdings" panose="05000000000000000000" pitchFamily="2" charset="2"/>
              <a:buChar char="Ø"/>
            </a:pPr>
            <a:r>
              <a:rPr lang="en-US" dirty="0"/>
              <a:t>5.5K of credit card holders have exited or churned.</a:t>
            </a:r>
          </a:p>
          <a:p>
            <a:pPr>
              <a:buFont typeface="Wingdings" panose="05000000000000000000" pitchFamily="2" charset="2"/>
              <a:buChar char="Ø"/>
            </a:pPr>
            <a:r>
              <a:rPr lang="en-US" dirty="0"/>
              <a:t>2K of non-credit card holders have churned.</a:t>
            </a:r>
          </a:p>
          <a:p>
            <a:pPr>
              <a:buFont typeface="Wingdings" panose="05000000000000000000" pitchFamily="2" charset="2"/>
              <a:buChar char="Ø"/>
            </a:pPr>
            <a:r>
              <a:rPr lang="en-US" dirty="0"/>
              <a:t>Credit card ownership significantly impacts customer retention rates.</a:t>
            </a:r>
          </a:p>
          <a:p>
            <a:pPr marL="0" indent="0">
              <a:buNone/>
            </a:pPr>
            <a:endParaRPr lang="en-US" dirty="0"/>
          </a:p>
        </p:txBody>
      </p:sp>
      <p:pic>
        <p:nvPicPr>
          <p:cNvPr id="4" name="Picture 3"/>
          <p:cNvPicPr>
            <a:picLocks noChangeAspect="1"/>
          </p:cNvPicPr>
          <p:nvPr/>
        </p:nvPicPr>
        <p:blipFill>
          <a:blip r:embed="rId2"/>
          <a:stretch>
            <a:fillRect/>
          </a:stretch>
        </p:blipFill>
        <p:spPr>
          <a:xfrm>
            <a:off x="7153138" y="1389969"/>
            <a:ext cx="4391025" cy="34041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 Placeholder 2">
            <a:extLst>
              <a:ext uri="{FF2B5EF4-FFF2-40B4-BE49-F238E27FC236}">
                <a16:creationId xmlns:a16="http://schemas.microsoft.com/office/drawing/2014/main" id="{5F80B81B-51C9-9D0E-D0E5-C1C959F104D2}"/>
              </a:ext>
            </a:extLst>
          </p:cNvPr>
          <p:cNvSpPr txBox="1">
            <a:spLocks/>
          </p:cNvSpPr>
          <p:nvPr/>
        </p:nvSpPr>
        <p:spPr>
          <a:xfrm>
            <a:off x="916347" y="4088671"/>
            <a:ext cx="3669391" cy="410256"/>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Clr>
                <a:schemeClr val="accent6"/>
              </a:buClr>
              <a:buFont typeface="Courier New" panose="02070309020205020404" pitchFamily="49" charset="0"/>
              <a:buNone/>
              <a:defRPr sz="2400" b="1" kern="1200">
                <a:solidFill>
                  <a:schemeClr val="bg1"/>
                </a:solidFill>
                <a:latin typeface="+mj-lt"/>
                <a:ea typeface="+mn-ea"/>
                <a:cs typeface="Segoe UI" panose="020B0502040204020203" pitchFamily="34" charset="0"/>
              </a:defRPr>
            </a:lvl1pPr>
            <a:lvl2pPr marL="457200" indent="0" algn="l" defTabSz="914400" rtl="0" eaLnBrk="1" latinLnBrk="0" hangingPunct="1">
              <a:lnSpc>
                <a:spcPct val="90000"/>
              </a:lnSpc>
              <a:spcBef>
                <a:spcPts val="500"/>
              </a:spcBef>
              <a:buClr>
                <a:schemeClr val="accent6"/>
              </a:buClr>
              <a:buFont typeface="Courier New" panose="02070309020205020404" pitchFamily="49" charset="0"/>
              <a:buNone/>
              <a:defRPr sz="2000" b="1" kern="1200">
                <a:solidFill>
                  <a:schemeClr val="bg1"/>
                </a:solidFill>
                <a:latin typeface="+mn-lt"/>
                <a:ea typeface="+mn-ea"/>
                <a:cs typeface="Segoe UI" panose="020B0502040204020203" pitchFamily="34" charset="0"/>
              </a:defRPr>
            </a:lvl2pPr>
            <a:lvl3pPr marL="914400" indent="0" algn="l" defTabSz="914400" rtl="0" eaLnBrk="1" latinLnBrk="0" hangingPunct="1">
              <a:lnSpc>
                <a:spcPct val="90000"/>
              </a:lnSpc>
              <a:spcBef>
                <a:spcPts val="500"/>
              </a:spcBef>
              <a:buClr>
                <a:schemeClr val="accent6"/>
              </a:buClr>
              <a:buFont typeface="Courier New" panose="02070309020205020404" pitchFamily="49" charset="0"/>
              <a:buNone/>
              <a:defRPr sz="1800" b="1" kern="1200">
                <a:solidFill>
                  <a:schemeClr val="bg1"/>
                </a:solidFill>
                <a:latin typeface="+mn-lt"/>
                <a:ea typeface="+mn-ea"/>
                <a:cs typeface="Segoe UI" panose="020B0502040204020203" pitchFamily="34" charset="0"/>
              </a:defRPr>
            </a:lvl3pPr>
            <a:lvl4pPr marL="13716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4pPr>
            <a:lvl5pPr marL="18288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solidFill>
                  <a:schemeClr val="tx1"/>
                </a:solidFill>
              </a:rPr>
              <a:t>Strategies to Reduce Churn</a:t>
            </a:r>
            <a:r>
              <a:rPr lang="en-US" dirty="0" smtClean="0">
                <a:solidFill>
                  <a:schemeClr val="tx1"/>
                </a:solidFill>
              </a:rPr>
              <a:t>:</a:t>
            </a:r>
          </a:p>
          <a:p>
            <a:pPr marL="342900" indent="-342900">
              <a:buFont typeface="Wingdings" panose="05000000000000000000" pitchFamily="2" charset="2"/>
              <a:buChar char="Ø"/>
            </a:pPr>
            <a:endParaRPr lang="en-US" dirty="0">
              <a:solidFill>
                <a:schemeClr val="tx1"/>
              </a:solidFill>
            </a:endParaRPr>
          </a:p>
          <a:p>
            <a:endParaRPr lang="en-US" dirty="0"/>
          </a:p>
        </p:txBody>
      </p:sp>
      <p:sp>
        <p:nvSpPr>
          <p:cNvPr id="6" name="Rectangle 5"/>
          <p:cNvSpPr/>
          <p:nvPr/>
        </p:nvSpPr>
        <p:spPr>
          <a:xfrm>
            <a:off x="944877" y="4519138"/>
            <a:ext cx="6096000" cy="1477328"/>
          </a:xfrm>
          <a:prstGeom prst="rect">
            <a:avLst/>
          </a:prstGeom>
        </p:spPr>
        <p:txBody>
          <a:bodyPr>
            <a:spAutoFit/>
          </a:bodyPr>
          <a:lstStyle/>
          <a:p>
            <a:pPr marL="285750" indent="-285750">
              <a:buFont typeface="Wingdings" panose="05000000000000000000" pitchFamily="2" charset="2"/>
              <a:buChar char="Ø"/>
            </a:pPr>
            <a:r>
              <a:rPr lang="en-US" dirty="0"/>
              <a:t>Improve Customer Engagement</a:t>
            </a:r>
          </a:p>
          <a:p>
            <a:pPr marL="285750" indent="-285750">
              <a:buFont typeface="Wingdings" panose="05000000000000000000" pitchFamily="2" charset="2"/>
              <a:buChar char="Ø"/>
            </a:pPr>
            <a:r>
              <a:rPr lang="en-US" dirty="0"/>
              <a:t>Competitive Product Offerings</a:t>
            </a:r>
          </a:p>
          <a:p>
            <a:pPr marL="285750" indent="-285750">
              <a:buFont typeface="Wingdings" panose="05000000000000000000" pitchFamily="2" charset="2"/>
              <a:buChar char="Ø"/>
            </a:pPr>
            <a:r>
              <a:rPr lang="en-US" dirty="0"/>
              <a:t>Financial Education</a:t>
            </a:r>
          </a:p>
          <a:p>
            <a:pPr marL="285750" indent="-285750">
              <a:buFont typeface="Wingdings" panose="05000000000000000000" pitchFamily="2" charset="2"/>
              <a:buChar char="Ø"/>
            </a:pPr>
            <a:r>
              <a:rPr lang="en-US" dirty="0"/>
              <a:t>Feedback Mechanism</a:t>
            </a:r>
          </a:p>
          <a:p>
            <a:pPr marL="285750" indent="-285750">
              <a:buFont typeface="Wingdings" panose="05000000000000000000" pitchFamily="2" charset="2"/>
              <a:buChar char="Ø"/>
            </a:pPr>
            <a:r>
              <a:rPr lang="en-US" dirty="0"/>
              <a:t>Continuous Improvement</a:t>
            </a:r>
          </a:p>
        </p:txBody>
      </p:sp>
    </p:spTree>
    <p:extLst>
      <p:ext uri="{BB962C8B-B14F-4D97-AF65-F5344CB8AC3E}">
        <p14:creationId xmlns:p14="http://schemas.microsoft.com/office/powerpoint/2010/main" val="2965594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1999" cy="888274"/>
          </a:xfrm>
        </p:spPr>
        <p:txBody>
          <a:bodyPr/>
          <a:lstStyle/>
          <a:p>
            <a:pPr algn="ctr"/>
            <a:r>
              <a:rPr lang="en-US" b="1" cap="none"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BALANCE AND NUM OF PRODUCTS</a:t>
            </a:r>
            <a:endParaRPr lang="en-US" b="1" cap="none"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Content Placeholder 2"/>
          <p:cNvSpPr>
            <a:spLocks noGrp="1"/>
          </p:cNvSpPr>
          <p:nvPr>
            <p:ph idx="1"/>
          </p:nvPr>
        </p:nvSpPr>
        <p:spPr>
          <a:xfrm>
            <a:off x="685802" y="1254035"/>
            <a:ext cx="6067696" cy="2233748"/>
          </a:xfrm>
        </p:spPr>
        <p:txBody>
          <a:bodyPr/>
          <a:lstStyle/>
          <a:p>
            <a:pPr>
              <a:buFont typeface="Wingdings" panose="05000000000000000000" pitchFamily="2" charset="2"/>
              <a:buChar char="§"/>
            </a:pPr>
            <a:r>
              <a:rPr lang="en-US" dirty="0" smtClean="0"/>
              <a:t>ANALYSIS : </a:t>
            </a:r>
          </a:p>
          <a:p>
            <a:pPr>
              <a:buFont typeface="Wingdings" panose="05000000000000000000" pitchFamily="2" charset="2"/>
              <a:buChar char="Ø"/>
            </a:pPr>
            <a:r>
              <a:rPr lang="en-US" dirty="0"/>
              <a:t>Customers with higher product usage tend to have higher total account balances.</a:t>
            </a:r>
          </a:p>
          <a:p>
            <a:pPr>
              <a:buFont typeface="Wingdings" panose="05000000000000000000" pitchFamily="2" charset="2"/>
              <a:buChar char="Ø"/>
            </a:pPr>
            <a:r>
              <a:rPr lang="en-US" dirty="0"/>
              <a:t>Customers using 1 product contribute significantly to the total account balance.</a:t>
            </a:r>
          </a:p>
          <a:p>
            <a:pPr marL="0" indent="0">
              <a:buNone/>
            </a:pPr>
            <a:endParaRPr lang="en-US" dirty="0"/>
          </a:p>
        </p:txBody>
      </p:sp>
      <p:pic>
        <p:nvPicPr>
          <p:cNvPr id="4" name="Picture 3"/>
          <p:cNvPicPr>
            <a:picLocks noChangeAspect="1"/>
          </p:cNvPicPr>
          <p:nvPr/>
        </p:nvPicPr>
        <p:blipFill>
          <a:blip r:embed="rId2"/>
          <a:stretch>
            <a:fillRect/>
          </a:stretch>
        </p:blipFill>
        <p:spPr>
          <a:xfrm>
            <a:off x="7282814" y="1254035"/>
            <a:ext cx="4395379" cy="359228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Content Placeholder 2"/>
          <p:cNvSpPr txBox="1">
            <a:spLocks/>
          </p:cNvSpPr>
          <p:nvPr/>
        </p:nvSpPr>
        <p:spPr>
          <a:xfrm>
            <a:off x="616131" y="3692441"/>
            <a:ext cx="6067696" cy="2233748"/>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buFont typeface="Wingdings" panose="05000000000000000000" pitchFamily="2" charset="2"/>
              <a:buChar char="§"/>
            </a:pPr>
            <a:r>
              <a:rPr lang="en-US" dirty="0" smtClean="0"/>
              <a:t>SUGGESTION : </a:t>
            </a:r>
          </a:p>
          <a:p>
            <a:r>
              <a:rPr lang="en-US" dirty="0"/>
              <a:t>Encourage customers to use multiple products to increase overall account balances.</a:t>
            </a:r>
          </a:p>
          <a:p>
            <a:r>
              <a:rPr lang="en-US" dirty="0"/>
              <a:t>Offer incentives or rewards for customers who adopt additional banking products.</a:t>
            </a:r>
          </a:p>
          <a:p>
            <a:pPr marL="0" indent="0">
              <a:buFont typeface="Arial"/>
              <a:buNone/>
            </a:pPr>
            <a:endParaRPr lang="en-US" dirty="0"/>
          </a:p>
        </p:txBody>
      </p:sp>
    </p:spTree>
    <p:extLst>
      <p:ext uri="{BB962C8B-B14F-4D97-AF65-F5344CB8AC3E}">
        <p14:creationId xmlns:p14="http://schemas.microsoft.com/office/powerpoint/2010/main" val="917934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0"/>
            <a:ext cx="10131425" cy="809897"/>
          </a:xfrm>
        </p:spPr>
        <p:txBody>
          <a:bodyPr/>
          <a:lstStyle/>
          <a:p>
            <a:pPr algn="ctr"/>
            <a:r>
              <a:rPr lang="en-US" b="1" cap="none"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DASHBOARD</a:t>
            </a:r>
            <a:endParaRPr lang="en-US"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pic>
        <p:nvPicPr>
          <p:cNvPr id="4" name="Content Placeholder 3"/>
          <p:cNvPicPr>
            <a:picLocks noGrp="1" noChangeAspect="1"/>
          </p:cNvPicPr>
          <p:nvPr>
            <p:ph idx="1"/>
          </p:nvPr>
        </p:nvPicPr>
        <p:blipFill>
          <a:blip r:embed="rId2"/>
          <a:stretch>
            <a:fillRect/>
          </a:stretch>
        </p:blipFill>
        <p:spPr>
          <a:xfrm>
            <a:off x="979715" y="1123949"/>
            <a:ext cx="10280468" cy="5133159"/>
          </a:xfrm>
          <a:prstGeom prst="rect">
            <a:avLst/>
          </a:prstGeom>
        </p:spPr>
      </p:pic>
    </p:spTree>
    <p:extLst>
      <p:ext uri="{BB962C8B-B14F-4D97-AF65-F5344CB8AC3E}">
        <p14:creationId xmlns:p14="http://schemas.microsoft.com/office/powerpoint/2010/main" val="766771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
            <a:ext cx="10131425" cy="914400"/>
          </a:xfrm>
        </p:spPr>
        <p:txBody>
          <a:bodyPr/>
          <a:lstStyle/>
          <a:p>
            <a:pPr algn="ctr"/>
            <a:r>
              <a:rPr lang="en-US" b="1" cap="none"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OBJECTIVE INSIGHTS</a:t>
            </a:r>
            <a:endParaRPr lang="en-US"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pic>
        <p:nvPicPr>
          <p:cNvPr id="4" name="Content Placeholder 3"/>
          <p:cNvPicPr>
            <a:picLocks noGrp="1" noChangeAspect="1"/>
          </p:cNvPicPr>
          <p:nvPr>
            <p:ph idx="1"/>
          </p:nvPr>
        </p:nvPicPr>
        <p:blipFill>
          <a:blip r:embed="rId2"/>
          <a:stretch>
            <a:fillRect/>
          </a:stretch>
        </p:blipFill>
        <p:spPr>
          <a:xfrm>
            <a:off x="1058092" y="1227909"/>
            <a:ext cx="9759134" cy="4911634"/>
          </a:xfrm>
          <a:prstGeom prst="rect">
            <a:avLst/>
          </a:prstGeom>
        </p:spPr>
      </p:pic>
    </p:spTree>
    <p:extLst>
      <p:ext uri="{BB962C8B-B14F-4D97-AF65-F5344CB8AC3E}">
        <p14:creationId xmlns:p14="http://schemas.microsoft.com/office/powerpoint/2010/main" val="656856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
            <a:ext cx="10131425" cy="1254034"/>
          </a:xfrm>
        </p:spPr>
        <p:txBody>
          <a:bodyPr/>
          <a:lstStyle/>
          <a:p>
            <a:pPr algn="ctr"/>
            <a:r>
              <a:rPr lang="en-US" b="1" cap="none"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SUBJECTIVE INSIGHTS</a:t>
            </a:r>
            <a:endParaRPr lang="en-US"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pic>
        <p:nvPicPr>
          <p:cNvPr id="4" name="Content Placeholder 3"/>
          <p:cNvPicPr>
            <a:picLocks noGrp="1" noChangeAspect="1"/>
          </p:cNvPicPr>
          <p:nvPr>
            <p:ph idx="1"/>
          </p:nvPr>
        </p:nvPicPr>
        <p:blipFill>
          <a:blip r:embed="rId2"/>
          <a:stretch>
            <a:fillRect/>
          </a:stretch>
        </p:blipFill>
        <p:spPr>
          <a:xfrm>
            <a:off x="1254033" y="1254125"/>
            <a:ext cx="9797143" cy="5055235"/>
          </a:xfrm>
          <a:prstGeom prst="rect">
            <a:avLst/>
          </a:prstGeom>
        </p:spPr>
      </p:pic>
    </p:spTree>
    <p:extLst>
      <p:ext uri="{BB962C8B-B14F-4D97-AF65-F5344CB8AC3E}">
        <p14:creationId xmlns:p14="http://schemas.microsoft.com/office/powerpoint/2010/main" val="32788953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0"/>
            <a:ext cx="10131425" cy="992777"/>
          </a:xfrm>
        </p:spPr>
        <p:txBody>
          <a:bodyPr/>
          <a:lstStyle/>
          <a:p>
            <a:pPr algn="ctr"/>
            <a:r>
              <a:rPr lang="en-US"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Customer </a:t>
            </a:r>
            <a:r>
              <a:rPr lang="en-US" b="1" cap="none"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Behavior </a:t>
            </a:r>
            <a:r>
              <a:rPr lang="en-US"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Analysis</a:t>
            </a:r>
          </a:p>
        </p:txBody>
      </p:sp>
      <p:pic>
        <p:nvPicPr>
          <p:cNvPr id="4" name="Content Placeholder 3"/>
          <p:cNvPicPr>
            <a:picLocks noGrp="1" noChangeAspect="1"/>
          </p:cNvPicPr>
          <p:nvPr>
            <p:ph idx="1"/>
          </p:nvPr>
        </p:nvPicPr>
        <p:blipFill>
          <a:blip r:embed="rId2"/>
          <a:stretch>
            <a:fillRect/>
          </a:stretch>
        </p:blipFill>
        <p:spPr>
          <a:xfrm>
            <a:off x="1293223" y="1358537"/>
            <a:ext cx="9418319" cy="4859383"/>
          </a:xfrm>
          <a:prstGeom prst="rect">
            <a:avLst/>
          </a:prstGeom>
        </p:spPr>
      </p:pic>
    </p:spTree>
    <p:extLst>
      <p:ext uri="{BB962C8B-B14F-4D97-AF65-F5344CB8AC3E}">
        <p14:creationId xmlns:p14="http://schemas.microsoft.com/office/powerpoint/2010/main" val="12954382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9" cy="1227909"/>
          </a:xfrm>
        </p:spPr>
        <p:txBody>
          <a:bodyPr/>
          <a:lstStyle/>
          <a:p>
            <a:pPr algn="ctr"/>
            <a:r>
              <a:rPr lang="en-US"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Product Affinity Study &amp; </a:t>
            </a:r>
            <a:r>
              <a:rPr lang="en-US" b="1" cap="none"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Geography </a:t>
            </a:r>
            <a:r>
              <a:rPr lang="en-US"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market trends</a:t>
            </a:r>
          </a:p>
        </p:txBody>
      </p:sp>
      <p:pic>
        <p:nvPicPr>
          <p:cNvPr id="4" name="Content Placeholder 3"/>
          <p:cNvPicPr>
            <a:picLocks noGrp="1" noChangeAspect="1"/>
          </p:cNvPicPr>
          <p:nvPr>
            <p:ph idx="1"/>
          </p:nvPr>
        </p:nvPicPr>
        <p:blipFill>
          <a:blip r:embed="rId2"/>
          <a:stretch>
            <a:fillRect/>
          </a:stretch>
        </p:blipFill>
        <p:spPr>
          <a:xfrm>
            <a:off x="1201783" y="1384665"/>
            <a:ext cx="9653451" cy="4794068"/>
          </a:xfrm>
          <a:prstGeom prst="rect">
            <a:avLst/>
          </a:prstGeom>
        </p:spPr>
      </p:pic>
    </p:spTree>
    <p:extLst>
      <p:ext uri="{BB962C8B-B14F-4D97-AF65-F5344CB8AC3E}">
        <p14:creationId xmlns:p14="http://schemas.microsoft.com/office/powerpoint/2010/main" val="2565575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Conclusion</a:t>
            </a:r>
            <a:endParaRPr lang="en-US" u="sng"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US" dirty="0"/>
              <a:t>The bank has experienced a consistent churn rate over the years, despite a steady increase in customer acquisition.</a:t>
            </a:r>
          </a:p>
          <a:p>
            <a:pPr>
              <a:buFont typeface="Wingdings" panose="05000000000000000000" pitchFamily="2" charset="2"/>
              <a:buChar char="Ø"/>
            </a:pPr>
            <a:r>
              <a:rPr lang="en-US" dirty="0"/>
              <a:t>Customers with lower credit scores and those using fewer products are more likely to churn.</a:t>
            </a:r>
          </a:p>
          <a:p>
            <a:pPr>
              <a:buFont typeface="Wingdings" panose="05000000000000000000" pitchFamily="2" charset="2"/>
              <a:buChar char="Ø"/>
            </a:pPr>
            <a:r>
              <a:rPr lang="en-US" dirty="0"/>
              <a:t>Age groups Old and Middle have the highest churn rates, indicating specific retention challenges.</a:t>
            </a:r>
          </a:p>
          <a:p>
            <a:pPr>
              <a:buFont typeface="Wingdings" panose="05000000000000000000" pitchFamily="2" charset="2"/>
              <a:buChar char="Ø"/>
            </a:pPr>
            <a:r>
              <a:rPr lang="en-US" dirty="0"/>
              <a:t>Improving customer engagement, enhancing customer service, and offering competitive products/services are key strategies to reduce churn.</a:t>
            </a:r>
          </a:p>
          <a:p>
            <a:pPr>
              <a:buFont typeface="Wingdings" panose="05000000000000000000" pitchFamily="2" charset="2"/>
              <a:buChar char="Ø"/>
            </a:pPr>
            <a:r>
              <a:rPr lang="en-US" dirty="0"/>
              <a:t>Targeted marketing and personalized offers can help retain customers in critical age and credit score groups.</a:t>
            </a:r>
          </a:p>
          <a:p>
            <a:pPr>
              <a:buFont typeface="Wingdings" panose="05000000000000000000" pitchFamily="2" charset="2"/>
              <a:buChar char="Ø"/>
            </a:pPr>
            <a:r>
              <a:rPr lang="en-US" dirty="0"/>
              <a:t>Overall, by focusing on customer engagement, service enhancement, and targeted strategies for specific customer segments, the bank can reduce churn, improve customer retention, and foster long-term customer loyalty.</a:t>
            </a:r>
          </a:p>
          <a:p>
            <a:endParaRPr lang="en-US" dirty="0"/>
          </a:p>
        </p:txBody>
      </p:sp>
    </p:spTree>
    <p:extLst>
      <p:ext uri="{BB962C8B-B14F-4D97-AF65-F5344CB8AC3E}">
        <p14:creationId xmlns:p14="http://schemas.microsoft.com/office/powerpoint/2010/main" val="2443347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5133703" cy="845694"/>
          </a:xfrm>
        </p:spPr>
        <p:txBody>
          <a:bodyPr/>
          <a:lstStyle/>
          <a:p>
            <a:pPr algn="ctr"/>
            <a:r>
              <a:rPr lang="en-US" b="1" u="sng" dirty="0" smtClean="0"/>
              <a:t>CONTENT</a:t>
            </a:r>
            <a:endParaRPr lang="en-US" b="1" u="sng" dirty="0"/>
          </a:p>
        </p:txBody>
      </p:sp>
      <p:sp>
        <p:nvSpPr>
          <p:cNvPr id="3" name="Subtitle 2"/>
          <p:cNvSpPr>
            <a:spLocks noGrp="1"/>
          </p:cNvSpPr>
          <p:nvPr>
            <p:ph type="subTitle" idx="1"/>
          </p:nvPr>
        </p:nvSpPr>
        <p:spPr>
          <a:xfrm>
            <a:off x="1206131" y="1567538"/>
            <a:ext cx="7197726" cy="3618416"/>
          </a:xfrm>
        </p:spPr>
        <p:txBody>
          <a:bodyPr numCol="1">
            <a:normAutofit/>
          </a:bodyPr>
          <a:lstStyle/>
          <a:p>
            <a:pPr marL="342900" indent="-342900" algn="l">
              <a:buFont typeface="+mj-lt"/>
              <a:buAutoNum type="arabicPeriod"/>
            </a:pPr>
            <a:r>
              <a:rPr lang="en-US" sz="2400" dirty="0" smtClean="0"/>
              <a:t>Introduction</a:t>
            </a:r>
          </a:p>
          <a:p>
            <a:pPr marL="342900" indent="-342900" algn="l">
              <a:buFont typeface="+mj-lt"/>
              <a:buAutoNum type="arabicPeriod"/>
            </a:pPr>
            <a:r>
              <a:rPr lang="en-US" sz="2400" dirty="0" smtClean="0"/>
              <a:t>Problem statement</a:t>
            </a:r>
          </a:p>
          <a:p>
            <a:pPr marL="342900" indent="-342900" algn="l">
              <a:buFont typeface="+mj-lt"/>
              <a:buAutoNum type="arabicPeriod"/>
            </a:pPr>
            <a:r>
              <a:rPr lang="en-US" sz="2400" dirty="0" smtClean="0"/>
              <a:t>Data DESCRIPTION </a:t>
            </a:r>
          </a:p>
          <a:p>
            <a:pPr marL="342900" indent="-342900" algn="l">
              <a:buFont typeface="+mj-lt"/>
              <a:buAutoNum type="arabicPeriod"/>
            </a:pPr>
            <a:r>
              <a:rPr lang="en-US" sz="2400" dirty="0" smtClean="0"/>
              <a:t>OBJECTIVE AND SUBJECTIVE INSIGHTS</a:t>
            </a:r>
          </a:p>
          <a:p>
            <a:pPr marL="342900" indent="-342900" algn="l">
              <a:buFont typeface="+mj-lt"/>
              <a:buAutoNum type="arabicPeriod"/>
            </a:pPr>
            <a:r>
              <a:rPr lang="en-US" sz="2400" dirty="0" smtClean="0"/>
              <a:t>CONCLUSION </a:t>
            </a:r>
          </a:p>
          <a:p>
            <a:pPr algn="l"/>
            <a:r>
              <a:rPr lang="en-US" dirty="0" smtClean="0"/>
              <a:t> </a:t>
            </a:r>
          </a:p>
          <a:p>
            <a:pPr marL="342900" indent="-342900" algn="l">
              <a:buFont typeface="+mj-lt"/>
              <a:buAutoNum type="arabicPeriod"/>
            </a:pPr>
            <a:endParaRPr lang="en-US" dirty="0"/>
          </a:p>
        </p:txBody>
      </p:sp>
    </p:spTree>
    <p:extLst>
      <p:ext uri="{BB962C8B-B14F-4D97-AF65-F5344CB8AC3E}">
        <p14:creationId xmlns:p14="http://schemas.microsoft.com/office/powerpoint/2010/main" val="17663093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5686697"/>
          </a:xfrm>
        </p:spPr>
        <p:txBody>
          <a:bodyPr>
            <a:normAutofit/>
          </a:bodyPr>
          <a:lstStyle/>
          <a:p>
            <a:pPr algn="ctr"/>
            <a:r>
              <a:rPr lang="en-US" sz="11500" b="1" dirty="0" smtClean="0"/>
              <a:t>THANK YOU </a:t>
            </a:r>
            <a:endParaRPr lang="en-US" sz="11500" b="1" dirty="0"/>
          </a:p>
        </p:txBody>
      </p:sp>
    </p:spTree>
    <p:extLst>
      <p:ext uri="{BB962C8B-B14F-4D97-AF65-F5344CB8AC3E}">
        <p14:creationId xmlns:p14="http://schemas.microsoft.com/office/powerpoint/2010/main" val="3997099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407" y="13056"/>
            <a:ext cx="5756376" cy="888282"/>
          </a:xfrm>
        </p:spPr>
        <p:txBody>
          <a:bodyPr/>
          <a:lstStyle/>
          <a:p>
            <a:pPr algn="ctr"/>
            <a:r>
              <a:rPr lang="en-US" u="sng" dirty="0" smtClean="0"/>
              <a:t>INTRODUCTION</a:t>
            </a:r>
            <a:endParaRPr lang="en-US" u="sng" dirty="0"/>
          </a:p>
        </p:txBody>
      </p:sp>
      <p:sp>
        <p:nvSpPr>
          <p:cNvPr id="3" name="Subtitle 2"/>
          <p:cNvSpPr>
            <a:spLocks noGrp="1"/>
          </p:cNvSpPr>
          <p:nvPr>
            <p:ph type="subTitle" idx="1"/>
          </p:nvPr>
        </p:nvSpPr>
        <p:spPr>
          <a:xfrm>
            <a:off x="940526" y="1541418"/>
            <a:ext cx="10219599" cy="4249782"/>
          </a:xfrm>
        </p:spPr>
        <p:txBody>
          <a:bodyPr/>
          <a:lstStyle/>
          <a:p>
            <a:pPr algn="l"/>
            <a:r>
              <a:rPr lang="en-US" dirty="0"/>
              <a:t>Analytical CRM Development for a Bank involves the implementation of advanced analytics and intelligent decision-making tools to enhance customer experiences and drive business growth. This specialized CRM system enables banks to analyze customer data comprehensively, identify trends, and make data-driven decisions. By leveraging analytical capabilities, banks can segment customers, track behaviors, predict patterns, and monitor changes effectively. The goal is to improve customer engagement, satisfaction, and retention by tailoring marketing campaigns and personalized offers based on data insights. Analytical CRM in the banking sector plays a crucial role in understanding customer behavior, enhancing operational efficiency, and ultimately fostering long-term customer </a:t>
            </a:r>
            <a:r>
              <a:rPr lang="en-US" dirty="0" smtClean="0"/>
              <a:t>relationships.</a:t>
            </a:r>
            <a:endParaRPr lang="en-US" dirty="0"/>
          </a:p>
          <a:p>
            <a:pPr algn="l"/>
            <a:endParaRPr lang="en-US" dirty="0"/>
          </a:p>
        </p:txBody>
      </p:sp>
    </p:spTree>
    <p:extLst>
      <p:ext uri="{BB962C8B-B14F-4D97-AF65-F5344CB8AC3E}">
        <p14:creationId xmlns:p14="http://schemas.microsoft.com/office/powerpoint/2010/main" val="3395789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409" y="26117"/>
            <a:ext cx="7197726" cy="979723"/>
          </a:xfrm>
        </p:spPr>
        <p:txBody>
          <a:bodyPr/>
          <a:lstStyle/>
          <a:p>
            <a:pPr algn="ctr"/>
            <a:r>
              <a:rPr lang="en-US" b="1" u="sng" dirty="0" smtClean="0"/>
              <a:t>PROBLEM STATEMENT</a:t>
            </a:r>
            <a:endParaRPr lang="en-US" b="1" u="sng" dirty="0"/>
          </a:p>
        </p:txBody>
      </p:sp>
      <p:sp>
        <p:nvSpPr>
          <p:cNvPr id="3" name="Subtitle 2"/>
          <p:cNvSpPr>
            <a:spLocks noGrp="1"/>
          </p:cNvSpPr>
          <p:nvPr>
            <p:ph type="subTitle" idx="1"/>
          </p:nvPr>
        </p:nvSpPr>
        <p:spPr>
          <a:xfrm>
            <a:off x="914400" y="1280160"/>
            <a:ext cx="10245725" cy="3788229"/>
          </a:xfrm>
        </p:spPr>
        <p:txBody>
          <a:bodyPr/>
          <a:lstStyle/>
          <a:p>
            <a:pPr algn="l"/>
            <a:r>
              <a:rPr lang="en-US" b="1" dirty="0"/>
              <a:t>Customer Churn and its impact on business</a:t>
            </a:r>
          </a:p>
          <a:p>
            <a:pPr marL="285750" indent="-285750" algn="l">
              <a:buFont typeface="Arial" panose="020B0604020202020204" pitchFamily="34" charset="0"/>
              <a:buChar char="•"/>
            </a:pPr>
            <a:r>
              <a:rPr lang="en-US" dirty="0"/>
              <a:t>Customer churn, the rate at which customers stop using a company's products or services, is a crucial metric for banks.</a:t>
            </a:r>
          </a:p>
          <a:p>
            <a:pPr marL="285750" indent="-285750" algn="l">
              <a:buFont typeface="Arial" panose="020B0604020202020204" pitchFamily="34" charset="0"/>
              <a:buChar char="•"/>
            </a:pPr>
            <a:r>
              <a:rPr lang="en-US" dirty="0"/>
              <a:t>It directly impacts revenue and profitability.</a:t>
            </a:r>
          </a:p>
          <a:p>
            <a:pPr marL="285750" indent="-285750" algn="l">
              <a:buFont typeface="Arial" panose="020B0604020202020204" pitchFamily="34" charset="0"/>
              <a:buChar char="•"/>
            </a:pPr>
            <a:r>
              <a:rPr lang="en-US" dirty="0"/>
              <a:t>In this presentation, we will analyze our bank's customer churn rates, focusing on gender, recent years, customers with credit cards, number of products used, credit score-wise churn count, and geography-wise churn count.</a:t>
            </a:r>
          </a:p>
          <a:p>
            <a:pPr marL="285750" indent="-285750" algn="l">
              <a:buFont typeface="Arial" panose="020B0604020202020204" pitchFamily="34" charset="0"/>
              <a:buChar char="•"/>
            </a:pPr>
            <a:r>
              <a:rPr lang="en-US" dirty="0"/>
              <a:t>Our goal is to identify factors contributing to churn and propose strategies to improve customer retention and satisfaction.</a:t>
            </a:r>
          </a:p>
          <a:p>
            <a:pPr algn="l"/>
            <a:endParaRPr lang="en-US" dirty="0"/>
          </a:p>
        </p:txBody>
      </p:sp>
    </p:spTree>
    <p:extLst>
      <p:ext uri="{BB962C8B-B14F-4D97-AF65-F5344CB8AC3E}">
        <p14:creationId xmlns:p14="http://schemas.microsoft.com/office/powerpoint/2010/main" val="3161950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409" y="26118"/>
            <a:ext cx="6422580" cy="849094"/>
          </a:xfrm>
        </p:spPr>
        <p:txBody>
          <a:bodyPr/>
          <a:lstStyle/>
          <a:p>
            <a:pPr algn="ctr"/>
            <a:r>
              <a:rPr lang="en-US" u="sng" dirty="0" smtClean="0"/>
              <a:t>DATA DESCRIPTION </a:t>
            </a:r>
            <a:endParaRPr lang="en-US" u="sng" dirty="0"/>
          </a:p>
        </p:txBody>
      </p:sp>
      <p:sp>
        <p:nvSpPr>
          <p:cNvPr id="3" name="Subtitle 2"/>
          <p:cNvSpPr>
            <a:spLocks noGrp="1"/>
          </p:cNvSpPr>
          <p:nvPr>
            <p:ph type="subTitle" idx="1"/>
          </p:nvPr>
        </p:nvSpPr>
        <p:spPr>
          <a:xfrm>
            <a:off x="914400" y="1280160"/>
            <a:ext cx="10245725" cy="5133703"/>
          </a:xfrm>
        </p:spPr>
        <p:txBody>
          <a:bodyPr>
            <a:normAutofit lnSpcReduction="10000"/>
          </a:bodyPr>
          <a:lstStyle/>
          <a:p>
            <a:pPr marL="285750" indent="-285750" algn="l">
              <a:buFont typeface="Arial" panose="020B0604020202020204" pitchFamily="34" charset="0"/>
              <a:buChar char="•"/>
            </a:pPr>
            <a:r>
              <a:rPr lang="en-US" dirty="0" smtClean="0"/>
              <a:t>Row Number: </a:t>
            </a:r>
            <a:r>
              <a:rPr lang="en-US" dirty="0"/>
              <a:t>The row number in the dataset, likely used for reference or indexing.</a:t>
            </a:r>
          </a:p>
          <a:p>
            <a:pPr marL="285750" indent="-285750" algn="l">
              <a:buFont typeface="Arial" panose="020B0604020202020204" pitchFamily="34" charset="0"/>
              <a:buChar char="•"/>
            </a:pPr>
            <a:r>
              <a:rPr lang="en-US" dirty="0" smtClean="0"/>
              <a:t>Customer ID: </a:t>
            </a:r>
            <a:r>
              <a:rPr lang="en-US" dirty="0"/>
              <a:t>A unique identifier for each customer.</a:t>
            </a:r>
          </a:p>
          <a:p>
            <a:pPr marL="285750" indent="-285750" algn="l">
              <a:buFont typeface="Arial" panose="020B0604020202020204" pitchFamily="34" charset="0"/>
              <a:buChar char="•"/>
            </a:pPr>
            <a:r>
              <a:rPr lang="en-US" dirty="0" smtClean="0"/>
              <a:t>Credit Score: </a:t>
            </a:r>
            <a:r>
              <a:rPr lang="en-US" dirty="0"/>
              <a:t>A numerical representation of the customer's creditworthiness.</a:t>
            </a:r>
          </a:p>
          <a:p>
            <a:pPr marL="285750" indent="-285750" algn="l">
              <a:buFont typeface="Arial" panose="020B0604020202020204" pitchFamily="34" charset="0"/>
              <a:buChar char="•"/>
            </a:pPr>
            <a:r>
              <a:rPr lang="en-US" dirty="0"/>
              <a:t>Credit score: </a:t>
            </a:r>
          </a:p>
          <a:p>
            <a:pPr marL="1257300" lvl="2" indent="-342900" algn="l">
              <a:buFont typeface="+mj-lt"/>
              <a:buAutoNum type="arabicPeriod"/>
            </a:pPr>
            <a:r>
              <a:rPr lang="en-US" sz="1800" dirty="0" smtClean="0"/>
              <a:t>Excellent : &gt;800</a:t>
            </a:r>
            <a:endParaRPr lang="en-US" sz="1800" dirty="0"/>
          </a:p>
          <a:p>
            <a:pPr marL="1257300" lvl="2" indent="-342900" algn="l">
              <a:buFont typeface="+mj-lt"/>
              <a:buAutoNum type="arabicPeriod"/>
            </a:pPr>
            <a:r>
              <a:rPr lang="en-US" sz="1800" dirty="0" smtClean="0"/>
              <a:t>Very Good : 740–799</a:t>
            </a:r>
            <a:endParaRPr lang="en-US" sz="1800" dirty="0"/>
          </a:p>
          <a:p>
            <a:pPr marL="1257300" lvl="2" indent="-342900" algn="l">
              <a:buFont typeface="+mj-lt"/>
              <a:buAutoNum type="arabicPeriod"/>
            </a:pPr>
            <a:r>
              <a:rPr lang="en-US" sz="1800" dirty="0" smtClean="0"/>
              <a:t>Good : 670–739</a:t>
            </a:r>
            <a:endParaRPr lang="en-US" sz="1800" dirty="0"/>
          </a:p>
          <a:p>
            <a:pPr marL="1257300" lvl="2" indent="-342900" algn="l">
              <a:buFont typeface="+mj-lt"/>
              <a:buAutoNum type="arabicPeriod"/>
            </a:pPr>
            <a:r>
              <a:rPr lang="en-US" sz="1800" dirty="0" smtClean="0"/>
              <a:t>Fair : 581–669</a:t>
            </a:r>
            <a:endParaRPr lang="en-US" sz="1800" dirty="0"/>
          </a:p>
          <a:p>
            <a:pPr marL="1257300" lvl="2" indent="-342900" algn="l">
              <a:buFont typeface="+mj-lt"/>
              <a:buAutoNum type="arabicPeriod"/>
            </a:pPr>
            <a:r>
              <a:rPr lang="en-US" sz="1800" dirty="0" smtClean="0"/>
              <a:t>Poor : </a:t>
            </a:r>
            <a:r>
              <a:rPr lang="en-US" sz="1800" dirty="0"/>
              <a:t>&lt;580</a:t>
            </a:r>
          </a:p>
          <a:p>
            <a:pPr marL="285750" indent="-285750" algn="l">
              <a:buFont typeface="Arial" panose="020B0604020202020204" pitchFamily="34" charset="0"/>
              <a:buChar char="•"/>
            </a:pPr>
            <a:r>
              <a:rPr lang="en-US" dirty="0" smtClean="0"/>
              <a:t>Geography ID: </a:t>
            </a:r>
            <a:r>
              <a:rPr lang="en-US" dirty="0"/>
              <a:t>A numerical identifier that likely corresponds to a geographical location, such as a country or region.</a:t>
            </a:r>
          </a:p>
          <a:p>
            <a:pPr marL="285750" indent="-285750" algn="l">
              <a:buFont typeface="Arial" panose="020B0604020202020204" pitchFamily="34" charset="0"/>
              <a:buChar char="•"/>
            </a:pPr>
            <a:r>
              <a:rPr lang="en-US" dirty="0" smtClean="0"/>
              <a:t>Gender ID: </a:t>
            </a:r>
            <a:r>
              <a:rPr lang="en-US" dirty="0"/>
              <a:t>A numerical identifier for the customer's gender, where for example, '1' could represent male and '2' could represent female.</a:t>
            </a:r>
          </a:p>
          <a:p>
            <a:pPr marL="285750" indent="-285750" algn="l">
              <a:buFont typeface="Arial" panose="020B0604020202020204" pitchFamily="34" charset="0"/>
              <a:buChar char="•"/>
            </a:pPr>
            <a:r>
              <a:rPr lang="en-US" dirty="0"/>
              <a:t>Age: The age of the customer.</a:t>
            </a:r>
          </a:p>
          <a:p>
            <a:pPr algn="l"/>
            <a:endParaRPr lang="en-US" dirty="0"/>
          </a:p>
        </p:txBody>
      </p:sp>
    </p:spTree>
    <p:extLst>
      <p:ext uri="{BB962C8B-B14F-4D97-AF65-F5344CB8AC3E}">
        <p14:creationId xmlns:p14="http://schemas.microsoft.com/office/powerpoint/2010/main" val="3822946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339636"/>
            <a:ext cx="10245725" cy="6178732"/>
          </a:xfrm>
        </p:spPr>
        <p:txBody>
          <a:bodyPr>
            <a:normAutofit fontScale="92500" lnSpcReduction="10000"/>
          </a:bodyPr>
          <a:lstStyle/>
          <a:p>
            <a:pPr marL="285750" indent="-285750" algn="l">
              <a:buFont typeface="Arial" panose="020B0604020202020204" pitchFamily="34" charset="0"/>
              <a:buChar char="•"/>
            </a:pPr>
            <a:r>
              <a:rPr lang="en-US" dirty="0" smtClean="0"/>
              <a:t>Tenure</a:t>
            </a:r>
            <a:r>
              <a:rPr lang="en-US" dirty="0"/>
              <a:t>: The number of years the customer has been with the bank.</a:t>
            </a:r>
          </a:p>
          <a:p>
            <a:pPr marL="285750" indent="-285750" algn="l">
              <a:buFont typeface="Arial" panose="020B0604020202020204" pitchFamily="34" charset="0"/>
              <a:buChar char="•"/>
            </a:pPr>
            <a:r>
              <a:rPr lang="en-US" dirty="0"/>
              <a:t>Balance: Current balance in the customer's account.</a:t>
            </a:r>
          </a:p>
          <a:p>
            <a:pPr marL="285750" indent="-285750" algn="l">
              <a:buFont typeface="Arial" panose="020B0604020202020204" pitchFamily="34" charset="0"/>
              <a:buChar char="•"/>
            </a:pPr>
            <a:r>
              <a:rPr lang="en-US" dirty="0" err="1" smtClean="0"/>
              <a:t>Num</a:t>
            </a:r>
            <a:r>
              <a:rPr lang="en-US" dirty="0" smtClean="0"/>
              <a:t> Of Products</a:t>
            </a:r>
            <a:r>
              <a:rPr lang="en-US" dirty="0"/>
              <a:t>: refers to the number of products that a customer has purchased through the bank. </a:t>
            </a:r>
          </a:p>
          <a:p>
            <a:pPr marL="285750" indent="-285750" algn="l">
              <a:buFont typeface="Arial" panose="020B0604020202020204" pitchFamily="34" charset="0"/>
              <a:buChar char="•"/>
            </a:pPr>
            <a:r>
              <a:rPr lang="en-US" dirty="0" smtClean="0"/>
              <a:t>Has Cr Card</a:t>
            </a:r>
            <a:r>
              <a:rPr lang="en-US" dirty="0"/>
              <a:t>: denotes whether or not a customer has a credit card. This column is also relevant, since people with a credit card are less likely to leave the bank.</a:t>
            </a:r>
          </a:p>
          <a:p>
            <a:pPr marL="1257300" lvl="2" indent="-342900" algn="l">
              <a:buFont typeface="+mj-lt"/>
              <a:buAutoNum type="arabicPeriod"/>
            </a:pPr>
            <a:r>
              <a:rPr lang="en-US" sz="1800" dirty="0"/>
              <a:t>1 represents credit card holder</a:t>
            </a:r>
          </a:p>
          <a:p>
            <a:pPr marL="1257300" lvl="2" indent="-342900" algn="l">
              <a:buFont typeface="+mj-lt"/>
              <a:buAutoNum type="arabicPeriod"/>
            </a:pPr>
            <a:r>
              <a:rPr lang="en-US" sz="1800" dirty="0"/>
              <a:t>0 represents non credit card holder</a:t>
            </a:r>
          </a:p>
          <a:p>
            <a:pPr marL="285750" indent="-285750" algn="l">
              <a:buFont typeface="Arial" panose="020B0604020202020204" pitchFamily="34" charset="0"/>
              <a:buChar char="•"/>
            </a:pPr>
            <a:r>
              <a:rPr lang="en-US" dirty="0" smtClean="0"/>
              <a:t>Is Active Member</a:t>
            </a:r>
            <a:r>
              <a:rPr lang="en-US" dirty="0"/>
              <a:t>: active customers are less likely to leave the bank (as per the criteria defined by the bank for identifying the activeness).</a:t>
            </a:r>
          </a:p>
          <a:p>
            <a:pPr marL="1257300" lvl="2" indent="-342900" algn="l">
              <a:buFont typeface="+mj-lt"/>
              <a:buAutoNum type="arabicPeriod"/>
            </a:pPr>
            <a:r>
              <a:rPr lang="en-US" sz="1800" dirty="0"/>
              <a:t>1 represents Active Member</a:t>
            </a:r>
          </a:p>
          <a:p>
            <a:pPr marL="1257300" lvl="2" indent="-342900" algn="l">
              <a:buFont typeface="+mj-lt"/>
              <a:buAutoNum type="arabicPeriod"/>
            </a:pPr>
            <a:r>
              <a:rPr lang="en-US" sz="1800" dirty="0"/>
              <a:t>0 represents Inactive Member</a:t>
            </a:r>
          </a:p>
          <a:p>
            <a:pPr marL="285750" indent="-285750" algn="l">
              <a:buFont typeface="Arial" panose="020B0604020202020204" pitchFamily="34" charset="0"/>
              <a:buChar char="•"/>
            </a:pPr>
            <a:r>
              <a:rPr lang="en-US" dirty="0"/>
              <a:t>Estimated Salary: as with balance, people with lower salaries are more likely to leave the bank compared to those with higher salaries.</a:t>
            </a:r>
          </a:p>
          <a:p>
            <a:pPr marL="285750" indent="-285750" algn="l">
              <a:buFont typeface="Arial" panose="020B0604020202020204" pitchFamily="34" charset="0"/>
              <a:buChar char="•"/>
            </a:pPr>
            <a:r>
              <a:rPr lang="en-US" dirty="0"/>
              <a:t>Exited: whether or not the customer left the bank.</a:t>
            </a:r>
          </a:p>
          <a:p>
            <a:pPr marL="1257300" lvl="2" indent="-342900" algn="l">
              <a:buFont typeface="+mj-lt"/>
              <a:buAutoNum type="arabicPeriod"/>
            </a:pPr>
            <a:r>
              <a:rPr lang="en-US" sz="1800" dirty="0"/>
              <a:t>0 represents Retain </a:t>
            </a:r>
          </a:p>
          <a:p>
            <a:pPr marL="1257300" lvl="2" indent="-342900" algn="l">
              <a:buFont typeface="+mj-lt"/>
              <a:buAutoNum type="arabicPeriod"/>
            </a:pPr>
            <a:r>
              <a:rPr lang="en-US" sz="1800" dirty="0"/>
              <a:t>1 represents Exit</a:t>
            </a:r>
          </a:p>
          <a:p>
            <a:pPr marL="285750" indent="-285750" algn="l">
              <a:buFont typeface="Arial" panose="020B0604020202020204" pitchFamily="34" charset="0"/>
              <a:buChar char="•"/>
            </a:pPr>
            <a:r>
              <a:rPr lang="en-US" dirty="0"/>
              <a:t>Bank DOJ: date when the Customer associated/joined  with the bank.</a:t>
            </a:r>
          </a:p>
          <a:p>
            <a:pPr marL="285750" indent="-285750" algn="l">
              <a:buFont typeface="Arial" panose="020B0604020202020204" pitchFamily="34" charset="0"/>
              <a:buChar char="•"/>
            </a:pPr>
            <a:endParaRPr lang="en-US" dirty="0"/>
          </a:p>
        </p:txBody>
      </p:sp>
    </p:spTree>
    <p:extLst>
      <p:ext uri="{BB962C8B-B14F-4D97-AF65-F5344CB8AC3E}">
        <p14:creationId xmlns:p14="http://schemas.microsoft.com/office/powerpoint/2010/main" val="3123602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0962"/>
            <a:ext cx="12192000" cy="948751"/>
          </a:xfrm>
        </p:spPr>
        <p:txBody>
          <a:bodyPr>
            <a:normAutofit/>
          </a:bodyPr>
          <a:lstStyle/>
          <a:p>
            <a:pPr algn="ctr"/>
            <a:r>
              <a:rPr lang="en-US" u="sng" dirty="0" smtClean="0"/>
              <a:t>Objective and subjective Insights</a:t>
            </a:r>
            <a:endParaRPr lang="en-US" u="sng" dirty="0"/>
          </a:p>
        </p:txBody>
      </p:sp>
      <p:sp>
        <p:nvSpPr>
          <p:cNvPr id="3" name="Subtitle 2"/>
          <p:cNvSpPr>
            <a:spLocks noGrp="1"/>
          </p:cNvSpPr>
          <p:nvPr>
            <p:ph type="subTitle" idx="1"/>
          </p:nvPr>
        </p:nvSpPr>
        <p:spPr>
          <a:xfrm>
            <a:off x="1528354" y="1567544"/>
            <a:ext cx="9183189" cy="3579222"/>
          </a:xfrm>
        </p:spPr>
        <p:txBody>
          <a:bodyPr/>
          <a:lstStyle/>
          <a:p>
            <a:pPr marL="342900" indent="-342900" algn="l">
              <a:buFont typeface="+mj-lt"/>
              <a:buAutoNum type="arabicPeriod"/>
            </a:pPr>
            <a:r>
              <a:rPr lang="en-US" dirty="0" smtClean="0"/>
              <a:t>CHURN RATE TRENDS </a:t>
            </a:r>
          </a:p>
          <a:p>
            <a:pPr marL="342900" indent="-342900" algn="l">
              <a:buFont typeface="+mj-lt"/>
              <a:buAutoNum type="arabicPeriod"/>
            </a:pPr>
            <a:r>
              <a:rPr lang="en-US" dirty="0" smtClean="0"/>
              <a:t>Churn by age </a:t>
            </a:r>
          </a:p>
          <a:p>
            <a:pPr marL="342900" indent="-342900" algn="l">
              <a:buFont typeface="+mj-lt"/>
              <a:buAutoNum type="arabicPeriod"/>
            </a:pPr>
            <a:r>
              <a:rPr lang="en-US" dirty="0" smtClean="0"/>
              <a:t>CHURN BY NUM OF PRODUCTS </a:t>
            </a:r>
          </a:p>
          <a:p>
            <a:pPr marL="342900" indent="-342900" algn="l">
              <a:buFont typeface="+mj-lt"/>
              <a:buAutoNum type="arabicPeriod"/>
            </a:pPr>
            <a:r>
              <a:rPr lang="en-US" dirty="0" smtClean="0"/>
              <a:t>Credit card on customer churn</a:t>
            </a:r>
          </a:p>
          <a:p>
            <a:pPr marL="342900" indent="-342900" algn="l">
              <a:buFont typeface="+mj-lt"/>
              <a:buAutoNum type="arabicPeriod"/>
            </a:pPr>
            <a:r>
              <a:rPr lang="en-US" dirty="0" smtClean="0"/>
              <a:t>CUSTOMER JOINING AND CHURN RATE OVER YEARS </a:t>
            </a:r>
          </a:p>
          <a:p>
            <a:pPr marL="342900" indent="-342900" algn="l">
              <a:buFont typeface="+mj-lt"/>
              <a:buAutoNum type="arabicPeriod"/>
            </a:pPr>
            <a:r>
              <a:rPr lang="en-US" dirty="0" smtClean="0"/>
              <a:t>Account balance and </a:t>
            </a:r>
            <a:r>
              <a:rPr lang="en-US" dirty="0" err="1" smtClean="0"/>
              <a:t>num</a:t>
            </a:r>
            <a:r>
              <a:rPr lang="en-US" dirty="0" smtClean="0"/>
              <a:t> of products</a:t>
            </a:r>
          </a:p>
          <a:p>
            <a:pPr marL="342900" indent="-342900" algn="l">
              <a:buFont typeface="+mj-lt"/>
              <a:buAutoNum type="arabicPeriod"/>
            </a:pPr>
            <a:r>
              <a:rPr lang="en-US" dirty="0" smtClean="0"/>
              <a:t>CUSTOMER EXITED BY CREDIT SCORE SEGMENT</a:t>
            </a:r>
            <a:endParaRPr lang="en-US" dirty="0"/>
          </a:p>
        </p:txBody>
      </p:sp>
    </p:spTree>
    <p:extLst>
      <p:ext uri="{BB962C8B-B14F-4D97-AF65-F5344CB8AC3E}">
        <p14:creationId xmlns:p14="http://schemas.microsoft.com/office/powerpoint/2010/main" val="955720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718457"/>
          </a:xfrm>
          <a:effectLst>
            <a:reflection blurRad="6350" stA="50000" endA="275" endPos="40000" dist="101600" dir="5400000" sy="-100000" algn="bl" rotWithShape="0"/>
          </a:effectLst>
        </p:spPr>
        <p:txBody>
          <a:bodyPr>
            <a:normAutofit fontScale="90000"/>
          </a:bodyPr>
          <a:lstStyle/>
          <a:p>
            <a:pPr algn="ctr"/>
            <a:r>
              <a:rPr lang="en-US" b="1" cap="none"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CHURN RATE TRENDS </a:t>
            </a:r>
            <a:endParaRPr lang="en-US" b="1" cap="none"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Subtitle 2"/>
          <p:cNvSpPr>
            <a:spLocks noGrp="1"/>
          </p:cNvSpPr>
          <p:nvPr>
            <p:ph type="subTitle" idx="1"/>
          </p:nvPr>
        </p:nvSpPr>
        <p:spPr>
          <a:xfrm>
            <a:off x="561703" y="1015637"/>
            <a:ext cx="4532811" cy="5032465"/>
          </a:xfrm>
        </p:spPr>
        <p:txBody>
          <a:bodyPr/>
          <a:lstStyle/>
          <a:p>
            <a:pPr marL="285750" indent="-285750" algn="l">
              <a:buFont typeface="Arial" panose="020B0604020202020204" pitchFamily="34" charset="0"/>
              <a:buChar char="•"/>
            </a:pPr>
            <a:r>
              <a:rPr lang="en-US" dirty="0" smtClean="0"/>
              <a:t>The churn rate increases significantly between the year 2016 to 2017.</a:t>
            </a:r>
          </a:p>
          <a:p>
            <a:pPr marL="285750" indent="-285750" algn="l">
              <a:buFont typeface="Arial" panose="020B0604020202020204" pitchFamily="34" charset="0"/>
              <a:buChar char="•"/>
            </a:pPr>
            <a:r>
              <a:rPr lang="en-US" dirty="0" smtClean="0"/>
              <a:t>After significant increases in the churn rate, its stabilize in the year 2018 and 2019.</a:t>
            </a:r>
          </a:p>
          <a:p>
            <a:pPr marL="285750" indent="-285750" algn="l">
              <a:buFont typeface="Arial" panose="020B0604020202020204" pitchFamily="34" charset="0"/>
              <a:buChar char="•"/>
            </a:pPr>
            <a:r>
              <a:rPr lang="en-US" dirty="0" smtClean="0"/>
              <a:t>RECOMMENDATION : Monitor closely for emerging trends and develop target strategies for stability.</a:t>
            </a:r>
            <a:endParaRPr lang="en-US" dirty="0"/>
          </a:p>
        </p:txBody>
      </p:sp>
      <p:pic>
        <p:nvPicPr>
          <p:cNvPr id="4" name="Picture 3"/>
          <p:cNvPicPr>
            <a:picLocks noChangeAspect="1"/>
          </p:cNvPicPr>
          <p:nvPr/>
        </p:nvPicPr>
        <p:blipFill>
          <a:blip r:embed="rId2"/>
          <a:stretch>
            <a:fillRect/>
          </a:stretch>
        </p:blipFill>
        <p:spPr>
          <a:xfrm>
            <a:off x="5695406" y="1015637"/>
            <a:ext cx="6004832" cy="50324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91039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88" y="8709"/>
            <a:ext cx="12076618" cy="788125"/>
          </a:xfrm>
        </p:spPr>
        <p:txBody>
          <a:bodyPr/>
          <a:lstStyle/>
          <a:p>
            <a:pPr algn="ctr"/>
            <a:r>
              <a:rPr lang="en-US" b="1" cap="none"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CHURN BY AGE </a:t>
            </a:r>
            <a:endParaRPr lang="en-US" b="1" cap="none"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Content Placeholder 2"/>
          <p:cNvSpPr>
            <a:spLocks noGrp="1"/>
          </p:cNvSpPr>
          <p:nvPr>
            <p:ph idx="1"/>
          </p:nvPr>
        </p:nvSpPr>
        <p:spPr>
          <a:xfrm>
            <a:off x="685801" y="1371598"/>
            <a:ext cx="5845628" cy="5120641"/>
          </a:xfrm>
        </p:spPr>
        <p:txBody>
          <a:bodyPr>
            <a:normAutofit lnSpcReduction="10000"/>
          </a:bodyPr>
          <a:lstStyle/>
          <a:p>
            <a:r>
              <a:rPr lang="en-US" sz="2400" b="1" dirty="0"/>
              <a:t>Age </a:t>
            </a:r>
            <a:r>
              <a:rPr lang="en-US" sz="2400" b="1" dirty="0" smtClean="0"/>
              <a:t>Group – Adults (40 </a:t>
            </a:r>
            <a:r>
              <a:rPr lang="en-US" sz="2400" b="1" dirty="0"/>
              <a:t>Churn Rate</a:t>
            </a:r>
            <a:r>
              <a:rPr lang="en-US" sz="2400" b="1" dirty="0" smtClean="0"/>
              <a:t>) </a:t>
            </a:r>
          </a:p>
          <a:p>
            <a:pPr>
              <a:buFont typeface="Wingdings" panose="05000000000000000000" pitchFamily="2" charset="2"/>
              <a:buChar char="Ø"/>
            </a:pPr>
            <a:r>
              <a:rPr lang="en-US" sz="1700" dirty="0"/>
              <a:t>High churn rate suggests potential dissatisfaction or unmet needs.</a:t>
            </a:r>
          </a:p>
          <a:p>
            <a:pPr>
              <a:buFont typeface="Wingdings" panose="05000000000000000000" pitchFamily="2" charset="2"/>
              <a:buChar char="Ø"/>
            </a:pPr>
            <a:r>
              <a:rPr lang="en-US" sz="1700" dirty="0"/>
              <a:t>Reasons could include lack of personalized services or better offers from competitors.</a:t>
            </a:r>
          </a:p>
          <a:p>
            <a:pPr>
              <a:buFont typeface="Wingdings" panose="05000000000000000000" pitchFamily="2" charset="2"/>
              <a:buChar char="Ø"/>
            </a:pPr>
            <a:r>
              <a:rPr lang="en-US" sz="1700" dirty="0"/>
              <a:t>Recommend further investigation into specific pain points or service gaps.</a:t>
            </a:r>
          </a:p>
          <a:p>
            <a:pPr marL="0" indent="0">
              <a:buNone/>
            </a:pPr>
            <a:endParaRPr lang="en-US" sz="2400" b="1" dirty="0" smtClean="0"/>
          </a:p>
          <a:p>
            <a:r>
              <a:rPr lang="en-US" sz="2400" b="1" dirty="0"/>
              <a:t>Age Group Middle Aged (26 Churn Rate</a:t>
            </a:r>
            <a:r>
              <a:rPr lang="en-US" sz="2400" b="1" dirty="0" smtClean="0"/>
              <a:t>)</a:t>
            </a:r>
          </a:p>
          <a:p>
            <a:r>
              <a:rPr lang="en-US" sz="1700" dirty="0"/>
              <a:t>Significant churn rate indicating possible issues.</a:t>
            </a:r>
          </a:p>
          <a:p>
            <a:r>
              <a:rPr lang="en-US" sz="1700" dirty="0"/>
              <a:t>Factors may include retirement planning or changing financial priorities.</a:t>
            </a:r>
          </a:p>
          <a:p>
            <a:r>
              <a:rPr lang="en-US" sz="1700" dirty="0"/>
              <a:t>Tailor retention strategies based on understanding their financial needs and concerns</a:t>
            </a:r>
            <a:r>
              <a:rPr lang="en-US" sz="1700" dirty="0" smtClean="0"/>
              <a:t>.</a:t>
            </a:r>
            <a:endParaRPr lang="en-US" sz="1700" b="1" dirty="0"/>
          </a:p>
          <a:p>
            <a:endParaRPr lang="en-US" b="1" dirty="0"/>
          </a:p>
          <a:p>
            <a:pPr algn="ctr"/>
            <a:endParaRPr lang="en-US" dirty="0"/>
          </a:p>
        </p:txBody>
      </p:sp>
      <p:pic>
        <p:nvPicPr>
          <p:cNvPr id="7" name="Picture 6"/>
          <p:cNvPicPr>
            <a:picLocks noChangeAspect="1"/>
          </p:cNvPicPr>
          <p:nvPr/>
        </p:nvPicPr>
        <p:blipFill>
          <a:blip r:embed="rId2"/>
          <a:stretch>
            <a:fillRect/>
          </a:stretch>
        </p:blipFill>
        <p:spPr>
          <a:xfrm>
            <a:off x="6936376" y="1371599"/>
            <a:ext cx="4625477" cy="37882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563348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257</TotalTime>
  <Words>1086</Words>
  <Application>Microsoft Office PowerPoint</Application>
  <PresentationFormat>Widescreen</PresentationFormat>
  <Paragraphs>115</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Courier New</vt:lpstr>
      <vt:lpstr>Segoe UI</vt:lpstr>
      <vt:lpstr>Wingdings</vt:lpstr>
      <vt:lpstr>Celestial</vt:lpstr>
      <vt:lpstr>Capstone Project:  Analytical CRM Development for a Bank  </vt:lpstr>
      <vt:lpstr>CONTENT</vt:lpstr>
      <vt:lpstr>INTRODUCTION</vt:lpstr>
      <vt:lpstr>PROBLEM STATEMENT</vt:lpstr>
      <vt:lpstr>DATA DESCRIPTION </vt:lpstr>
      <vt:lpstr>PowerPoint Presentation</vt:lpstr>
      <vt:lpstr>Objective and subjective Insights</vt:lpstr>
      <vt:lpstr>CHURN RATE TRENDS </vt:lpstr>
      <vt:lpstr>CHURN BY AGE </vt:lpstr>
      <vt:lpstr>SUGGESTION</vt:lpstr>
      <vt:lpstr>CHURNED CUSTOMER BY NUM OF PRODUCTS</vt:lpstr>
      <vt:lpstr>CREDIT CARD ON CUSTOMER CHURN </vt:lpstr>
      <vt:lpstr>BALANCE AND NUM OF PRODUCTS</vt:lpstr>
      <vt:lpstr>DASHBOARD</vt:lpstr>
      <vt:lpstr>OBJECTIVE INSIGHTS</vt:lpstr>
      <vt:lpstr>SUBJECTIVE INSIGHTS</vt:lpstr>
      <vt:lpstr>Customer Behavior Analysis</vt:lpstr>
      <vt:lpstr>Product Affinity Study &amp; Geography market trends</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25</cp:revision>
  <dcterms:created xsi:type="dcterms:W3CDTF">2024-06-24T07:40:15Z</dcterms:created>
  <dcterms:modified xsi:type="dcterms:W3CDTF">2024-06-24T11:59:53Z</dcterms:modified>
</cp:coreProperties>
</file>