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1" r:id="rId5"/>
    <p:sldId id="263" r:id="rId6"/>
    <p:sldId id="265" r:id="rId7"/>
    <p:sldId id="264" r:id="rId8"/>
    <p:sldId id="262" r:id="rId9"/>
    <p:sldId id="268" r:id="rId10"/>
    <p:sldId id="269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\Desktop\Excel%20Project%20New\Spreadsheet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\Desktop\Excel%20Project%20Renewd\Spreadsheet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\Desktop\Excel%20Project%20New\Spreadsheet%20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 Average Ratings and Count of Restaurants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'1.Suggestion '!$F$2:$F$3</c:f>
              <c:strCache>
                <c:ptCount val="2"/>
                <c:pt idx="0">
                  <c:v>Suggestion </c:v>
                </c:pt>
                <c:pt idx="1">
                  <c:v>Restaurant Count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'1.Suggestion '!$E$4:$E$7</c:f>
              <c:strCache>
                <c:ptCount val="4"/>
                <c:pt idx="0">
                  <c:v>Canada</c:v>
                </c:pt>
                <c:pt idx="1">
                  <c:v>Australia</c:v>
                </c:pt>
                <c:pt idx="2">
                  <c:v>Singapore</c:v>
                </c:pt>
                <c:pt idx="3">
                  <c:v>Sri Lanka</c:v>
                </c:pt>
              </c:strCache>
            </c:strRef>
          </c:cat>
          <c:val>
            <c:numRef>
              <c:f>'1.Suggestion '!$F$4:$F$7</c:f>
              <c:numCache>
                <c:formatCode>General</c:formatCode>
                <c:ptCount val="4"/>
                <c:pt idx="0">
                  <c:v>4</c:v>
                </c:pt>
                <c:pt idx="1">
                  <c:v>24</c:v>
                </c:pt>
                <c:pt idx="2">
                  <c:v>20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4C-4309-9865-A6EE0B028584}"/>
            </c:ext>
          </c:extLst>
        </c:ser>
        <c:ser>
          <c:idx val="1"/>
          <c:order val="1"/>
          <c:tx>
            <c:strRef>
              <c:f>'1.Suggestion '!$G$2:$G$3</c:f>
              <c:strCache>
                <c:ptCount val="2"/>
                <c:pt idx="0">
                  <c:v>Suggestion </c:v>
                </c:pt>
                <c:pt idx="1">
                  <c:v>Average Ratings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'1.Suggestion '!$E$4:$E$7</c:f>
              <c:strCache>
                <c:ptCount val="4"/>
                <c:pt idx="0">
                  <c:v>Canada</c:v>
                </c:pt>
                <c:pt idx="1">
                  <c:v>Australia</c:v>
                </c:pt>
                <c:pt idx="2">
                  <c:v>Singapore</c:v>
                </c:pt>
                <c:pt idx="3">
                  <c:v>Sri Lanka</c:v>
                </c:pt>
              </c:strCache>
            </c:strRef>
          </c:cat>
          <c:val>
            <c:numRef>
              <c:f>'1.Suggestion '!$G$4:$G$7</c:f>
              <c:numCache>
                <c:formatCode>0.00</c:formatCode>
                <c:ptCount val="4"/>
                <c:pt idx="0">
                  <c:v>3.5750000000000002</c:v>
                </c:pt>
                <c:pt idx="1">
                  <c:v>3.6583333333333337</c:v>
                </c:pt>
                <c:pt idx="2">
                  <c:v>3.5750000000000002</c:v>
                </c:pt>
                <c:pt idx="3">
                  <c:v>3.87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4C-4309-9865-A6EE0B02858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16838303"/>
        <c:axId val="316848287"/>
        <c:axId val="0"/>
      </c:bar3DChart>
      <c:catAx>
        <c:axId val="316838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848287"/>
        <c:crosses val="autoZero"/>
        <c:auto val="1"/>
        <c:lblAlgn val="ctr"/>
        <c:lblOffset val="100"/>
        <c:noMultiLvlLbl val="0"/>
      </c:catAx>
      <c:valAx>
        <c:axId val="316848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8383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C00000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'1.Suggestion '!$E$21:$E$22</c:f>
              <c:strCache>
                <c:ptCount val="2"/>
                <c:pt idx="0">
                  <c:v>Current Expenditure on Food</c:v>
                </c:pt>
                <c:pt idx="1">
                  <c:v>Current Expenditure($)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E34-4772-9163-6EC57BB9F87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E34-4772-9163-6EC57BB9F87E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E34-4772-9163-6EC57BB9F87E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E34-4772-9163-6EC57BB9F87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'1.Suggestion '!$D$23:$D$26</c:f>
              <c:strCache>
                <c:ptCount val="4"/>
                <c:pt idx="0">
                  <c:v>Australia</c:v>
                </c:pt>
                <c:pt idx="1">
                  <c:v>Canada </c:v>
                </c:pt>
                <c:pt idx="2">
                  <c:v>Singapore</c:v>
                </c:pt>
                <c:pt idx="3">
                  <c:v>Sri Lanka </c:v>
                </c:pt>
              </c:strCache>
            </c:strRef>
          </c:cat>
          <c:val>
            <c:numRef>
              <c:f>'1.Suggestion '!$E$23:$E$26</c:f>
              <c:numCache>
                <c:formatCode>@</c:formatCode>
                <c:ptCount val="4"/>
                <c:pt idx="0">
                  <c:v>375.7</c:v>
                </c:pt>
                <c:pt idx="1">
                  <c:v>107.3</c:v>
                </c:pt>
                <c:pt idx="2">
                  <c:v>2305.1</c:v>
                </c:pt>
                <c:pt idx="3">
                  <c:v>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E34-4772-9163-6EC57BB9F87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C00000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5 Cuisines on the basis of Ratings 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none" spc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'4.Cuisines'!$H$23:$H$24</c:f>
              <c:strCache>
                <c:ptCount val="2"/>
                <c:pt idx="0">
                  <c:v>Top 5 Cuisines on the basis of Ratings</c:v>
                </c:pt>
                <c:pt idx="1">
                  <c:v>Ratings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B54-4FC3-BE5A-7E26FB9A229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B54-4FC3-BE5A-7E26FB9A229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B54-4FC3-BE5A-7E26FB9A229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B54-4FC3-BE5A-7E26FB9A229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B54-4FC3-BE5A-7E26FB9A229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'4.Cuisines'!$G$25:$G$29</c:f>
              <c:strCache>
                <c:ptCount val="5"/>
                <c:pt idx="0">
                  <c:v>Afghani</c:v>
                </c:pt>
                <c:pt idx="1">
                  <c:v>Afghani, Mughlai, Chinese</c:v>
                </c:pt>
                <c:pt idx="2">
                  <c:v>Afghani, North Indian</c:v>
                </c:pt>
                <c:pt idx="3">
                  <c:v>Afghani, North Indian, Pakistani, Arabian</c:v>
                </c:pt>
                <c:pt idx="4">
                  <c:v>African</c:v>
                </c:pt>
              </c:strCache>
            </c:strRef>
          </c:cat>
          <c:val>
            <c:numRef>
              <c:f>'4.Cuisines'!$H$25:$H$29</c:f>
              <c:numCache>
                <c:formatCode>General</c:formatCode>
                <c:ptCount val="5"/>
                <c:pt idx="0">
                  <c:v>1.4750000000000001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B54-4FC3-BE5A-7E26FB9A229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cap="none" spc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FE6D-C12B-4EFE-97FC-55EBB6F472E3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B507-959C-4CC0-A5D3-134F6B3DD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4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FE6D-C12B-4EFE-97FC-55EBB6F472E3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B507-959C-4CC0-A5D3-134F6B3DD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87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FE6D-C12B-4EFE-97FC-55EBB6F472E3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B507-959C-4CC0-A5D3-134F6B3DD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92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FE6D-C12B-4EFE-97FC-55EBB6F472E3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B507-959C-4CC0-A5D3-134F6B3DD33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771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FE6D-C12B-4EFE-97FC-55EBB6F472E3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B507-959C-4CC0-A5D3-134F6B3DD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842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FE6D-C12B-4EFE-97FC-55EBB6F472E3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B507-959C-4CC0-A5D3-134F6B3DD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672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FE6D-C12B-4EFE-97FC-55EBB6F472E3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B507-959C-4CC0-A5D3-134F6B3DD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016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FE6D-C12B-4EFE-97FC-55EBB6F472E3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B507-959C-4CC0-A5D3-134F6B3DD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96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FE6D-C12B-4EFE-97FC-55EBB6F472E3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B507-959C-4CC0-A5D3-134F6B3DD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30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FE6D-C12B-4EFE-97FC-55EBB6F472E3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B507-959C-4CC0-A5D3-134F6B3DD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21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FE6D-C12B-4EFE-97FC-55EBB6F472E3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B507-959C-4CC0-A5D3-134F6B3DD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29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FE6D-C12B-4EFE-97FC-55EBB6F472E3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B507-959C-4CC0-A5D3-134F6B3DD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93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FE6D-C12B-4EFE-97FC-55EBB6F472E3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B507-959C-4CC0-A5D3-134F6B3DD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11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FE6D-C12B-4EFE-97FC-55EBB6F472E3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B507-959C-4CC0-A5D3-134F6B3DD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93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FE6D-C12B-4EFE-97FC-55EBB6F472E3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B507-959C-4CC0-A5D3-134F6B3DD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98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FE6D-C12B-4EFE-97FC-55EBB6F472E3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B507-959C-4CC0-A5D3-134F6B3DD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22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FE6D-C12B-4EFE-97FC-55EBB6F472E3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B507-959C-4CC0-A5D3-134F6B3DD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57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A46FE6D-C12B-4EFE-97FC-55EBB6F472E3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DB507-959C-4CC0-A5D3-134F6B3DD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095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85CF18-BB80-FD63-87C5-AEF7D66EC4CA}"/>
              </a:ext>
            </a:extLst>
          </p:cNvPr>
          <p:cNvSpPr/>
          <p:nvPr/>
        </p:nvSpPr>
        <p:spPr>
          <a:xfrm>
            <a:off x="817927" y="0"/>
            <a:ext cx="620786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072A9E-B76E-AB84-3BDB-E2DB7506AE24}"/>
              </a:ext>
            </a:extLst>
          </p:cNvPr>
          <p:cNvSpPr/>
          <p:nvPr/>
        </p:nvSpPr>
        <p:spPr>
          <a:xfrm>
            <a:off x="1" y="813732"/>
            <a:ext cx="12192000" cy="6123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1776549" y="1672041"/>
            <a:ext cx="99669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C00000"/>
                </a:solidFill>
              </a:rPr>
              <a:t>Spreadsheet </a:t>
            </a:r>
            <a:r>
              <a:rPr lang="en-US" sz="7200" dirty="0" smtClean="0"/>
              <a:t>Project</a:t>
            </a:r>
            <a:r>
              <a:rPr lang="en-US" sz="7200" dirty="0" smtClean="0">
                <a:solidFill>
                  <a:srgbClr val="C00000"/>
                </a:solidFill>
              </a:rPr>
              <a:t>  </a:t>
            </a:r>
          </a:p>
          <a:p>
            <a:endParaRPr lang="en-US" sz="4800" dirty="0"/>
          </a:p>
          <a:p>
            <a:r>
              <a:rPr lang="en-US" sz="4800" dirty="0" smtClean="0"/>
              <a:t>                            </a:t>
            </a:r>
            <a:r>
              <a:rPr lang="en-US" sz="4800" dirty="0" smtClean="0">
                <a:solidFill>
                  <a:srgbClr val="C00000"/>
                </a:solidFill>
              </a:rPr>
              <a:t>Z</a:t>
            </a:r>
            <a:r>
              <a:rPr lang="en-US" sz="4800" dirty="0" smtClean="0"/>
              <a:t>o</a:t>
            </a:r>
            <a:r>
              <a:rPr lang="en-US" sz="4800" dirty="0" smtClean="0">
                <a:solidFill>
                  <a:srgbClr val="C00000"/>
                </a:solidFill>
              </a:rPr>
              <a:t>m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C00000"/>
                </a:solidFill>
              </a:rPr>
              <a:t>t</a:t>
            </a:r>
            <a:r>
              <a:rPr lang="en-US" sz="4800" dirty="0" smtClean="0"/>
              <a:t>o </a:t>
            </a:r>
            <a:r>
              <a:rPr lang="en-US" sz="4800" dirty="0" smtClean="0">
                <a:solidFill>
                  <a:srgbClr val="C00000"/>
                </a:solidFill>
              </a:rPr>
              <a:t>An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C00000"/>
                </a:solidFill>
              </a:rPr>
              <a:t>ly</a:t>
            </a:r>
            <a:r>
              <a:rPr lang="en-US" sz="4800" dirty="0" smtClean="0"/>
              <a:t>sis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8085915" y="6374675"/>
            <a:ext cx="4872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Prepared By</a:t>
            </a:r>
            <a:r>
              <a:rPr lang="en-US" sz="2400" b="1" dirty="0" smtClean="0"/>
              <a:t>: Gaurav Singh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3426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FBC2-1765-3C56-8B5D-F03075C7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971" y="757639"/>
            <a:ext cx="10366978" cy="903969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Algerian" panose="04020705040A02060702" pitchFamily="82" charset="0"/>
              </a:rPr>
              <a:t>Conclusion</a:t>
            </a:r>
            <a:endParaRPr lang="en-IN" sz="3600" b="1" dirty="0"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16950B-6711-F584-2CB4-DF1E734DB53D}"/>
              </a:ext>
            </a:extLst>
          </p:cNvPr>
          <p:cNvSpPr/>
          <p:nvPr/>
        </p:nvSpPr>
        <p:spPr>
          <a:xfrm>
            <a:off x="537783" y="0"/>
            <a:ext cx="562062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142D3-794C-FD1C-A32A-DB933E2E25B8}"/>
              </a:ext>
            </a:extLst>
          </p:cNvPr>
          <p:cNvSpPr/>
          <p:nvPr/>
        </p:nvSpPr>
        <p:spPr>
          <a:xfrm>
            <a:off x="0" y="643744"/>
            <a:ext cx="12192000" cy="408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467971" y="1988183"/>
            <a:ext cx="10366978" cy="43632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After customizing and analyzing the given data, I analyze that the countries with lesser competition are Australia, Canada, Singapore and Sri Lanka on the basis of average ratings and the number of restaurants.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 According to the data, Australia have average rating 3.6 and number of restaurants 24 , Canada has average rating 3.5 and number of restaurants 4, Singapore has average rating 3.6 and 20 restaurants while Sri Lanka has 3.8 average ratings and 20 restaurants.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Also the current expenditure of food in the suggested country is not that high as compared to other countries. The expenditure on food in Australia is 375.7 $, Canada has 107.3 $, Singapore has 2305.1 $ and Sri Lanka has 152 $.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The top cuisines in the selected countries that are performing well are American, BBQ, Sandwich, Burger, Italian, Continental and desserts. These are the most loved cuisines by the locals.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There are some competitors which are performing well in the selected countries. Some of them are 1918 Bistros &amp; Grill, 5 Little pigs and </a:t>
            </a:r>
            <a:r>
              <a:rPr lang="en-US" b="1" dirty="0" err="1" smtClean="0"/>
              <a:t>Al’Franks</a:t>
            </a:r>
            <a:r>
              <a:rPr lang="en-US" b="1" dirty="0" smtClean="0"/>
              <a:t> Cookies.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In the suggested countries, there is no table bookings and online delivery. So, it’s a great </a:t>
            </a:r>
            <a:r>
              <a:rPr lang="en-US" b="1" dirty="0" err="1" smtClean="0"/>
              <a:t>opputunity</a:t>
            </a:r>
            <a:r>
              <a:rPr lang="en-US" b="1" dirty="0" smtClean="0"/>
              <a:t> to grow business with the new idea.</a:t>
            </a:r>
          </a:p>
        </p:txBody>
      </p:sp>
    </p:spTree>
    <p:extLst>
      <p:ext uri="{BB962C8B-B14F-4D97-AF65-F5344CB8AC3E}">
        <p14:creationId xmlns:p14="http://schemas.microsoft.com/office/powerpoint/2010/main" val="2232263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FBC2-1765-3C56-8B5D-F03075C7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292" y="105831"/>
            <a:ext cx="6531428" cy="64813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Algerian" panose="04020705040A02060702" pitchFamily="82" charset="0"/>
              </a:rPr>
              <a:t>DASHBOARD</a:t>
            </a:r>
            <a:endParaRPr lang="en-IN" sz="3600" b="1" dirty="0"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16950B-6711-F584-2CB4-DF1E734DB53D}"/>
              </a:ext>
            </a:extLst>
          </p:cNvPr>
          <p:cNvSpPr/>
          <p:nvPr/>
        </p:nvSpPr>
        <p:spPr>
          <a:xfrm>
            <a:off x="444617" y="0"/>
            <a:ext cx="562062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142D3-794C-FD1C-A32A-DB933E2E25B8}"/>
              </a:ext>
            </a:extLst>
          </p:cNvPr>
          <p:cNvSpPr/>
          <p:nvPr/>
        </p:nvSpPr>
        <p:spPr>
          <a:xfrm>
            <a:off x="0" y="720458"/>
            <a:ext cx="12192000" cy="408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09" y="1175656"/>
            <a:ext cx="10629230" cy="55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20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FBC2-1765-3C56-8B5D-F03075C7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397" y="2081951"/>
            <a:ext cx="7176500" cy="3095570"/>
          </a:xfrm>
        </p:spPr>
        <p:txBody>
          <a:bodyPr>
            <a:noAutofit/>
          </a:bodyPr>
          <a:lstStyle/>
          <a:p>
            <a:pPr algn="ctr"/>
            <a:r>
              <a:rPr lang="en-US" sz="11500" b="1" dirty="0">
                <a:latin typeface="Algerian" panose="04020705040A02060702" pitchFamily="82" charset="0"/>
              </a:rPr>
              <a:t>THANK YOU </a:t>
            </a:r>
            <a:endParaRPr lang="en-IN" sz="11500" b="1" dirty="0"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16950B-6711-F584-2CB4-DF1E734DB53D}"/>
              </a:ext>
            </a:extLst>
          </p:cNvPr>
          <p:cNvSpPr/>
          <p:nvPr/>
        </p:nvSpPr>
        <p:spPr>
          <a:xfrm>
            <a:off x="583954" y="0"/>
            <a:ext cx="562062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142D3-794C-FD1C-A32A-DB933E2E25B8}"/>
              </a:ext>
            </a:extLst>
          </p:cNvPr>
          <p:cNvSpPr/>
          <p:nvPr/>
        </p:nvSpPr>
        <p:spPr>
          <a:xfrm>
            <a:off x="0" y="836625"/>
            <a:ext cx="12192000" cy="408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531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FBC2-1765-3C56-8B5D-F03075C7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8" y="1095294"/>
            <a:ext cx="9320169" cy="88534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Algerian" panose="04020705040A02060702" pitchFamily="82" charset="0"/>
              </a:rPr>
              <a:t>ANALYSIS – OPENING NEW RESTAURANT</a:t>
            </a:r>
            <a:endParaRPr lang="en-IN" sz="36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4D0FE-3895-A172-DCD4-C51A75D1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39" y="2159232"/>
            <a:ext cx="10515600" cy="4593905"/>
          </a:xfrm>
          <a:solidFill>
            <a:srgbClr val="C00000"/>
          </a:solidFill>
        </p:spPr>
        <p:txBody>
          <a:bodyPr/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Analyzing Countries with less competition</a:t>
            </a:r>
          </a:p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States and Cities for opening new restaurant</a:t>
            </a:r>
          </a:p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Rating – in the suggested country </a:t>
            </a:r>
          </a:p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Total expenditure on food – in the suggested country</a:t>
            </a:r>
          </a:p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Competitors </a:t>
            </a:r>
          </a:p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Cuisines </a:t>
            </a:r>
          </a:p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Online delivery / table booking</a:t>
            </a:r>
          </a:p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Restaurants in different price 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range</a:t>
            </a:r>
          </a:p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Conclusion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Dashboard</a:t>
            </a:r>
          </a:p>
          <a:p>
            <a:endParaRPr lang="en-IN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16950B-6711-F584-2CB4-DF1E734DB53D}"/>
              </a:ext>
            </a:extLst>
          </p:cNvPr>
          <p:cNvSpPr/>
          <p:nvPr/>
        </p:nvSpPr>
        <p:spPr>
          <a:xfrm>
            <a:off x="444617" y="0"/>
            <a:ext cx="562062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142D3-794C-FD1C-A32A-DB933E2E25B8}"/>
              </a:ext>
            </a:extLst>
          </p:cNvPr>
          <p:cNvSpPr/>
          <p:nvPr/>
        </p:nvSpPr>
        <p:spPr>
          <a:xfrm>
            <a:off x="0" y="508000"/>
            <a:ext cx="12192000" cy="408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15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0E85486-8895-30A4-CD4C-EF158967AF33}"/>
              </a:ext>
            </a:extLst>
          </p:cNvPr>
          <p:cNvSpPr/>
          <p:nvPr/>
        </p:nvSpPr>
        <p:spPr>
          <a:xfrm>
            <a:off x="5159229" y="1132437"/>
            <a:ext cx="6588154" cy="91283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7FBC2-1765-3C56-8B5D-F03075C7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963" y="1205906"/>
            <a:ext cx="2960380" cy="74662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Algerian" panose="04020705040A02060702" pitchFamily="82" charset="0"/>
              </a:rPr>
              <a:t> </a:t>
            </a:r>
            <a:r>
              <a:rPr lang="en-US" sz="4400" b="1" dirty="0">
                <a:latin typeface="Algerian" panose="04020705040A02060702" pitchFamily="82" charset="0"/>
              </a:rPr>
              <a:t>COUNTRY</a:t>
            </a:r>
            <a:endParaRPr lang="en-IN" sz="3600" b="1" dirty="0"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16950B-6711-F584-2CB4-DF1E734DB53D}"/>
              </a:ext>
            </a:extLst>
          </p:cNvPr>
          <p:cNvSpPr/>
          <p:nvPr/>
        </p:nvSpPr>
        <p:spPr>
          <a:xfrm>
            <a:off x="444617" y="0"/>
            <a:ext cx="562062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142D3-794C-FD1C-A32A-DB933E2E25B8}"/>
              </a:ext>
            </a:extLst>
          </p:cNvPr>
          <p:cNvSpPr/>
          <p:nvPr/>
        </p:nvSpPr>
        <p:spPr>
          <a:xfrm>
            <a:off x="0" y="508000"/>
            <a:ext cx="12192000" cy="408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BA08F51-26FF-CDE0-FDE1-2BBB287F36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2" b="11930"/>
          <a:stretch/>
        </p:blipFill>
        <p:spPr>
          <a:xfrm>
            <a:off x="5465677" y="1256604"/>
            <a:ext cx="1068540" cy="6986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4BA62AA-FFFE-AD39-C83A-EA87DA3CEC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13" b="17884"/>
          <a:stretch/>
        </p:blipFill>
        <p:spPr>
          <a:xfrm>
            <a:off x="10422764" y="1239544"/>
            <a:ext cx="1088805" cy="69861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93F8CD6-84B9-0060-821A-CEB02BFD7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854" y="1239544"/>
            <a:ext cx="1088805" cy="69861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CE738BE-A320-E6A4-9C3A-DA20E713EAD9}"/>
              </a:ext>
            </a:extLst>
          </p:cNvPr>
          <p:cNvSpPr txBox="1"/>
          <p:nvPr/>
        </p:nvSpPr>
        <p:spPr>
          <a:xfrm>
            <a:off x="2156746" y="3377930"/>
            <a:ext cx="256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1102" y="1264363"/>
            <a:ext cx="1081865" cy="68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6" descr="upload.wikimedia.org/wikipedia/commons/thumb/4/48/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80009" y="2674760"/>
            <a:ext cx="45676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selection of countries has been done on the basis of  factor</a:t>
            </a:r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 Ratings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 of Restaurants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8" name="Char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562858"/>
              </p:ext>
            </p:extLst>
          </p:nvPr>
        </p:nvGraphicFramePr>
        <p:xfrm>
          <a:off x="5700514" y="2455817"/>
          <a:ext cx="6186686" cy="3866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66688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FBC2-1765-3C56-8B5D-F03075C7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7" y="1035359"/>
            <a:ext cx="9320169" cy="88534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Algerian" panose="04020705040A02060702" pitchFamily="82" charset="0"/>
              </a:rPr>
              <a:t>Country – SELECTED CITIES</a:t>
            </a:r>
            <a:endParaRPr lang="en-IN" sz="3600" b="1" dirty="0"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16950B-6711-F584-2CB4-DF1E734DB53D}"/>
              </a:ext>
            </a:extLst>
          </p:cNvPr>
          <p:cNvSpPr/>
          <p:nvPr/>
        </p:nvSpPr>
        <p:spPr>
          <a:xfrm>
            <a:off x="444617" y="0"/>
            <a:ext cx="562062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142D3-794C-FD1C-A32A-DB933E2E25B8}"/>
              </a:ext>
            </a:extLst>
          </p:cNvPr>
          <p:cNvSpPr/>
          <p:nvPr/>
        </p:nvSpPr>
        <p:spPr>
          <a:xfrm>
            <a:off x="0" y="508000"/>
            <a:ext cx="12192000" cy="408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296" y="2185069"/>
            <a:ext cx="10385568" cy="45684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5657" y="1815737"/>
            <a:ext cx="990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Here are some cities which are suitable to open restaurants in our suggested country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2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FBC2-1765-3C56-8B5D-F03075C7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85" y="1240151"/>
            <a:ext cx="4060270" cy="2678929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Algerian" panose="04020705040A02060702" pitchFamily="82" charset="0"/>
              </a:rPr>
              <a:t>AVERAGE RATING OF RESTAURANTS IN SELECTED COUNTRIES</a:t>
            </a:r>
            <a:endParaRPr lang="en-IN" sz="3600" b="1" dirty="0">
              <a:latin typeface="Algerian" panose="04020705040A02060702" pitchFamily="82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0F3B9D9-6E54-3304-B89A-0907D016B7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948695"/>
              </p:ext>
            </p:extLst>
          </p:nvPr>
        </p:nvGraphicFramePr>
        <p:xfrm>
          <a:off x="7439702" y="1103976"/>
          <a:ext cx="4538444" cy="519232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39127">
                  <a:extLst>
                    <a:ext uri="{9D8B030D-6E8A-4147-A177-3AD203B41FA5}">
                      <a16:colId xmlns:a16="http://schemas.microsoft.com/office/drawing/2014/main" val="2259551436"/>
                    </a:ext>
                  </a:extLst>
                </a:gridCol>
                <a:gridCol w="2599317">
                  <a:extLst>
                    <a:ext uri="{9D8B030D-6E8A-4147-A177-3AD203B41FA5}">
                      <a16:colId xmlns:a16="http://schemas.microsoft.com/office/drawing/2014/main" val="1901340677"/>
                    </a:ext>
                  </a:extLst>
                </a:gridCol>
              </a:tblGrid>
              <a:tr h="1265133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dirty="0"/>
                        <a:t>COUNTRY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200000"/>
                        </a:lnSpc>
                      </a:pPr>
                      <a:r>
                        <a:rPr lang="en-US" dirty="0"/>
                        <a:t>AVERAGE RATING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046903"/>
                  </a:ext>
                </a:extLst>
              </a:tr>
              <a:tr h="9817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Australia</a:t>
                      </a:r>
                      <a:endParaRPr lang="en-IN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lbertus Extra Bold" panose="020E0802040304020204" pitchFamily="34" charset="0"/>
                        </a:rPr>
                        <a:t>3.6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8608497"/>
                  </a:ext>
                </a:extLst>
              </a:tr>
              <a:tr h="9817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</a:rPr>
                        <a:t>Canada</a:t>
                      </a:r>
                      <a:endParaRPr lang="en-IN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3.5</a:t>
                      </a:r>
                      <a:endParaRPr lang="en-IN" sz="2400" b="1" i="0" u="none" strike="noStrike" dirty="0">
                        <a:solidFill>
                          <a:schemeClr val="bg1"/>
                        </a:solidFill>
                        <a:effectLst/>
                        <a:latin typeface="Albertus Extra Bold" panose="020E08020403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6815371"/>
                  </a:ext>
                </a:extLst>
              </a:tr>
              <a:tr h="9817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SINGAPORE</a:t>
                      </a:r>
                      <a:endParaRPr lang="en-IN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1" u="none" strike="noStrike" dirty="0" smtClean="0">
                          <a:effectLst/>
                        </a:rPr>
                        <a:t>3.5</a:t>
                      </a:r>
                      <a:endParaRPr lang="en-IN" sz="2400" b="1" i="0" u="none" strike="noStrike" dirty="0">
                        <a:solidFill>
                          <a:schemeClr val="bg1"/>
                        </a:solidFill>
                        <a:effectLst/>
                        <a:latin typeface="Albertus Extra Bold" panose="020E08020403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4287062"/>
                  </a:ext>
                </a:extLst>
              </a:tr>
              <a:tr h="98179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effectLst/>
                        </a:rPr>
                        <a:t>Sri Lanka</a:t>
                      </a:r>
                      <a:endParaRPr lang="en-IN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1" u="none" strike="noStrike" dirty="0" smtClean="0">
                          <a:effectLst/>
                        </a:rPr>
                        <a:t>3.8</a:t>
                      </a:r>
                      <a:endParaRPr lang="en-IN" sz="2400" b="1" i="0" u="none" strike="noStrike" dirty="0">
                        <a:solidFill>
                          <a:schemeClr val="bg1"/>
                        </a:solidFill>
                        <a:effectLst/>
                        <a:latin typeface="Albertus Extra Bold" panose="020E08020403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4688616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B97AE9C-B33D-5C12-FFB3-A43063FC1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93908" y="4278384"/>
            <a:ext cx="4706224" cy="22994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ratings in the selected countries are in the range </a:t>
            </a:r>
            <a:r>
              <a:rPr lang="en-US" dirty="0" smtClean="0"/>
              <a:t> 3.67. </a:t>
            </a:r>
            <a:r>
              <a:rPr lang="en-US" dirty="0"/>
              <a:t>The ratings are average giving insights that people are not fully satisfied with the </a:t>
            </a:r>
            <a:r>
              <a:rPr lang="en-US" dirty="0" smtClean="0"/>
              <a:t>restaurants. Also selected countries has less area and quite varieties in cuisines.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hence its an opportunity for us to attract the people by providing the best of food and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16950B-6711-F584-2CB4-DF1E734DB53D}"/>
              </a:ext>
            </a:extLst>
          </p:cNvPr>
          <p:cNvSpPr/>
          <p:nvPr/>
        </p:nvSpPr>
        <p:spPr>
          <a:xfrm>
            <a:off x="444617" y="0"/>
            <a:ext cx="562062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142D3-794C-FD1C-A32A-DB933E2E25B8}"/>
              </a:ext>
            </a:extLst>
          </p:cNvPr>
          <p:cNvSpPr/>
          <p:nvPr/>
        </p:nvSpPr>
        <p:spPr>
          <a:xfrm>
            <a:off x="0" y="472146"/>
            <a:ext cx="12192000" cy="408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00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FBC2-1765-3C56-8B5D-F03075C7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303" y="1531129"/>
            <a:ext cx="6602135" cy="669676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Algerian" panose="04020705040A02060702" pitchFamily="82" charset="0"/>
              </a:rPr>
              <a:t>Expenditure  On  Food</a:t>
            </a:r>
            <a:endParaRPr lang="en-IN" sz="3600" b="1" dirty="0"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16950B-6711-F584-2CB4-DF1E734DB53D}"/>
              </a:ext>
            </a:extLst>
          </p:cNvPr>
          <p:cNvSpPr/>
          <p:nvPr/>
        </p:nvSpPr>
        <p:spPr>
          <a:xfrm>
            <a:off x="471424" y="0"/>
            <a:ext cx="562062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142D3-794C-FD1C-A32A-DB933E2E25B8}"/>
              </a:ext>
            </a:extLst>
          </p:cNvPr>
          <p:cNvSpPr/>
          <p:nvPr/>
        </p:nvSpPr>
        <p:spPr>
          <a:xfrm>
            <a:off x="0" y="851949"/>
            <a:ext cx="12192000" cy="408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181303"/>
              </p:ext>
            </p:extLst>
          </p:nvPr>
        </p:nvGraphicFramePr>
        <p:xfrm>
          <a:off x="7903029" y="2471285"/>
          <a:ext cx="4153987" cy="400162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890780">
                  <a:extLst>
                    <a:ext uri="{9D8B030D-6E8A-4147-A177-3AD203B41FA5}">
                      <a16:colId xmlns:a16="http://schemas.microsoft.com/office/drawing/2014/main" val="3227488846"/>
                    </a:ext>
                  </a:extLst>
                </a:gridCol>
                <a:gridCol w="2263207">
                  <a:extLst>
                    <a:ext uri="{9D8B030D-6E8A-4147-A177-3AD203B41FA5}">
                      <a16:colId xmlns:a16="http://schemas.microsoft.com/office/drawing/2014/main" val="212394147"/>
                    </a:ext>
                  </a:extLst>
                </a:gridCol>
              </a:tblGrid>
              <a:tr h="93127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Current Expenditure on Food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617620"/>
                  </a:ext>
                </a:extLst>
              </a:tr>
              <a:tr h="956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Country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Current Expenditure($)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9937430"/>
                  </a:ext>
                </a:extLst>
              </a:tr>
              <a:tr h="528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Australia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375.7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9143984"/>
                  </a:ext>
                </a:extLst>
              </a:tr>
              <a:tr h="528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Canada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107.3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8653131"/>
                  </a:ext>
                </a:extLst>
              </a:tr>
              <a:tr h="528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Singapore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2305.1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0492032"/>
                  </a:ext>
                </a:extLst>
              </a:tr>
              <a:tr h="528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Sri Lanka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9080820"/>
                  </a:ext>
                </a:extLst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094327"/>
              </p:ext>
            </p:extLst>
          </p:nvPr>
        </p:nvGraphicFramePr>
        <p:xfrm>
          <a:off x="1504910" y="2471283"/>
          <a:ext cx="5927856" cy="4001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759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FBC2-1765-3C56-8B5D-F03075C7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522" y="118407"/>
            <a:ext cx="6509857" cy="684169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Algerian" panose="04020705040A02060702" pitchFamily="82" charset="0"/>
              </a:rPr>
              <a:t>COMPETITOR ANALYSIS</a:t>
            </a:r>
            <a:endParaRPr lang="en-IN" sz="3600" b="1" dirty="0"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16950B-6711-F584-2CB4-DF1E734DB53D}"/>
              </a:ext>
            </a:extLst>
          </p:cNvPr>
          <p:cNvSpPr/>
          <p:nvPr/>
        </p:nvSpPr>
        <p:spPr>
          <a:xfrm>
            <a:off x="444617" y="0"/>
            <a:ext cx="562062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142D3-794C-FD1C-A32A-DB933E2E25B8}"/>
              </a:ext>
            </a:extLst>
          </p:cNvPr>
          <p:cNvSpPr/>
          <p:nvPr/>
        </p:nvSpPr>
        <p:spPr>
          <a:xfrm>
            <a:off x="0" y="851949"/>
            <a:ext cx="12192000" cy="408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E403F1EA-8ED1-29EC-27D1-73895309E5E5}"/>
              </a:ext>
            </a:extLst>
          </p:cNvPr>
          <p:cNvSpPr/>
          <p:nvPr/>
        </p:nvSpPr>
        <p:spPr>
          <a:xfrm>
            <a:off x="6727371" y="1654526"/>
            <a:ext cx="5303520" cy="504672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8F4727B0-E09E-3823-6509-4543E7CDC4CB}"/>
              </a:ext>
            </a:extLst>
          </p:cNvPr>
          <p:cNvSpPr/>
          <p:nvPr/>
        </p:nvSpPr>
        <p:spPr>
          <a:xfrm>
            <a:off x="1111465" y="1654525"/>
            <a:ext cx="5302397" cy="5046721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39F375-08A2-C065-00F9-D4F9BA4C9E23}"/>
              </a:ext>
            </a:extLst>
          </p:cNvPr>
          <p:cNvSpPr txBox="1"/>
          <p:nvPr/>
        </p:nvSpPr>
        <p:spPr>
          <a:xfrm>
            <a:off x="1470758" y="1771160"/>
            <a:ext cx="4120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</a:t>
            </a:r>
            <a:r>
              <a:rPr lang="en-US" sz="2000" b="1" dirty="0" smtClean="0"/>
              <a:t>       </a:t>
            </a:r>
            <a:r>
              <a:rPr lang="en-US" sz="2000" b="1" dirty="0" smtClean="0"/>
              <a:t>  </a:t>
            </a:r>
            <a:r>
              <a:rPr lang="en-US" sz="2000" b="1" dirty="0"/>
              <a:t>BIGGEST COMPETITORS</a:t>
            </a:r>
            <a:endParaRPr lang="en-IN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E575D9-A1F9-39B5-8B73-D0D5AB69E1F2}"/>
              </a:ext>
            </a:extLst>
          </p:cNvPr>
          <p:cNvSpPr txBox="1"/>
          <p:nvPr/>
        </p:nvSpPr>
        <p:spPr>
          <a:xfrm>
            <a:off x="7504476" y="1777737"/>
            <a:ext cx="395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       LOWER BRACKETS</a:t>
            </a:r>
            <a:endParaRPr lang="en-IN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087895"/>
              </p:ext>
            </p:extLst>
          </p:nvPr>
        </p:nvGraphicFramePr>
        <p:xfrm>
          <a:off x="1619794" y="2403567"/>
          <a:ext cx="4330402" cy="390579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299965">
                  <a:extLst>
                    <a:ext uri="{9D8B030D-6E8A-4147-A177-3AD203B41FA5}">
                      <a16:colId xmlns:a16="http://schemas.microsoft.com/office/drawing/2014/main" val="3656237144"/>
                    </a:ext>
                  </a:extLst>
                </a:gridCol>
                <a:gridCol w="1167951">
                  <a:extLst>
                    <a:ext uri="{9D8B030D-6E8A-4147-A177-3AD203B41FA5}">
                      <a16:colId xmlns:a16="http://schemas.microsoft.com/office/drawing/2014/main" val="3523638083"/>
                    </a:ext>
                  </a:extLst>
                </a:gridCol>
                <a:gridCol w="862486">
                  <a:extLst>
                    <a:ext uri="{9D8B030D-6E8A-4147-A177-3AD203B41FA5}">
                      <a16:colId xmlns:a16="http://schemas.microsoft.com/office/drawing/2014/main" val="3911533241"/>
                    </a:ext>
                  </a:extLst>
                </a:gridCol>
              </a:tblGrid>
              <a:tr h="4882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Restaurant Name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Country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Ratings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3623248"/>
                  </a:ext>
                </a:extLst>
              </a:tr>
              <a:tr h="4882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1918 Bistro &amp; Grill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Australia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6227291"/>
                  </a:ext>
                </a:extLst>
              </a:tr>
              <a:tr h="4882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5 Little Pigs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Australia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4357298"/>
                  </a:ext>
                </a:extLst>
              </a:tr>
              <a:tr h="4882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Al'frank Cookies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Singapore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2964777"/>
                  </a:ext>
                </a:extLst>
              </a:tr>
              <a:tr h="4882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Arabian Knights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Sri Lanka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3495270"/>
                  </a:ext>
                </a:extLst>
              </a:tr>
              <a:tr h="4882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Burger's King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Sri Lanka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083556"/>
                  </a:ext>
                </a:extLst>
              </a:tr>
              <a:tr h="4882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Cut By Wolfgang Puck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Singapore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8645642"/>
                  </a:ext>
                </a:extLst>
              </a:tr>
              <a:tr h="4882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Lake House Restaurant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Canada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124547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867919"/>
              </p:ext>
            </p:extLst>
          </p:nvPr>
        </p:nvGraphicFramePr>
        <p:xfrm>
          <a:off x="7341325" y="2403563"/>
          <a:ext cx="4114800" cy="390579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252312">
                  <a:extLst>
                    <a:ext uri="{9D8B030D-6E8A-4147-A177-3AD203B41FA5}">
                      <a16:colId xmlns:a16="http://schemas.microsoft.com/office/drawing/2014/main" val="3063054055"/>
                    </a:ext>
                  </a:extLst>
                </a:gridCol>
                <a:gridCol w="938463">
                  <a:extLst>
                    <a:ext uri="{9D8B030D-6E8A-4147-A177-3AD203B41FA5}">
                      <a16:colId xmlns:a16="http://schemas.microsoft.com/office/drawing/2014/main" val="1352800616"/>
                    </a:ext>
                  </a:extLst>
                </a:gridCol>
                <a:gridCol w="924025">
                  <a:extLst>
                    <a:ext uri="{9D8B030D-6E8A-4147-A177-3AD203B41FA5}">
                      <a16:colId xmlns:a16="http://schemas.microsoft.com/office/drawing/2014/main" val="3433666187"/>
                    </a:ext>
                  </a:extLst>
                </a:gridCol>
              </a:tblGrid>
              <a:tr h="4926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Restaurant Name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Country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Ratings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6976262"/>
                  </a:ext>
                </a:extLst>
              </a:tr>
              <a:tr h="4926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Consort Restaurant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Canada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649161"/>
                  </a:ext>
                </a:extLst>
              </a:tr>
              <a:tr h="4926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Elite Indian Restaurant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Sri Lanka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583753"/>
                  </a:ext>
                </a:extLst>
              </a:tr>
              <a:tr h="457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Makansutra Gluttons Bay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Singapore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4457857"/>
                  </a:ext>
                </a:extLst>
              </a:tr>
              <a:tr h="4926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Pier 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Australia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6723223"/>
                  </a:ext>
                </a:extLst>
              </a:tr>
              <a:tr h="4926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Poets Cafe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Australia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7954113"/>
                  </a:ext>
                </a:extLst>
              </a:tr>
              <a:tr h="4926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Queen's Cafe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Sri Lanka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3690018"/>
                  </a:ext>
                </a:extLst>
              </a:tr>
              <a:tr h="4926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Star Buffet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Australia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6562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478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FBC2-1765-3C56-8B5D-F03075C7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218" y="1941865"/>
            <a:ext cx="4358311" cy="134223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Algerian" panose="04020705040A02060702" pitchFamily="82" charset="0"/>
              </a:rPr>
              <a:t>CUISINES with TOP RATINGS</a:t>
            </a:r>
            <a:endParaRPr lang="en-IN" sz="3600" b="1" dirty="0">
              <a:latin typeface="Algerian" panose="04020705040A02060702" pitchFamily="82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B97AE9C-B33D-5C12-FFB3-A43063FC1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37628" y="4173523"/>
            <a:ext cx="4043493" cy="1738618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are the cuisines in the suggested four countries with high number of ratings.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are some cuisines in all the four countries. It includes local food of that country and some other cuisines.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preference cuisines are </a:t>
            </a:r>
            <a:r>
              <a:rPr lang="en-US" dirty="0" smtClean="0"/>
              <a:t>American, Dessert, BBQ, Burger &amp; Sandwich.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16950B-6711-F584-2CB4-DF1E734DB53D}"/>
              </a:ext>
            </a:extLst>
          </p:cNvPr>
          <p:cNvSpPr/>
          <p:nvPr/>
        </p:nvSpPr>
        <p:spPr>
          <a:xfrm>
            <a:off x="537783" y="0"/>
            <a:ext cx="562062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142D3-794C-FD1C-A32A-DB933E2E25B8}"/>
              </a:ext>
            </a:extLst>
          </p:cNvPr>
          <p:cNvSpPr/>
          <p:nvPr/>
        </p:nvSpPr>
        <p:spPr>
          <a:xfrm>
            <a:off x="0" y="643744"/>
            <a:ext cx="12192000" cy="408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3117640"/>
              </p:ext>
            </p:extLst>
          </p:nvPr>
        </p:nvGraphicFramePr>
        <p:xfrm>
          <a:off x="6100354" y="2057399"/>
          <a:ext cx="5708468" cy="4238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126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FBC2-1765-3C56-8B5D-F03075C7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971" y="930694"/>
            <a:ext cx="4694079" cy="1501629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Algerian" panose="04020705040A02060702" pitchFamily="82" charset="0"/>
              </a:rPr>
              <a:t>ONLINE DELIVERY /TABLE BOOKING</a:t>
            </a:r>
            <a:endParaRPr lang="en-IN" sz="3600" b="1" dirty="0">
              <a:latin typeface="Algerian" panose="04020705040A02060702" pitchFamily="82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16F7425-723D-DDA8-D585-4502E84FE7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2122954"/>
              </p:ext>
            </p:extLst>
          </p:nvPr>
        </p:nvGraphicFramePr>
        <p:xfrm>
          <a:off x="6530177" y="1696189"/>
          <a:ext cx="5342442" cy="4679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814">
                  <a:extLst>
                    <a:ext uri="{9D8B030D-6E8A-4147-A177-3AD203B41FA5}">
                      <a16:colId xmlns:a16="http://schemas.microsoft.com/office/drawing/2014/main" val="3509052506"/>
                    </a:ext>
                  </a:extLst>
                </a:gridCol>
                <a:gridCol w="1780814">
                  <a:extLst>
                    <a:ext uri="{9D8B030D-6E8A-4147-A177-3AD203B41FA5}">
                      <a16:colId xmlns:a16="http://schemas.microsoft.com/office/drawing/2014/main" val="1754816910"/>
                    </a:ext>
                  </a:extLst>
                </a:gridCol>
                <a:gridCol w="1780814">
                  <a:extLst>
                    <a:ext uri="{9D8B030D-6E8A-4147-A177-3AD203B41FA5}">
                      <a16:colId xmlns:a16="http://schemas.microsoft.com/office/drawing/2014/main" val="528480145"/>
                    </a:ext>
                  </a:extLst>
                </a:gridCol>
              </a:tblGrid>
              <a:tr h="114924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3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Delivery Analysis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631235"/>
                  </a:ext>
                </a:extLst>
              </a:tr>
              <a:tr h="6668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  <a:p>
                      <a:pPr algn="ctr" fontAlgn="b"/>
                      <a:r>
                        <a:rPr lang="en-IN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 </a:t>
                      </a:r>
                      <a:endParaRPr lang="en-IN" sz="2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IN" sz="2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 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 Booking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215771"/>
                  </a:ext>
                </a:extLst>
              </a:tr>
              <a:tr h="66689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Australia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185446"/>
                  </a:ext>
                </a:extLst>
              </a:tr>
              <a:tr h="66689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Canada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700583"/>
                  </a:ext>
                </a:extLst>
              </a:tr>
              <a:tr h="66689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80770"/>
                  </a:ext>
                </a:extLst>
              </a:tr>
              <a:tr h="66689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Sri Lanka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830191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B97AE9C-B33D-5C12-FFB3-A43063FC1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3263" y="2617365"/>
            <a:ext cx="4043493" cy="453844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selected four countries does not provide the option of online delivery / table booking.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could be an opportunity for us. A market survey could be done to get insights about the preferences of the people about these.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vs. Services: Explore if there is a relationship between the cost for two and the availability of table booking or delivery services. Analyze whether customers are willing to pay more for the convenience of these services.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16950B-6711-F584-2CB4-DF1E734DB53D}"/>
              </a:ext>
            </a:extLst>
          </p:cNvPr>
          <p:cNvSpPr/>
          <p:nvPr/>
        </p:nvSpPr>
        <p:spPr>
          <a:xfrm>
            <a:off x="537783" y="0"/>
            <a:ext cx="562062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142D3-794C-FD1C-A32A-DB933E2E25B8}"/>
              </a:ext>
            </a:extLst>
          </p:cNvPr>
          <p:cNvSpPr/>
          <p:nvPr/>
        </p:nvSpPr>
        <p:spPr>
          <a:xfrm>
            <a:off x="0" y="643744"/>
            <a:ext cx="12192000" cy="4087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915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1937</TotalTime>
  <Words>686</Words>
  <Application>Microsoft Office PowerPoint</Application>
  <PresentationFormat>Widescreen</PresentationFormat>
  <Paragraphs>139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Albertus Extra Bold</vt:lpstr>
      <vt:lpstr>Algerian</vt:lpstr>
      <vt:lpstr>Arial</vt:lpstr>
      <vt:lpstr>Calibri</vt:lpstr>
      <vt:lpstr>Century Gothic</vt:lpstr>
      <vt:lpstr>Wingdings 3</vt:lpstr>
      <vt:lpstr>Ion</vt:lpstr>
      <vt:lpstr>PowerPoint Presentation</vt:lpstr>
      <vt:lpstr>ANALYSIS – OPENING NEW RESTAURANT</vt:lpstr>
      <vt:lpstr> COUNTRY</vt:lpstr>
      <vt:lpstr>Country – SELECTED CITIES</vt:lpstr>
      <vt:lpstr>AVERAGE RATING OF RESTAURANTS IN SELECTED COUNTRIES</vt:lpstr>
      <vt:lpstr>Expenditure  On  Food</vt:lpstr>
      <vt:lpstr>COMPETITOR ANALYSIS</vt:lpstr>
      <vt:lpstr>CUISINES with TOP RATINGS</vt:lpstr>
      <vt:lpstr>ONLINE DELIVERY /TABLE BOOKING</vt:lpstr>
      <vt:lpstr>Conclusion</vt:lpstr>
      <vt:lpstr>DASHBOARD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dell7480</dc:creator>
  <cp:lastModifiedBy>Windows User</cp:lastModifiedBy>
  <cp:revision>38</cp:revision>
  <dcterms:created xsi:type="dcterms:W3CDTF">2023-12-18T14:19:48Z</dcterms:created>
  <dcterms:modified xsi:type="dcterms:W3CDTF">2024-06-08T13:14:02Z</dcterms:modified>
</cp:coreProperties>
</file>