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630B-EC2F-8356-A538-6B227C263A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FD3285-C570-DAEB-E25B-305207922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77644B-511B-B44B-3740-20C7F5671E65}"/>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5" name="Footer Placeholder 4">
            <a:extLst>
              <a:ext uri="{FF2B5EF4-FFF2-40B4-BE49-F238E27FC236}">
                <a16:creationId xmlns:a16="http://schemas.microsoft.com/office/drawing/2014/main" id="{04761F10-33E5-6FD8-AB22-2EB793DC79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44F8D-4690-5EBE-2EBC-139ABC3D3B8E}"/>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30738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F05F-509B-DD70-410D-0118634FAE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A8D237-7D7F-2B6D-7B00-7E29B74557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E65B8-E1A6-D47A-2398-986D9FD50FCF}"/>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5" name="Footer Placeholder 4">
            <a:extLst>
              <a:ext uri="{FF2B5EF4-FFF2-40B4-BE49-F238E27FC236}">
                <a16:creationId xmlns:a16="http://schemas.microsoft.com/office/drawing/2014/main" id="{E1B50929-607F-0AE1-55A4-A36F66E49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A8CE2-403C-244D-76FC-DD0457C1CDB9}"/>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63741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CE51B-A4BB-E06E-0B5D-130CD73F72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0AF4EA-2356-9808-EC10-AA9A83AED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A6A22-C5F8-750C-B253-5EF42A5CDADD}"/>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5" name="Footer Placeholder 4">
            <a:extLst>
              <a:ext uri="{FF2B5EF4-FFF2-40B4-BE49-F238E27FC236}">
                <a16:creationId xmlns:a16="http://schemas.microsoft.com/office/drawing/2014/main" id="{43CDF304-D8B1-05D2-5F21-F4163A556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6B52B-58B5-8E78-01FC-51392703633B}"/>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52893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6F4-AD58-AF8D-A0D8-10FFC792CC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26F4D5-A434-8599-E060-9D226278F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0D269-CC43-3702-ACF1-537A1494B5EB}"/>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5" name="Footer Placeholder 4">
            <a:extLst>
              <a:ext uri="{FF2B5EF4-FFF2-40B4-BE49-F238E27FC236}">
                <a16:creationId xmlns:a16="http://schemas.microsoft.com/office/drawing/2014/main" id="{BEFA23AA-1306-F473-AD5B-3D0A573D6D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DE4D97-4D56-4BC5-7090-DF6CACFF1419}"/>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397740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4637-117D-3C13-D14D-E0B926EA3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8591D4-F449-68CB-B404-5A836EEF1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26B24-1D90-588C-9DC1-8900A5648E39}"/>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5" name="Footer Placeholder 4">
            <a:extLst>
              <a:ext uri="{FF2B5EF4-FFF2-40B4-BE49-F238E27FC236}">
                <a16:creationId xmlns:a16="http://schemas.microsoft.com/office/drawing/2014/main" id="{7BED0F9B-2A10-F6DA-9281-61ED83D41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68E96-01FB-B87B-0A0C-97EE311B6C79}"/>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174647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5B58-5461-E133-0980-9A482AA99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743D1-F46D-B9C2-29C9-FF8F2C0E9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BC1EF0-B1A3-46BA-F1C2-4EA12B6C0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07D6CA-5DFB-4CE6-6271-A0C24D78C619}"/>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6" name="Footer Placeholder 5">
            <a:extLst>
              <a:ext uri="{FF2B5EF4-FFF2-40B4-BE49-F238E27FC236}">
                <a16:creationId xmlns:a16="http://schemas.microsoft.com/office/drawing/2014/main" id="{F007A7AC-F95D-065B-323F-EC7E73FCF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D9643A-A879-3883-5024-407B985E8847}"/>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8152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A615-E334-ABA3-8455-9205B54206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E40376-6AE2-04D9-A0E8-05F13EA11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F3998-6149-F739-1F32-ED7DC19EF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4B632C-5FF0-2295-10AF-F176311DE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3A66C5-9637-A043-1F5A-700AF0E61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70367-39B0-C62F-61B4-18A68700C2F8}"/>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8" name="Footer Placeholder 7">
            <a:extLst>
              <a:ext uri="{FF2B5EF4-FFF2-40B4-BE49-F238E27FC236}">
                <a16:creationId xmlns:a16="http://schemas.microsoft.com/office/drawing/2014/main" id="{5B5DDFF6-6785-DA2C-0878-4A2B91522A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EC7663-3014-95C7-F83E-674D726FDF9B}"/>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16914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4671-8D77-4D64-010A-1857834203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8CE106-9C6B-6B3D-DAAB-826BBE4D8D02}"/>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4" name="Footer Placeholder 3">
            <a:extLst>
              <a:ext uri="{FF2B5EF4-FFF2-40B4-BE49-F238E27FC236}">
                <a16:creationId xmlns:a16="http://schemas.microsoft.com/office/drawing/2014/main" id="{D0FF5AA0-83E7-3D29-8A5E-1247123887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68878D-0DA5-1020-A44B-FAB82396DF4C}"/>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52129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0FC49-0485-1313-63EF-FB764508C6A3}"/>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3" name="Footer Placeholder 2">
            <a:extLst>
              <a:ext uri="{FF2B5EF4-FFF2-40B4-BE49-F238E27FC236}">
                <a16:creationId xmlns:a16="http://schemas.microsoft.com/office/drawing/2014/main" id="{D4E5AEAF-2C96-F57E-2F84-94DC8222C1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320E62-456A-1791-8BCC-4D72216E2230}"/>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333563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44DC-1D26-0E7C-35DB-EB08E46BC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8C708F-6BA7-48E3-7833-B0952D8DF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C1F24A-359A-DE66-2FC6-EC1DBFA16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1A033-3938-F0FE-7AED-27D11679782A}"/>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6" name="Footer Placeholder 5">
            <a:extLst>
              <a:ext uri="{FF2B5EF4-FFF2-40B4-BE49-F238E27FC236}">
                <a16:creationId xmlns:a16="http://schemas.microsoft.com/office/drawing/2014/main" id="{AA481DEB-17D7-332A-EFC4-FA33C3475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3D23D6-D777-01B6-526B-B99988C6A9FE}"/>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137810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0BE6-9009-8082-4F5F-D95659508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5717DC-EC55-6C19-BFEF-C2C781AC8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D9E231-6048-7599-2E1A-31C5CF43C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742F2-FAA1-3107-CAA9-DB8328027687}"/>
              </a:ext>
            </a:extLst>
          </p:cNvPr>
          <p:cNvSpPr>
            <a:spLocks noGrp="1"/>
          </p:cNvSpPr>
          <p:nvPr>
            <p:ph type="dt" sz="half" idx="10"/>
          </p:nvPr>
        </p:nvSpPr>
        <p:spPr/>
        <p:txBody>
          <a:bodyPr/>
          <a:lstStyle/>
          <a:p>
            <a:fld id="{B1896065-BC83-4F69-B6BB-FF5CF0794ABC}" type="datetimeFigureOut">
              <a:rPr lang="en-IN" smtClean="0"/>
              <a:t>08-08-2023</a:t>
            </a:fld>
            <a:endParaRPr lang="en-IN"/>
          </a:p>
        </p:txBody>
      </p:sp>
      <p:sp>
        <p:nvSpPr>
          <p:cNvPr id="6" name="Footer Placeholder 5">
            <a:extLst>
              <a:ext uri="{FF2B5EF4-FFF2-40B4-BE49-F238E27FC236}">
                <a16:creationId xmlns:a16="http://schemas.microsoft.com/office/drawing/2014/main" id="{B240A29B-A295-2DEC-7CD7-6CD6C3ED6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4A15-C132-B2B0-038B-DEC827F30665}"/>
              </a:ext>
            </a:extLst>
          </p:cNvPr>
          <p:cNvSpPr>
            <a:spLocks noGrp="1"/>
          </p:cNvSpPr>
          <p:nvPr>
            <p:ph type="sldNum" sz="quarter" idx="12"/>
          </p:nvPr>
        </p:nvSpPr>
        <p:spPr/>
        <p:txBody>
          <a:bodyPr/>
          <a:lstStyle/>
          <a:p>
            <a:fld id="{EDB95BBE-D571-4AF8-BB8C-67833B3339E5}" type="slidenum">
              <a:rPr lang="en-IN" smtClean="0"/>
              <a:t>‹#›</a:t>
            </a:fld>
            <a:endParaRPr lang="en-IN"/>
          </a:p>
        </p:txBody>
      </p:sp>
    </p:spTree>
    <p:extLst>
      <p:ext uri="{BB962C8B-B14F-4D97-AF65-F5344CB8AC3E}">
        <p14:creationId xmlns:p14="http://schemas.microsoft.com/office/powerpoint/2010/main" val="304250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840C9-4876-7845-32CF-671106E2F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9287F-52D2-A44A-F8BC-1BF44A87A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7F80D-BB7A-D17C-FB1A-968663ECE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96065-BC83-4F69-B6BB-FF5CF0794ABC}" type="datetimeFigureOut">
              <a:rPr lang="en-IN" smtClean="0"/>
              <a:t>08-08-2023</a:t>
            </a:fld>
            <a:endParaRPr lang="en-IN"/>
          </a:p>
        </p:txBody>
      </p:sp>
      <p:sp>
        <p:nvSpPr>
          <p:cNvPr id="5" name="Footer Placeholder 4">
            <a:extLst>
              <a:ext uri="{FF2B5EF4-FFF2-40B4-BE49-F238E27FC236}">
                <a16:creationId xmlns:a16="http://schemas.microsoft.com/office/drawing/2014/main" id="{51883DAD-E28A-222D-F3FD-E48B15E46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83098F-02D4-D1D1-CAC2-E1F5ACB4C5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95BBE-D571-4AF8-BB8C-67833B3339E5}" type="slidenum">
              <a:rPr lang="en-IN" smtClean="0"/>
              <a:t>‹#›</a:t>
            </a:fld>
            <a:endParaRPr lang="en-IN"/>
          </a:p>
        </p:txBody>
      </p:sp>
    </p:spTree>
    <p:extLst>
      <p:ext uri="{BB962C8B-B14F-4D97-AF65-F5344CB8AC3E}">
        <p14:creationId xmlns:p14="http://schemas.microsoft.com/office/powerpoint/2010/main" val="40229935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food.com/recipe/chilaquiles-with-chicken-67921"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6EC3-4881-706A-4AF1-23AAFD62F636}"/>
              </a:ext>
            </a:extLst>
          </p:cNvPr>
          <p:cNvSpPr>
            <a:spLocks noGrp="1"/>
          </p:cNvSpPr>
          <p:nvPr>
            <p:ph type="ctrTitle"/>
          </p:nvPr>
        </p:nvSpPr>
        <p:spPr>
          <a:xfrm>
            <a:off x="1524000" y="2235200"/>
            <a:ext cx="9144000" cy="2387600"/>
          </a:xfrm>
        </p:spPr>
        <p:txBody>
          <a:bodyPr anchor="ctr">
            <a:normAutofit fontScale="90000"/>
          </a:bodyPr>
          <a:lstStyle/>
          <a:p>
            <a:r>
              <a:rPr lang="en-IN" i="0" dirty="0">
                <a:solidFill>
                  <a:srgbClr val="091E42"/>
                </a:solidFill>
                <a:effectLst/>
                <a:latin typeface="freight-text-pro"/>
              </a:rPr>
              <a:t>Recipe Recommendation Assignment</a:t>
            </a:r>
            <a:endParaRPr lang="en-IN" dirty="0"/>
          </a:p>
        </p:txBody>
      </p:sp>
    </p:spTree>
    <p:extLst>
      <p:ext uri="{BB962C8B-B14F-4D97-AF65-F5344CB8AC3E}">
        <p14:creationId xmlns:p14="http://schemas.microsoft.com/office/powerpoint/2010/main" val="25251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E9B0-2D99-7681-25D0-646D44AB28BD}"/>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F7468887-B1E2-2FF7-1FD0-4C77054C87D2}"/>
              </a:ext>
            </a:extLst>
          </p:cNvPr>
          <p:cNvSpPr txBox="1"/>
          <p:nvPr/>
        </p:nvSpPr>
        <p:spPr>
          <a:xfrm>
            <a:off x="838200" y="2465041"/>
            <a:ext cx="10272252"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a:t>By performing EDA , we can see that few of the features that are relevant are </a:t>
            </a:r>
            <a:r>
              <a:rPr lang="en-US" sz="2800" i="0" kern="1200" dirty="0">
                <a:solidFill>
                  <a:srgbClr val="000000"/>
                </a:solidFill>
                <a:effectLst/>
                <a:latin typeface="Helvetica Neue"/>
                <a:ea typeface="+mj-ea"/>
                <a:cs typeface="+mj-cs"/>
              </a:rPr>
              <a:t>years_since_submission_on_review_date,</a:t>
            </a:r>
            <a:r>
              <a:rPr lang="en-IN" sz="2800" i="0" kern="1200" dirty="0">
                <a:solidFill>
                  <a:srgbClr val="000000"/>
                </a:solidFill>
                <a:effectLst/>
                <a:latin typeface="Helvetica Neue"/>
                <a:ea typeface="+mj-ea"/>
                <a:cs typeface="+mj-cs"/>
              </a:rPr>
              <a:t> minutes of preparation and n_steps.</a:t>
            </a:r>
          </a:p>
          <a:p>
            <a:pPr marL="285750" indent="-285750">
              <a:buFont typeface="Arial" panose="020B0604020202020204" pitchFamily="34" charset="0"/>
              <a:buChar char="•"/>
            </a:pPr>
            <a:r>
              <a:rPr lang="en-IN" sz="2800" dirty="0">
                <a:solidFill>
                  <a:srgbClr val="000000"/>
                </a:solidFill>
                <a:latin typeface="Helvetica Neue"/>
                <a:ea typeface="+mj-ea"/>
                <a:cs typeface="+mj-cs"/>
              </a:rPr>
              <a:t>We also saw the top n most rated tags and bottom n least rated tags. This knowledge can further be used for business purposes.</a:t>
            </a:r>
            <a:endParaRPr lang="en-IN" sz="2800" dirty="0"/>
          </a:p>
        </p:txBody>
      </p:sp>
    </p:spTree>
    <p:extLst>
      <p:ext uri="{BB962C8B-B14F-4D97-AF65-F5344CB8AC3E}">
        <p14:creationId xmlns:p14="http://schemas.microsoft.com/office/powerpoint/2010/main" val="324502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0A7D-6FB8-EBEF-7FD8-2689138A788B}"/>
              </a:ext>
            </a:extLst>
          </p:cNvPr>
          <p:cNvSpPr>
            <a:spLocks noGrp="1"/>
          </p:cNvSpPr>
          <p:nvPr>
            <p:ph type="title"/>
          </p:nvPr>
        </p:nvSpPr>
        <p:spPr>
          <a:xfrm>
            <a:off x="838200" y="2766218"/>
            <a:ext cx="10515600" cy="1325563"/>
          </a:xfrm>
        </p:spPr>
        <p:txBody>
          <a:bodyPr>
            <a:normAutofit/>
          </a:bodyPr>
          <a:lstStyle/>
          <a:p>
            <a:pPr algn="ctr"/>
            <a:r>
              <a:rPr lang="en-IN" sz="5400" dirty="0"/>
              <a:t>Thank you</a:t>
            </a:r>
          </a:p>
        </p:txBody>
      </p:sp>
    </p:spTree>
    <p:extLst>
      <p:ext uri="{BB962C8B-B14F-4D97-AF65-F5344CB8AC3E}">
        <p14:creationId xmlns:p14="http://schemas.microsoft.com/office/powerpoint/2010/main" val="10898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88D0-0BCA-6ECA-37A4-45A3A02C8217}"/>
              </a:ext>
            </a:extLst>
          </p:cNvPr>
          <p:cNvSpPr>
            <a:spLocks noGrp="1"/>
          </p:cNvSpPr>
          <p:nvPr>
            <p:ph type="title"/>
          </p:nvPr>
        </p:nvSpPr>
        <p:spPr/>
        <p:txBody>
          <a:bodyPr/>
          <a:lstStyle/>
          <a:p>
            <a:r>
              <a:rPr lang="en-IN" i="0" dirty="0">
                <a:solidFill>
                  <a:srgbClr val="091E42"/>
                </a:solidFill>
                <a:effectLst/>
                <a:latin typeface="circular"/>
              </a:rPr>
              <a:t>Introduction</a:t>
            </a:r>
            <a:endParaRPr lang="en-IN" dirty="0"/>
          </a:p>
        </p:txBody>
      </p:sp>
      <p:sp>
        <p:nvSpPr>
          <p:cNvPr id="3" name="TextBox 2">
            <a:extLst>
              <a:ext uri="{FF2B5EF4-FFF2-40B4-BE49-F238E27FC236}">
                <a16:creationId xmlns:a16="http://schemas.microsoft.com/office/drawing/2014/main" id="{CE28252A-5B6F-C1D3-2331-E084F57D9CE2}"/>
              </a:ext>
            </a:extLst>
          </p:cNvPr>
          <p:cNvSpPr txBox="1"/>
          <p:nvPr/>
        </p:nvSpPr>
        <p:spPr>
          <a:xfrm>
            <a:off x="838200" y="2413337"/>
            <a:ext cx="10515600" cy="2031325"/>
          </a:xfrm>
          <a:prstGeom prst="rect">
            <a:avLst/>
          </a:prstGeom>
          <a:noFill/>
        </p:spPr>
        <p:txBody>
          <a:bodyPr wrap="square" rtlCol="0">
            <a:spAutoFit/>
          </a:bodyPr>
          <a:lstStyle/>
          <a:p>
            <a:pPr algn="l"/>
            <a:r>
              <a:rPr lang="en-US" b="0" i="0" dirty="0">
                <a:solidFill>
                  <a:srgbClr val="091E42"/>
                </a:solidFill>
                <a:effectLst/>
                <a:latin typeface="freight-text-pro"/>
              </a:rPr>
              <a:t>If you visit any recipe websites, let’s say </a:t>
            </a:r>
            <a:r>
              <a:rPr lang="en-US" b="0" i="0" u="sng" strike="noStrike" dirty="0">
                <a:solidFill>
                  <a:srgbClr val="4F8AFB"/>
                </a:solidFill>
                <a:effectLst/>
                <a:latin typeface="freight-text-pro"/>
                <a:hlinkClick r:id="rId2"/>
              </a:rPr>
              <a:t>food.com</a:t>
            </a:r>
            <a:r>
              <a:rPr lang="en-US" b="0" i="0" dirty="0">
                <a:solidFill>
                  <a:srgbClr val="091E42"/>
                </a:solidFill>
                <a:effectLst/>
                <a:latin typeface="freight-text-pro"/>
              </a:rPr>
              <a:t>, for example, you will notice a section called “You’ll also love.” Under this section, the website recommends recipes related to the one you are looking at or based on your past rating patterns. </a:t>
            </a:r>
          </a:p>
          <a:p>
            <a:pPr algn="l"/>
            <a:br>
              <a:rPr lang="en-US" b="0" i="0" dirty="0">
                <a:solidFill>
                  <a:srgbClr val="091E42"/>
                </a:solidFill>
                <a:effectLst/>
                <a:latin typeface="freight-text-pro"/>
              </a:rPr>
            </a:br>
            <a:r>
              <a:rPr lang="en-US" b="0" i="0" dirty="0">
                <a:solidFill>
                  <a:srgbClr val="091E42"/>
                </a:solidFill>
                <a:effectLst/>
                <a:latin typeface="freight-text-pro"/>
              </a:rPr>
              <a:t>The end objective of this entire assignment is to perform Exploratory Data Analysis and feature extraction from the raw data. </a:t>
            </a:r>
          </a:p>
          <a:p>
            <a:endParaRPr lang="en-IN" dirty="0"/>
          </a:p>
        </p:txBody>
      </p:sp>
    </p:spTree>
    <p:extLst>
      <p:ext uri="{BB962C8B-B14F-4D97-AF65-F5344CB8AC3E}">
        <p14:creationId xmlns:p14="http://schemas.microsoft.com/office/powerpoint/2010/main" val="22685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BC6F-F36B-A7AF-315F-0197FEF2A20F}"/>
              </a:ext>
            </a:extLst>
          </p:cNvPr>
          <p:cNvSpPr>
            <a:spLocks noGrp="1"/>
          </p:cNvSpPr>
          <p:nvPr>
            <p:ph type="title"/>
          </p:nvPr>
        </p:nvSpPr>
        <p:spPr/>
        <p:txBody>
          <a:bodyPr/>
          <a:lstStyle/>
          <a:p>
            <a:r>
              <a:rPr lang="en-IN" i="0" dirty="0">
                <a:solidFill>
                  <a:srgbClr val="091E42"/>
                </a:solidFill>
                <a:effectLst/>
                <a:latin typeface="circular"/>
              </a:rPr>
              <a:t>Problem Statement</a:t>
            </a:r>
            <a:br>
              <a:rPr lang="en-IN" b="1" i="0" dirty="0">
                <a:solidFill>
                  <a:srgbClr val="091E42"/>
                </a:solidFill>
                <a:effectLst/>
                <a:latin typeface="circular"/>
              </a:rPr>
            </a:br>
            <a:endParaRPr lang="en-IN" dirty="0"/>
          </a:p>
        </p:txBody>
      </p:sp>
      <p:sp>
        <p:nvSpPr>
          <p:cNvPr id="3" name="TextBox 2">
            <a:extLst>
              <a:ext uri="{FF2B5EF4-FFF2-40B4-BE49-F238E27FC236}">
                <a16:creationId xmlns:a16="http://schemas.microsoft.com/office/drawing/2014/main" id="{691FA656-6E2B-AE34-FF7C-B12AE415B2BA}"/>
              </a:ext>
            </a:extLst>
          </p:cNvPr>
          <p:cNvSpPr txBox="1"/>
          <p:nvPr/>
        </p:nvSpPr>
        <p:spPr>
          <a:xfrm>
            <a:off x="993058" y="1366684"/>
            <a:ext cx="10360742" cy="3693319"/>
          </a:xfrm>
          <a:prstGeom prst="rect">
            <a:avLst/>
          </a:prstGeom>
          <a:noFill/>
        </p:spPr>
        <p:txBody>
          <a:bodyPr wrap="square" rtlCol="0">
            <a:spAutoFit/>
          </a:bodyPr>
          <a:lstStyle/>
          <a:p>
            <a:pPr algn="l"/>
            <a:r>
              <a:rPr lang="en-US" b="0" i="0" dirty="0">
                <a:solidFill>
                  <a:srgbClr val="091E42"/>
                </a:solidFill>
                <a:effectLst/>
                <a:latin typeface="freight-text-pro"/>
              </a:rPr>
              <a:t>Step into the shoes of an ML engineer working at food.com. Your job is to design a recommender system to recommend recipes to users based on their choice and the current recipe they are looking at. </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The recommendation engine is a way to increase the website's user engagement. If a user is shown relevant recipes, they are more likely to spend more time on your site reading about recipes. Higher user engagement will likely result in more business opportunities like collaborations, promotions, etc.</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The performance of a recommendation engine will significantly impact the revenue your recipe site can generate. </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Designing a recommender from scratch is a time-consuming task.  In this assignment, you are expected to explore the data and create features that will be used to build the recommender. </a:t>
            </a:r>
          </a:p>
          <a:p>
            <a:endParaRPr lang="en-IN" dirty="0"/>
          </a:p>
        </p:txBody>
      </p:sp>
    </p:spTree>
    <p:extLst>
      <p:ext uri="{BB962C8B-B14F-4D97-AF65-F5344CB8AC3E}">
        <p14:creationId xmlns:p14="http://schemas.microsoft.com/office/powerpoint/2010/main" val="266323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8BAC-F177-130B-4F63-93A30F49A31E}"/>
              </a:ext>
            </a:extLst>
          </p:cNvPr>
          <p:cNvSpPr>
            <a:spLocks noGrp="1"/>
          </p:cNvSpPr>
          <p:nvPr>
            <p:ph type="title"/>
          </p:nvPr>
        </p:nvSpPr>
        <p:spPr>
          <a:xfrm>
            <a:off x="838200" y="2766218"/>
            <a:ext cx="10515600" cy="1325563"/>
          </a:xfrm>
        </p:spPr>
        <p:txBody>
          <a:bodyPr>
            <a:normAutofit/>
          </a:bodyPr>
          <a:lstStyle/>
          <a:p>
            <a:pPr algn="ctr"/>
            <a:r>
              <a:rPr lang="en-IN" dirty="0"/>
              <a:t>Exploratory Data Analysis for feature extraction and insights</a:t>
            </a:r>
          </a:p>
        </p:txBody>
      </p:sp>
    </p:spTree>
    <p:extLst>
      <p:ext uri="{BB962C8B-B14F-4D97-AF65-F5344CB8AC3E}">
        <p14:creationId xmlns:p14="http://schemas.microsoft.com/office/powerpoint/2010/main" val="35946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F3F5-BF20-2452-7B73-4395C657FBDD}"/>
              </a:ext>
            </a:extLst>
          </p:cNvPr>
          <p:cNvSpPr>
            <a:spLocks noGrp="1"/>
          </p:cNvSpPr>
          <p:nvPr>
            <p:ph type="title"/>
          </p:nvPr>
        </p:nvSpPr>
        <p:spPr/>
        <p:txBody>
          <a:bodyPr>
            <a:normAutofit fontScale="90000"/>
          </a:bodyPr>
          <a:lstStyle/>
          <a:p>
            <a:r>
              <a:rPr lang="en-US" i="0" dirty="0" err="1">
                <a:solidFill>
                  <a:srgbClr val="000000"/>
                </a:solidFill>
                <a:effectLst/>
                <a:latin typeface="Helvetica Neue"/>
              </a:rPr>
              <a:t>years_since_submission_on_review_date</a:t>
            </a:r>
            <a:br>
              <a:rPr lang="en-US" i="0" dirty="0">
                <a:solidFill>
                  <a:srgbClr val="000000"/>
                </a:solidFill>
                <a:effectLst/>
                <a:latin typeface="Helvetica Neue"/>
              </a:rPr>
            </a:br>
            <a:endParaRPr lang="en-IN" dirty="0"/>
          </a:p>
        </p:txBody>
      </p:sp>
      <p:pic>
        <p:nvPicPr>
          <p:cNvPr id="1026" name="Picture 2">
            <a:extLst>
              <a:ext uri="{FF2B5EF4-FFF2-40B4-BE49-F238E27FC236}">
                <a16:creationId xmlns:a16="http://schemas.microsoft.com/office/drawing/2014/main" id="{8DA4C4A2-3D58-0683-F0BA-7190201FF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6517"/>
            <a:ext cx="4881716" cy="48817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590DE38-06C3-FB03-4702-CE7BE25CD202}"/>
              </a:ext>
            </a:extLst>
          </p:cNvPr>
          <p:cNvSpPr txBox="1"/>
          <p:nvPr/>
        </p:nvSpPr>
        <p:spPr>
          <a:xfrm>
            <a:off x="6095999" y="2828835"/>
            <a:ext cx="5004619" cy="1200329"/>
          </a:xfrm>
          <a:prstGeom prst="rect">
            <a:avLst/>
          </a:prstGeom>
          <a:noFill/>
        </p:spPr>
        <p:txBody>
          <a:bodyPr wrap="square" rtlCol="0">
            <a:spAutoFit/>
          </a:bodyPr>
          <a:lstStyle/>
          <a:p>
            <a:pPr algn="l"/>
            <a:r>
              <a:rPr lang="en-IN" dirty="0"/>
              <a:t>If </a:t>
            </a:r>
            <a:r>
              <a:rPr lang="en-US" dirty="0">
                <a:solidFill>
                  <a:srgbClr val="000000"/>
                </a:solidFill>
              </a:rPr>
              <a:t>we look at the ‘</a:t>
            </a:r>
            <a:r>
              <a:rPr lang="en-US" b="0" i="0" dirty="0">
                <a:solidFill>
                  <a:srgbClr val="000000"/>
                </a:solidFill>
                <a:effectLst/>
              </a:rPr>
              <a:t>Review Time Since Submission’,</a:t>
            </a:r>
          </a:p>
          <a:p>
            <a:pPr algn="l"/>
            <a:r>
              <a:rPr lang="en-IN" dirty="0"/>
              <a:t>it is apparent from the graph that </a:t>
            </a:r>
            <a:r>
              <a:rPr lang="en-US" dirty="0">
                <a:solidFill>
                  <a:srgbClr val="000000"/>
                </a:solidFill>
              </a:rPr>
              <a:t>r</a:t>
            </a:r>
            <a:r>
              <a:rPr lang="en-US" b="0" i="0" dirty="0">
                <a:solidFill>
                  <a:srgbClr val="000000"/>
                </a:solidFill>
                <a:effectLst/>
              </a:rPr>
              <a:t>ecipes more than 6 years old are rated low.</a:t>
            </a:r>
          </a:p>
          <a:p>
            <a:endParaRPr lang="en-IN" dirty="0"/>
          </a:p>
        </p:txBody>
      </p:sp>
    </p:spTree>
    <p:extLst>
      <p:ext uri="{BB962C8B-B14F-4D97-AF65-F5344CB8AC3E}">
        <p14:creationId xmlns:p14="http://schemas.microsoft.com/office/powerpoint/2010/main" val="34918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BE6D-5E7D-FF45-015E-99E26AA99D57}"/>
              </a:ext>
            </a:extLst>
          </p:cNvPr>
          <p:cNvSpPr>
            <a:spLocks noGrp="1"/>
          </p:cNvSpPr>
          <p:nvPr>
            <p:ph type="title"/>
          </p:nvPr>
        </p:nvSpPr>
        <p:spPr/>
        <p:txBody>
          <a:bodyPr/>
          <a:lstStyle/>
          <a:p>
            <a:r>
              <a:rPr lang="en-IN" i="0" dirty="0">
                <a:solidFill>
                  <a:srgbClr val="000000"/>
                </a:solidFill>
                <a:effectLst/>
                <a:latin typeface="Helvetica Neue"/>
              </a:rPr>
              <a:t>minutes</a:t>
            </a:r>
            <a:br>
              <a:rPr lang="en-IN" b="1" i="0" dirty="0">
                <a:solidFill>
                  <a:srgbClr val="000000"/>
                </a:solidFill>
                <a:effectLst/>
                <a:latin typeface="Helvetica Neue"/>
              </a:rPr>
            </a:br>
            <a:endParaRPr lang="en-IN" dirty="0"/>
          </a:p>
        </p:txBody>
      </p:sp>
      <p:sp>
        <p:nvSpPr>
          <p:cNvPr id="3" name="TextBox 2">
            <a:extLst>
              <a:ext uri="{FF2B5EF4-FFF2-40B4-BE49-F238E27FC236}">
                <a16:creationId xmlns:a16="http://schemas.microsoft.com/office/drawing/2014/main" id="{DB1F3E80-EEA5-5493-7F89-45396C57BAE2}"/>
              </a:ext>
            </a:extLst>
          </p:cNvPr>
          <p:cNvSpPr txBox="1"/>
          <p:nvPr/>
        </p:nvSpPr>
        <p:spPr>
          <a:xfrm>
            <a:off x="8026196" y="2828835"/>
            <a:ext cx="4021393" cy="1200329"/>
          </a:xfrm>
          <a:prstGeom prst="rect">
            <a:avLst/>
          </a:prstGeom>
          <a:noFill/>
        </p:spPr>
        <p:txBody>
          <a:bodyPr wrap="square" rtlCol="0">
            <a:spAutoFit/>
          </a:bodyPr>
          <a:lstStyle/>
          <a:p>
            <a:pPr algn="l"/>
            <a:r>
              <a:rPr lang="en-US" b="0" i="0" dirty="0">
                <a:solidFill>
                  <a:srgbClr val="000000"/>
                </a:solidFill>
                <a:effectLst/>
              </a:rPr>
              <a:t>If we look at the prep time, we can notice that</a:t>
            </a:r>
            <a:r>
              <a:rPr lang="en-US" dirty="0">
                <a:solidFill>
                  <a:srgbClr val="000000"/>
                </a:solidFill>
              </a:rPr>
              <a:t> s</a:t>
            </a:r>
            <a:r>
              <a:rPr lang="en-US" b="0" i="0" dirty="0">
                <a:solidFill>
                  <a:srgbClr val="000000"/>
                </a:solidFill>
                <a:effectLst/>
              </a:rPr>
              <a:t>omewhat relevant low prep time is preferred.</a:t>
            </a:r>
          </a:p>
          <a:p>
            <a:endParaRPr lang="en-IN" dirty="0"/>
          </a:p>
        </p:txBody>
      </p:sp>
      <p:pic>
        <p:nvPicPr>
          <p:cNvPr id="2050" name="Picture 2">
            <a:extLst>
              <a:ext uri="{FF2B5EF4-FFF2-40B4-BE49-F238E27FC236}">
                <a16:creationId xmlns:a16="http://schemas.microsoft.com/office/drawing/2014/main" id="{3D6F41CD-0C91-6198-CD78-0E8914030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6180"/>
            <a:ext cx="7187996" cy="4791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11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A75C-17CB-4351-3892-16D0572888C9}"/>
              </a:ext>
            </a:extLst>
          </p:cNvPr>
          <p:cNvSpPr>
            <a:spLocks noGrp="1"/>
          </p:cNvSpPr>
          <p:nvPr>
            <p:ph type="title"/>
          </p:nvPr>
        </p:nvSpPr>
        <p:spPr/>
        <p:txBody>
          <a:bodyPr/>
          <a:lstStyle/>
          <a:p>
            <a:r>
              <a:rPr lang="en-IN" i="0" dirty="0" err="1">
                <a:solidFill>
                  <a:srgbClr val="000000"/>
                </a:solidFill>
                <a:effectLst/>
                <a:latin typeface="Helvetica Neue"/>
              </a:rPr>
              <a:t>n_steps</a:t>
            </a:r>
            <a:br>
              <a:rPr lang="en-IN" b="1" i="0" dirty="0">
                <a:solidFill>
                  <a:srgbClr val="000000"/>
                </a:solidFill>
                <a:effectLst/>
                <a:latin typeface="Helvetica Neue"/>
              </a:rPr>
            </a:br>
            <a:endParaRPr lang="en-IN" dirty="0"/>
          </a:p>
        </p:txBody>
      </p:sp>
      <p:pic>
        <p:nvPicPr>
          <p:cNvPr id="3074" name="Picture 2">
            <a:extLst>
              <a:ext uri="{FF2B5EF4-FFF2-40B4-BE49-F238E27FC236}">
                <a16:creationId xmlns:a16="http://schemas.microsoft.com/office/drawing/2014/main" id="{D2F1061B-E019-A327-E5AD-9B7DF283E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133167" cy="5349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1559F5B-9493-90A5-23B1-DBE7545FD75F}"/>
              </a:ext>
            </a:extLst>
          </p:cNvPr>
          <p:cNvSpPr txBox="1"/>
          <p:nvPr/>
        </p:nvSpPr>
        <p:spPr>
          <a:xfrm>
            <a:off x="8426245" y="2408903"/>
            <a:ext cx="3411794" cy="1200329"/>
          </a:xfrm>
          <a:prstGeom prst="rect">
            <a:avLst/>
          </a:prstGeom>
          <a:noFill/>
        </p:spPr>
        <p:txBody>
          <a:bodyPr wrap="square" rtlCol="0">
            <a:spAutoFit/>
          </a:bodyPr>
          <a:lstStyle/>
          <a:p>
            <a:pPr algn="l"/>
            <a:r>
              <a:rPr lang="en-US" b="0" i="0" dirty="0">
                <a:solidFill>
                  <a:srgbClr val="000000"/>
                </a:solidFill>
                <a:effectLst/>
              </a:rPr>
              <a:t>It is clearly relevant that recipes with less than 2 steps are rated high and </a:t>
            </a:r>
            <a:r>
              <a:rPr lang="en-US" dirty="0">
                <a:solidFill>
                  <a:srgbClr val="000000"/>
                </a:solidFill>
              </a:rPr>
              <a:t>r</a:t>
            </a:r>
            <a:r>
              <a:rPr lang="en-US" b="0" i="0" dirty="0">
                <a:solidFill>
                  <a:srgbClr val="000000"/>
                </a:solidFill>
                <a:effectLst/>
              </a:rPr>
              <a:t>ecipes with more than 29 steps are rated very low.</a:t>
            </a:r>
            <a:endParaRPr lang="en-IN" dirty="0"/>
          </a:p>
        </p:txBody>
      </p:sp>
    </p:spTree>
    <p:extLst>
      <p:ext uri="{BB962C8B-B14F-4D97-AF65-F5344CB8AC3E}">
        <p14:creationId xmlns:p14="http://schemas.microsoft.com/office/powerpoint/2010/main" val="149944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BC4D-CC40-DC0B-608F-75B315B7D43F}"/>
              </a:ext>
            </a:extLst>
          </p:cNvPr>
          <p:cNvSpPr>
            <a:spLocks noGrp="1"/>
          </p:cNvSpPr>
          <p:nvPr>
            <p:ph type="title"/>
          </p:nvPr>
        </p:nvSpPr>
        <p:spPr/>
        <p:txBody>
          <a:bodyPr/>
          <a:lstStyle/>
          <a:p>
            <a:r>
              <a:rPr lang="en-US" i="0" dirty="0">
                <a:solidFill>
                  <a:srgbClr val="000000"/>
                </a:solidFill>
                <a:effectLst/>
                <a:latin typeface="Helvetica Neue"/>
              </a:rPr>
              <a:t>Top n most rated tags</a:t>
            </a:r>
            <a:br>
              <a:rPr lang="en-US" b="1" i="0" dirty="0">
                <a:solidFill>
                  <a:srgbClr val="000000"/>
                </a:solidFill>
                <a:effectLst/>
                <a:latin typeface="Helvetica Neue"/>
              </a:rPr>
            </a:br>
            <a:endParaRPr lang="en-IN" dirty="0"/>
          </a:p>
        </p:txBody>
      </p:sp>
      <p:pic>
        <p:nvPicPr>
          <p:cNvPr id="4" name="Picture 3">
            <a:extLst>
              <a:ext uri="{FF2B5EF4-FFF2-40B4-BE49-F238E27FC236}">
                <a16:creationId xmlns:a16="http://schemas.microsoft.com/office/drawing/2014/main" id="{1433FFFF-8967-34A8-5DDA-167375716332}"/>
              </a:ext>
            </a:extLst>
          </p:cNvPr>
          <p:cNvPicPr>
            <a:picLocks noChangeAspect="1"/>
          </p:cNvPicPr>
          <p:nvPr/>
        </p:nvPicPr>
        <p:blipFill>
          <a:blip r:embed="rId2"/>
          <a:stretch>
            <a:fillRect/>
          </a:stretch>
        </p:blipFill>
        <p:spPr>
          <a:xfrm>
            <a:off x="838200" y="1690688"/>
            <a:ext cx="8497036" cy="4115157"/>
          </a:xfrm>
          <a:prstGeom prst="rect">
            <a:avLst/>
          </a:prstGeom>
        </p:spPr>
      </p:pic>
      <p:sp>
        <p:nvSpPr>
          <p:cNvPr id="5" name="TextBox 4">
            <a:extLst>
              <a:ext uri="{FF2B5EF4-FFF2-40B4-BE49-F238E27FC236}">
                <a16:creationId xmlns:a16="http://schemas.microsoft.com/office/drawing/2014/main" id="{5E1F0BDF-9170-F1B6-8F7E-94C2D3A4EAE0}"/>
              </a:ext>
            </a:extLst>
          </p:cNvPr>
          <p:cNvSpPr txBox="1"/>
          <p:nvPr/>
        </p:nvSpPr>
        <p:spPr>
          <a:xfrm>
            <a:off x="9335236" y="2967335"/>
            <a:ext cx="2345487" cy="923330"/>
          </a:xfrm>
          <a:prstGeom prst="rect">
            <a:avLst/>
          </a:prstGeom>
          <a:noFill/>
        </p:spPr>
        <p:txBody>
          <a:bodyPr wrap="square" rtlCol="0">
            <a:spAutoFit/>
          </a:bodyPr>
          <a:lstStyle/>
          <a:p>
            <a:r>
              <a:rPr lang="en-IN" dirty="0"/>
              <a:t>These are the tags present in high number of recipes</a:t>
            </a:r>
          </a:p>
        </p:txBody>
      </p:sp>
    </p:spTree>
    <p:extLst>
      <p:ext uri="{BB962C8B-B14F-4D97-AF65-F5344CB8AC3E}">
        <p14:creationId xmlns:p14="http://schemas.microsoft.com/office/powerpoint/2010/main" val="119503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7D8B-7655-5EE1-8463-06C63BF0B2DD}"/>
              </a:ext>
            </a:extLst>
          </p:cNvPr>
          <p:cNvSpPr>
            <a:spLocks noGrp="1"/>
          </p:cNvSpPr>
          <p:nvPr>
            <p:ph type="title"/>
          </p:nvPr>
        </p:nvSpPr>
        <p:spPr/>
        <p:txBody>
          <a:bodyPr/>
          <a:lstStyle/>
          <a:p>
            <a:r>
              <a:rPr lang="en-US" i="0" dirty="0">
                <a:solidFill>
                  <a:srgbClr val="000000"/>
                </a:solidFill>
                <a:effectLst/>
                <a:latin typeface="Helvetica Neue"/>
              </a:rPr>
              <a:t>Bottom n least rated tags</a:t>
            </a:r>
          </a:p>
        </p:txBody>
      </p:sp>
      <p:pic>
        <p:nvPicPr>
          <p:cNvPr id="4" name="Picture 3">
            <a:extLst>
              <a:ext uri="{FF2B5EF4-FFF2-40B4-BE49-F238E27FC236}">
                <a16:creationId xmlns:a16="http://schemas.microsoft.com/office/drawing/2014/main" id="{D0501DC3-5D4B-7594-E589-3EAA94301FFC}"/>
              </a:ext>
            </a:extLst>
          </p:cNvPr>
          <p:cNvPicPr>
            <a:picLocks noChangeAspect="1"/>
          </p:cNvPicPr>
          <p:nvPr/>
        </p:nvPicPr>
        <p:blipFill>
          <a:blip r:embed="rId2"/>
          <a:stretch>
            <a:fillRect/>
          </a:stretch>
        </p:blipFill>
        <p:spPr>
          <a:xfrm>
            <a:off x="1068522" y="1690688"/>
            <a:ext cx="8481795" cy="1699407"/>
          </a:xfrm>
          <a:prstGeom prst="rect">
            <a:avLst/>
          </a:prstGeom>
        </p:spPr>
      </p:pic>
      <p:sp>
        <p:nvSpPr>
          <p:cNvPr id="5" name="TextBox 4">
            <a:extLst>
              <a:ext uri="{FF2B5EF4-FFF2-40B4-BE49-F238E27FC236}">
                <a16:creationId xmlns:a16="http://schemas.microsoft.com/office/drawing/2014/main" id="{015EAA4B-E495-A0DE-D150-2B8DB398AEC9}"/>
              </a:ext>
            </a:extLst>
          </p:cNvPr>
          <p:cNvSpPr txBox="1"/>
          <p:nvPr/>
        </p:nvSpPr>
        <p:spPr>
          <a:xfrm>
            <a:off x="1068522" y="4011561"/>
            <a:ext cx="10304207" cy="1477328"/>
          </a:xfrm>
          <a:prstGeom prst="rect">
            <a:avLst/>
          </a:prstGeom>
          <a:noFill/>
        </p:spPr>
        <p:txBody>
          <a:bodyPr wrap="square" rtlCol="0">
            <a:spAutoFit/>
          </a:bodyPr>
          <a:lstStyle/>
          <a:p>
            <a:r>
              <a:rPr lang="en-US" b="0" i="0" dirty="0">
                <a:solidFill>
                  <a:srgbClr val="000000"/>
                </a:solidFill>
                <a:effectLst/>
              </a:rPr>
              <a:t>The above tags are present in 1 recipe in over two hundred thousand. The features we create based on these tags will not teach the model new information. If these tags were one hot encoded, the entire column would be filled with zeros, and only a few rows will have 1s. One hot encoding of these tags is not a good idea. If you come up with an encoding that captures the rarity of these tags, only then can you add these tags to the analysis.</a:t>
            </a:r>
            <a:endParaRPr lang="en-IN" dirty="0"/>
          </a:p>
        </p:txBody>
      </p:sp>
    </p:spTree>
    <p:extLst>
      <p:ext uri="{BB962C8B-B14F-4D97-AF65-F5344CB8AC3E}">
        <p14:creationId xmlns:p14="http://schemas.microsoft.com/office/powerpoint/2010/main" val="234912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506</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circular</vt:lpstr>
      <vt:lpstr>freight-text-pro</vt:lpstr>
      <vt:lpstr>Helvetica Neue</vt:lpstr>
      <vt:lpstr>Office Theme</vt:lpstr>
      <vt:lpstr>Recipe Recommendation Assignment</vt:lpstr>
      <vt:lpstr>Introduction</vt:lpstr>
      <vt:lpstr>Problem Statement </vt:lpstr>
      <vt:lpstr>Exploratory Data Analysis for feature extraction and insights</vt:lpstr>
      <vt:lpstr>years_since_submission_on_review_date </vt:lpstr>
      <vt:lpstr>minutes </vt:lpstr>
      <vt:lpstr>n_steps </vt:lpstr>
      <vt:lpstr>Top n most rated tags </vt:lpstr>
      <vt:lpstr>Bottom n least rated tags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Recommendation Assignment</dc:title>
  <dc:creator>Aakar Bhardwaj</dc:creator>
  <cp:lastModifiedBy>Aakar Bhardwaj</cp:lastModifiedBy>
  <cp:revision>7</cp:revision>
  <dcterms:created xsi:type="dcterms:W3CDTF">2023-08-08T10:42:58Z</dcterms:created>
  <dcterms:modified xsi:type="dcterms:W3CDTF">2023-08-08T11:41:55Z</dcterms:modified>
</cp:coreProperties>
</file>