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82" r:id="rId3"/>
    <p:sldId id="283" r:id="rId4"/>
    <p:sldId id="288" r:id="rId5"/>
    <p:sldId id="289" r:id="rId6"/>
    <p:sldId id="290" r:id="rId7"/>
    <p:sldId id="291" r:id="rId8"/>
    <p:sldId id="292" r:id="rId9"/>
    <p:sldId id="293" r:id="rId10"/>
    <p:sldId id="294" r:id="rId11"/>
    <p:sldId id="295" r:id="rId12"/>
    <p:sldId id="257" r:id="rId13"/>
    <p:sldId id="258" r:id="rId14"/>
    <p:sldId id="259" r:id="rId15"/>
    <p:sldId id="260" r:id="rId16"/>
    <p:sldId id="261" r:id="rId17"/>
    <p:sldId id="262"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8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A14C493-5C4E-4CFD-9922-6AA3626984B1}" type="datetimeFigureOut">
              <a:rPr lang="en-US" smtClean="0"/>
              <a:t>30-Dec-16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6B9F14D-E266-4F78-90EA-3D4DDAAFA2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14C493-5C4E-4CFD-9922-6AA3626984B1}" type="datetimeFigureOut">
              <a:rPr lang="en-US" smtClean="0"/>
              <a:t>30-Dec-16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14C493-5C4E-4CFD-9922-6AA3626984B1}" type="datetimeFigureOut">
              <a:rPr lang="en-US" smtClean="0"/>
              <a:t>30-Dec-16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A14C493-5C4E-4CFD-9922-6AA3626984B1}" type="datetimeFigureOut">
              <a:rPr lang="en-US" smtClean="0"/>
              <a:t>30-Dec-16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9F14D-E266-4F78-90EA-3D4DDAAFA29C}"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4C493-5C4E-4CFD-9922-6AA3626984B1}" type="datetimeFigureOut">
              <a:rPr lang="en-US" smtClean="0"/>
              <a:t>30-Dec-16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FA14C493-5C4E-4CFD-9922-6AA3626984B1}" type="datetimeFigureOut">
              <a:rPr lang="en-US" smtClean="0"/>
              <a:t>30-Dec-16</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D6B9F14D-E266-4F78-90EA-3D4DDAAFA2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14C493-5C4E-4CFD-9922-6AA3626984B1}" type="datetimeFigureOut">
              <a:rPr lang="en-US" smtClean="0"/>
              <a:t>30-Dec-16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14C493-5C4E-4CFD-9922-6AA3626984B1}" type="datetimeFigureOut">
              <a:rPr lang="en-US" smtClean="0"/>
              <a:t>30-Dec-16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14C493-5C4E-4CFD-9922-6AA3626984B1}" type="datetimeFigureOut">
              <a:rPr lang="en-US" smtClean="0"/>
              <a:t>30-Dec-16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4C493-5C4E-4CFD-9922-6AA3626984B1}" type="datetimeFigureOut">
              <a:rPr lang="en-US" smtClean="0"/>
              <a:t>30-Dec-16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14C493-5C4E-4CFD-9922-6AA3626984B1}" type="datetimeFigureOut">
              <a:rPr lang="en-US" smtClean="0"/>
              <a:t>30-Dec-16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9F14D-E266-4F78-90EA-3D4DDAAFA29C}"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14C493-5C4E-4CFD-9922-6AA3626984B1}" type="datetimeFigureOut">
              <a:rPr lang="en-US" smtClean="0"/>
              <a:t>30-Dec-16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FA14C493-5C4E-4CFD-9922-6AA3626984B1}" type="datetimeFigureOut">
              <a:rPr lang="en-US" smtClean="0"/>
              <a:t>30-Dec-16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9F14D-E266-4F78-90EA-3D4DDAAFA29C}"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4C493-5C4E-4CFD-9922-6AA3626984B1}" type="datetimeFigureOut">
              <a:rPr lang="en-US" smtClean="0"/>
              <a:t>30-Dec-16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4C493-5C4E-4CFD-9922-6AA3626984B1}" type="datetimeFigureOut">
              <a:rPr lang="en-US" smtClean="0"/>
              <a:t>30-Dec-16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14C493-5C4E-4CFD-9922-6AA3626984B1}" type="datetimeFigureOut">
              <a:rPr lang="en-US" smtClean="0"/>
              <a:t>30-Dec-16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14C493-5C4E-4CFD-9922-6AA3626984B1}" type="datetimeFigureOut">
              <a:rPr lang="en-US" smtClean="0"/>
              <a:t>30-Dec-16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A14C493-5C4E-4CFD-9922-6AA3626984B1}" type="datetimeFigureOut">
              <a:rPr lang="en-US" smtClean="0"/>
              <a:t>30-Dec-16</a:t>
            </a:fld>
            <a:endParaRPr lang="en-US"/>
          </a:p>
        </p:txBody>
      </p:sp>
      <p:sp>
        <p:nvSpPr>
          <p:cNvPr id="27" name="Slide Number Placeholder 26"/>
          <p:cNvSpPr>
            <a:spLocks noGrp="1"/>
          </p:cNvSpPr>
          <p:nvPr>
            <p:ph type="sldNum" sz="quarter" idx="11"/>
          </p:nvPr>
        </p:nvSpPr>
        <p:spPr/>
        <p:txBody>
          <a:bodyPr rtlCol="0"/>
          <a:lstStyle/>
          <a:p>
            <a:fld id="{D6B9F14D-E266-4F78-90EA-3D4DDAAFA29C}"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A14C493-5C4E-4CFD-9922-6AA3626984B1}" type="datetimeFigureOut">
              <a:rPr lang="en-US" smtClean="0"/>
              <a:t>30-Dec-16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6B9F14D-E266-4F78-90EA-3D4DDAAFA2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4C493-5C4E-4CFD-9922-6AA3626984B1}" type="datetimeFigureOut">
              <a:rPr lang="en-US" smtClean="0"/>
              <a:t>30-Dec-16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14C493-5C4E-4CFD-9922-6AA3626984B1}" type="datetimeFigureOut">
              <a:rPr lang="en-US" smtClean="0"/>
              <a:t>30-Dec-16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14C493-5C4E-4CFD-9922-6AA3626984B1}" type="datetimeFigureOut">
              <a:rPr lang="en-US" smtClean="0"/>
              <a:t>30-Dec-16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9F14D-E266-4F78-90EA-3D4DDAAFA29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A14C493-5C4E-4CFD-9922-6AA3626984B1}" type="datetimeFigureOut">
              <a:rPr lang="en-US" smtClean="0"/>
              <a:t>30-Dec-16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6B9F14D-E266-4F78-90EA-3D4DDAAFA2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A14C493-5C4E-4CFD-9922-6AA3626984B1}" type="datetimeFigureOut">
              <a:rPr lang="en-US" smtClean="0"/>
              <a:t>30-Dec-16</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D6B9F14D-E266-4F78-90EA-3D4DDAAFA29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B5A45B9-4A02-4249-8222-570BF8738773}" type="slidenum">
              <a:rPr lang="en-US" smtClean="0"/>
              <a:t>1</a:t>
            </a:fld>
            <a:endParaRPr lang="en-US"/>
          </a:p>
        </p:txBody>
      </p:sp>
      <p:sp>
        <p:nvSpPr>
          <p:cNvPr id="2" name="Title 1"/>
          <p:cNvSpPr>
            <a:spLocks noGrp="1"/>
          </p:cNvSpPr>
          <p:nvPr>
            <p:ph type="ctrTitle"/>
          </p:nvPr>
        </p:nvSpPr>
        <p:spPr>
          <a:xfrm>
            <a:off x="-29029" y="381000"/>
            <a:ext cx="7772400" cy="1066800"/>
          </a:xfrm>
        </p:spPr>
        <p:txBody>
          <a:bodyPr>
            <a:normAutofit/>
          </a:bodyPr>
          <a:lstStyle/>
          <a:p>
            <a:r>
              <a:rPr lang="en-IN" sz="6000" u="sng" dirty="0" smtClean="0"/>
              <a:t>AC to DC converter</a:t>
            </a:r>
            <a:endParaRPr lang="en-US" sz="6000" u="sng" dirty="0"/>
          </a:p>
        </p:txBody>
      </p:sp>
      <p:sp>
        <p:nvSpPr>
          <p:cNvPr id="4" name="TextBox 3"/>
          <p:cNvSpPr txBox="1"/>
          <p:nvPr/>
        </p:nvSpPr>
        <p:spPr>
          <a:xfrm>
            <a:off x="-29029" y="2514600"/>
            <a:ext cx="4753429" cy="2246769"/>
          </a:xfrm>
          <a:prstGeom prst="rect">
            <a:avLst/>
          </a:prstGeom>
          <a:noFill/>
        </p:spPr>
        <p:txBody>
          <a:bodyPr wrap="square" rtlCol="0">
            <a:spAutoFit/>
          </a:bodyPr>
          <a:lstStyle/>
          <a:p>
            <a:pPr algn="just"/>
            <a:r>
              <a:rPr lang="en-IN" sz="2800" dirty="0" smtClean="0">
                <a:latin typeface="Times New Roman" pitchFamily="18" charset="0"/>
                <a:cs typeface="Times New Roman" pitchFamily="18" charset="0"/>
              </a:rPr>
              <a:t>OBJECTIVE :- Design </a:t>
            </a:r>
            <a:r>
              <a:rPr lang="en-IN" sz="2800" dirty="0">
                <a:latin typeface="Times New Roman" pitchFamily="18" charset="0"/>
                <a:cs typeface="Times New Roman" pitchFamily="18" charset="0"/>
              </a:rPr>
              <a:t>an LED driver to convert </a:t>
            </a:r>
            <a:r>
              <a:rPr lang="en-IN" sz="2800" dirty="0" smtClean="0">
                <a:latin typeface="Times New Roman" pitchFamily="18" charset="0"/>
                <a:cs typeface="Times New Roman" pitchFamily="18" charset="0"/>
              </a:rPr>
              <a:t>230V</a:t>
            </a:r>
            <a:r>
              <a:rPr lang="en-IN" sz="2800" dirty="0">
                <a:latin typeface="Times New Roman" pitchFamily="18" charset="0"/>
                <a:cs typeface="Times New Roman" pitchFamily="18" charset="0"/>
              </a:rPr>
              <a:t>, 50 Hz AC mains supply to 12V, 300 mA  </a:t>
            </a:r>
            <a:endParaRPr lang="en-US" sz="2800" dirty="0">
              <a:latin typeface="Times New Roman" pitchFamily="18" charset="0"/>
              <a:cs typeface="Times New Roman" pitchFamily="18" charset="0"/>
            </a:endParaRPr>
          </a:p>
          <a:p>
            <a:endParaRPr lang="en-US" sz="2800" dirty="0"/>
          </a:p>
        </p:txBody>
      </p:sp>
    </p:spTree>
    <p:extLst>
      <p:ext uri="{BB962C8B-B14F-4D97-AF65-F5344CB8AC3E}">
        <p14:creationId xmlns:p14="http://schemas.microsoft.com/office/powerpoint/2010/main" val="21925830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MOSFET</a:t>
            </a:r>
            <a:endParaRPr lang="en-US" dirty="0"/>
          </a:p>
        </p:txBody>
      </p:sp>
      <p:sp>
        <p:nvSpPr>
          <p:cNvPr id="5" name="Slide Number Placeholder 4"/>
          <p:cNvSpPr>
            <a:spLocks noGrp="1"/>
          </p:cNvSpPr>
          <p:nvPr>
            <p:ph type="sldNum" sz="quarter" idx="12"/>
          </p:nvPr>
        </p:nvSpPr>
        <p:spPr/>
        <p:txBody>
          <a:bodyPr/>
          <a:lstStyle/>
          <a:p>
            <a:fld id="{9B5A45B9-4A02-4249-8222-570BF8738773}" type="slidenum">
              <a:rPr lang="en-US" smtClean="0"/>
              <a:t>10</a:t>
            </a:fld>
            <a:endParaRPr lang="en-US"/>
          </a:p>
        </p:txBody>
      </p:sp>
      <p:sp>
        <p:nvSpPr>
          <p:cNvPr id="3" name="Content Placeholder 2"/>
          <p:cNvSpPr>
            <a:spLocks noGrp="1"/>
          </p:cNvSpPr>
          <p:nvPr>
            <p:ph sz="quarter" idx="1"/>
          </p:nvPr>
        </p:nvSpPr>
        <p:spPr/>
        <p:txBody>
          <a:bodyPr>
            <a:normAutofit lnSpcReduction="10000"/>
          </a:bodyPr>
          <a:lstStyle/>
          <a:p>
            <a:r>
              <a:rPr lang="en-IN" dirty="0" smtClean="0">
                <a:latin typeface="Arial" pitchFamily="34" charset="0"/>
                <a:cs typeface="Arial" pitchFamily="34" charset="0"/>
              </a:rPr>
              <a:t>To  perform the switching we use MOSFET . The PWM signal from the IC performs switching operation by providing voltage to the gate of MOSFET. </a:t>
            </a:r>
            <a:endParaRPr lang="en-US" dirty="0" smtClean="0">
              <a:latin typeface="Arial" pitchFamily="34" charset="0"/>
              <a:cs typeface="Arial" pitchFamily="34" charset="0"/>
            </a:endParaRPr>
          </a:p>
          <a:p>
            <a:r>
              <a:rPr lang="en-US" dirty="0" smtClean="0">
                <a:latin typeface="Arial" pitchFamily="34" charset="0"/>
                <a:cs typeface="Arial" pitchFamily="34" charset="0"/>
              </a:rPr>
              <a:t>MOSFET selection is done by checking the voltage </a:t>
            </a:r>
            <a:r>
              <a:rPr lang="en-US" dirty="0">
                <a:latin typeface="Arial" pitchFamily="34" charset="0"/>
                <a:cs typeface="Arial" pitchFamily="34" charset="0"/>
              </a:rPr>
              <a:t>and current </a:t>
            </a:r>
            <a:r>
              <a:rPr lang="en-US" dirty="0" smtClean="0">
                <a:latin typeface="Arial" pitchFamily="34" charset="0"/>
                <a:cs typeface="Arial" pitchFamily="34" charset="0"/>
              </a:rPr>
              <a:t>ratings </a:t>
            </a:r>
            <a:r>
              <a:rPr lang="en-US" dirty="0">
                <a:latin typeface="Arial" pitchFamily="34" charset="0"/>
                <a:cs typeface="Arial" pitchFamily="34" charset="0"/>
              </a:rPr>
              <a:t>for a MOSFET. A balance between low gate charge and R</a:t>
            </a:r>
            <a:r>
              <a:rPr lang="en-US" baseline="-25000" dirty="0">
                <a:latin typeface="Arial" pitchFamily="34" charset="0"/>
                <a:cs typeface="Arial" pitchFamily="34" charset="0"/>
              </a:rPr>
              <a:t>DS(ON)</a:t>
            </a:r>
            <a:r>
              <a:rPr lang="en-US" dirty="0">
                <a:latin typeface="Arial" pitchFamily="34" charset="0"/>
                <a:cs typeface="Arial" pitchFamily="34" charset="0"/>
              </a:rPr>
              <a:t> must be achieved in order to keep the temperature of the MOSFET within specification. </a:t>
            </a:r>
            <a:endParaRPr lang="en-US" dirty="0" smtClean="0">
              <a:latin typeface="Arial" pitchFamily="34" charset="0"/>
              <a:cs typeface="Arial" pitchFamily="34" charset="0"/>
            </a:endParaRPr>
          </a:p>
          <a:p>
            <a:endParaRPr lang="en-US" dirty="0"/>
          </a:p>
        </p:txBody>
      </p:sp>
    </p:spTree>
    <p:extLst>
      <p:ext uri="{BB962C8B-B14F-4D97-AF65-F5344CB8AC3E}">
        <p14:creationId xmlns:p14="http://schemas.microsoft.com/office/powerpoint/2010/main" val="4077908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Circuit Diagram</a:t>
            </a:r>
            <a:endParaRPr lang="en-US" dirty="0"/>
          </a:p>
        </p:txBody>
      </p:sp>
      <p:pic>
        <p:nvPicPr>
          <p:cNvPr id="4" name="Content Placeholder 3" descr="F:\final\1 ORIGNAL FLYACK.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363701"/>
            <a:ext cx="8229600" cy="4095924"/>
          </a:xfrm>
          <a:prstGeom prst="rect">
            <a:avLst/>
          </a:prstGeom>
          <a:noFill/>
          <a:ln>
            <a:noFill/>
          </a:ln>
        </p:spPr>
      </p:pic>
    </p:spTree>
    <p:extLst>
      <p:ext uri="{BB962C8B-B14F-4D97-AF65-F5344CB8AC3E}">
        <p14:creationId xmlns:p14="http://schemas.microsoft.com/office/powerpoint/2010/main" val="304384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t>Calculations</a:t>
            </a:r>
            <a:r>
              <a:rPr lang="en-US" sz="3200" dirty="0" smtClean="0"/>
              <a:t/>
            </a:r>
            <a:br>
              <a:rPr lang="en-US" sz="3200" dirty="0" smtClean="0"/>
            </a:br>
            <a:endParaRPr lang="en-US" dirty="0"/>
          </a:p>
        </p:txBody>
      </p:sp>
      <p:sp>
        <p:nvSpPr>
          <p:cNvPr id="3" name="Content Placeholder 2"/>
          <p:cNvSpPr>
            <a:spLocks noGrp="1"/>
          </p:cNvSpPr>
          <p:nvPr>
            <p:ph idx="1"/>
          </p:nvPr>
        </p:nvSpPr>
        <p:spPr/>
        <p:txBody>
          <a:bodyPr>
            <a:normAutofit fontScale="85000" lnSpcReduction="20000"/>
          </a:bodyPr>
          <a:lstStyle/>
          <a:p>
            <a:pPr lvl="0"/>
            <a:r>
              <a:rPr lang="en-IN" dirty="0" smtClean="0"/>
              <a:t>AC </a:t>
            </a:r>
            <a:r>
              <a:rPr lang="en-IN" dirty="0"/>
              <a:t>mains voltage  230 </a:t>
            </a:r>
            <a:r>
              <a:rPr lang="en-IN" dirty="0" err="1"/>
              <a:t>Vrms</a:t>
            </a:r>
            <a:endParaRPr lang="en-US" sz="2000" dirty="0"/>
          </a:p>
          <a:p>
            <a:pPr lvl="0"/>
            <a:r>
              <a:rPr lang="en-IN" dirty="0"/>
              <a:t>Nominal DC output voltage: V</a:t>
            </a:r>
            <a:r>
              <a:rPr lang="en-IN" baseline="-25000" dirty="0"/>
              <a:t>O</a:t>
            </a:r>
            <a:r>
              <a:rPr lang="en-IN" dirty="0"/>
              <a:t>=12 V </a:t>
            </a:r>
            <a:endParaRPr lang="en-US" sz="2000" dirty="0"/>
          </a:p>
          <a:p>
            <a:pPr lvl="0"/>
            <a:r>
              <a:rPr lang="en-IN" dirty="0"/>
              <a:t>Output constant current: I</a:t>
            </a:r>
            <a:r>
              <a:rPr lang="en-IN" baseline="-25000" dirty="0"/>
              <a:t>O</a:t>
            </a:r>
            <a:r>
              <a:rPr lang="en-IN" dirty="0"/>
              <a:t>=2 A </a:t>
            </a:r>
            <a:endParaRPr lang="en-US" sz="2000" dirty="0"/>
          </a:p>
          <a:p>
            <a:pPr lvl="0"/>
            <a:r>
              <a:rPr lang="en-IN" dirty="0"/>
              <a:t>Assuming, </a:t>
            </a:r>
            <a:endParaRPr lang="en-US" sz="2000" dirty="0"/>
          </a:p>
          <a:p>
            <a:pPr lvl="2"/>
            <a:r>
              <a:rPr lang="en-IN" dirty="0"/>
              <a:t>Full load switching frequency :  </a:t>
            </a:r>
            <a:r>
              <a:rPr lang="en-IN" dirty="0" err="1"/>
              <a:t>f</a:t>
            </a:r>
            <a:r>
              <a:rPr lang="en-IN" baseline="-25000" dirty="0" err="1"/>
              <a:t>SW</a:t>
            </a:r>
            <a:r>
              <a:rPr lang="en-IN" baseline="-25000" dirty="0"/>
              <a:t> </a:t>
            </a:r>
            <a:r>
              <a:rPr lang="en-IN" dirty="0"/>
              <a:t>= 80kHz </a:t>
            </a:r>
            <a:endParaRPr lang="en-US" sz="1600" dirty="0"/>
          </a:p>
          <a:p>
            <a:pPr lvl="2"/>
            <a:r>
              <a:rPr lang="en-IN" dirty="0"/>
              <a:t>Transformer efficiency : η = 80%</a:t>
            </a:r>
            <a:endParaRPr lang="en-US" sz="1600" dirty="0"/>
          </a:p>
          <a:p>
            <a:pPr lvl="2"/>
            <a:r>
              <a:rPr lang="en-IN" dirty="0"/>
              <a:t>Duty Cycle = 0.46</a:t>
            </a:r>
            <a:endParaRPr lang="en-US" sz="1600" dirty="0"/>
          </a:p>
          <a:p>
            <a:r>
              <a:rPr lang="en-US" dirty="0"/>
              <a:t> </a:t>
            </a:r>
            <a:endParaRPr lang="en-US" sz="2000" dirty="0"/>
          </a:p>
          <a:p>
            <a:pPr lvl="0"/>
            <a:r>
              <a:rPr lang="en-IN" dirty="0"/>
              <a:t>Efficiency=Pout/Pin= 0.8  </a:t>
            </a:r>
          </a:p>
          <a:p>
            <a:pPr lvl="0"/>
            <a:r>
              <a:rPr lang="en-IN" dirty="0" smtClean="0"/>
              <a:t>Pout = (</a:t>
            </a:r>
            <a:r>
              <a:rPr lang="en-IN" dirty="0" err="1" smtClean="0"/>
              <a:t>V</a:t>
            </a:r>
            <a:r>
              <a:rPr lang="en-IN" baseline="-25000" dirty="0" err="1" smtClean="0"/>
              <a:t>o</a:t>
            </a:r>
            <a:r>
              <a:rPr lang="en-IN" dirty="0" err="1" smtClean="0"/>
              <a:t>+V</a:t>
            </a:r>
            <a:r>
              <a:rPr lang="en-IN" baseline="-25000" dirty="0" err="1" smtClean="0"/>
              <a:t>d</a:t>
            </a:r>
            <a:r>
              <a:rPr lang="en-IN" dirty="0" smtClean="0"/>
              <a:t>)*I</a:t>
            </a:r>
            <a:r>
              <a:rPr lang="en-IN" baseline="-25000" dirty="0" smtClean="0"/>
              <a:t>o</a:t>
            </a:r>
            <a:r>
              <a:rPr lang="en-IN" dirty="0" smtClean="0"/>
              <a:t> </a:t>
            </a:r>
            <a:endParaRPr lang="en-US" sz="2000" dirty="0" smtClean="0"/>
          </a:p>
          <a:p>
            <a:pPr lvl="1"/>
            <a:r>
              <a:rPr lang="en-IN" dirty="0" smtClean="0"/>
              <a:t> where I</a:t>
            </a:r>
            <a:r>
              <a:rPr lang="en-IN" baseline="-25000" dirty="0" smtClean="0"/>
              <a:t>o</a:t>
            </a:r>
            <a:r>
              <a:rPr lang="en-IN" dirty="0" smtClean="0"/>
              <a:t>=2.05 A,  Vo=12 V and </a:t>
            </a:r>
            <a:r>
              <a:rPr lang="en-IN" dirty="0" err="1" smtClean="0"/>
              <a:t>Schottky</a:t>
            </a:r>
            <a:r>
              <a:rPr lang="en-IN" dirty="0" smtClean="0"/>
              <a:t> diode forward voltage:  </a:t>
            </a:r>
            <a:r>
              <a:rPr lang="en-IN" dirty="0" err="1" smtClean="0"/>
              <a:t>V</a:t>
            </a:r>
            <a:r>
              <a:rPr lang="en-IN" baseline="-25000" dirty="0" err="1" smtClean="0"/>
              <a:t>d</a:t>
            </a:r>
            <a:r>
              <a:rPr lang="en-IN" baseline="-25000" dirty="0" smtClean="0"/>
              <a:t> </a:t>
            </a:r>
            <a:r>
              <a:rPr lang="en-IN" dirty="0" smtClean="0"/>
              <a:t>= 0.4 V </a:t>
            </a:r>
            <a:endParaRPr lang="en-US" sz="1800" dirty="0" smtClean="0"/>
          </a:p>
          <a:p>
            <a:pPr lvl="0"/>
            <a:r>
              <a:rPr lang="en-IN" dirty="0" smtClean="0"/>
              <a:t>Pin =12.4*2.05/0.8 = 31.775 W</a:t>
            </a:r>
            <a:endParaRPr lang="en-US" sz="2000" dirty="0" smtClean="0"/>
          </a:p>
        </p:txBody>
      </p:sp>
    </p:spTree>
    <p:extLst>
      <p:ext uri="{BB962C8B-B14F-4D97-AF65-F5344CB8AC3E}">
        <p14:creationId xmlns:p14="http://schemas.microsoft.com/office/powerpoint/2010/main" val="93170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325112"/>
          </a:xfrm>
        </p:spPr>
        <p:txBody>
          <a:bodyPr>
            <a:normAutofit fontScale="92500" lnSpcReduction="10000"/>
          </a:bodyPr>
          <a:lstStyle/>
          <a:p>
            <a:pPr lvl="0"/>
            <a:r>
              <a:rPr lang="en-IN" sz="2400" dirty="0" err="1" smtClean="0"/>
              <a:t>Ip,avg</a:t>
            </a:r>
            <a:r>
              <a:rPr lang="en-IN" sz="2400" dirty="0" smtClean="0"/>
              <a:t>=Pin/</a:t>
            </a:r>
            <a:r>
              <a:rPr lang="en-IN" sz="2400" dirty="0" err="1" smtClean="0"/>
              <a:t>Vpri</a:t>
            </a:r>
            <a:r>
              <a:rPr lang="en-IN" sz="2400" dirty="0" smtClean="0"/>
              <a:t> = 31.775/326</a:t>
            </a:r>
            <a:endParaRPr lang="en-US" sz="2400" dirty="0" smtClean="0"/>
          </a:p>
          <a:p>
            <a:r>
              <a:rPr lang="en-IN" sz="2400" dirty="0" smtClean="0"/>
              <a:t>Therefore,   </a:t>
            </a:r>
            <a:r>
              <a:rPr lang="en-IN" sz="2400" dirty="0" err="1" smtClean="0"/>
              <a:t>Ip,avg</a:t>
            </a:r>
            <a:r>
              <a:rPr lang="en-IN" sz="2400" dirty="0" smtClean="0"/>
              <a:t>=97 mA</a:t>
            </a:r>
            <a:endParaRPr lang="en-US" sz="2400" dirty="0" smtClean="0"/>
          </a:p>
          <a:p>
            <a:pPr lvl="0"/>
            <a:r>
              <a:rPr lang="en-IN" sz="2400" dirty="0" err="1" smtClean="0"/>
              <a:t>Ip,pk</a:t>
            </a:r>
            <a:r>
              <a:rPr lang="en-IN" sz="2400" dirty="0" smtClean="0"/>
              <a:t>=2*</a:t>
            </a:r>
            <a:r>
              <a:rPr lang="en-IN" sz="2400" dirty="0" err="1" smtClean="0"/>
              <a:t>Ip,avg</a:t>
            </a:r>
            <a:r>
              <a:rPr lang="en-IN" sz="2400" dirty="0" smtClean="0"/>
              <a:t>/D</a:t>
            </a:r>
            <a:endParaRPr lang="en-US" sz="2400" dirty="0" smtClean="0"/>
          </a:p>
          <a:p>
            <a:r>
              <a:rPr lang="en-IN" sz="2400" dirty="0" smtClean="0"/>
              <a:t>	=&gt; </a:t>
            </a:r>
            <a:r>
              <a:rPr lang="en-IN" sz="2400" dirty="0" err="1" smtClean="0"/>
              <a:t>Ip,pk</a:t>
            </a:r>
            <a:r>
              <a:rPr lang="en-IN" sz="2400" dirty="0" smtClean="0"/>
              <a:t> =424 mA</a:t>
            </a:r>
            <a:endParaRPr lang="en-US" sz="2400" dirty="0" smtClean="0"/>
          </a:p>
          <a:p>
            <a:pPr lvl="0"/>
            <a:r>
              <a:rPr lang="en-US" sz="2400" dirty="0" err="1" smtClean="0"/>
              <a:t>Vpri</a:t>
            </a:r>
            <a:r>
              <a:rPr lang="en-US" sz="2400" dirty="0" smtClean="0"/>
              <a:t>=</a:t>
            </a:r>
            <a:r>
              <a:rPr lang="en-US" sz="2400" dirty="0" err="1" smtClean="0"/>
              <a:t>L</a:t>
            </a:r>
            <a:r>
              <a:rPr lang="en-US" sz="2400" baseline="-25000" dirty="0" err="1" smtClean="0"/>
              <a:t>p</a:t>
            </a:r>
            <a:r>
              <a:rPr lang="en-US" sz="2400" baseline="-25000" dirty="0" smtClean="0"/>
              <a:t> </a:t>
            </a:r>
            <a:r>
              <a:rPr lang="en-US" sz="2400" dirty="0" smtClean="0"/>
              <a:t>*di/</a:t>
            </a:r>
            <a:r>
              <a:rPr lang="en-US" sz="2400" dirty="0" err="1" smtClean="0"/>
              <a:t>dt</a:t>
            </a:r>
            <a:endParaRPr lang="en-US" sz="2400" dirty="0" smtClean="0"/>
          </a:p>
          <a:p>
            <a:pPr lvl="0"/>
            <a:r>
              <a:rPr lang="en-IN" sz="2400" dirty="0" err="1" smtClean="0"/>
              <a:t>Lp</a:t>
            </a:r>
            <a:r>
              <a:rPr lang="en-IN" sz="2400" dirty="0" smtClean="0"/>
              <a:t>=(</a:t>
            </a:r>
            <a:r>
              <a:rPr lang="en-IN" sz="2400" dirty="0" err="1" smtClean="0"/>
              <a:t>Vpri</a:t>
            </a:r>
            <a:r>
              <a:rPr lang="en-IN" sz="2400" dirty="0" smtClean="0"/>
              <a:t>*D*</a:t>
            </a:r>
            <a:r>
              <a:rPr lang="en-IN" sz="2400" dirty="0" err="1" smtClean="0"/>
              <a:t>Tsw</a:t>
            </a:r>
            <a:r>
              <a:rPr lang="en-IN" sz="2400" dirty="0" smtClean="0"/>
              <a:t>)/ </a:t>
            </a:r>
            <a:r>
              <a:rPr lang="en-IN" sz="2400" dirty="0" err="1" smtClean="0"/>
              <a:t>Ip,pk</a:t>
            </a:r>
            <a:endParaRPr lang="en-US" sz="2400" dirty="0" smtClean="0"/>
          </a:p>
          <a:p>
            <a:r>
              <a:rPr lang="en-IN" sz="2400" dirty="0" smtClean="0"/>
              <a:t>	=&gt;</a:t>
            </a:r>
            <a:r>
              <a:rPr lang="en-IN" sz="2400" dirty="0" err="1" smtClean="0"/>
              <a:t>Lp</a:t>
            </a:r>
            <a:r>
              <a:rPr lang="en-IN" sz="2400" dirty="0" smtClean="0"/>
              <a:t>=4.4 </a:t>
            </a:r>
            <a:r>
              <a:rPr lang="en-IN" sz="2400" dirty="0" err="1" smtClean="0"/>
              <a:t>mH</a:t>
            </a:r>
            <a:endParaRPr lang="en-IN" sz="2400" dirty="0" smtClean="0"/>
          </a:p>
          <a:p>
            <a:r>
              <a:rPr lang="en-US" sz="2400" dirty="0" err="1" smtClean="0"/>
              <a:t>Ip</a:t>
            </a:r>
            <a:r>
              <a:rPr lang="en-US" sz="2400" dirty="0" smtClean="0"/>
              <a:t>*</a:t>
            </a:r>
            <a:r>
              <a:rPr lang="en-US" sz="2400" dirty="0" err="1" smtClean="0"/>
              <a:t>Np</a:t>
            </a:r>
            <a:r>
              <a:rPr lang="en-US" sz="2400" dirty="0" smtClean="0"/>
              <a:t>=Is*Ns</a:t>
            </a:r>
          </a:p>
          <a:p>
            <a:r>
              <a:rPr lang="en-IN" sz="2400" dirty="0" err="1" smtClean="0"/>
              <a:t>Is,avg</a:t>
            </a:r>
            <a:r>
              <a:rPr lang="en-IN" sz="2400" dirty="0" smtClean="0"/>
              <a:t>= </a:t>
            </a:r>
            <a:r>
              <a:rPr lang="en-IN" sz="2400" dirty="0" err="1" smtClean="0"/>
              <a:t>Ip,avg</a:t>
            </a:r>
            <a:r>
              <a:rPr lang="en-IN" sz="2400" dirty="0" smtClean="0"/>
              <a:t>*Ns/</a:t>
            </a:r>
            <a:r>
              <a:rPr lang="en-IN" sz="2400" dirty="0" err="1" smtClean="0"/>
              <a:t>Np</a:t>
            </a:r>
            <a:endParaRPr lang="en-US" sz="2400" dirty="0" smtClean="0"/>
          </a:p>
          <a:p>
            <a:r>
              <a:rPr lang="en-IN" sz="2400" dirty="0" smtClean="0"/>
              <a:t>Where </a:t>
            </a:r>
            <a:r>
              <a:rPr lang="en-IN" sz="2400" dirty="0" err="1" smtClean="0"/>
              <a:t>Is,avg</a:t>
            </a:r>
            <a:r>
              <a:rPr lang="en-IN" sz="2400" dirty="0" smtClean="0"/>
              <a:t>= 2.05 mA and </a:t>
            </a:r>
            <a:r>
              <a:rPr lang="en-IN" sz="2400" dirty="0" err="1" smtClean="0"/>
              <a:t>Ip,avg</a:t>
            </a:r>
            <a:r>
              <a:rPr lang="en-IN" sz="2400" dirty="0" smtClean="0"/>
              <a:t>=</a:t>
            </a:r>
            <a:r>
              <a:rPr lang="en-IN" sz="2400" dirty="0" err="1" smtClean="0"/>
              <a:t>Ip,pk</a:t>
            </a:r>
            <a:r>
              <a:rPr lang="en-IN" sz="2400" dirty="0" smtClean="0"/>
              <a:t>*(1-D)*0.5 </a:t>
            </a:r>
            <a:endParaRPr lang="en-US" sz="2400" dirty="0" smtClean="0"/>
          </a:p>
          <a:p>
            <a:r>
              <a:rPr lang="en-IN" sz="2400" dirty="0" smtClean="0"/>
              <a:t>Therefore 2.05=0.5*(1-0.46)*0.424*</a:t>
            </a:r>
            <a:r>
              <a:rPr lang="en-IN" sz="2400" dirty="0" err="1" smtClean="0"/>
              <a:t>Np</a:t>
            </a:r>
            <a:r>
              <a:rPr lang="en-IN" sz="2400" dirty="0" smtClean="0"/>
              <a:t>/Ns</a:t>
            </a:r>
            <a:endParaRPr lang="en-US" sz="2400" dirty="0" smtClean="0"/>
          </a:p>
          <a:p>
            <a:r>
              <a:rPr lang="en-IN" sz="2400" dirty="0" smtClean="0"/>
              <a:t>=&gt;</a:t>
            </a:r>
            <a:r>
              <a:rPr lang="en-IN" sz="2400" dirty="0" err="1" smtClean="0"/>
              <a:t>Np</a:t>
            </a:r>
            <a:r>
              <a:rPr lang="en-IN" sz="2400" dirty="0" smtClean="0"/>
              <a:t>/Ns =179/10</a:t>
            </a:r>
            <a:endParaRPr lang="en-US" sz="2400" dirty="0" smtClean="0"/>
          </a:p>
          <a:p>
            <a:endParaRPr lang="en-US" sz="2400" dirty="0" smtClean="0"/>
          </a:p>
          <a:p>
            <a:endParaRPr lang="en-US" dirty="0"/>
          </a:p>
        </p:txBody>
      </p:sp>
    </p:spTree>
    <p:extLst>
      <p:ext uri="{BB962C8B-B14F-4D97-AF65-F5344CB8AC3E}">
        <p14:creationId xmlns:p14="http://schemas.microsoft.com/office/powerpoint/2010/main" val="307324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325112"/>
          </a:xfrm>
        </p:spPr>
        <p:txBody>
          <a:bodyPr>
            <a:normAutofit/>
          </a:bodyPr>
          <a:lstStyle/>
          <a:p>
            <a:r>
              <a:rPr lang="en-IN" sz="2600" dirty="0" smtClean="0"/>
              <a:t>Also</a:t>
            </a:r>
            <a:r>
              <a:rPr lang="en-IN" sz="2600" dirty="0"/>
              <a:t>,</a:t>
            </a:r>
            <a:endParaRPr lang="en-US" sz="2600" dirty="0"/>
          </a:p>
          <a:p>
            <a:r>
              <a:rPr lang="en-IN" sz="2600" dirty="0"/>
              <a:t> (</a:t>
            </a:r>
            <a:r>
              <a:rPr lang="en-IN" sz="2600" dirty="0" err="1"/>
              <a:t>Ls</a:t>
            </a:r>
            <a:r>
              <a:rPr lang="en-IN" sz="2600" dirty="0"/>
              <a:t>/</a:t>
            </a:r>
            <a:r>
              <a:rPr lang="en-IN" sz="2600" dirty="0" err="1"/>
              <a:t>Lp</a:t>
            </a:r>
            <a:r>
              <a:rPr lang="en-IN" sz="2600" dirty="0"/>
              <a:t>) = N</a:t>
            </a:r>
            <a:r>
              <a:rPr lang="en-IN" sz="2600" baseline="30000" dirty="0"/>
              <a:t>2 </a:t>
            </a:r>
            <a:r>
              <a:rPr lang="en-IN" sz="2600" dirty="0"/>
              <a:t>=(Ns/</a:t>
            </a:r>
            <a:r>
              <a:rPr lang="en-IN" sz="2600" dirty="0" err="1"/>
              <a:t>Np</a:t>
            </a:r>
            <a:r>
              <a:rPr lang="en-IN" sz="2600" dirty="0"/>
              <a:t>)</a:t>
            </a:r>
            <a:r>
              <a:rPr lang="en-IN" sz="2600" baseline="30000" dirty="0"/>
              <a:t>2</a:t>
            </a:r>
            <a:endParaRPr lang="en-US" sz="2600" dirty="0"/>
          </a:p>
          <a:p>
            <a:r>
              <a:rPr lang="en-IN" sz="2600" dirty="0"/>
              <a:t>  Therefore, </a:t>
            </a:r>
            <a:r>
              <a:rPr lang="en-IN" sz="2600" dirty="0" err="1"/>
              <a:t>Ls</a:t>
            </a:r>
            <a:r>
              <a:rPr lang="en-IN" sz="2600" dirty="0"/>
              <a:t>= 9.5*10</a:t>
            </a:r>
            <a:r>
              <a:rPr lang="en-IN" sz="2600" baseline="30000" dirty="0"/>
              <a:t>-3</a:t>
            </a:r>
            <a:r>
              <a:rPr lang="en-IN" sz="2600" dirty="0"/>
              <a:t>*</a:t>
            </a:r>
            <a:r>
              <a:rPr lang="en-IN" sz="2600" dirty="0" err="1"/>
              <a:t>Lp</a:t>
            </a:r>
            <a:endParaRPr lang="en-US" sz="2600" dirty="0"/>
          </a:p>
          <a:p>
            <a:r>
              <a:rPr lang="en-IN" sz="2600" dirty="0"/>
              <a:t>   </a:t>
            </a:r>
            <a:r>
              <a:rPr lang="en-IN" sz="2600" dirty="0" err="1"/>
              <a:t>Ls</a:t>
            </a:r>
            <a:r>
              <a:rPr lang="en-IN" sz="2600" dirty="0"/>
              <a:t>=13.73  </a:t>
            </a:r>
            <a:r>
              <a:rPr lang="en-IN" sz="2600" dirty="0" err="1"/>
              <a:t>uH</a:t>
            </a:r>
            <a:endParaRPr lang="en-US" sz="2600" dirty="0"/>
          </a:p>
          <a:p>
            <a:pPr lvl="0"/>
            <a:r>
              <a:rPr lang="en-IN" sz="2600" dirty="0"/>
              <a:t>Thus taking turns as:- </a:t>
            </a:r>
            <a:r>
              <a:rPr lang="en-IN" sz="2600" dirty="0" err="1"/>
              <a:t>Np</a:t>
            </a:r>
            <a:r>
              <a:rPr lang="en-IN" sz="2600" dirty="0"/>
              <a:t>=179 and Ns=10</a:t>
            </a:r>
            <a:endParaRPr lang="en-US" sz="2600" dirty="0"/>
          </a:p>
          <a:p>
            <a:pPr lvl="0"/>
            <a:r>
              <a:rPr lang="en-IN" sz="2600" dirty="0"/>
              <a:t>Vaux /</a:t>
            </a:r>
            <a:r>
              <a:rPr lang="en-IN" sz="2600" dirty="0" err="1"/>
              <a:t>Naux</a:t>
            </a:r>
            <a:r>
              <a:rPr lang="en-IN" sz="2600" dirty="0"/>
              <a:t>=(</a:t>
            </a:r>
            <a:r>
              <a:rPr lang="en-IN" sz="2600" dirty="0" err="1"/>
              <a:t>Vo+V</a:t>
            </a:r>
            <a:r>
              <a:rPr lang="en-IN" sz="2600" baseline="-25000" dirty="0" err="1"/>
              <a:t>d</a:t>
            </a:r>
            <a:r>
              <a:rPr lang="en-IN" sz="2600" dirty="0"/>
              <a:t>) /Ns</a:t>
            </a:r>
            <a:endParaRPr lang="en-US" sz="2600" dirty="0"/>
          </a:p>
          <a:p>
            <a:pPr lvl="0"/>
            <a:r>
              <a:rPr lang="en-IN" sz="2600" dirty="0" err="1"/>
              <a:t>Naux</a:t>
            </a:r>
            <a:r>
              <a:rPr lang="en-IN" sz="2600" dirty="0"/>
              <a:t>=Ns*Vaux/(Vo + </a:t>
            </a:r>
            <a:r>
              <a:rPr lang="en-IN" sz="2600" dirty="0" err="1"/>
              <a:t>Vd</a:t>
            </a:r>
            <a:r>
              <a:rPr lang="en-IN" sz="2600" dirty="0"/>
              <a:t>) where we want 19 V at </a:t>
            </a:r>
            <a:r>
              <a:rPr lang="en-IN" sz="2600" dirty="0" err="1"/>
              <a:t>auxillary</a:t>
            </a:r>
            <a:r>
              <a:rPr lang="en-IN" sz="2600" dirty="0"/>
              <a:t> winding</a:t>
            </a:r>
            <a:endParaRPr lang="en-US" sz="2600" dirty="0"/>
          </a:p>
          <a:p>
            <a:pPr lvl="0"/>
            <a:r>
              <a:rPr lang="en-IN" sz="2600" dirty="0" err="1"/>
              <a:t>Naux</a:t>
            </a:r>
            <a:r>
              <a:rPr lang="en-IN" sz="2600" dirty="0"/>
              <a:t>=10*19V/(12.4) =16</a:t>
            </a:r>
            <a:endParaRPr lang="en-US" sz="2600" dirty="0"/>
          </a:p>
          <a:p>
            <a:endParaRPr lang="en-US" dirty="0"/>
          </a:p>
        </p:txBody>
      </p:sp>
    </p:spTree>
    <p:extLst>
      <p:ext uri="{BB962C8B-B14F-4D97-AF65-F5344CB8AC3E}">
        <p14:creationId xmlns:p14="http://schemas.microsoft.com/office/powerpoint/2010/main" val="31729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 OF FILTER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MOV</a:t>
            </a:r>
            <a:r>
              <a:rPr lang="en-US" b="1" dirty="0"/>
              <a:t>:- </a:t>
            </a:r>
            <a:r>
              <a:rPr lang="en-US" dirty="0"/>
              <a:t>When the transient voltage across the </a:t>
            </a:r>
            <a:r>
              <a:rPr lang="en-US" dirty="0" err="1"/>
              <a:t>varistor</a:t>
            </a:r>
            <a:r>
              <a:rPr lang="en-US" dirty="0"/>
              <a:t> is equal to or greater than the rated value, its resistance suddenly becomes very small turning the </a:t>
            </a:r>
            <a:r>
              <a:rPr lang="en-US" dirty="0" err="1"/>
              <a:t>varistor</a:t>
            </a:r>
            <a:r>
              <a:rPr lang="en-US" dirty="0"/>
              <a:t> into a conductor due to the avalanche effect of its semiconductor material. Thus clipping-off any voltage spikes.</a:t>
            </a:r>
          </a:p>
          <a:p>
            <a:r>
              <a:rPr lang="en-US" dirty="0"/>
              <a:t>A </a:t>
            </a:r>
            <a:r>
              <a:rPr lang="en-US" b="1" dirty="0"/>
              <a:t>line filter</a:t>
            </a:r>
            <a:r>
              <a:rPr lang="en-US" dirty="0"/>
              <a:t> is placed between an electronic equipment and a line external to it, to attenuate conducted radio frequencies, also known as electromagnetic interference (EMI) -- between the line and the equipment.</a:t>
            </a:r>
          </a:p>
          <a:p>
            <a:r>
              <a:rPr lang="en-US" dirty="0"/>
              <a:t>In this a </a:t>
            </a:r>
            <a:r>
              <a:rPr lang="en-US" b="1" dirty="0"/>
              <a:t>choke</a:t>
            </a:r>
            <a:r>
              <a:rPr lang="en-US" dirty="0"/>
              <a:t>/inductor is used to block higher-frequency alternating current (AC) in an electrical circuit, while passing lower-frequency or direct current (DC). </a:t>
            </a:r>
          </a:p>
          <a:p>
            <a:r>
              <a:rPr lang="en-US" dirty="0"/>
              <a:t> The choke's impedance increases with frequency. Its low electrical resistance passes both AC and DC with little power loss, but it can limit the amount of AC due to its reactance.</a:t>
            </a:r>
          </a:p>
          <a:p>
            <a:endParaRPr lang="en-US" dirty="0"/>
          </a:p>
        </p:txBody>
      </p:sp>
    </p:spTree>
    <p:extLst>
      <p:ext uri="{BB962C8B-B14F-4D97-AF65-F5344CB8AC3E}">
        <p14:creationId xmlns:p14="http://schemas.microsoft.com/office/powerpoint/2010/main" val="111453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lstStyle/>
          <a:p>
            <a:r>
              <a:rPr lang="en-IN" dirty="0"/>
              <a:t>PIV&gt;326-1 (=</a:t>
            </a:r>
            <a:r>
              <a:rPr lang="en-IN" dirty="0" err="1"/>
              <a:t>Vm-Vf</a:t>
            </a:r>
            <a:r>
              <a:rPr lang="en-IN" dirty="0"/>
              <a:t> )</a:t>
            </a:r>
            <a:endParaRPr lang="en-US" dirty="0"/>
          </a:p>
          <a:p>
            <a:r>
              <a:rPr lang="en-IN" dirty="0"/>
              <a:t>=&gt; PIV&gt;325 </a:t>
            </a:r>
            <a:endParaRPr lang="en-US" dirty="0"/>
          </a:p>
          <a:p>
            <a:r>
              <a:rPr lang="en-IN" dirty="0"/>
              <a:t> So we choose 1N4005 </a:t>
            </a:r>
            <a:endParaRPr lang="en-US" dirty="0"/>
          </a:p>
          <a:p>
            <a:r>
              <a:rPr lang="en-IN" dirty="0"/>
              <a:t>As its reverse breakdown voltage = 600V</a:t>
            </a:r>
            <a:endParaRPr lang="en-US" dirty="0"/>
          </a:p>
          <a:p>
            <a:pPr lvl="0"/>
            <a:r>
              <a:rPr lang="en-IN" dirty="0"/>
              <a:t>Input=&gt; 230V(</a:t>
            </a:r>
            <a:r>
              <a:rPr lang="en-IN" dirty="0" err="1"/>
              <a:t>Vrms</a:t>
            </a:r>
            <a:r>
              <a:rPr lang="en-IN" dirty="0"/>
              <a:t>) , 50 Hz ,AC mains supply</a:t>
            </a:r>
            <a:endParaRPr lang="en-US" dirty="0"/>
          </a:p>
          <a:p>
            <a:pPr lvl="0"/>
            <a:r>
              <a:rPr lang="en-IN" dirty="0"/>
              <a:t>Output =&gt; FULL RECTIFIED WAVE</a:t>
            </a:r>
            <a:endParaRPr lang="en-US" dirty="0"/>
          </a:p>
          <a:p>
            <a:pPr lvl="0"/>
            <a:r>
              <a:rPr lang="en-IN" dirty="0" err="1"/>
              <a:t>Vout</a:t>
            </a:r>
            <a:r>
              <a:rPr lang="en-IN" dirty="0"/>
              <a:t>=&gt;326V, 100Hz</a:t>
            </a:r>
            <a:endParaRPr lang="en-US" dirty="0"/>
          </a:p>
          <a:p>
            <a:endParaRPr lang="en-US" dirty="0"/>
          </a:p>
        </p:txBody>
      </p:sp>
      <p:pic>
        <p:nvPicPr>
          <p:cNvPr id="5" name="Content Placeholder 3" descr="C:\Users\DELL-PC\Desktop\yemota\slides\main-qimg-663682a20eb4305149dd95e61f5fd6eb.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274127" y="3733800"/>
            <a:ext cx="4162425" cy="2994819"/>
          </a:xfrm>
          <a:prstGeom prst="rect">
            <a:avLst/>
          </a:prstGeom>
          <a:noFill/>
          <a:extLst/>
        </p:spPr>
      </p:pic>
    </p:spTree>
    <p:extLst>
      <p:ext uri="{BB962C8B-B14F-4D97-AF65-F5344CB8AC3E}">
        <p14:creationId xmlns:p14="http://schemas.microsoft.com/office/powerpoint/2010/main" val="340453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105400"/>
          </a:xfrm>
        </p:spPr>
        <p:txBody>
          <a:bodyPr>
            <a:noAutofit/>
          </a:bodyPr>
          <a:lstStyle/>
          <a:p>
            <a:pPr lvl="0"/>
            <a:r>
              <a:rPr lang="en-US" sz="2200" dirty="0"/>
              <a:t>Taking choke coil of 39 </a:t>
            </a:r>
            <a:r>
              <a:rPr lang="en-US" sz="2200" dirty="0" err="1"/>
              <a:t>mH</a:t>
            </a:r>
            <a:r>
              <a:rPr lang="en-US" sz="2200" dirty="0"/>
              <a:t> , R of the choke coil = 1 ohm</a:t>
            </a:r>
          </a:p>
          <a:p>
            <a:r>
              <a:rPr lang="en-US" sz="2200" dirty="0" err="1"/>
              <a:t>f</a:t>
            </a:r>
            <a:r>
              <a:rPr lang="en-US" sz="2200" baseline="-25000" dirty="0" err="1"/>
              <a:t>sw</a:t>
            </a:r>
            <a:r>
              <a:rPr lang="en-US" sz="2200" dirty="0"/>
              <a:t>=1/(2*3.14.sqrt(L*2*Cy)</a:t>
            </a:r>
          </a:p>
          <a:p>
            <a:r>
              <a:rPr lang="en-US" sz="2200" dirty="0"/>
              <a:t>Therefore, Cy= 1/ 4*3.14</a:t>
            </a:r>
            <a:r>
              <a:rPr lang="en-US" sz="2200" baseline="30000" dirty="0"/>
              <a:t>2</a:t>
            </a:r>
            <a:r>
              <a:rPr lang="en-US" sz="2200" dirty="0"/>
              <a:t>*f</a:t>
            </a:r>
            <a:r>
              <a:rPr lang="en-US" sz="2200" baseline="-25000" dirty="0"/>
              <a:t>sw</a:t>
            </a:r>
            <a:r>
              <a:rPr lang="en-US" sz="2200" baseline="30000" dirty="0"/>
              <a:t>2</a:t>
            </a:r>
            <a:r>
              <a:rPr lang="en-US" sz="2200" dirty="0"/>
              <a:t>*L*2    where </a:t>
            </a:r>
            <a:r>
              <a:rPr lang="en-US" sz="2200" dirty="0" err="1"/>
              <a:t>f</a:t>
            </a:r>
            <a:r>
              <a:rPr lang="en-US" sz="2200" baseline="-25000" dirty="0" err="1"/>
              <a:t>sw</a:t>
            </a:r>
            <a:r>
              <a:rPr lang="en-US" sz="2200" dirty="0"/>
              <a:t>=80 KHz</a:t>
            </a:r>
          </a:p>
          <a:p>
            <a:pPr lvl="2"/>
            <a:r>
              <a:rPr lang="en-US" sz="2200" dirty="0"/>
              <a:t>Cy=50 pF</a:t>
            </a:r>
          </a:p>
          <a:p>
            <a:pPr marL="0" indent="0">
              <a:buNone/>
            </a:pPr>
            <a:r>
              <a:rPr lang="en-US" sz="2200" dirty="0"/>
              <a:t> </a:t>
            </a:r>
            <a:r>
              <a:rPr lang="en-US" sz="2200" dirty="0" smtClean="0"/>
              <a:t>MOV </a:t>
            </a:r>
            <a:r>
              <a:rPr lang="en-US" sz="2200" dirty="0"/>
              <a:t>selection </a:t>
            </a:r>
          </a:p>
          <a:p>
            <a:pPr marL="457200" lvl="1" indent="0">
              <a:buNone/>
            </a:pPr>
            <a:r>
              <a:rPr lang="en-US" sz="2200" dirty="0"/>
              <a:t>Clamping voltage of MOV should be 20% more than the operating peak voltage</a:t>
            </a:r>
          </a:p>
          <a:p>
            <a:pPr marL="457200" lvl="1" indent="0">
              <a:buNone/>
            </a:pPr>
            <a:r>
              <a:rPr lang="en-US" sz="2200" dirty="0"/>
              <a:t>=&gt;1.2*230*</a:t>
            </a:r>
            <a:r>
              <a:rPr lang="en-US" sz="2200" dirty="0" err="1"/>
              <a:t>sqrt</a:t>
            </a:r>
            <a:r>
              <a:rPr lang="en-US" sz="2200" dirty="0"/>
              <a:t>(2) = 400V </a:t>
            </a:r>
          </a:p>
          <a:p>
            <a:pPr marL="457200" lvl="1" indent="0">
              <a:buNone/>
            </a:pPr>
            <a:r>
              <a:rPr lang="en-US" sz="2200" dirty="0"/>
              <a:t>MOV used is 07D431K having </a:t>
            </a:r>
            <a:r>
              <a:rPr lang="en-US" sz="2200" dirty="0" err="1"/>
              <a:t>Vrms</a:t>
            </a:r>
            <a:r>
              <a:rPr lang="en-US" sz="2200" dirty="0"/>
              <a:t>=275V </a:t>
            </a:r>
          </a:p>
          <a:p>
            <a:pPr marL="457200" lvl="1" indent="0">
              <a:buNone/>
            </a:pPr>
            <a:r>
              <a:rPr lang="en-US" sz="2200" dirty="0"/>
              <a:t>FUSE used </a:t>
            </a:r>
          </a:p>
          <a:p>
            <a:r>
              <a:rPr lang="en-US" sz="2000" dirty="0"/>
              <a:t>Max current= 482mA therefore current rating = 1A</a:t>
            </a:r>
          </a:p>
          <a:p>
            <a:pPr lvl="0"/>
            <a:r>
              <a:rPr lang="en-IN" sz="2000" dirty="0" smtClean="0"/>
              <a:t>To convert full rectified wave to unregulated DC.</a:t>
            </a:r>
            <a:endParaRPr lang="en-US" sz="2000" dirty="0" smtClean="0"/>
          </a:p>
          <a:p>
            <a:pPr lvl="0"/>
            <a:r>
              <a:rPr lang="en-IN" sz="2000" dirty="0" smtClean="0"/>
              <a:t>The capacitor should be such that the discharge time is very high. </a:t>
            </a:r>
            <a:endParaRPr lang="en-US" sz="2000" dirty="0" smtClean="0"/>
          </a:p>
          <a:p>
            <a:pPr lvl="0"/>
            <a:r>
              <a:rPr lang="en-IN" sz="2000" dirty="0" smtClean="0"/>
              <a:t>Therefore, RC&gt;&gt;(1/f)  Where </a:t>
            </a:r>
            <a:r>
              <a:rPr lang="en-IN" sz="2000" dirty="0" err="1" smtClean="0"/>
              <a:t>R</a:t>
            </a:r>
            <a:r>
              <a:rPr lang="en-IN" sz="2000" baseline="-25000" dirty="0" err="1" smtClean="0"/>
              <a:t>l</a:t>
            </a:r>
            <a:r>
              <a:rPr lang="en-IN" sz="2000" dirty="0" smtClean="0"/>
              <a:t>=Vin/</a:t>
            </a:r>
            <a:r>
              <a:rPr lang="en-IN" sz="2000" dirty="0" err="1" smtClean="0"/>
              <a:t>Iin</a:t>
            </a:r>
            <a:r>
              <a:rPr lang="en-IN" sz="2000" dirty="0" smtClean="0"/>
              <a:t> = 326/(482mA) = 676 ohm</a:t>
            </a:r>
            <a:endParaRPr lang="en-US" sz="2000" dirty="0" smtClean="0"/>
          </a:p>
          <a:p>
            <a:pPr lvl="0"/>
            <a:r>
              <a:rPr lang="en-IN" sz="2000" dirty="0" smtClean="0"/>
              <a:t>C &gt;&gt; (1/(80*676*1000))</a:t>
            </a:r>
            <a:endParaRPr lang="en-US" sz="2000" dirty="0" smtClean="0"/>
          </a:p>
          <a:p>
            <a:pPr lvl="0"/>
            <a:r>
              <a:rPr lang="en-IN" sz="2000" dirty="0" smtClean="0"/>
              <a:t>=&gt; C1 &gt;&gt; 17 </a:t>
            </a:r>
            <a:r>
              <a:rPr lang="en-IN" sz="2000" dirty="0" err="1" smtClean="0"/>
              <a:t>uF</a:t>
            </a:r>
            <a:r>
              <a:rPr lang="en-IN" sz="2000" dirty="0" smtClean="0"/>
              <a:t> Therefore take C1=100uF </a:t>
            </a:r>
            <a:endParaRPr lang="en-US" sz="2000" dirty="0" smtClean="0"/>
          </a:p>
          <a:p>
            <a:endParaRPr lang="en-US" sz="2000" dirty="0"/>
          </a:p>
        </p:txBody>
      </p:sp>
    </p:spTree>
    <p:extLst>
      <p:ext uri="{BB962C8B-B14F-4D97-AF65-F5344CB8AC3E}">
        <p14:creationId xmlns:p14="http://schemas.microsoft.com/office/powerpoint/2010/main" val="199012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final\1 ORIGNAL FLYACK 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609600"/>
            <a:ext cx="8839200" cy="5410200"/>
          </a:xfrm>
          <a:prstGeom prst="rect">
            <a:avLst/>
          </a:prstGeom>
          <a:noFill/>
          <a:ln>
            <a:noFill/>
          </a:ln>
        </p:spPr>
      </p:pic>
    </p:spTree>
    <p:extLst>
      <p:ext uri="{BB962C8B-B14F-4D97-AF65-F5344CB8AC3E}">
        <p14:creationId xmlns:p14="http://schemas.microsoft.com/office/powerpoint/2010/main" val="275413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err="1" smtClean="0"/>
              <a:t>Vs</a:t>
            </a:r>
            <a:r>
              <a:rPr lang="en-IN" u="sng" dirty="0" smtClean="0"/>
              <a:t> and VPK PIN CALCULATIONS</a:t>
            </a:r>
            <a:endParaRPr lang="en-US" u="sng" dirty="0"/>
          </a:p>
        </p:txBody>
      </p:sp>
      <p:sp>
        <p:nvSpPr>
          <p:cNvPr id="3" name="Content Placeholder 2"/>
          <p:cNvSpPr>
            <a:spLocks noGrp="1"/>
          </p:cNvSpPr>
          <p:nvPr>
            <p:ph idx="1"/>
          </p:nvPr>
        </p:nvSpPr>
        <p:spPr/>
        <p:txBody>
          <a:bodyPr>
            <a:normAutofit fontScale="70000" lnSpcReduction="20000"/>
          </a:bodyPr>
          <a:lstStyle/>
          <a:p>
            <a:pPr lvl="0"/>
            <a:r>
              <a:rPr lang="en-IN" dirty="0"/>
              <a:t>The VPK pin detects the peak average value of the sinusoidal input. This means that when Vin = </a:t>
            </a:r>
            <a:r>
              <a:rPr lang="en-IN" dirty="0" err="1"/>
              <a:t>Vpk,avg</a:t>
            </a:r>
            <a:r>
              <a:rPr lang="en-IN" dirty="0"/>
              <a:t>=(2*</a:t>
            </a:r>
            <a:r>
              <a:rPr lang="en-IN" dirty="0" err="1"/>
              <a:t>Vrms</a:t>
            </a:r>
            <a:r>
              <a:rPr lang="en-IN" dirty="0"/>
              <a:t>*</a:t>
            </a:r>
            <a:r>
              <a:rPr lang="en-IN" dirty="0" err="1"/>
              <a:t>sqrt</a:t>
            </a:r>
            <a:r>
              <a:rPr lang="en-IN" dirty="0"/>
              <a:t>(2))/3.14</a:t>
            </a:r>
            <a:endParaRPr lang="en-US" dirty="0"/>
          </a:p>
          <a:p>
            <a:pPr lvl="0"/>
            <a:r>
              <a:rPr lang="en-IN" dirty="0"/>
              <a:t>Thus by voltage divider equation we get</a:t>
            </a:r>
            <a:endParaRPr lang="en-US" dirty="0"/>
          </a:p>
          <a:p>
            <a:pPr lvl="0"/>
            <a:r>
              <a:rPr lang="en-IN" dirty="0"/>
              <a:t>  (R2+R3)/(R1+R2+R3) = (3*3.14)/(2*</a:t>
            </a:r>
            <a:r>
              <a:rPr lang="en-IN" dirty="0" err="1"/>
              <a:t>Vrms</a:t>
            </a:r>
            <a:r>
              <a:rPr lang="en-IN" dirty="0"/>
              <a:t>*</a:t>
            </a:r>
            <a:r>
              <a:rPr lang="en-IN" dirty="0" err="1"/>
              <a:t>sqrt</a:t>
            </a:r>
            <a:r>
              <a:rPr lang="en-IN" dirty="0"/>
              <a:t>(2))  ­­­­­­­­­­­­­­………………………….</a:t>
            </a:r>
            <a:r>
              <a:rPr lang="en-IN" dirty="0" err="1"/>
              <a:t>eqn</a:t>
            </a:r>
            <a:r>
              <a:rPr lang="en-IN" dirty="0"/>
              <a:t>  (1)</a:t>
            </a:r>
            <a:endParaRPr lang="en-US" dirty="0"/>
          </a:p>
          <a:p>
            <a:pPr lvl="0"/>
            <a:r>
              <a:rPr lang="en-US" dirty="0"/>
              <a:t>The VS detects the input sine wave. This means that when Vin reaches its peak value then voltage at point 3V</a:t>
            </a:r>
          </a:p>
          <a:p>
            <a:pPr lvl="0"/>
            <a:r>
              <a:rPr lang="en-US" dirty="0"/>
              <a:t>Thus by voltage divider we get</a:t>
            </a:r>
          </a:p>
          <a:p>
            <a:pPr lvl="0"/>
            <a:r>
              <a:rPr lang="en-IN" dirty="0"/>
              <a:t>R3/(R1+R2+R3)=3/(</a:t>
            </a:r>
            <a:r>
              <a:rPr lang="en-IN" dirty="0" err="1"/>
              <a:t>Vrms</a:t>
            </a:r>
            <a:r>
              <a:rPr lang="en-IN" dirty="0"/>
              <a:t>*</a:t>
            </a:r>
            <a:r>
              <a:rPr lang="en-IN" dirty="0" err="1"/>
              <a:t>sqrt</a:t>
            </a:r>
            <a:r>
              <a:rPr lang="en-IN" dirty="0"/>
              <a:t>(2)) ………………………………………</a:t>
            </a:r>
            <a:r>
              <a:rPr lang="en-IN" dirty="0" err="1"/>
              <a:t>eqn</a:t>
            </a:r>
            <a:r>
              <a:rPr lang="en-IN" dirty="0"/>
              <a:t> (2)</a:t>
            </a:r>
            <a:endParaRPr lang="en-US" dirty="0"/>
          </a:p>
          <a:p>
            <a:pPr lvl="0"/>
            <a:r>
              <a:rPr lang="en-US" dirty="0"/>
              <a:t>Where </a:t>
            </a:r>
            <a:r>
              <a:rPr lang="en-US" dirty="0" err="1"/>
              <a:t>Vrms</a:t>
            </a:r>
            <a:r>
              <a:rPr lang="en-US" dirty="0"/>
              <a:t> = 230 V  </a:t>
            </a:r>
          </a:p>
          <a:p>
            <a:pPr lvl="0"/>
            <a:r>
              <a:rPr lang="en-IN" dirty="0"/>
              <a:t>Solving </a:t>
            </a:r>
            <a:r>
              <a:rPr lang="en-IN" dirty="0" err="1"/>
              <a:t>Eqn</a:t>
            </a:r>
            <a:r>
              <a:rPr lang="en-IN" dirty="0"/>
              <a:t>(1) we get </a:t>
            </a:r>
            <a:endParaRPr lang="en-US" dirty="0"/>
          </a:p>
          <a:p>
            <a:pPr lvl="0"/>
            <a:r>
              <a:rPr lang="en-IN" dirty="0"/>
              <a:t> (R1+R2+R3)/(R2+R3)=69.2</a:t>
            </a:r>
            <a:endParaRPr lang="en-US" dirty="0"/>
          </a:p>
          <a:p>
            <a:pPr lvl="0"/>
            <a:r>
              <a:rPr lang="en-IN" dirty="0"/>
              <a:t>and Solving </a:t>
            </a:r>
            <a:r>
              <a:rPr lang="en-IN" dirty="0" err="1"/>
              <a:t>Eqn</a:t>
            </a:r>
            <a:r>
              <a:rPr lang="en-IN" dirty="0"/>
              <a:t>(2) (R1/R3)+(R2/R3) = (3*3.14)/(2*230*</a:t>
            </a:r>
            <a:r>
              <a:rPr lang="en-IN" dirty="0" err="1"/>
              <a:t>sqrt</a:t>
            </a:r>
            <a:r>
              <a:rPr lang="en-IN" dirty="0"/>
              <a:t>(2))</a:t>
            </a:r>
            <a:endParaRPr lang="en-US" dirty="0"/>
          </a:p>
          <a:p>
            <a:endParaRPr lang="en-US" dirty="0"/>
          </a:p>
        </p:txBody>
      </p:sp>
    </p:spTree>
    <p:extLst>
      <p:ext uri="{BB962C8B-B14F-4D97-AF65-F5344CB8AC3E}">
        <p14:creationId xmlns:p14="http://schemas.microsoft.com/office/powerpoint/2010/main" val="168373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lstStyle/>
          <a:p>
            <a:r>
              <a:rPr lang="en-IN" dirty="0" smtClean="0"/>
              <a:t>BLOCK DIAGRAM</a:t>
            </a:r>
            <a:endParaRPr lang="en-US" dirty="0"/>
          </a:p>
        </p:txBody>
      </p:sp>
      <p:sp>
        <p:nvSpPr>
          <p:cNvPr id="4" name="Slide Number Placeholder 3"/>
          <p:cNvSpPr>
            <a:spLocks noGrp="1"/>
          </p:cNvSpPr>
          <p:nvPr>
            <p:ph type="sldNum" sz="quarter" idx="12"/>
          </p:nvPr>
        </p:nvSpPr>
        <p:spPr/>
        <p:txBody>
          <a:bodyPr/>
          <a:lstStyle/>
          <a:p>
            <a:fld id="{9B5A45B9-4A02-4249-8222-570BF8738773}" type="slidenum">
              <a:rPr lang="en-US" smtClean="0"/>
              <a:t>2</a:t>
            </a:fld>
            <a:endParaRPr lang="en-US"/>
          </a:p>
        </p:txBody>
      </p:sp>
      <p:pic>
        <p:nvPicPr>
          <p:cNvPr id="5" name="Picture 2" descr="SMPS-block-d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7162800" cy="474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927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830763"/>
          </a:xfrm>
        </p:spPr>
        <p:txBody>
          <a:bodyPr>
            <a:normAutofit fontScale="92500" lnSpcReduction="10000"/>
          </a:bodyPr>
          <a:lstStyle/>
          <a:p>
            <a:pPr lvl="0"/>
            <a:r>
              <a:rPr lang="en-US" dirty="0" smtClean="0"/>
              <a:t>taking R3=1K</a:t>
            </a:r>
          </a:p>
          <a:p>
            <a:pPr lvl="0"/>
            <a:r>
              <a:rPr lang="en-US" dirty="0" smtClean="0"/>
              <a:t>we get  R1-68.2*R2 = 68.2</a:t>
            </a:r>
          </a:p>
          <a:p>
            <a:pPr lvl="0"/>
            <a:r>
              <a:rPr lang="en-US" dirty="0" smtClean="0"/>
              <a:t>R1+R2 = 108</a:t>
            </a:r>
          </a:p>
          <a:p>
            <a:pPr lvl="0"/>
            <a:r>
              <a:rPr lang="en-US" dirty="0" smtClean="0"/>
              <a:t>We get R1=106 K ohm	R2=570 ohm  R3=1K ohm</a:t>
            </a:r>
          </a:p>
          <a:p>
            <a:pPr lvl="0"/>
            <a:r>
              <a:rPr lang="en-US" dirty="0" smtClean="0"/>
              <a:t>FINDING CURRENT:-</a:t>
            </a:r>
          </a:p>
          <a:p>
            <a:pPr lvl="0"/>
            <a:r>
              <a:rPr lang="en-IN" dirty="0" smtClean="0"/>
              <a:t>V=IR, P=I</a:t>
            </a:r>
            <a:r>
              <a:rPr lang="en-IN" baseline="30000" dirty="0" smtClean="0"/>
              <a:t>2</a:t>
            </a:r>
            <a:r>
              <a:rPr lang="en-IN" dirty="0" smtClean="0"/>
              <a:t>R         (230Vrms</a:t>
            </a:r>
            <a:r>
              <a:rPr lang="en-IN" dirty="0" smtClean="0">
                <a:sym typeface="Wingdings"/>
              </a:rPr>
              <a:t></a:t>
            </a:r>
            <a:r>
              <a:rPr lang="en-IN" dirty="0" smtClean="0"/>
              <a:t> 325.269V DC)</a:t>
            </a:r>
            <a:endParaRPr lang="en-US" dirty="0" smtClean="0"/>
          </a:p>
          <a:p>
            <a:r>
              <a:rPr lang="en-IN" dirty="0" smtClean="0"/>
              <a:t>	=&gt;I = 326/(106+ 0.570 +1)  =&gt; I= 3 mA</a:t>
            </a:r>
            <a:endParaRPr lang="en-US" dirty="0" smtClean="0"/>
          </a:p>
          <a:p>
            <a:r>
              <a:rPr lang="en-US" dirty="0" smtClean="0"/>
              <a:t> </a:t>
            </a:r>
          </a:p>
          <a:p>
            <a:pPr lvl="0"/>
            <a:r>
              <a:rPr lang="en-IN" dirty="0" smtClean="0"/>
              <a:t>Recommended value of R4 and C3</a:t>
            </a:r>
            <a:endParaRPr lang="en-US" dirty="0" smtClean="0"/>
          </a:p>
          <a:p>
            <a:r>
              <a:rPr lang="en-IN" dirty="0" smtClean="0"/>
              <a:t>	R4=330K</a:t>
            </a:r>
            <a:endParaRPr lang="en-US" dirty="0" smtClean="0"/>
          </a:p>
          <a:p>
            <a:r>
              <a:rPr lang="en-IN" dirty="0" smtClean="0"/>
              <a:t>	C3=C2=1uF/16V</a:t>
            </a:r>
            <a:r>
              <a:rPr lang="en-US" dirty="0" smtClean="0"/>
              <a:t>   </a:t>
            </a:r>
            <a:r>
              <a:rPr lang="en-IN" dirty="0" smtClean="0"/>
              <a:t>so that corner frequency &lt;10 Hz</a:t>
            </a:r>
            <a:endParaRPr lang="en-US" dirty="0" smtClean="0"/>
          </a:p>
          <a:p>
            <a:endParaRPr lang="en-US" dirty="0"/>
          </a:p>
        </p:txBody>
      </p:sp>
    </p:spTree>
    <p:extLst>
      <p:ext uri="{BB962C8B-B14F-4D97-AF65-F5344CB8AC3E}">
        <p14:creationId xmlns:p14="http://schemas.microsoft.com/office/powerpoint/2010/main" val="246967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458200" cy="5486400"/>
          </a:xfrm>
          <a:prstGeom prst="rect">
            <a:avLst/>
          </a:prstGeom>
          <a:noFill/>
          <a:ln>
            <a:noFill/>
          </a:ln>
        </p:spPr>
      </p:pic>
    </p:spTree>
    <p:extLst>
      <p:ext uri="{BB962C8B-B14F-4D97-AF65-F5344CB8AC3E}">
        <p14:creationId xmlns:p14="http://schemas.microsoft.com/office/powerpoint/2010/main" val="218354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u="sng" dirty="0"/>
              <a:t> Calculations for the Supply (</a:t>
            </a:r>
            <a:r>
              <a:rPr lang="en-US" u="sng" dirty="0" err="1"/>
              <a:t>Vcc</a:t>
            </a:r>
            <a:r>
              <a:rPr lang="en-US" u="sng" dirty="0"/>
              <a:t>) circuit</a:t>
            </a:r>
            <a:r>
              <a:rPr lang="en-US" dirty="0"/>
              <a:t/>
            </a:r>
            <a:br>
              <a:rPr lang="en-US" dirty="0"/>
            </a:b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lvl="0"/>
            <a:r>
              <a:rPr lang="en-IN" sz="3600" dirty="0" err="1" smtClean="0"/>
              <a:t>Zener</a:t>
            </a:r>
            <a:r>
              <a:rPr lang="en-IN" sz="3600" dirty="0" smtClean="0"/>
              <a:t> diode taken</a:t>
            </a:r>
            <a:endParaRPr lang="en-US" sz="3600" dirty="0" smtClean="0"/>
          </a:p>
          <a:p>
            <a:r>
              <a:rPr lang="en-IN" sz="3600" dirty="0" smtClean="0"/>
              <a:t>    Z1=20V (12.5 mA, 45 mA)    : -IN4747,              Z2=18V (14 mA, 50 mA)   :-IN4746 </a:t>
            </a:r>
            <a:endParaRPr lang="en-US" sz="3600" dirty="0" smtClean="0"/>
          </a:p>
          <a:p>
            <a:r>
              <a:rPr lang="en-IN" sz="3600" dirty="0" smtClean="0"/>
              <a:t>Maximum </a:t>
            </a:r>
            <a:r>
              <a:rPr lang="en-IN" sz="3600" dirty="0" err="1" smtClean="0"/>
              <a:t>zener</a:t>
            </a:r>
            <a:r>
              <a:rPr lang="en-IN" sz="3600" dirty="0" smtClean="0"/>
              <a:t> current that can flow:-</a:t>
            </a:r>
            <a:endParaRPr lang="en-US" sz="3600" dirty="0" smtClean="0"/>
          </a:p>
          <a:p>
            <a:r>
              <a:rPr lang="en-IN" sz="3600" dirty="0" smtClean="0"/>
              <a:t>I</a:t>
            </a:r>
            <a:r>
              <a:rPr lang="en-IN" sz="3600" baseline="-25000" dirty="0" smtClean="0"/>
              <a:t>Z1</a:t>
            </a:r>
            <a:r>
              <a:rPr lang="en-IN" sz="3600" dirty="0" smtClean="0"/>
              <a:t>=45 mA     I</a:t>
            </a:r>
            <a:r>
              <a:rPr lang="en-IN" sz="3600" baseline="-25000" dirty="0" smtClean="0"/>
              <a:t>Z2</a:t>
            </a:r>
            <a:r>
              <a:rPr lang="en-IN" sz="3600" dirty="0" smtClean="0"/>
              <a:t>=50 mA   </a:t>
            </a:r>
            <a:endParaRPr lang="en-US" sz="3600" dirty="0" smtClean="0"/>
          </a:p>
          <a:p>
            <a:r>
              <a:rPr lang="en-US" sz="3600" dirty="0" smtClean="0"/>
              <a:t>Applying voltage divider we get</a:t>
            </a:r>
          </a:p>
          <a:p>
            <a:r>
              <a:rPr lang="en-US" sz="3600" dirty="0" smtClean="0"/>
              <a:t>R7*326/(R7+R5) =20 V</a:t>
            </a:r>
          </a:p>
          <a:p>
            <a:r>
              <a:rPr lang="en-US" sz="3600" dirty="0" smtClean="0"/>
              <a:t>R5/R7 =15.3   ………(3)</a:t>
            </a:r>
          </a:p>
          <a:p>
            <a:r>
              <a:rPr lang="en-US" sz="3600" dirty="0" smtClean="0"/>
              <a:t>(20-18)/(5mA) =R6</a:t>
            </a:r>
          </a:p>
          <a:p>
            <a:pPr lvl="0"/>
            <a:r>
              <a:rPr lang="en-US" sz="3600" dirty="0" smtClean="0"/>
              <a:t>R6=400 ohm</a:t>
            </a:r>
          </a:p>
          <a:p>
            <a:r>
              <a:rPr lang="en-US" sz="3600" dirty="0" smtClean="0"/>
              <a:t>Using V=IR ,  R5= (306/55mA) = 5.6K</a:t>
            </a:r>
          </a:p>
          <a:p>
            <a:pPr lvl="0"/>
            <a:r>
              <a:rPr lang="en-US" sz="3600" dirty="0" smtClean="0"/>
              <a:t>Therefore, from </a:t>
            </a:r>
            <a:r>
              <a:rPr lang="en-US" sz="3600" dirty="0" err="1" smtClean="0"/>
              <a:t>eqn</a:t>
            </a:r>
            <a:r>
              <a:rPr lang="en-US" sz="3600" dirty="0" smtClean="0"/>
              <a:t>(3) we get R7 = 4K</a:t>
            </a:r>
          </a:p>
          <a:p>
            <a:pPr lvl="0"/>
            <a:r>
              <a:rPr lang="en-IN" sz="3600" dirty="0" smtClean="0"/>
              <a:t> </a:t>
            </a:r>
            <a:r>
              <a:rPr lang="en-IN" sz="3600" dirty="0" err="1" smtClean="0"/>
              <a:t>I</a:t>
            </a:r>
            <a:r>
              <a:rPr lang="en-IN" sz="3600" baseline="-25000" dirty="0" err="1" smtClean="0"/>
              <a:t>zk</a:t>
            </a:r>
            <a:r>
              <a:rPr lang="en-IN" sz="3600" dirty="0" smtClean="0"/>
              <a:t>=45 mA  I=50 </a:t>
            </a:r>
            <a:r>
              <a:rPr lang="en-IN" sz="3600" dirty="0" err="1" smtClean="0"/>
              <a:t>uA</a:t>
            </a:r>
            <a:endParaRPr lang="en-US" sz="3600" dirty="0" smtClean="0"/>
          </a:p>
          <a:p>
            <a:pPr lvl="0"/>
            <a:r>
              <a:rPr lang="en-US" sz="3600" dirty="0" smtClean="0"/>
              <a:t>V=IR V=(20-1)V  </a:t>
            </a:r>
          </a:p>
          <a:p>
            <a:pPr lvl="0"/>
            <a:r>
              <a:rPr lang="en-US" sz="3600" dirty="0" smtClean="0"/>
              <a:t>=&gt;R8=19/50uA =  380K</a:t>
            </a:r>
          </a:p>
          <a:p>
            <a:endParaRPr lang="en-US" dirty="0"/>
          </a:p>
        </p:txBody>
      </p:sp>
    </p:spTree>
    <p:extLst>
      <p:ext uri="{BB962C8B-B14F-4D97-AF65-F5344CB8AC3E}">
        <p14:creationId xmlns:p14="http://schemas.microsoft.com/office/powerpoint/2010/main" val="2178613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3 VCC 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670925" cy="5791200"/>
          </a:xfrm>
          <a:prstGeom prst="rect">
            <a:avLst/>
          </a:prstGeom>
          <a:noFill/>
          <a:ln>
            <a:noFill/>
          </a:ln>
        </p:spPr>
      </p:pic>
    </p:spTree>
    <p:extLst>
      <p:ext uri="{BB962C8B-B14F-4D97-AF65-F5344CB8AC3E}">
        <p14:creationId xmlns:p14="http://schemas.microsoft.com/office/powerpoint/2010/main" val="3349450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92500" lnSpcReduction="20000"/>
          </a:bodyPr>
          <a:lstStyle/>
          <a:p>
            <a:r>
              <a:rPr lang="en-IN" u="sng" dirty="0" err="1"/>
              <a:t>Auxillary</a:t>
            </a:r>
            <a:r>
              <a:rPr lang="en-IN" u="sng" dirty="0"/>
              <a:t> supply</a:t>
            </a:r>
            <a:endParaRPr lang="en-US" dirty="0"/>
          </a:p>
          <a:p>
            <a:pPr lvl="0"/>
            <a:r>
              <a:rPr lang="en-IN" dirty="0"/>
              <a:t>V=IR=&gt;  R14=(19-18.4 )/(45 mA) </a:t>
            </a:r>
            <a:endParaRPr lang="en-US" dirty="0"/>
          </a:p>
          <a:p>
            <a:pPr lvl="0"/>
            <a:r>
              <a:rPr lang="en-IN" dirty="0"/>
              <a:t>=&gt;R14=13.3 ohm </a:t>
            </a:r>
            <a:endParaRPr lang="en-US" dirty="0"/>
          </a:p>
          <a:p>
            <a:pPr marL="0" indent="0">
              <a:buNone/>
            </a:pPr>
            <a:endParaRPr lang="en-US" dirty="0"/>
          </a:p>
          <a:p>
            <a:r>
              <a:rPr lang="en-US" u="sng" dirty="0"/>
              <a:t>SELECTION OF MOSFET</a:t>
            </a:r>
            <a:endParaRPr lang="en-US" dirty="0"/>
          </a:p>
          <a:p>
            <a:pPr lvl="0"/>
            <a:r>
              <a:rPr lang="en-IN" dirty="0"/>
              <a:t>Voltage stress across MOSFET</a:t>
            </a:r>
            <a:endParaRPr lang="en-US" dirty="0"/>
          </a:p>
          <a:p>
            <a:pPr lvl="0"/>
            <a:r>
              <a:rPr lang="en-IN" dirty="0"/>
              <a:t>Voltage stress= </a:t>
            </a:r>
            <a:r>
              <a:rPr lang="en-IN" dirty="0" err="1"/>
              <a:t>sqrt</a:t>
            </a:r>
            <a:r>
              <a:rPr lang="en-IN" dirty="0"/>
              <a:t>(2)*</a:t>
            </a:r>
            <a:r>
              <a:rPr lang="en-IN" dirty="0" err="1"/>
              <a:t>V</a:t>
            </a:r>
            <a:r>
              <a:rPr lang="en-IN" baseline="-25000" dirty="0" err="1"/>
              <a:t>in_rms</a:t>
            </a:r>
            <a:r>
              <a:rPr lang="en-IN" baseline="-25000" dirty="0"/>
              <a:t> </a:t>
            </a:r>
            <a:r>
              <a:rPr lang="en-IN" dirty="0"/>
              <a:t>+ </a:t>
            </a:r>
            <a:r>
              <a:rPr lang="en-IN" dirty="0" err="1"/>
              <a:t>N</a:t>
            </a:r>
            <a:r>
              <a:rPr lang="en-IN" baseline="-25000" dirty="0" err="1"/>
              <a:t>t</a:t>
            </a:r>
            <a:r>
              <a:rPr lang="en-IN" dirty="0"/>
              <a:t>*12.4+V</a:t>
            </a:r>
            <a:r>
              <a:rPr lang="en-IN" baseline="-25000" dirty="0"/>
              <a:t>spike</a:t>
            </a:r>
            <a:endParaRPr lang="en-US" dirty="0"/>
          </a:p>
          <a:p>
            <a:r>
              <a:rPr lang="en-IN" dirty="0"/>
              <a:t>   	 = 755.36 V</a:t>
            </a:r>
            <a:endParaRPr lang="en-US" dirty="0"/>
          </a:p>
          <a:p>
            <a:pPr lvl="0"/>
            <a:r>
              <a:rPr lang="en-IN" dirty="0"/>
              <a:t>Here, the </a:t>
            </a:r>
            <a:r>
              <a:rPr lang="en-IN" dirty="0" err="1"/>
              <a:t>V</a:t>
            </a:r>
            <a:r>
              <a:rPr lang="en-IN" baseline="-25000" dirty="0" err="1"/>
              <a:t>spike</a:t>
            </a:r>
            <a:r>
              <a:rPr lang="en-IN" dirty="0"/>
              <a:t> is estimated about 100V and </a:t>
            </a:r>
            <a:r>
              <a:rPr lang="en-IN" dirty="0" err="1"/>
              <a:t>N</a:t>
            </a:r>
            <a:r>
              <a:rPr lang="en-IN" baseline="-25000" dirty="0" err="1"/>
              <a:t>t</a:t>
            </a:r>
            <a:r>
              <a:rPr lang="en-IN" dirty="0"/>
              <a:t> (= </a:t>
            </a:r>
            <a:r>
              <a:rPr lang="en-IN" dirty="0" err="1"/>
              <a:t>Np</a:t>
            </a:r>
            <a:r>
              <a:rPr lang="en-IN" dirty="0"/>
              <a:t>/Ns= 179/10) is the turn ratio. Therefore, a 600V MOSFET device can be used here.</a:t>
            </a:r>
            <a:endParaRPr lang="en-US" dirty="0"/>
          </a:p>
          <a:p>
            <a:pPr lvl="0"/>
            <a:r>
              <a:rPr lang="en-IN" dirty="0"/>
              <a:t>For MOSFET </a:t>
            </a:r>
            <a:r>
              <a:rPr lang="en-IN" dirty="0" err="1"/>
              <a:t>R</a:t>
            </a:r>
            <a:r>
              <a:rPr lang="en-IN" baseline="-25000" dirty="0" err="1"/>
              <a:t>ds,on</a:t>
            </a:r>
            <a:r>
              <a:rPr lang="en-IN" dirty="0"/>
              <a:t>=0.6 ohm</a:t>
            </a:r>
            <a:endParaRPr lang="en-US" dirty="0"/>
          </a:p>
          <a:p>
            <a:endParaRPr lang="en-US" dirty="0"/>
          </a:p>
        </p:txBody>
      </p:sp>
    </p:spTree>
    <p:extLst>
      <p:ext uri="{BB962C8B-B14F-4D97-AF65-F5344CB8AC3E}">
        <p14:creationId xmlns:p14="http://schemas.microsoft.com/office/powerpoint/2010/main" val="216267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CALCULATIONS FOR CS PIN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Voltage at CS pin=1V  voltage at node below MOSFET =0.9-( </a:t>
            </a:r>
            <a:r>
              <a:rPr lang="en-IN" dirty="0" err="1"/>
              <a:t>Ip,pk</a:t>
            </a:r>
            <a:r>
              <a:rPr lang="en-IN" dirty="0"/>
              <a:t>*</a:t>
            </a:r>
            <a:r>
              <a:rPr lang="en-IN" dirty="0" err="1"/>
              <a:t>R</a:t>
            </a:r>
            <a:r>
              <a:rPr lang="en-IN" baseline="-25000" dirty="0" err="1"/>
              <a:t>ds,on</a:t>
            </a:r>
            <a:r>
              <a:rPr lang="en-IN" baseline="-25000" dirty="0"/>
              <a:t> </a:t>
            </a:r>
            <a:r>
              <a:rPr lang="en-IN" dirty="0"/>
              <a:t>)</a:t>
            </a:r>
            <a:endParaRPr lang="en-US" dirty="0"/>
          </a:p>
          <a:p>
            <a:pPr lvl="0"/>
            <a:r>
              <a:rPr lang="en-US" dirty="0" err="1"/>
              <a:t>Vpri</a:t>
            </a:r>
            <a:r>
              <a:rPr lang="en-US" dirty="0"/>
              <a:t>= 326-0.828 ==326V and </a:t>
            </a:r>
            <a:r>
              <a:rPr lang="en-US" dirty="0" err="1"/>
              <a:t>Ip,pk</a:t>
            </a:r>
            <a:r>
              <a:rPr lang="en-US" dirty="0"/>
              <a:t>= 0.424 A</a:t>
            </a:r>
          </a:p>
          <a:p>
            <a:pPr lvl="0"/>
            <a:r>
              <a:rPr lang="en-IN" dirty="0"/>
              <a:t> let R10=1 M ohm </a:t>
            </a:r>
            <a:endParaRPr lang="en-US" dirty="0"/>
          </a:p>
          <a:p>
            <a:pPr lvl="0"/>
            <a:r>
              <a:rPr lang="en-IN" dirty="0"/>
              <a:t> 0.424 A=0.508/</a:t>
            </a:r>
            <a:r>
              <a:rPr lang="en-IN" dirty="0" err="1"/>
              <a:t>R</a:t>
            </a:r>
            <a:r>
              <a:rPr lang="en-IN" baseline="-25000" dirty="0" err="1"/>
              <a:t>eq</a:t>
            </a:r>
            <a:r>
              <a:rPr lang="en-IN" dirty="0"/>
              <a:t> =&gt; </a:t>
            </a:r>
            <a:r>
              <a:rPr lang="en-IN" dirty="0" err="1"/>
              <a:t>R</a:t>
            </a:r>
            <a:r>
              <a:rPr lang="en-IN" baseline="-25000" dirty="0" err="1"/>
              <a:t>eq</a:t>
            </a:r>
            <a:r>
              <a:rPr lang="en-IN" dirty="0"/>
              <a:t>=6/5  =1.2 ohm</a:t>
            </a:r>
            <a:endParaRPr lang="en-US" dirty="0"/>
          </a:p>
          <a:p>
            <a:pPr lvl="0"/>
            <a:r>
              <a:rPr lang="en-IN" dirty="0"/>
              <a:t>R11= 2 ohm and R12=3 ohm</a:t>
            </a:r>
            <a:endParaRPr lang="en-US" dirty="0"/>
          </a:p>
          <a:p>
            <a:endParaRPr lang="en-US" dirty="0"/>
          </a:p>
        </p:txBody>
      </p:sp>
    </p:spTree>
    <p:extLst>
      <p:ext uri="{BB962C8B-B14F-4D97-AF65-F5344CB8AC3E}">
        <p14:creationId xmlns:p14="http://schemas.microsoft.com/office/powerpoint/2010/main" val="887915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F:\4 CS e.jpg"/>
          <p:cNvPicPr/>
          <p:nvPr/>
        </p:nvPicPr>
        <p:blipFill>
          <a:blip r:embed="rId2">
            <a:extLst>
              <a:ext uri="{28A0092B-C50C-407E-A947-70E740481C1C}">
                <a14:useLocalDpi xmlns:a14="http://schemas.microsoft.com/office/drawing/2010/main" val="0"/>
              </a:ext>
            </a:extLst>
          </a:blip>
          <a:srcRect/>
          <a:stretch>
            <a:fillRect/>
          </a:stretch>
        </p:blipFill>
        <p:spPr bwMode="auto">
          <a:xfrm>
            <a:off x="-6927" y="914400"/>
            <a:ext cx="9144000" cy="5377180"/>
          </a:xfrm>
          <a:prstGeom prst="rect">
            <a:avLst/>
          </a:prstGeom>
          <a:noFill/>
          <a:ln>
            <a:noFill/>
          </a:ln>
        </p:spPr>
      </p:pic>
    </p:spTree>
    <p:extLst>
      <p:ext uri="{BB962C8B-B14F-4D97-AF65-F5344CB8AC3E}">
        <p14:creationId xmlns:p14="http://schemas.microsoft.com/office/powerpoint/2010/main" val="1760666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u="sng" dirty="0" smtClean="0"/>
              <a:t>CALCULATIONS FOR SNUBBER CIRCUIT</a:t>
            </a:r>
            <a:r>
              <a:rPr lang="en-US" sz="2400" dirty="0" smtClean="0"/>
              <a:t/>
            </a:r>
            <a:br>
              <a:rPr lang="en-US" sz="2400" dirty="0" smtClean="0"/>
            </a:br>
            <a:endParaRPr lang="en-US" dirty="0"/>
          </a:p>
        </p:txBody>
      </p:sp>
      <p:sp>
        <p:nvSpPr>
          <p:cNvPr id="3" name="Content Placeholder 2"/>
          <p:cNvSpPr>
            <a:spLocks noGrp="1"/>
          </p:cNvSpPr>
          <p:nvPr>
            <p:ph idx="1"/>
          </p:nvPr>
        </p:nvSpPr>
        <p:spPr>
          <a:xfrm>
            <a:off x="457200" y="1676400"/>
            <a:ext cx="8229600" cy="4325112"/>
          </a:xfrm>
        </p:spPr>
        <p:txBody>
          <a:bodyPr>
            <a:normAutofit fontScale="92500" lnSpcReduction="20000"/>
          </a:bodyPr>
          <a:lstStyle/>
          <a:p>
            <a:pPr marL="0" indent="0">
              <a:buNone/>
            </a:pPr>
            <a:endParaRPr lang="en-US" sz="2000" dirty="0"/>
          </a:p>
          <a:p>
            <a:pPr lvl="0"/>
            <a:r>
              <a:rPr lang="en-IN" dirty="0" smtClean="0"/>
              <a:t>Let </a:t>
            </a:r>
            <a:r>
              <a:rPr lang="en-IN" dirty="0"/>
              <a:t>leakage inductance=10% of </a:t>
            </a:r>
            <a:r>
              <a:rPr lang="en-IN" dirty="0" err="1"/>
              <a:t>L</a:t>
            </a:r>
            <a:r>
              <a:rPr lang="en-IN" baseline="-25000" dirty="0" err="1"/>
              <a:t>p</a:t>
            </a:r>
            <a:endParaRPr lang="en-US" sz="2000" dirty="0"/>
          </a:p>
          <a:p>
            <a:pPr lvl="1"/>
            <a:r>
              <a:rPr lang="en-IN" dirty="0"/>
              <a:t>=&gt;</a:t>
            </a:r>
            <a:r>
              <a:rPr lang="en-IN" dirty="0" err="1"/>
              <a:t>L</a:t>
            </a:r>
            <a:r>
              <a:rPr lang="en-IN" baseline="-25000" dirty="0" err="1"/>
              <a:t>k</a:t>
            </a:r>
            <a:r>
              <a:rPr lang="en-IN" dirty="0"/>
              <a:t>=0.44 </a:t>
            </a:r>
            <a:r>
              <a:rPr lang="en-IN" dirty="0" err="1"/>
              <a:t>mH</a:t>
            </a:r>
            <a:endParaRPr lang="en-US" sz="1800" dirty="0"/>
          </a:p>
          <a:p>
            <a:pPr lvl="0"/>
            <a:r>
              <a:rPr lang="en-IN" dirty="0"/>
              <a:t>Energy stored in Leakage inductor=0.5*</a:t>
            </a:r>
            <a:r>
              <a:rPr lang="en-IN" dirty="0" err="1"/>
              <a:t>L</a:t>
            </a:r>
            <a:r>
              <a:rPr lang="en-IN" baseline="-25000" dirty="0" err="1"/>
              <a:t>k</a:t>
            </a:r>
            <a:r>
              <a:rPr lang="en-IN" dirty="0"/>
              <a:t>*I</a:t>
            </a:r>
            <a:r>
              <a:rPr lang="en-IN" baseline="30000" dirty="0"/>
              <a:t>2</a:t>
            </a:r>
            <a:r>
              <a:rPr lang="en-IN" dirty="0"/>
              <a:t> =0.5*0.44*0.424*10</a:t>
            </a:r>
            <a:r>
              <a:rPr lang="en-IN" baseline="30000" dirty="0"/>
              <a:t>-3</a:t>
            </a:r>
            <a:r>
              <a:rPr lang="en-IN" dirty="0"/>
              <a:t> =39.55 </a:t>
            </a:r>
            <a:r>
              <a:rPr lang="en-IN" dirty="0" err="1"/>
              <a:t>uJ</a:t>
            </a:r>
            <a:endParaRPr lang="en-US" sz="2000" dirty="0"/>
          </a:p>
          <a:p>
            <a:r>
              <a:rPr lang="en-IN" dirty="0"/>
              <a:t>Power transferred from </a:t>
            </a:r>
            <a:r>
              <a:rPr lang="en-IN" dirty="0" err="1"/>
              <a:t>L</a:t>
            </a:r>
            <a:r>
              <a:rPr lang="en-IN" baseline="-25000" dirty="0" err="1"/>
              <a:t>k</a:t>
            </a:r>
            <a:r>
              <a:rPr lang="en-IN" dirty="0"/>
              <a:t> to </a:t>
            </a:r>
            <a:r>
              <a:rPr lang="en-IN" dirty="0" err="1"/>
              <a:t>snubber</a:t>
            </a:r>
            <a:r>
              <a:rPr lang="en-IN" dirty="0"/>
              <a:t> circuit = 3.164 W</a:t>
            </a:r>
            <a:endParaRPr lang="en-US" sz="2000" dirty="0"/>
          </a:p>
          <a:p>
            <a:r>
              <a:rPr lang="en-IN" dirty="0"/>
              <a:t>P=(</a:t>
            </a:r>
            <a:r>
              <a:rPr lang="en-IN" dirty="0" err="1"/>
              <a:t>V</a:t>
            </a:r>
            <a:r>
              <a:rPr lang="en-IN" baseline="-25000" dirty="0" err="1"/>
              <a:t>snubber</a:t>
            </a:r>
            <a:r>
              <a:rPr lang="en-IN" dirty="0"/>
              <a:t> )</a:t>
            </a:r>
            <a:r>
              <a:rPr lang="en-IN" baseline="30000" dirty="0"/>
              <a:t>2</a:t>
            </a:r>
            <a:r>
              <a:rPr lang="en-IN" dirty="0"/>
              <a:t>/</a:t>
            </a:r>
            <a:r>
              <a:rPr lang="en-IN" dirty="0" err="1"/>
              <a:t>R</a:t>
            </a:r>
            <a:r>
              <a:rPr lang="en-IN" baseline="-25000" dirty="0" err="1"/>
              <a:t>snubber</a:t>
            </a:r>
            <a:r>
              <a:rPr lang="en-IN" baseline="-25000" dirty="0"/>
              <a:t> </a:t>
            </a:r>
            <a:r>
              <a:rPr lang="en-IN" dirty="0"/>
              <a:t>where </a:t>
            </a:r>
            <a:r>
              <a:rPr lang="en-IN" dirty="0" err="1"/>
              <a:t>V</a:t>
            </a:r>
            <a:r>
              <a:rPr lang="en-IN" baseline="-25000" dirty="0" err="1"/>
              <a:t>snubber</a:t>
            </a:r>
            <a:r>
              <a:rPr lang="en-IN" dirty="0"/>
              <a:t> =Vin – </a:t>
            </a:r>
            <a:r>
              <a:rPr lang="en-IN" dirty="0" err="1"/>
              <a:t>Vspike</a:t>
            </a:r>
            <a:r>
              <a:rPr lang="en-IN" dirty="0"/>
              <a:t> =326-100 =226V</a:t>
            </a:r>
            <a:endParaRPr lang="en-US" sz="2000" dirty="0"/>
          </a:p>
          <a:p>
            <a:r>
              <a:rPr lang="en-IN" dirty="0" err="1"/>
              <a:t>R</a:t>
            </a:r>
            <a:r>
              <a:rPr lang="en-IN" baseline="-25000" dirty="0" err="1"/>
              <a:t>snubber</a:t>
            </a:r>
            <a:r>
              <a:rPr lang="en-IN" dirty="0"/>
              <a:t> =R</a:t>
            </a:r>
            <a:r>
              <a:rPr lang="en-IN" baseline="-25000" dirty="0"/>
              <a:t>13</a:t>
            </a:r>
            <a:r>
              <a:rPr lang="en-IN" dirty="0"/>
              <a:t>= 226*226/3.164 =16 K</a:t>
            </a:r>
            <a:endParaRPr lang="en-US" sz="2000" dirty="0"/>
          </a:p>
          <a:p>
            <a:pPr lvl="0"/>
            <a:r>
              <a:rPr lang="en-US" dirty="0"/>
              <a:t>Now, Cs &gt;&gt;</a:t>
            </a:r>
            <a:r>
              <a:rPr lang="en-US" dirty="0" err="1"/>
              <a:t>Tsw</a:t>
            </a:r>
            <a:r>
              <a:rPr lang="en-US" dirty="0"/>
              <a:t>/</a:t>
            </a:r>
            <a:r>
              <a:rPr lang="en-US" dirty="0" err="1"/>
              <a:t>Rsnubber</a:t>
            </a:r>
            <a:r>
              <a:rPr lang="en-US" dirty="0"/>
              <a:t>  =&gt;  Cs &gt;&gt;100/(8*16)</a:t>
            </a:r>
            <a:r>
              <a:rPr lang="en-US" dirty="0" err="1"/>
              <a:t>Rs</a:t>
            </a:r>
            <a:endParaRPr lang="en-US" sz="2000" dirty="0"/>
          </a:p>
          <a:p>
            <a:pPr lvl="0"/>
            <a:r>
              <a:rPr lang="en-US" dirty="0"/>
              <a:t>Cs=C</a:t>
            </a:r>
            <a:r>
              <a:rPr lang="en-US" baseline="-25000" dirty="0"/>
              <a:t>5</a:t>
            </a:r>
            <a:r>
              <a:rPr lang="en-US" dirty="0"/>
              <a:t>=1nF, 300V</a:t>
            </a:r>
            <a:endParaRPr lang="en-US" sz="2000" dirty="0"/>
          </a:p>
          <a:p>
            <a:endParaRPr lang="en-US" dirty="0"/>
          </a:p>
        </p:txBody>
      </p:sp>
    </p:spTree>
    <p:extLst>
      <p:ext uri="{BB962C8B-B14F-4D97-AF65-F5344CB8AC3E}">
        <p14:creationId xmlns:p14="http://schemas.microsoft.com/office/powerpoint/2010/main" val="83426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err="1" smtClean="0"/>
              <a:t>Snubber</a:t>
            </a:r>
            <a:r>
              <a:rPr lang="en-US" u="sng" dirty="0" smtClean="0"/>
              <a:t> circuit for secondary coil</a:t>
            </a:r>
            <a:r>
              <a:rPr lang="en-US" sz="3600" dirty="0" smtClean="0"/>
              <a:t> </a:t>
            </a:r>
            <a:r>
              <a:rPr lang="en-US" sz="2400" dirty="0" smtClean="0"/>
              <a:t/>
            </a:r>
            <a:br>
              <a:rPr lang="en-US" sz="2400" dirty="0" smtClean="0"/>
            </a:br>
            <a:endParaRPr lang="en-US" dirty="0"/>
          </a:p>
        </p:txBody>
      </p:sp>
      <p:sp>
        <p:nvSpPr>
          <p:cNvPr id="3" name="Content Placeholder 2"/>
          <p:cNvSpPr>
            <a:spLocks noGrp="1"/>
          </p:cNvSpPr>
          <p:nvPr>
            <p:ph idx="1"/>
          </p:nvPr>
        </p:nvSpPr>
        <p:spPr/>
        <p:txBody>
          <a:bodyPr>
            <a:normAutofit lnSpcReduction="10000"/>
          </a:bodyPr>
          <a:lstStyle/>
          <a:p>
            <a:pPr lvl="0"/>
            <a:r>
              <a:rPr lang="en-US" dirty="0" err="1" smtClean="0"/>
              <a:t>Vs</a:t>
            </a:r>
            <a:r>
              <a:rPr lang="en-US" dirty="0" smtClean="0"/>
              <a:t>=Vo+(</a:t>
            </a:r>
            <a:r>
              <a:rPr lang="en-US" dirty="0" err="1" smtClean="0"/>
              <a:t>Vpri</a:t>
            </a:r>
            <a:r>
              <a:rPr lang="en-US" dirty="0" smtClean="0"/>
              <a:t>*Ns/</a:t>
            </a:r>
            <a:r>
              <a:rPr lang="en-US" dirty="0" err="1" smtClean="0"/>
              <a:t>Np</a:t>
            </a:r>
            <a:r>
              <a:rPr lang="en-US" dirty="0" smtClean="0"/>
              <a:t>) =&gt; 12+326*10/179 =&gt; 38.2V</a:t>
            </a:r>
            <a:endParaRPr lang="en-US" sz="2000" dirty="0" smtClean="0"/>
          </a:p>
          <a:p>
            <a:pPr lvl="0"/>
            <a:r>
              <a:rPr lang="en-US" dirty="0" smtClean="0"/>
              <a:t>Power dissipation by the capacitor= 0.5*C*(</a:t>
            </a:r>
            <a:r>
              <a:rPr lang="en-US" dirty="0" err="1" smtClean="0"/>
              <a:t>Vs</a:t>
            </a:r>
            <a:r>
              <a:rPr lang="en-US" dirty="0" smtClean="0"/>
              <a:t>)</a:t>
            </a:r>
            <a:r>
              <a:rPr lang="en-US" baseline="30000" dirty="0" smtClean="0"/>
              <a:t>2</a:t>
            </a:r>
            <a:r>
              <a:rPr lang="en-US" dirty="0" smtClean="0"/>
              <a:t>*2*</a:t>
            </a:r>
            <a:r>
              <a:rPr lang="en-US" dirty="0" err="1" smtClean="0"/>
              <a:t>f</a:t>
            </a:r>
            <a:r>
              <a:rPr lang="en-US" baseline="-25000" dirty="0" err="1" smtClean="0"/>
              <a:t>sw</a:t>
            </a:r>
            <a:r>
              <a:rPr lang="en-US" dirty="0" smtClean="0"/>
              <a:t>  </a:t>
            </a:r>
            <a:endParaRPr lang="en-US" sz="2000" dirty="0" smtClean="0"/>
          </a:p>
          <a:p>
            <a:pPr lvl="0"/>
            <a:r>
              <a:rPr lang="en-US" dirty="0" smtClean="0"/>
              <a:t>Calculating the capacitance by taking the value of power dissipation to be ¼ watt.</a:t>
            </a:r>
            <a:endParaRPr lang="en-US" sz="2000" dirty="0" smtClean="0"/>
          </a:p>
          <a:p>
            <a:pPr lvl="0"/>
            <a:r>
              <a:rPr lang="en-US" dirty="0" smtClean="0"/>
              <a:t>We get ¼ = C*1459.24*80 * 10</a:t>
            </a:r>
            <a:r>
              <a:rPr lang="en-US" baseline="30000" dirty="0" smtClean="0"/>
              <a:t>3</a:t>
            </a:r>
            <a:r>
              <a:rPr lang="en-US" dirty="0" smtClean="0"/>
              <a:t> =&gt; 2 </a:t>
            </a:r>
            <a:r>
              <a:rPr lang="en-US" dirty="0" err="1" smtClean="0"/>
              <a:t>nF</a:t>
            </a:r>
            <a:r>
              <a:rPr lang="en-US" dirty="0" smtClean="0"/>
              <a:t> </a:t>
            </a:r>
            <a:endParaRPr lang="en-US" sz="2000" dirty="0" smtClean="0"/>
          </a:p>
          <a:p>
            <a:pPr lvl="0"/>
            <a:r>
              <a:rPr lang="en-US" dirty="0" smtClean="0"/>
              <a:t>Therefore C6=2 </a:t>
            </a:r>
            <a:r>
              <a:rPr lang="en-US" dirty="0" err="1" smtClean="0"/>
              <a:t>nF</a:t>
            </a:r>
            <a:r>
              <a:rPr lang="en-US" dirty="0" smtClean="0"/>
              <a:t>/ 50 V</a:t>
            </a:r>
            <a:endParaRPr lang="en-US" sz="2000" dirty="0" smtClean="0"/>
          </a:p>
          <a:p>
            <a:pPr lvl="0"/>
            <a:r>
              <a:rPr lang="en-US" dirty="0" smtClean="0"/>
              <a:t>Now V= I*R and I = 2.02</a:t>
            </a:r>
            <a:endParaRPr lang="en-US" sz="2000" dirty="0" smtClean="0"/>
          </a:p>
          <a:p>
            <a:pPr lvl="0"/>
            <a:r>
              <a:rPr lang="en-US" dirty="0" smtClean="0"/>
              <a:t>So, R17=(38.2/2.02) = 20 ohm</a:t>
            </a:r>
            <a:endParaRPr lang="en-US" sz="2000" dirty="0" smtClean="0"/>
          </a:p>
          <a:p>
            <a:endParaRPr lang="en-US" dirty="0"/>
          </a:p>
        </p:txBody>
      </p:sp>
    </p:spTree>
    <p:extLst>
      <p:ext uri="{BB962C8B-B14F-4D97-AF65-F5344CB8AC3E}">
        <p14:creationId xmlns:p14="http://schemas.microsoft.com/office/powerpoint/2010/main" val="3009979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FB PIN CALCULATIONS</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r>
              <a:rPr lang="en-US" dirty="0"/>
              <a:t> </a:t>
            </a:r>
          </a:p>
          <a:p>
            <a:pPr lvl="0"/>
            <a:r>
              <a:rPr lang="en-IN" dirty="0" smtClean="0"/>
              <a:t>FB </a:t>
            </a:r>
            <a:r>
              <a:rPr lang="en-IN" dirty="0"/>
              <a:t>pin reference voltage = 3.2 V  when </a:t>
            </a:r>
            <a:r>
              <a:rPr lang="en-IN" dirty="0" err="1"/>
              <a:t>V</a:t>
            </a:r>
            <a:r>
              <a:rPr lang="en-IN" baseline="-25000" dirty="0" err="1"/>
              <a:t>cc</a:t>
            </a:r>
            <a:r>
              <a:rPr lang="en-IN" dirty="0"/>
              <a:t>= 18V</a:t>
            </a:r>
            <a:endParaRPr lang="en-US" dirty="0"/>
          </a:p>
          <a:p>
            <a:pPr lvl="0"/>
            <a:r>
              <a:rPr lang="en-US" dirty="0"/>
              <a:t>So if the load voltage increases, we want FB pin to detect this rise thus we give it a voltage greater than 3.2V.</a:t>
            </a:r>
          </a:p>
          <a:p>
            <a:r>
              <a:rPr lang="en-US" dirty="0"/>
              <a:t>(19-18.4)/R =45 mA </a:t>
            </a:r>
          </a:p>
          <a:p>
            <a:r>
              <a:rPr lang="en-US" dirty="0"/>
              <a:t>R14=15 ohm</a:t>
            </a:r>
          </a:p>
          <a:p>
            <a:pPr lvl="0"/>
            <a:r>
              <a:rPr lang="en-US" dirty="0"/>
              <a:t>For the </a:t>
            </a:r>
            <a:r>
              <a:rPr lang="en-US" dirty="0" err="1"/>
              <a:t>optocoupler</a:t>
            </a:r>
            <a:r>
              <a:rPr lang="en-US" dirty="0"/>
              <a:t> FODM2701 the conditions are: if I</a:t>
            </a:r>
            <a:r>
              <a:rPr lang="en-US" baseline="-25000" dirty="0"/>
              <a:t>f</a:t>
            </a:r>
            <a:r>
              <a:rPr lang="en-US" dirty="0"/>
              <a:t>=10 mA then </a:t>
            </a:r>
            <a:r>
              <a:rPr lang="en-US" dirty="0" err="1"/>
              <a:t>V</a:t>
            </a:r>
            <a:r>
              <a:rPr lang="en-US" baseline="-25000" dirty="0" err="1"/>
              <a:t>ce</a:t>
            </a:r>
            <a:r>
              <a:rPr lang="en-US" dirty="0"/>
              <a:t>=0.3 V and </a:t>
            </a:r>
            <a:r>
              <a:rPr lang="en-US" dirty="0" err="1"/>
              <a:t>I</a:t>
            </a:r>
            <a:r>
              <a:rPr lang="en-US" baseline="-25000" dirty="0" err="1"/>
              <a:t>c</a:t>
            </a:r>
            <a:r>
              <a:rPr lang="en-US" dirty="0"/>
              <a:t>=2 mA</a:t>
            </a:r>
          </a:p>
          <a:p>
            <a:r>
              <a:rPr lang="en-US" dirty="0"/>
              <a:t>Therefore, V=IR</a:t>
            </a:r>
          </a:p>
          <a:p>
            <a:r>
              <a:rPr lang="en-US" dirty="0"/>
              <a:t>R15=(19-4.3)/(2mA) =7.4 K ohm</a:t>
            </a:r>
          </a:p>
          <a:p>
            <a:r>
              <a:rPr lang="en-US" dirty="0"/>
              <a:t>R16=(4)/(2mA) =2K ohm</a:t>
            </a:r>
          </a:p>
          <a:p>
            <a:pPr lvl="0"/>
            <a:r>
              <a:rPr lang="en-IN" dirty="0" err="1"/>
              <a:t>Optocoupler</a:t>
            </a:r>
            <a:r>
              <a:rPr lang="en-IN" dirty="0"/>
              <a:t> used has I</a:t>
            </a:r>
            <a:r>
              <a:rPr lang="en-IN" baseline="-25000" dirty="0"/>
              <a:t>f</a:t>
            </a:r>
            <a:r>
              <a:rPr lang="en-IN" dirty="0"/>
              <a:t>=10 mA (</a:t>
            </a:r>
            <a:r>
              <a:rPr lang="en-IN" dirty="0" err="1"/>
              <a:t>V</a:t>
            </a:r>
            <a:r>
              <a:rPr lang="en-IN" baseline="-25000" dirty="0" err="1"/>
              <a:t>f</a:t>
            </a:r>
            <a:r>
              <a:rPr lang="en-IN" baseline="-25000" dirty="0"/>
              <a:t> </a:t>
            </a:r>
            <a:r>
              <a:rPr lang="en-IN" dirty="0"/>
              <a:t>= 1.25V  )</a:t>
            </a:r>
            <a:endParaRPr lang="en-US" dirty="0"/>
          </a:p>
          <a:p>
            <a:pPr lvl="0"/>
            <a:r>
              <a:rPr lang="en-US" dirty="0"/>
              <a:t>R20=1.8*10/(10mA) =180 ohm</a:t>
            </a:r>
          </a:p>
          <a:p>
            <a:pPr lvl="0"/>
            <a:r>
              <a:rPr lang="en-US" dirty="0"/>
              <a:t>Using V=IR ,  R18=10/(50 mA) =200 ohm</a:t>
            </a:r>
          </a:p>
          <a:p>
            <a:r>
              <a:rPr lang="en-US" dirty="0"/>
              <a:t>Also, R19= 3/(40mA)= 75 ohm</a:t>
            </a:r>
          </a:p>
        </p:txBody>
      </p:sp>
    </p:spTree>
    <p:extLst>
      <p:ext uri="{BB962C8B-B14F-4D97-AF65-F5344CB8AC3E}">
        <p14:creationId xmlns:p14="http://schemas.microsoft.com/office/powerpoint/2010/main" val="191404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4909"/>
            <a:ext cx="8229600" cy="1066800"/>
          </a:xfrm>
        </p:spPr>
        <p:txBody>
          <a:bodyPr>
            <a:normAutofit fontScale="90000"/>
          </a:bodyPr>
          <a:lstStyle/>
          <a:p>
            <a:r>
              <a:rPr lang="en-IN" dirty="0" smtClean="0"/>
              <a:t>Principle and Working of Flyback Converter</a:t>
            </a:r>
            <a:endParaRPr lang="en-US" dirty="0"/>
          </a:p>
        </p:txBody>
      </p:sp>
      <p:sp>
        <p:nvSpPr>
          <p:cNvPr id="4" name="Slide Number Placeholder 3"/>
          <p:cNvSpPr>
            <a:spLocks noGrp="1"/>
          </p:cNvSpPr>
          <p:nvPr>
            <p:ph type="sldNum" sz="quarter" idx="12"/>
          </p:nvPr>
        </p:nvSpPr>
        <p:spPr/>
        <p:txBody>
          <a:bodyPr/>
          <a:lstStyle/>
          <a:p>
            <a:fld id="{9B5A45B9-4A02-4249-8222-570BF8738773}" type="slidenum">
              <a:rPr lang="en-US" smtClean="0"/>
              <a:t>3</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81248" y="1524000"/>
            <a:ext cx="4727328" cy="28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689" y="1524000"/>
            <a:ext cx="413947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576" y="4343400"/>
            <a:ext cx="4132223" cy="2398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379686"/>
            <a:ext cx="4801321"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148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final ckt 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839200" cy="5854700"/>
          </a:xfrm>
          <a:prstGeom prst="rect">
            <a:avLst/>
          </a:prstGeom>
          <a:noFill/>
          <a:ln>
            <a:noFill/>
          </a:ln>
        </p:spPr>
      </p:pic>
    </p:spTree>
    <p:extLst>
      <p:ext uri="{BB962C8B-B14F-4D97-AF65-F5344CB8AC3E}">
        <p14:creationId xmlns:p14="http://schemas.microsoft.com/office/powerpoint/2010/main" val="3804570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a:t>OUTPUT := 12V , 2A</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LED’s </a:t>
            </a:r>
            <a:r>
              <a:rPr lang="en-IN" dirty="0"/>
              <a:t>are connected as 4 in series then 6 branches in parallel </a:t>
            </a:r>
            <a:endParaRPr lang="en-US" dirty="0"/>
          </a:p>
          <a:p>
            <a:pPr lvl="0"/>
            <a:r>
              <a:rPr lang="en-IN" dirty="0"/>
              <a:t>Resistance of  one LED=9 ohm</a:t>
            </a:r>
            <a:endParaRPr lang="en-US" dirty="0"/>
          </a:p>
          <a:p>
            <a:pPr lvl="0"/>
            <a:r>
              <a:rPr lang="en-IN" dirty="0"/>
              <a:t>RC&gt;&gt;1/</a:t>
            </a:r>
            <a:r>
              <a:rPr lang="en-IN" dirty="0" err="1"/>
              <a:t>f</a:t>
            </a:r>
            <a:r>
              <a:rPr lang="en-IN" baseline="-25000" dirty="0" err="1"/>
              <a:t>sw</a:t>
            </a:r>
            <a:endParaRPr lang="en-US" dirty="0"/>
          </a:p>
          <a:p>
            <a:pPr lvl="0"/>
            <a:r>
              <a:rPr lang="en-US" dirty="0"/>
              <a:t>Total resistance of combination of LED’s and current limiting resistor</a:t>
            </a:r>
          </a:p>
          <a:p>
            <a:r>
              <a:rPr lang="en-US" dirty="0"/>
              <a:t>(180 ohm)= 36 ohm </a:t>
            </a:r>
          </a:p>
          <a:p>
            <a:pPr lvl="0"/>
            <a:r>
              <a:rPr lang="en-IN" dirty="0"/>
              <a:t>C&gt;&gt;1/(36*80*1000) </a:t>
            </a:r>
            <a:endParaRPr lang="en-US" dirty="0"/>
          </a:p>
          <a:p>
            <a:pPr marL="0" indent="0">
              <a:buNone/>
            </a:pPr>
            <a:r>
              <a:rPr lang="en-IN" dirty="0"/>
              <a:t>	=&gt;C7&gt;&gt;0.340 </a:t>
            </a:r>
            <a:r>
              <a:rPr lang="en-IN" dirty="0" err="1"/>
              <a:t>uF</a:t>
            </a:r>
            <a:endParaRPr lang="en-US" dirty="0"/>
          </a:p>
          <a:p>
            <a:pPr marL="0" indent="0">
              <a:buNone/>
            </a:pPr>
            <a:r>
              <a:rPr lang="en-IN" baseline="-25000" dirty="0"/>
              <a:t> 	</a:t>
            </a:r>
            <a:r>
              <a:rPr lang="en-IN" dirty="0"/>
              <a:t>so take  C7=1 </a:t>
            </a:r>
            <a:r>
              <a:rPr lang="en-IN" dirty="0" err="1"/>
              <a:t>uF</a:t>
            </a:r>
            <a:r>
              <a:rPr lang="en-IN" dirty="0"/>
              <a:t> / 16V</a:t>
            </a:r>
            <a:endParaRPr lang="en-US" dirty="0"/>
          </a:p>
          <a:p>
            <a:r>
              <a:rPr lang="en-US" dirty="0"/>
              <a:t>   C8 = 2.2nf/275V</a:t>
            </a:r>
          </a:p>
          <a:p>
            <a:r>
              <a:rPr lang="en-US" dirty="0"/>
              <a:t>   R9= 20 ohm</a:t>
            </a:r>
          </a:p>
          <a:p>
            <a:endParaRPr lang="en-US" dirty="0"/>
          </a:p>
        </p:txBody>
      </p:sp>
      <p:pic>
        <p:nvPicPr>
          <p:cNvPr id="4" name="Content Placeholder 3" descr="F:\led.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276599"/>
            <a:ext cx="4838700" cy="3407569"/>
          </a:xfrm>
          <a:prstGeom prst="rect">
            <a:avLst/>
          </a:prstGeom>
          <a:noFill/>
          <a:ln>
            <a:noFill/>
          </a:ln>
        </p:spPr>
      </p:pic>
    </p:spTree>
    <p:extLst>
      <p:ext uri="{BB962C8B-B14F-4D97-AF65-F5344CB8AC3E}">
        <p14:creationId xmlns:p14="http://schemas.microsoft.com/office/powerpoint/2010/main" val="1924273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066800"/>
          </a:xfrm>
        </p:spPr>
        <p:txBody>
          <a:bodyPr/>
          <a:lstStyle/>
          <a:p>
            <a:r>
              <a:rPr lang="en-IN" u="sng" dirty="0" smtClean="0"/>
              <a:t>FINAL CIRCUIT</a:t>
            </a:r>
            <a:endParaRPr lang="en-US"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09" y="1752600"/>
            <a:ext cx="9116291" cy="5638800"/>
          </a:xfrm>
          <a:prstGeom prst="rect">
            <a:avLst/>
          </a:prstGeom>
          <a:noFill/>
          <a:ln>
            <a:noFill/>
          </a:ln>
        </p:spPr>
      </p:pic>
    </p:spTree>
    <p:extLst>
      <p:ext uri="{BB962C8B-B14F-4D97-AF65-F5344CB8AC3E}">
        <p14:creationId xmlns:p14="http://schemas.microsoft.com/office/powerpoint/2010/main" val="1739460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066800"/>
          </a:xfrm>
        </p:spPr>
        <p:txBody>
          <a:bodyPr/>
          <a:lstStyle/>
          <a:p>
            <a:r>
              <a:rPr lang="en-IN" dirty="0" smtClean="0"/>
              <a:t>GRAPHS</a:t>
            </a:r>
            <a:endParaRPr lang="en-US" dirty="0"/>
          </a:p>
        </p:txBody>
      </p:sp>
      <p:sp>
        <p:nvSpPr>
          <p:cNvPr id="4" name="Slide Number Placeholder 3"/>
          <p:cNvSpPr>
            <a:spLocks noGrp="1"/>
          </p:cNvSpPr>
          <p:nvPr>
            <p:ph type="sldNum" sz="quarter" idx="12"/>
          </p:nvPr>
        </p:nvSpPr>
        <p:spPr/>
        <p:txBody>
          <a:bodyPr/>
          <a:lstStyle/>
          <a:p>
            <a:fld id="{9B5A45B9-4A02-4249-8222-570BF8738773}" type="slidenum">
              <a:rPr lang="en-US" smtClean="0"/>
              <a:t>4</a:t>
            </a:fld>
            <a:endParaRPr lang="en-US"/>
          </a:p>
        </p:txBody>
      </p:sp>
      <p:pic>
        <p:nvPicPr>
          <p:cNvPr id="3076" name="Picture 4" descr="C:\Users\DELL-PC\Desktop\Untitled.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839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771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lstStyle/>
          <a:p>
            <a:r>
              <a:rPr lang="en-IN" dirty="0" smtClean="0"/>
              <a:t>Types Of Sensing</a:t>
            </a:r>
            <a:endParaRPr lang="en-US" dirty="0"/>
          </a:p>
        </p:txBody>
      </p:sp>
      <p:sp>
        <p:nvSpPr>
          <p:cNvPr id="4" name="Slide Number Placeholder 3"/>
          <p:cNvSpPr>
            <a:spLocks noGrp="1"/>
          </p:cNvSpPr>
          <p:nvPr>
            <p:ph type="sldNum" sz="quarter" idx="12"/>
          </p:nvPr>
        </p:nvSpPr>
        <p:spPr/>
        <p:txBody>
          <a:bodyPr/>
          <a:lstStyle/>
          <a:p>
            <a:fld id="{9B5A45B9-4A02-4249-8222-570BF8738773}" type="slidenum">
              <a:rPr lang="en-US" smtClean="0"/>
              <a:t>5</a:t>
            </a:fld>
            <a:endParaRPr 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45338" y="22860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338" y="2286000"/>
            <a:ext cx="4447444"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92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PFM controller </a:t>
            </a:r>
            <a:r>
              <a:rPr lang="en-IN" dirty="0"/>
              <a:t>IC- AP1682</a:t>
            </a:r>
            <a:endParaRPr lang="en-US" dirty="0"/>
          </a:p>
        </p:txBody>
      </p:sp>
      <p:sp>
        <p:nvSpPr>
          <p:cNvPr id="3" name="Slide Number Placeholder 2"/>
          <p:cNvSpPr>
            <a:spLocks noGrp="1"/>
          </p:cNvSpPr>
          <p:nvPr>
            <p:ph type="sldNum" sz="quarter" idx="12"/>
          </p:nvPr>
        </p:nvSpPr>
        <p:spPr/>
        <p:txBody>
          <a:bodyPr/>
          <a:lstStyle/>
          <a:p>
            <a:fld id="{9B5A45B9-4A02-4249-8222-570BF8738773}" type="slidenum">
              <a:rPr lang="en-US" smtClean="0"/>
              <a:t>6</a:t>
            </a:fld>
            <a:endParaRPr lang="en-US"/>
          </a:p>
        </p:txBody>
      </p:sp>
      <p:sp>
        <p:nvSpPr>
          <p:cNvPr id="4" name="Content Placeholder 3"/>
          <p:cNvSpPr>
            <a:spLocks noGrp="1"/>
          </p:cNvSpPr>
          <p:nvPr>
            <p:ph sz="quarter" idx="1"/>
          </p:nvPr>
        </p:nvSpPr>
        <p:spPr/>
        <p:txBody>
          <a:bodyPr>
            <a:normAutofit lnSpcReduction="10000"/>
          </a:bodyPr>
          <a:lstStyle/>
          <a:p>
            <a:r>
              <a:rPr lang="en-US" sz="2400" dirty="0">
                <a:latin typeface="Arial" pitchFamily="34" charset="0"/>
                <a:cs typeface="Arial" pitchFamily="34" charset="0"/>
              </a:rPr>
              <a:t>The AP1682 is a high performance AC/DC universal input Primary Side Regulation Controller with Power Factor Correction for LED driver applications</a:t>
            </a:r>
            <a:r>
              <a:rPr lang="en-US" sz="2400" dirty="0" smtClean="0">
                <a:latin typeface="Arial" pitchFamily="34" charset="0"/>
                <a:cs typeface="Arial" pitchFamily="34" charset="0"/>
              </a:rPr>
              <a:t>.</a:t>
            </a:r>
          </a:p>
          <a:p>
            <a:r>
              <a:rPr lang="en-US" sz="2400" dirty="0" smtClean="0">
                <a:latin typeface="Arial" pitchFamily="34" charset="0"/>
                <a:cs typeface="Arial" pitchFamily="34" charset="0"/>
              </a:rPr>
              <a:t> </a:t>
            </a:r>
            <a:r>
              <a:rPr lang="en-US" sz="2400" dirty="0">
                <a:latin typeface="Arial" pitchFamily="34" charset="0"/>
                <a:cs typeface="Arial" pitchFamily="34" charset="0"/>
              </a:rPr>
              <a:t>The device uses Pulse Frequency Modulation (PFM) technology to regulate output current while achieving high power factor and low THD</a:t>
            </a:r>
            <a:r>
              <a:rPr lang="en-US" sz="2400" dirty="0" smtClean="0">
                <a:latin typeface="Arial" pitchFamily="34" charset="0"/>
                <a:cs typeface="Arial" pitchFamily="34" charset="0"/>
              </a:rPr>
              <a:t>.</a:t>
            </a:r>
          </a:p>
          <a:p>
            <a:r>
              <a:rPr lang="en-IN" sz="2400" dirty="0" smtClean="0">
                <a:latin typeface="Arial" pitchFamily="34" charset="0"/>
                <a:cs typeface="Arial" pitchFamily="34" charset="0"/>
              </a:rPr>
              <a:t>Some of the product features include:-</a:t>
            </a:r>
            <a:endParaRPr lang="en-US" sz="2400" dirty="0" smtClean="0">
              <a:latin typeface="Arial" pitchFamily="34" charset="0"/>
              <a:cs typeface="Arial" pitchFamily="34" charset="0"/>
            </a:endParaRPr>
          </a:p>
          <a:p>
            <a:pPr lvl="1"/>
            <a:r>
              <a:rPr lang="en-US" sz="1900" dirty="0" smtClean="0">
                <a:latin typeface="Arial" pitchFamily="34" charset="0"/>
                <a:cs typeface="Arial" pitchFamily="34" charset="0"/>
              </a:rPr>
              <a:t>Open-load </a:t>
            </a:r>
            <a:r>
              <a:rPr lang="en-US" sz="1900" dirty="0">
                <a:latin typeface="Arial" pitchFamily="34" charset="0"/>
                <a:cs typeface="Arial" pitchFamily="34" charset="0"/>
              </a:rPr>
              <a:t>and Reload Detection </a:t>
            </a:r>
            <a:endParaRPr lang="en-US" sz="1900" dirty="0" smtClean="0">
              <a:latin typeface="Arial" pitchFamily="34" charset="0"/>
              <a:cs typeface="Arial" pitchFamily="34" charset="0"/>
            </a:endParaRPr>
          </a:p>
          <a:p>
            <a:pPr lvl="1"/>
            <a:r>
              <a:rPr lang="en-US" sz="1900" dirty="0" smtClean="0">
                <a:latin typeface="Arial" pitchFamily="34" charset="0"/>
                <a:cs typeface="Arial" pitchFamily="34" charset="0"/>
              </a:rPr>
              <a:t> </a:t>
            </a:r>
            <a:r>
              <a:rPr lang="en-US" sz="1900" dirty="0">
                <a:latin typeface="Arial" pitchFamily="34" charset="0"/>
                <a:cs typeface="Arial" pitchFamily="34" charset="0"/>
              </a:rPr>
              <a:t>Over Voltage and Short Circuit </a:t>
            </a:r>
            <a:r>
              <a:rPr lang="en-US" sz="1900" dirty="0" smtClean="0">
                <a:latin typeface="Arial" pitchFamily="34" charset="0"/>
                <a:cs typeface="Arial" pitchFamily="34" charset="0"/>
              </a:rPr>
              <a:t>Protection</a:t>
            </a:r>
          </a:p>
          <a:p>
            <a:pPr lvl="1"/>
            <a:r>
              <a:rPr lang="en-US" sz="1900" dirty="0" smtClean="0">
                <a:latin typeface="Arial" pitchFamily="34" charset="0"/>
                <a:cs typeface="Arial" pitchFamily="34" charset="0"/>
              </a:rPr>
              <a:t>Over </a:t>
            </a:r>
            <a:r>
              <a:rPr lang="en-US" sz="1900" dirty="0">
                <a:latin typeface="Arial" pitchFamily="34" charset="0"/>
                <a:cs typeface="Arial" pitchFamily="34" charset="0"/>
              </a:rPr>
              <a:t>Temperature </a:t>
            </a:r>
            <a:r>
              <a:rPr lang="en-US" sz="1900" dirty="0" smtClean="0">
                <a:latin typeface="Arial" pitchFamily="34" charset="0"/>
                <a:cs typeface="Arial" pitchFamily="34" charset="0"/>
              </a:rPr>
              <a:t>Protection</a:t>
            </a:r>
          </a:p>
          <a:p>
            <a:pPr lvl="1"/>
            <a:r>
              <a:rPr lang="en-US" sz="1900" dirty="0" smtClean="0">
                <a:latin typeface="Arial" pitchFamily="34" charset="0"/>
                <a:cs typeface="Arial" pitchFamily="34" charset="0"/>
              </a:rPr>
              <a:t>Over </a:t>
            </a:r>
            <a:r>
              <a:rPr lang="en-US" sz="1900" dirty="0">
                <a:latin typeface="Arial" pitchFamily="34" charset="0"/>
                <a:cs typeface="Arial" pitchFamily="34" charset="0"/>
              </a:rPr>
              <a:t>Current Protection </a:t>
            </a:r>
          </a:p>
          <a:p>
            <a:pPr lvl="1"/>
            <a:r>
              <a:rPr lang="en-US" sz="1900" dirty="0" smtClean="0">
                <a:latin typeface="Arial" pitchFamily="34" charset="0"/>
                <a:cs typeface="Arial" pitchFamily="34" charset="0"/>
              </a:rPr>
              <a:t>Cost </a:t>
            </a:r>
            <a:r>
              <a:rPr lang="en-US" sz="1900" dirty="0">
                <a:latin typeface="Arial" pitchFamily="34" charset="0"/>
                <a:cs typeface="Arial" pitchFamily="34" charset="0"/>
              </a:rPr>
              <a:t>Effective Total PFC LED Driver Solution </a:t>
            </a:r>
            <a:endParaRPr lang="en-US" sz="1900" dirty="0" smtClean="0">
              <a:latin typeface="Arial" pitchFamily="34" charset="0"/>
              <a:cs typeface="Arial" pitchFamily="34" charset="0"/>
            </a:endParaRPr>
          </a:p>
        </p:txBody>
      </p:sp>
    </p:spTree>
    <p:extLst>
      <p:ext uri="{BB962C8B-B14F-4D97-AF65-F5344CB8AC3E}">
        <p14:creationId xmlns:p14="http://schemas.microsoft.com/office/powerpoint/2010/main" val="2195861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1066800"/>
          </a:xfrm>
        </p:spPr>
        <p:txBody>
          <a:bodyPr>
            <a:normAutofit/>
          </a:bodyPr>
          <a:lstStyle/>
          <a:p>
            <a:r>
              <a:rPr lang="en-IN" dirty="0" smtClean="0"/>
              <a:t>PIN CONFIGURATION</a:t>
            </a:r>
            <a:endParaRPr lang="en-US" dirty="0"/>
          </a:p>
        </p:txBody>
      </p:sp>
      <p:sp>
        <p:nvSpPr>
          <p:cNvPr id="4" name="Slide Number Placeholder 3"/>
          <p:cNvSpPr>
            <a:spLocks noGrp="1"/>
          </p:cNvSpPr>
          <p:nvPr>
            <p:ph type="sldNum" sz="quarter" idx="12"/>
          </p:nvPr>
        </p:nvSpPr>
        <p:spPr/>
        <p:txBody>
          <a:bodyPr/>
          <a:lstStyle/>
          <a:p>
            <a:fld id="{9B5A45B9-4A02-4249-8222-570BF8738773}" type="slidenum">
              <a:rPr lang="en-US" smtClean="0"/>
              <a:t>7</a:t>
            </a:fld>
            <a:endParaRPr 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819400" y="1206211"/>
            <a:ext cx="32194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29000"/>
            <a:ext cx="81534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4270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normAutofit/>
          </a:bodyPr>
          <a:lstStyle/>
          <a:p>
            <a:r>
              <a:rPr lang="en-IN" dirty="0" smtClean="0"/>
              <a:t>Current and voltage control</a:t>
            </a:r>
            <a:endParaRPr lang="en-US" dirty="0"/>
          </a:p>
        </p:txBody>
      </p:sp>
      <p:sp>
        <p:nvSpPr>
          <p:cNvPr id="4" name="Slide Number Placeholder 3"/>
          <p:cNvSpPr>
            <a:spLocks noGrp="1"/>
          </p:cNvSpPr>
          <p:nvPr>
            <p:ph type="sldNum" sz="quarter" idx="12"/>
          </p:nvPr>
        </p:nvSpPr>
        <p:spPr/>
        <p:txBody>
          <a:bodyPr/>
          <a:lstStyle/>
          <a:p>
            <a:fld id="{9B5A45B9-4A02-4249-8222-570BF8738773}" type="slidenum">
              <a:rPr lang="en-US" smtClean="0"/>
              <a:t>8</a:t>
            </a:fld>
            <a:endParaRPr lang="en-US"/>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748768" y="1362075"/>
            <a:ext cx="54006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1676400"/>
            <a:ext cx="3657600" cy="4278094"/>
          </a:xfrm>
          <a:prstGeom prst="rect">
            <a:avLst/>
          </a:prstGeom>
          <a:noFill/>
        </p:spPr>
        <p:txBody>
          <a:bodyPr wrap="square" rtlCol="0">
            <a:spAutoFit/>
          </a:bodyPr>
          <a:lstStyle/>
          <a:p>
            <a:r>
              <a:rPr lang="en-IN" sz="2000" b="1" dirty="0" smtClean="0">
                <a:latin typeface="Calibri" pitchFamily="34" charset="0"/>
                <a:cs typeface="Calibri" pitchFamily="34" charset="0"/>
              </a:rPr>
              <a:t>Voltage sensing:-</a:t>
            </a:r>
          </a:p>
          <a:p>
            <a:r>
              <a:rPr lang="en-IN" sz="2000" dirty="0" smtClean="0">
                <a:latin typeface="Calibri" pitchFamily="34" charset="0"/>
                <a:cs typeface="Calibri" pitchFamily="34" charset="0"/>
              </a:rPr>
              <a:t>FB pin should be at </a:t>
            </a:r>
            <a:r>
              <a:rPr lang="en-IN" sz="2000" dirty="0">
                <a:latin typeface="Calibri" pitchFamily="34" charset="0"/>
                <a:cs typeface="Calibri" pitchFamily="34" charset="0"/>
              </a:rPr>
              <a:t>4</a:t>
            </a:r>
            <a:r>
              <a:rPr lang="en-IN" sz="2000" dirty="0" smtClean="0">
                <a:latin typeface="Calibri" pitchFamily="34" charset="0"/>
                <a:cs typeface="Calibri" pitchFamily="34" charset="0"/>
              </a:rPr>
              <a:t>V or less at no load condition. If the load voltage increases then the voltage at FB should be &gt;4V.</a:t>
            </a:r>
          </a:p>
          <a:p>
            <a:endParaRPr lang="en-IN" sz="2000" dirty="0" smtClean="0">
              <a:latin typeface="Calibri" pitchFamily="34" charset="0"/>
              <a:cs typeface="Calibri" pitchFamily="34" charset="0"/>
            </a:endParaRPr>
          </a:p>
          <a:p>
            <a:r>
              <a:rPr lang="en-IN" sz="2000" b="1" dirty="0" smtClean="0">
                <a:latin typeface="Calibri" pitchFamily="34" charset="0"/>
                <a:cs typeface="Calibri" pitchFamily="34" charset="0"/>
              </a:rPr>
              <a:t>Current Sensing:- </a:t>
            </a:r>
          </a:p>
          <a:p>
            <a:r>
              <a:rPr lang="en-IN" sz="2000" dirty="0" smtClean="0">
                <a:latin typeface="Calibri" pitchFamily="34" charset="0"/>
                <a:cs typeface="Calibri" pitchFamily="34" charset="0"/>
              </a:rPr>
              <a:t>The output current is related to input current(primary) by:</a:t>
            </a:r>
          </a:p>
          <a:p>
            <a:r>
              <a:rPr lang="en-IN" sz="2000" dirty="0" smtClean="0">
                <a:latin typeface="Calibri" pitchFamily="34" charset="0"/>
                <a:cs typeface="Calibri" pitchFamily="34" charset="0"/>
              </a:rPr>
              <a:t>	I1*N1=I2*N2</a:t>
            </a:r>
          </a:p>
          <a:p>
            <a:endParaRPr lang="en-IN" dirty="0" smtClean="0"/>
          </a:p>
          <a:p>
            <a:endParaRPr lang="en-IN" dirty="0" smtClean="0"/>
          </a:p>
          <a:p>
            <a:endParaRPr lang="en-IN" dirty="0"/>
          </a:p>
          <a:p>
            <a:endParaRPr lang="en-IN" dirty="0" smtClean="0"/>
          </a:p>
        </p:txBody>
      </p:sp>
      <p:sp>
        <p:nvSpPr>
          <p:cNvPr id="3" name="TextBox 2"/>
          <p:cNvSpPr txBox="1"/>
          <p:nvPr/>
        </p:nvSpPr>
        <p:spPr>
          <a:xfrm>
            <a:off x="381000" y="5105400"/>
            <a:ext cx="8305800" cy="1323439"/>
          </a:xfrm>
          <a:prstGeom prst="rect">
            <a:avLst/>
          </a:prstGeom>
          <a:noFill/>
        </p:spPr>
        <p:txBody>
          <a:bodyPr wrap="square" rtlCol="0">
            <a:spAutoFit/>
          </a:bodyPr>
          <a:lstStyle/>
          <a:p>
            <a:r>
              <a:rPr lang="en-US" sz="2000" dirty="0">
                <a:latin typeface="Calibri" pitchFamily="34" charset="0"/>
                <a:cs typeface="Calibri" pitchFamily="34" charset="0"/>
              </a:rPr>
              <a:t>Therefore, input current follows the input voltage, which shows PWM function can be used to control   I1.</a:t>
            </a:r>
          </a:p>
          <a:p>
            <a:r>
              <a:rPr lang="en-IN" sz="2000" dirty="0">
                <a:latin typeface="Calibri" pitchFamily="34" charset="0"/>
                <a:cs typeface="Calibri" pitchFamily="34" charset="0"/>
              </a:rPr>
              <a:t> </a:t>
            </a:r>
            <a:r>
              <a:rPr lang="en-IN" sz="2000" dirty="0" smtClean="0">
                <a:latin typeface="Calibri" pitchFamily="34" charset="0"/>
                <a:cs typeface="Calibri" pitchFamily="34" charset="0"/>
              </a:rPr>
              <a:t>           Thus, </a:t>
            </a:r>
            <a:r>
              <a:rPr lang="en-IN" sz="2000" dirty="0">
                <a:latin typeface="Calibri" pitchFamily="34" charset="0"/>
                <a:cs typeface="Calibri" pitchFamily="34" charset="0"/>
              </a:rPr>
              <a:t>P</a:t>
            </a:r>
            <a:r>
              <a:rPr lang="en-IN" sz="2000" dirty="0" smtClean="0">
                <a:latin typeface="Calibri" pitchFamily="34" charset="0"/>
                <a:cs typeface="Calibri" pitchFamily="34" charset="0"/>
              </a:rPr>
              <a:t>ulse Frequency Control is done based on the voltage at CS pin</a:t>
            </a:r>
            <a:endParaRPr lang="en-IN" sz="2000" dirty="0">
              <a:latin typeface="Calibri" pitchFamily="34" charset="0"/>
              <a:cs typeface="Calibri" pitchFamily="34" charset="0"/>
            </a:endParaRPr>
          </a:p>
          <a:p>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5354884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Values used during calculation</a:t>
            </a:r>
            <a:endParaRPr lang="en-US" dirty="0"/>
          </a:p>
        </p:txBody>
      </p:sp>
      <p:sp>
        <p:nvSpPr>
          <p:cNvPr id="5" name="Slide Number Placeholder 4"/>
          <p:cNvSpPr>
            <a:spLocks noGrp="1"/>
          </p:cNvSpPr>
          <p:nvPr>
            <p:ph type="sldNum" sz="quarter" idx="12"/>
          </p:nvPr>
        </p:nvSpPr>
        <p:spPr/>
        <p:txBody>
          <a:bodyPr/>
          <a:lstStyle/>
          <a:p>
            <a:fld id="{9B5A45B9-4A02-4249-8222-570BF8738773}" type="slidenum">
              <a:rPr lang="en-US" smtClean="0"/>
              <a:t>9</a:t>
            </a:fld>
            <a:endParaRPr lang="en-US"/>
          </a:p>
        </p:txBody>
      </p:sp>
      <p:sp>
        <p:nvSpPr>
          <p:cNvPr id="3" name="Content Placeholder 2"/>
          <p:cNvSpPr>
            <a:spLocks noGrp="1"/>
          </p:cNvSpPr>
          <p:nvPr>
            <p:ph sz="quarter" idx="1"/>
          </p:nvPr>
        </p:nvSpPr>
        <p:spPr/>
        <p:txBody>
          <a:bodyPr>
            <a:normAutofit/>
          </a:bodyPr>
          <a:lstStyle/>
          <a:p>
            <a:r>
              <a:rPr lang="en-IN" dirty="0" smtClean="0">
                <a:latin typeface="Arial" pitchFamily="34" charset="0"/>
                <a:cs typeface="Arial" pitchFamily="34" charset="0"/>
              </a:rPr>
              <a:t>Typical values required for operation:</a:t>
            </a:r>
          </a:p>
          <a:p>
            <a:pPr lvl="1"/>
            <a:r>
              <a:rPr lang="en-IN" dirty="0" err="1" smtClean="0">
                <a:latin typeface="Arial" pitchFamily="34" charset="0"/>
                <a:cs typeface="Arial" pitchFamily="34" charset="0"/>
              </a:rPr>
              <a:t>Vcc</a:t>
            </a:r>
            <a:r>
              <a:rPr lang="en-IN" dirty="0">
                <a:latin typeface="Arial" pitchFamily="34" charset="0"/>
                <a:cs typeface="Arial" pitchFamily="34" charset="0"/>
              </a:rPr>
              <a:t>=&gt;</a:t>
            </a:r>
            <a:r>
              <a:rPr lang="en-IN" sz="2400" dirty="0">
                <a:latin typeface="Arial" pitchFamily="34" charset="0"/>
                <a:cs typeface="Arial" pitchFamily="34" charset="0"/>
              </a:rPr>
              <a:t> </a:t>
            </a:r>
            <a:r>
              <a:rPr lang="en-IN" sz="2400" dirty="0" smtClean="0">
                <a:latin typeface="Arial" pitchFamily="34" charset="0"/>
                <a:cs typeface="Arial" pitchFamily="34" charset="0"/>
              </a:rPr>
              <a:t>18V </a:t>
            </a:r>
            <a:r>
              <a:rPr lang="en-IN" sz="2400" dirty="0">
                <a:latin typeface="Arial" pitchFamily="34" charset="0"/>
                <a:cs typeface="Arial" pitchFamily="34" charset="0"/>
              </a:rPr>
              <a:t>- </a:t>
            </a:r>
            <a:r>
              <a:rPr lang="en-IN" sz="2400" dirty="0" err="1">
                <a:latin typeface="Arial" pitchFamily="34" charset="0"/>
                <a:cs typeface="Arial" pitchFamily="34" charset="0"/>
              </a:rPr>
              <a:t>Startup</a:t>
            </a:r>
            <a:r>
              <a:rPr lang="en-IN" sz="2400" dirty="0">
                <a:latin typeface="Arial" pitchFamily="34" charset="0"/>
                <a:cs typeface="Arial" pitchFamily="34" charset="0"/>
              </a:rPr>
              <a:t> </a:t>
            </a:r>
            <a:r>
              <a:rPr lang="en-IN" sz="2400" dirty="0" smtClean="0">
                <a:latin typeface="Arial" pitchFamily="34" charset="0"/>
                <a:cs typeface="Arial" pitchFamily="34" charset="0"/>
              </a:rPr>
              <a:t>threshold.</a:t>
            </a:r>
            <a:endParaRPr lang="en-US" sz="2400" dirty="0">
              <a:latin typeface="Arial" pitchFamily="34" charset="0"/>
              <a:cs typeface="Arial" pitchFamily="34" charset="0"/>
            </a:endParaRPr>
          </a:p>
          <a:p>
            <a:pPr marL="914400" lvl="2" indent="0">
              <a:buNone/>
            </a:pPr>
            <a:r>
              <a:rPr lang="en-IN" dirty="0">
                <a:latin typeface="Arial" pitchFamily="34" charset="0"/>
                <a:cs typeface="Arial" pitchFamily="34" charset="0"/>
              </a:rPr>
              <a:t>             8V  - UVLO voltage </a:t>
            </a:r>
            <a:r>
              <a:rPr lang="en-IN" dirty="0" smtClean="0">
                <a:latin typeface="Arial" pitchFamily="34" charset="0"/>
                <a:cs typeface="Arial" pitchFamily="34" charset="0"/>
              </a:rPr>
              <a:t>threshold.</a:t>
            </a:r>
            <a:endParaRPr lang="en-IN" dirty="0">
              <a:latin typeface="Arial" pitchFamily="34" charset="0"/>
              <a:cs typeface="Arial" pitchFamily="34" charset="0"/>
            </a:endParaRPr>
          </a:p>
          <a:p>
            <a:pPr lvl="1"/>
            <a:r>
              <a:rPr lang="en-IN" dirty="0" smtClean="0">
                <a:latin typeface="Arial" pitchFamily="34" charset="0"/>
                <a:cs typeface="Arial" pitchFamily="34" charset="0"/>
              </a:rPr>
              <a:t>FB=&gt; 3.2V at no load condition.</a:t>
            </a:r>
          </a:p>
          <a:p>
            <a:pPr marL="1051560" lvl="3" indent="0">
              <a:buNone/>
            </a:pPr>
            <a:r>
              <a:rPr lang="en-IN" dirty="0">
                <a:latin typeface="Arial" pitchFamily="34" charset="0"/>
                <a:cs typeface="Arial" pitchFamily="34" charset="0"/>
              </a:rPr>
              <a:t> </a:t>
            </a:r>
            <a:r>
              <a:rPr lang="en-IN" dirty="0" smtClean="0">
                <a:latin typeface="Arial" pitchFamily="34" charset="0"/>
                <a:cs typeface="Arial" pitchFamily="34" charset="0"/>
              </a:rPr>
              <a:t>   if &gt;3.2V IC stops firing.</a:t>
            </a:r>
          </a:p>
          <a:p>
            <a:pPr lvl="1"/>
            <a:r>
              <a:rPr lang="en-IN" dirty="0" smtClean="0">
                <a:latin typeface="Arial" pitchFamily="34" charset="0"/>
                <a:cs typeface="Arial" pitchFamily="34" charset="0"/>
              </a:rPr>
              <a:t>OUT=&gt; gives the PFM signal.</a:t>
            </a:r>
          </a:p>
          <a:p>
            <a:pPr lvl="1"/>
            <a:r>
              <a:rPr lang="en-IN" dirty="0" smtClean="0">
                <a:latin typeface="Arial" pitchFamily="34" charset="0"/>
                <a:cs typeface="Arial" pitchFamily="34" charset="0"/>
              </a:rPr>
              <a:t>CS=&gt; </a:t>
            </a:r>
            <a:r>
              <a:rPr lang="en-IN" dirty="0">
                <a:latin typeface="Arial" pitchFamily="34" charset="0"/>
                <a:cs typeface="Arial" pitchFamily="34" charset="0"/>
              </a:rPr>
              <a:t>1</a:t>
            </a:r>
            <a:r>
              <a:rPr lang="en-IN" dirty="0" smtClean="0">
                <a:latin typeface="Arial" pitchFamily="34" charset="0"/>
                <a:cs typeface="Arial" pitchFamily="34" charset="0"/>
              </a:rPr>
              <a:t>V</a:t>
            </a:r>
          </a:p>
          <a:p>
            <a:pPr lvl="1"/>
            <a:r>
              <a:rPr lang="en-IN" dirty="0" smtClean="0">
                <a:latin typeface="Arial" pitchFamily="34" charset="0"/>
                <a:cs typeface="Arial" pitchFamily="34" charset="0"/>
              </a:rPr>
              <a:t>VS/VPK=&gt; 0-1</a:t>
            </a:r>
            <a:endParaRPr lang="en-IN" dirty="0">
              <a:latin typeface="Arial" pitchFamily="34" charset="0"/>
              <a:cs typeface="Arial" pitchFamily="34" charset="0"/>
            </a:endParaRPr>
          </a:p>
          <a:p>
            <a:pPr lvl="2"/>
            <a:r>
              <a:rPr lang="en-IN" dirty="0" smtClean="0">
                <a:latin typeface="Arial" pitchFamily="34" charset="0"/>
                <a:cs typeface="Arial" pitchFamily="34" charset="0"/>
              </a:rPr>
              <a:t>We take VS=VPK= 3V</a:t>
            </a:r>
          </a:p>
          <a:p>
            <a:pPr marL="914400" lvl="2" indent="0">
              <a:buNone/>
            </a:pPr>
            <a:endParaRPr lang="en-IN" b="1" dirty="0" smtClean="0"/>
          </a:p>
        </p:txBody>
      </p:sp>
    </p:spTree>
    <p:extLst>
      <p:ext uri="{BB962C8B-B14F-4D97-AF65-F5344CB8AC3E}">
        <p14:creationId xmlns:p14="http://schemas.microsoft.com/office/powerpoint/2010/main" val="23457126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34</TotalTime>
  <Words>1054</Words>
  <Application>Microsoft Office PowerPoint</Application>
  <PresentationFormat>On-screen Show (4:3)</PresentationFormat>
  <Paragraphs>208</Paragraphs>
  <Slides>32</Slides>
  <Notes>0</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Urban</vt:lpstr>
      <vt:lpstr>Thatch</vt:lpstr>
      <vt:lpstr>AC to DC converter</vt:lpstr>
      <vt:lpstr>BLOCK DIAGRAM</vt:lpstr>
      <vt:lpstr>Principle and Working of Flyback Converter</vt:lpstr>
      <vt:lpstr>GRAPHS</vt:lpstr>
      <vt:lpstr>Types Of Sensing</vt:lpstr>
      <vt:lpstr>PFM controller IC- AP1682</vt:lpstr>
      <vt:lpstr>PIN CONFIGURATION</vt:lpstr>
      <vt:lpstr>Current and voltage control</vt:lpstr>
      <vt:lpstr>Values used during calculation</vt:lpstr>
      <vt:lpstr>MOSFET</vt:lpstr>
      <vt:lpstr>Circuit Diagram</vt:lpstr>
      <vt:lpstr>Calculations </vt:lpstr>
      <vt:lpstr>PowerPoint Presentation</vt:lpstr>
      <vt:lpstr>PowerPoint Presentation</vt:lpstr>
      <vt:lpstr>DESIGN OF FILTER </vt:lpstr>
      <vt:lpstr>PowerPoint Presentation</vt:lpstr>
      <vt:lpstr>PowerPoint Presentation</vt:lpstr>
      <vt:lpstr>PowerPoint Presentation</vt:lpstr>
      <vt:lpstr>Vs and VPK PIN CALCULATIONS</vt:lpstr>
      <vt:lpstr>PowerPoint Presentation</vt:lpstr>
      <vt:lpstr>PowerPoint Presentation</vt:lpstr>
      <vt:lpstr> Calculations for the Supply (Vcc) circuit </vt:lpstr>
      <vt:lpstr>PowerPoint Presentation</vt:lpstr>
      <vt:lpstr>PowerPoint Presentation</vt:lpstr>
      <vt:lpstr>CALCULATIONS FOR CS PIN </vt:lpstr>
      <vt:lpstr>PowerPoint Presentation</vt:lpstr>
      <vt:lpstr>CALCULATIONS FOR SNUBBER CIRCUIT </vt:lpstr>
      <vt:lpstr>Snubber circuit for secondary coil  </vt:lpstr>
      <vt:lpstr>FB PIN CALCULATIONS </vt:lpstr>
      <vt:lpstr>PowerPoint Presentation</vt:lpstr>
      <vt:lpstr>OUTPUT := 12V , 2A </vt:lpstr>
      <vt:lpstr>FINAL CIRCUIT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DELL-PC</dc:creator>
  <cp:lastModifiedBy>DELL-PC</cp:lastModifiedBy>
  <cp:revision>4</cp:revision>
  <dcterms:created xsi:type="dcterms:W3CDTF">2016-12-30T13:25:42Z</dcterms:created>
  <dcterms:modified xsi:type="dcterms:W3CDTF">2016-12-30T13:59:48Z</dcterms:modified>
</cp:coreProperties>
</file>