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3" r:id="rId7"/>
    <p:sldId id="27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A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851FC-0A05-4D75-BB0E-D4CB1B899C22}" v="932" dt="2024-12-04T10:03:40.042"/>
    <p1510:client id="{B36E9E52-63BC-4FFB-AB2F-CC1882EF1675}" v="43" dt="2024-12-04T10:21:04.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55" d="100"/>
          <a:sy n="155" d="100"/>
        </p:scale>
        <p:origin x="16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7078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4952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746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141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292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930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3678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2598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194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013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8970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12/4/2024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5915716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wankhede-gaurav/"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oodcabs-tier-2-cities.onrender.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Macro-Enabled_Worksheet1.xlsm"/><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package" Target="../embeddings/Microsoft_Excel_Macro-Enabled_Worksheet2.xlsm"/></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Macro-Enabled_Worksheet3.xlsm"/><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Excel_Macro-Enabled_Worksheet4.xlsm"/><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Excel_Macro-Enabled_Worksheet5.xlsm"/><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Macro-Enabled_Worksheet6.xlsm"/><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wankhede-gaurav/"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oodcabs-tier-2-cities.onrender.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oodcabs-tier-2-cities.onrender.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67536"/>
            <a:ext cx="9144000" cy="1464408"/>
          </a:xfrm>
        </p:spPr>
        <p:txBody>
          <a:bodyPr/>
          <a:lstStyle/>
          <a:p>
            <a:r>
              <a:rPr lang="en-US" b="1" dirty="0">
                <a:latin typeface="Gill Sans MT"/>
                <a:ea typeface="+mj-lt"/>
                <a:cs typeface="+mj-lt"/>
              </a:rPr>
              <a:t>GOODCAB SERVICES</a:t>
            </a:r>
            <a:br>
              <a:rPr lang="en-US" sz="4500" b="1" dirty="0">
                <a:ea typeface="+mj-lt"/>
                <a:cs typeface="+mj-lt"/>
              </a:rPr>
            </a:br>
            <a:endParaRPr lang="en-US" sz="3400" b="1" dirty="0">
              <a:solidFill>
                <a:srgbClr val="CCCCCC"/>
              </a:solidFill>
            </a:endParaRPr>
          </a:p>
        </p:txBody>
      </p:sp>
      <p:sp>
        <p:nvSpPr>
          <p:cNvPr id="3" name="Subtitle 2"/>
          <p:cNvSpPr>
            <a:spLocks noGrp="1"/>
          </p:cNvSpPr>
          <p:nvPr>
            <p:ph type="subTitle" idx="1"/>
          </p:nvPr>
        </p:nvSpPr>
        <p:spPr>
          <a:xfrm>
            <a:off x="1524000" y="3140996"/>
            <a:ext cx="9144000" cy="761878"/>
          </a:xfrm>
        </p:spPr>
        <p:txBody>
          <a:bodyPr vert="horz" lIns="91440" tIns="45720" rIns="91440" bIns="45720" rtlCol="0" anchor="t">
            <a:normAutofit fontScale="92500"/>
          </a:bodyPr>
          <a:lstStyle/>
          <a:p>
            <a:r>
              <a:rPr lang="en-US" sz="3500" b="1" dirty="0">
                <a:solidFill>
                  <a:srgbClr val="CCCCCC"/>
                </a:solidFill>
                <a:latin typeface="Segoe"/>
                <a:ea typeface="+mn-lt"/>
                <a:cs typeface="+mn-lt"/>
              </a:rPr>
              <a:t>Strategic Insights for Operational Excellence</a:t>
            </a:r>
            <a:endParaRPr lang="en-US" sz="3500" dirty="0">
              <a:latin typeface="Segoe"/>
            </a:endParaRPr>
          </a:p>
        </p:txBody>
      </p:sp>
      <p:pic>
        <p:nvPicPr>
          <p:cNvPr id="8" name="Picture 7">
            <a:extLst>
              <a:ext uri="{FF2B5EF4-FFF2-40B4-BE49-F238E27FC236}">
                <a16:creationId xmlns:a16="http://schemas.microsoft.com/office/drawing/2014/main" id="{4949D3AD-17BE-B46E-8B04-1EA2662FBDBB}"/>
              </a:ext>
            </a:extLst>
          </p:cNvPr>
          <p:cNvPicPr>
            <a:picLocks noChangeAspect="1"/>
          </p:cNvPicPr>
          <p:nvPr/>
        </p:nvPicPr>
        <p:blipFill>
          <a:blip r:embed="rId2"/>
          <a:stretch>
            <a:fillRect/>
          </a:stretch>
        </p:blipFill>
        <p:spPr>
          <a:xfrm>
            <a:off x="1404938" y="2960744"/>
            <a:ext cx="9382125" cy="85725"/>
          </a:xfrm>
          <a:prstGeom prst="rect">
            <a:avLst/>
          </a:prstGeom>
        </p:spPr>
      </p:pic>
      <p:sp>
        <p:nvSpPr>
          <p:cNvPr id="9" name="Rectangle: Rounded Corners 8">
            <a:extLst>
              <a:ext uri="{FF2B5EF4-FFF2-40B4-BE49-F238E27FC236}">
                <a16:creationId xmlns:a16="http://schemas.microsoft.com/office/drawing/2014/main" id="{C03032FC-AAB3-BEFE-5418-3D1AF9C2C3CC}"/>
              </a:ext>
            </a:extLst>
          </p:cNvPr>
          <p:cNvSpPr/>
          <p:nvPr/>
        </p:nvSpPr>
        <p:spPr>
          <a:xfrm>
            <a:off x="4082126" y="3905401"/>
            <a:ext cx="4022234" cy="1109567"/>
          </a:xfrm>
          <a:prstGeom prst="round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000000"/>
                </a:solidFill>
                <a:latin typeface="Arial"/>
                <a:cs typeface="Arial"/>
              </a:rPr>
              <a:t>Challenge #13: Provide Insights to Chief of Operations in Transportation Domain</a:t>
            </a:r>
            <a:endParaRPr lang="en-US" dirty="0"/>
          </a:p>
        </p:txBody>
      </p:sp>
      <p:sp>
        <p:nvSpPr>
          <p:cNvPr id="10" name="TextBox 9">
            <a:extLst>
              <a:ext uri="{FF2B5EF4-FFF2-40B4-BE49-F238E27FC236}">
                <a16:creationId xmlns:a16="http://schemas.microsoft.com/office/drawing/2014/main" id="{D916B988-A52B-230C-6B85-2FF031E24CAB}"/>
              </a:ext>
            </a:extLst>
          </p:cNvPr>
          <p:cNvSpPr txBox="1"/>
          <p:nvPr/>
        </p:nvSpPr>
        <p:spPr>
          <a:xfrm>
            <a:off x="853722" y="5905499"/>
            <a:ext cx="35630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AA520"/>
                </a:solidFill>
              </a:rPr>
              <a:t>By - </a:t>
            </a:r>
            <a:r>
              <a:rPr lang="en-US" dirty="0">
                <a:solidFill>
                  <a:srgbClr val="DAA520"/>
                </a:solidFill>
                <a:hlinkClick r:id="rId3"/>
              </a:rPr>
              <a:t>Gaurav Wankhede</a:t>
            </a:r>
            <a:endParaRPr lang="en-US" dirty="0">
              <a:solidFill>
                <a:srgbClr val="DAA520"/>
              </a:solidFill>
            </a:endParaRPr>
          </a:p>
        </p:txBody>
      </p:sp>
      <p:sp>
        <p:nvSpPr>
          <p:cNvPr id="4" name="TextBox 3">
            <a:extLst>
              <a:ext uri="{FF2B5EF4-FFF2-40B4-BE49-F238E27FC236}">
                <a16:creationId xmlns:a16="http://schemas.microsoft.com/office/drawing/2014/main" id="{01873BF0-A704-EFAA-4595-6D3D8092E0BF}"/>
              </a:ext>
            </a:extLst>
          </p:cNvPr>
          <p:cNvSpPr txBox="1"/>
          <p:nvPr/>
        </p:nvSpPr>
        <p:spPr>
          <a:xfrm>
            <a:off x="851508" y="6277799"/>
            <a:ext cx="57184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AA520"/>
                </a:solidFill>
              </a:rPr>
              <a:t>Deployed - </a:t>
            </a:r>
            <a:r>
              <a:rPr lang="en-US" dirty="0">
                <a:solidFill>
                  <a:srgbClr val="DAA520"/>
                </a:solidFill>
                <a:hlinkClick r:id="rId4"/>
              </a:rPr>
              <a:t>https://goodcabs-tier-2-cities.onrender.com</a:t>
            </a:r>
            <a:endParaRPr lang="en-US" dirty="0">
              <a:solidFill>
                <a:srgbClr val="DAA520"/>
              </a:solidFill>
            </a:endParaRPr>
          </a:p>
        </p:txBody>
      </p:sp>
      <p:pic>
        <p:nvPicPr>
          <p:cNvPr id="6" name="Picture 5" descr="A yellow taxi car with black and white stripes&#10;&#10;Description automatically generated">
            <a:extLst>
              <a:ext uri="{FF2B5EF4-FFF2-40B4-BE49-F238E27FC236}">
                <a16:creationId xmlns:a16="http://schemas.microsoft.com/office/drawing/2014/main" id="{378BD01E-ECD7-BD29-6B49-299480870CE4}"/>
              </a:ext>
            </a:extLst>
          </p:cNvPr>
          <p:cNvPicPr>
            <a:picLocks noChangeAspect="1"/>
          </p:cNvPicPr>
          <p:nvPr/>
        </p:nvPicPr>
        <p:blipFill>
          <a:blip r:embed="rId5"/>
          <a:stretch>
            <a:fillRect/>
          </a:stretch>
        </p:blipFill>
        <p:spPr>
          <a:xfrm>
            <a:off x="-2792413" y="3896253"/>
            <a:ext cx="1970265" cy="794103"/>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04A6D-3EA5-8730-4D24-940C105F1CE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13057EE-96CB-A3A4-2156-A0134E0FEAC6}"/>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050" b="0" i="0" u="none" strike="noStrike" dirty="0">
                <a:solidFill>
                  <a:schemeClr val="bg1"/>
                </a:solidFill>
                <a:effectLst/>
                <a:latin typeface="Fira Sans Extra Condensed" panose="020B0503050000020004" pitchFamily="34" charset="0"/>
              </a:rPr>
              <a:t>Business Request - 2:</a:t>
            </a:r>
            <a:endParaRPr lang="en-US" sz="300" b="0" dirty="0">
              <a:solidFill>
                <a:schemeClr val="bg1"/>
              </a:solidFill>
              <a:effectLst/>
            </a:endParaRPr>
          </a:p>
          <a:p>
            <a:pPr rtl="0"/>
            <a:r>
              <a:rPr lang="en-US" sz="1050" b="0" i="0" u="none" strike="noStrike" dirty="0">
                <a:solidFill>
                  <a:schemeClr val="bg1"/>
                </a:solidFill>
                <a:effectLst/>
                <a:latin typeface="Fira Sans Extra Condensed" panose="020B0503050000020004" pitchFamily="34" charset="0"/>
              </a:rPr>
              <a:t>Monthly City-Level Trips Target Performance Report</a:t>
            </a:r>
            <a:endParaRPr lang="en-US" sz="300" b="0" dirty="0">
              <a:solidFill>
                <a:schemeClr val="bg1"/>
              </a:solidFill>
              <a:effectLst/>
            </a:endParaRPr>
          </a:p>
          <a:p>
            <a:pPr rtl="0"/>
            <a:r>
              <a:rPr lang="en-US" sz="1050" b="0" i="0" u="none" strike="noStrike" dirty="0">
                <a:solidFill>
                  <a:schemeClr val="bg1"/>
                </a:solidFill>
                <a:effectLst/>
                <a:latin typeface="Fira Sans Extra Condensed" panose="020B0503050000020004" pitchFamily="34" charset="0"/>
              </a:rPr>
              <a:t>Generate a report that evaluates the target performance for trips at the monthly and city level. For each city and month, compare the actual total trips with the target trips and categorize the performance as follows:</a:t>
            </a:r>
            <a:endParaRPr lang="en-US" sz="300" b="0" dirty="0">
              <a:solidFill>
                <a:schemeClr val="bg1"/>
              </a:solidFill>
              <a:effectLst/>
            </a:endParaRPr>
          </a:p>
          <a:p>
            <a:pPr rtl="0" fontAlgn="base">
              <a:buFont typeface="Arial" panose="020B0604020202020204" pitchFamily="34" charset="0"/>
              <a:buChar char="•"/>
            </a:pPr>
            <a:r>
              <a:rPr lang="en-US" sz="1050" b="0" i="0" u="none" strike="noStrike" dirty="0">
                <a:solidFill>
                  <a:schemeClr val="bg1"/>
                </a:solidFill>
                <a:effectLst/>
                <a:latin typeface="Fira Sans Extra Condensed" panose="020B0503050000020004" pitchFamily="34" charset="0"/>
              </a:rPr>
              <a:t>If actual trips are greater than target trips, mark it as "Above Target".</a:t>
            </a:r>
            <a:endParaRPr lang="en-US" sz="1050" b="0" i="0" u="none" strike="noStrike" dirty="0">
              <a:solidFill>
                <a:schemeClr val="bg1"/>
              </a:solidFill>
              <a:effectLst/>
              <a:latin typeface="Arial" panose="020B0604020202020204" pitchFamily="34" charset="0"/>
            </a:endParaRPr>
          </a:p>
          <a:p>
            <a:pPr rtl="0" fontAlgn="base">
              <a:buFont typeface="Arial" panose="020B0604020202020204" pitchFamily="34" charset="0"/>
              <a:buChar char="•"/>
            </a:pPr>
            <a:r>
              <a:rPr lang="en-US" sz="1050" b="0" i="0" u="none" strike="noStrike" dirty="0">
                <a:solidFill>
                  <a:schemeClr val="bg1"/>
                </a:solidFill>
                <a:effectLst/>
                <a:latin typeface="Fira Sans Extra Condensed" panose="020B0503050000020004" pitchFamily="34" charset="0"/>
              </a:rPr>
              <a:t>If actual trips are less than or equal to target trips, mark it as "Below Target".</a:t>
            </a:r>
            <a:endParaRPr lang="en-US" sz="1050" b="0" i="0" u="none" strike="noStrike" dirty="0">
              <a:solidFill>
                <a:schemeClr val="bg1"/>
              </a:solidFill>
              <a:effectLst/>
              <a:latin typeface="Arial" panose="020B0604020202020204" pitchFamily="34" charset="0"/>
            </a:endParaRPr>
          </a:p>
          <a:p>
            <a:pPr rtl="0"/>
            <a:r>
              <a:rPr lang="en-US" sz="1050" b="0" i="0" u="none" strike="noStrike" dirty="0">
                <a:solidFill>
                  <a:schemeClr val="bg1"/>
                </a:solidFill>
                <a:effectLst/>
                <a:latin typeface="Fira Sans Extra Condensed" panose="020B0503050000020004" pitchFamily="34" charset="0"/>
              </a:rPr>
              <a:t>Additionally, calculate the % difference between actual and target trips to quantify the performance gap.</a:t>
            </a:r>
            <a:br>
              <a:rPr lang="en-US" sz="300" dirty="0">
                <a:solidFill>
                  <a:schemeClr val="bg1"/>
                </a:solidFill>
              </a:rPr>
            </a:br>
            <a:endParaRPr lang="en-US" sz="300" dirty="0">
              <a:solidFill>
                <a:schemeClr val="bg1"/>
              </a:solidFill>
            </a:endParaRPr>
          </a:p>
        </p:txBody>
      </p:sp>
      <p:graphicFrame>
        <p:nvGraphicFramePr>
          <p:cNvPr id="7" name="Object 6">
            <a:extLst>
              <a:ext uri="{FF2B5EF4-FFF2-40B4-BE49-F238E27FC236}">
                <a16:creationId xmlns:a16="http://schemas.microsoft.com/office/drawing/2014/main" id="{F144EE5D-8536-819A-DD29-3EAA4E22A5E2}"/>
              </a:ext>
            </a:extLst>
          </p:cNvPr>
          <p:cNvGraphicFramePr>
            <a:graphicFrameLocks noChangeAspect="1"/>
          </p:cNvGraphicFramePr>
          <p:nvPr>
            <p:extLst>
              <p:ext uri="{D42A27DB-BD31-4B8C-83A1-F6EECF244321}">
                <p14:modId xmlns:p14="http://schemas.microsoft.com/office/powerpoint/2010/main" val="1759707002"/>
              </p:ext>
            </p:extLst>
          </p:nvPr>
        </p:nvGraphicFramePr>
        <p:xfrm>
          <a:off x="1655995" y="1652058"/>
          <a:ext cx="3876190" cy="3111472"/>
        </p:xfrm>
        <a:graphic>
          <a:graphicData uri="http://schemas.openxmlformats.org/presentationml/2006/ole">
            <mc:AlternateContent xmlns:mc="http://schemas.openxmlformats.org/markup-compatibility/2006">
              <mc:Choice xmlns:v="urn:schemas-microsoft-com:vml" Requires="v">
                <p:oleObj name="Macro-Enabled Worksheet" r:id="rId2" imgW="5943469" imgH="4771908" progId="Excel.SheetMacroEnabled.12">
                  <p:embed/>
                </p:oleObj>
              </mc:Choice>
              <mc:Fallback>
                <p:oleObj name="Macro-Enabled Worksheet" r:id="rId2" imgW="5943469" imgH="4771908" progId="Excel.SheetMacroEnabled.12">
                  <p:embed/>
                  <p:pic>
                    <p:nvPicPr>
                      <p:cNvPr id="0" name=""/>
                      <p:cNvPicPr/>
                      <p:nvPr/>
                    </p:nvPicPr>
                    <p:blipFill>
                      <a:blip r:embed="rId3"/>
                      <a:stretch>
                        <a:fillRect/>
                      </a:stretch>
                    </p:blipFill>
                    <p:spPr>
                      <a:xfrm>
                        <a:off x="1655995" y="1652058"/>
                        <a:ext cx="3876190" cy="3111472"/>
                      </a:xfrm>
                      <a:prstGeom prst="rect">
                        <a:avLst/>
                      </a:prstGeom>
                      <a:solidFill>
                        <a:srgbClr val="DAA520"/>
                      </a:solidFill>
                    </p:spPr>
                  </p:pic>
                </p:oleObj>
              </mc:Fallback>
            </mc:AlternateContent>
          </a:graphicData>
        </a:graphic>
      </p:graphicFrame>
      <p:graphicFrame>
        <p:nvGraphicFramePr>
          <p:cNvPr id="3" name="Object 2">
            <a:extLst>
              <a:ext uri="{FF2B5EF4-FFF2-40B4-BE49-F238E27FC236}">
                <a16:creationId xmlns:a16="http://schemas.microsoft.com/office/drawing/2014/main" id="{2AAD0B75-396A-8ACB-96E2-839AB0902FB8}"/>
              </a:ext>
            </a:extLst>
          </p:cNvPr>
          <p:cNvGraphicFramePr>
            <a:graphicFrameLocks noChangeAspect="1"/>
          </p:cNvGraphicFramePr>
          <p:nvPr>
            <p:extLst>
              <p:ext uri="{D42A27DB-BD31-4B8C-83A1-F6EECF244321}">
                <p14:modId xmlns:p14="http://schemas.microsoft.com/office/powerpoint/2010/main" val="3372621090"/>
              </p:ext>
            </p:extLst>
          </p:nvPr>
        </p:nvGraphicFramePr>
        <p:xfrm>
          <a:off x="6659817" y="1652058"/>
          <a:ext cx="3876190" cy="3111472"/>
        </p:xfrm>
        <a:graphic>
          <a:graphicData uri="http://schemas.openxmlformats.org/presentationml/2006/ole">
            <mc:AlternateContent xmlns:mc="http://schemas.openxmlformats.org/markup-compatibility/2006">
              <mc:Choice xmlns:v="urn:schemas-microsoft-com:vml" Requires="v">
                <p:oleObj name="Macro-Enabled Worksheet" r:id="rId4" imgW="5943469" imgH="4771908" progId="Excel.SheetMacroEnabled.12">
                  <p:embed/>
                </p:oleObj>
              </mc:Choice>
              <mc:Fallback>
                <p:oleObj name="Macro-Enabled Worksheet" r:id="rId4" imgW="5943469" imgH="4771908" progId="Excel.SheetMacroEnabled.12">
                  <p:embed/>
                  <p:pic>
                    <p:nvPicPr>
                      <p:cNvPr id="7" name="Object 6">
                        <a:extLst>
                          <a:ext uri="{FF2B5EF4-FFF2-40B4-BE49-F238E27FC236}">
                            <a16:creationId xmlns:a16="http://schemas.microsoft.com/office/drawing/2014/main" id="{F144EE5D-8536-819A-DD29-3EAA4E22A5E2}"/>
                          </a:ext>
                        </a:extLst>
                      </p:cNvPr>
                      <p:cNvPicPr/>
                      <p:nvPr/>
                    </p:nvPicPr>
                    <p:blipFill>
                      <a:blip r:embed="rId5"/>
                      <a:stretch>
                        <a:fillRect/>
                      </a:stretch>
                    </p:blipFill>
                    <p:spPr>
                      <a:xfrm>
                        <a:off x="6659817" y="1652058"/>
                        <a:ext cx="3876190" cy="3111472"/>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1414095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7523C-B667-302A-D0B6-0F3F92E2A75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5396FFA-A562-2B30-82A6-6DEF31377B70}"/>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200" b="0" i="0" u="none" strike="noStrike" dirty="0">
                <a:solidFill>
                  <a:schemeClr val="bg1"/>
                </a:solidFill>
                <a:effectLst/>
                <a:latin typeface="Fira Sans Extra Condensed" panose="020B0503050000020004" pitchFamily="34" charset="0"/>
              </a:rPr>
              <a:t>Business Request -3: </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City-Level Repeat Passenger Trip Frequency Report</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Generate a report that shows the percentage distribution of repeat passengers by then umber of trips they have taken in each city. Calculate the percentage of repeat passengers who took 2 trips, 3 trips, and so on, up to 10 trips.</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Each column should represent a trip count category, displaying the percentage of repeat passengers who fall into that category out of the total repeat passengers for that city.</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This report will help identify cities with high repeat trip frequency, which can indicate </a:t>
            </a:r>
            <a:r>
              <a:rPr lang="en-US" sz="1200" b="0" i="0" u="none" strike="noStrike" dirty="0" err="1">
                <a:solidFill>
                  <a:schemeClr val="bg1"/>
                </a:solidFill>
                <a:effectLst/>
                <a:latin typeface="Fira Sans Extra Condensed" panose="020B0503050000020004" pitchFamily="34" charset="0"/>
              </a:rPr>
              <a:t>strongcustomer</a:t>
            </a:r>
            <a:r>
              <a:rPr lang="en-US" sz="1200" b="0" i="0" u="none" strike="noStrike" dirty="0">
                <a:solidFill>
                  <a:schemeClr val="bg1"/>
                </a:solidFill>
                <a:effectLst/>
                <a:latin typeface="Fira Sans Extra Condensed" panose="020B0503050000020004" pitchFamily="34" charset="0"/>
              </a:rPr>
              <a:t> loyalty or frequent usage patterns.</a:t>
            </a:r>
            <a:endParaRPr lang="en-US" sz="500" b="0" dirty="0">
              <a:solidFill>
                <a:schemeClr val="bg1"/>
              </a:solidFill>
              <a:effectLst/>
            </a:endParaRPr>
          </a:p>
        </p:txBody>
      </p:sp>
      <p:graphicFrame>
        <p:nvGraphicFramePr>
          <p:cNvPr id="6" name="Content Placeholder 5">
            <a:extLst>
              <a:ext uri="{FF2B5EF4-FFF2-40B4-BE49-F238E27FC236}">
                <a16:creationId xmlns:a16="http://schemas.microsoft.com/office/drawing/2014/main" id="{5389A8C1-2E58-779D-1F8D-ED4A2311457A}"/>
              </a:ext>
            </a:extLst>
          </p:cNvPr>
          <p:cNvGraphicFramePr>
            <a:graphicFrameLocks noGrp="1" noChangeAspect="1"/>
          </p:cNvGraphicFramePr>
          <p:nvPr>
            <p:ph idx="1"/>
            <p:extLst>
              <p:ext uri="{D42A27DB-BD31-4B8C-83A1-F6EECF244321}">
                <p14:modId xmlns:p14="http://schemas.microsoft.com/office/powerpoint/2010/main" val="2548967475"/>
              </p:ext>
            </p:extLst>
          </p:nvPr>
        </p:nvGraphicFramePr>
        <p:xfrm>
          <a:off x="751754" y="1704975"/>
          <a:ext cx="10515600" cy="3448050"/>
        </p:xfrm>
        <a:graphic>
          <a:graphicData uri="http://schemas.openxmlformats.org/presentationml/2006/ole">
            <mc:AlternateContent xmlns:mc="http://schemas.openxmlformats.org/markup-compatibility/2006">
              <mc:Choice xmlns:v="urn:schemas-microsoft-com:vml" Requires="v">
                <p:oleObj name="Macro-Enabled Worksheet" r:id="rId2" imgW="6419954" imgH="2104986" progId="Excel.SheetMacroEnabled.12">
                  <p:embed/>
                </p:oleObj>
              </mc:Choice>
              <mc:Fallback>
                <p:oleObj name="Macro-Enabled Worksheet" r:id="rId2" imgW="6419954" imgH="2104986" progId="Excel.SheetMacroEnabled.12">
                  <p:embed/>
                  <p:pic>
                    <p:nvPicPr>
                      <p:cNvPr id="0" name=""/>
                      <p:cNvPicPr/>
                      <p:nvPr/>
                    </p:nvPicPr>
                    <p:blipFill>
                      <a:blip r:embed="rId3"/>
                      <a:stretch>
                        <a:fillRect/>
                      </a:stretch>
                    </p:blipFill>
                    <p:spPr>
                      <a:xfrm>
                        <a:off x="751754" y="1704975"/>
                        <a:ext cx="10515600" cy="3448050"/>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3725102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8A112-F6D9-0BA8-EDFC-1DC33FE5CB5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0F3E623-A335-56BA-3606-DDD10A8EB711}"/>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400" b="0" i="0" u="none" strike="noStrike" dirty="0">
                <a:solidFill>
                  <a:schemeClr val="bg1"/>
                </a:solidFill>
                <a:effectLst/>
                <a:latin typeface="Fira Sans Extra Condensed" panose="020B0503050000020004" pitchFamily="34" charset="0"/>
              </a:rPr>
              <a:t>Business Request - 4: </a:t>
            </a:r>
            <a:endParaRPr lang="en-US" sz="600" b="0" dirty="0">
              <a:solidFill>
                <a:schemeClr val="bg1"/>
              </a:solidFill>
              <a:effectLst/>
            </a:endParaRPr>
          </a:p>
          <a:p>
            <a:pPr rtl="0"/>
            <a:r>
              <a:rPr lang="en-US" sz="1400" b="0" i="0" u="none" strike="noStrike" dirty="0">
                <a:solidFill>
                  <a:schemeClr val="bg1"/>
                </a:solidFill>
                <a:effectLst/>
                <a:latin typeface="Fira Sans Extra Condensed" panose="020B0503050000020004" pitchFamily="34" charset="0"/>
              </a:rPr>
              <a:t>Identify Cities with Highest and Lowest Total New Passengers</a:t>
            </a:r>
            <a:endParaRPr lang="en-US" sz="600" b="0" dirty="0">
              <a:solidFill>
                <a:schemeClr val="bg1"/>
              </a:solidFill>
              <a:effectLst/>
            </a:endParaRPr>
          </a:p>
          <a:p>
            <a:pPr rtl="0"/>
            <a:r>
              <a:rPr lang="en-US" sz="1400" b="0" i="0" u="none" strike="noStrike" dirty="0">
                <a:solidFill>
                  <a:schemeClr val="bg1"/>
                </a:solidFill>
                <a:effectLst/>
                <a:latin typeface="Fira Sans Extra Condensed" panose="020B0503050000020004" pitchFamily="34" charset="0"/>
              </a:rPr>
              <a:t>Generate a report that calculates the total new passengers for each city and ranks them based on this value. Identify the top 3 cities with the highest number of new passengers as well as the bottom 3 cities with the lowest number of new passengers, categorizing them as "Top 3" or "Bottom 3" accordingly.</a:t>
            </a:r>
            <a:br>
              <a:rPr lang="en-US" sz="600" dirty="0">
                <a:solidFill>
                  <a:schemeClr val="bg1"/>
                </a:solidFill>
              </a:rPr>
            </a:br>
            <a:endParaRPr lang="en-US" sz="600" dirty="0">
              <a:solidFill>
                <a:schemeClr val="bg1"/>
              </a:solidFill>
            </a:endParaRPr>
          </a:p>
        </p:txBody>
      </p:sp>
      <p:graphicFrame>
        <p:nvGraphicFramePr>
          <p:cNvPr id="6" name="Object 5">
            <a:extLst>
              <a:ext uri="{FF2B5EF4-FFF2-40B4-BE49-F238E27FC236}">
                <a16:creationId xmlns:a16="http://schemas.microsoft.com/office/drawing/2014/main" id="{9F9D93AD-6813-FC73-36B0-A73D3835A66B}"/>
              </a:ext>
            </a:extLst>
          </p:cNvPr>
          <p:cNvGraphicFramePr>
            <a:graphicFrameLocks noChangeAspect="1"/>
          </p:cNvGraphicFramePr>
          <p:nvPr>
            <p:extLst>
              <p:ext uri="{D42A27DB-BD31-4B8C-83A1-F6EECF244321}">
                <p14:modId xmlns:p14="http://schemas.microsoft.com/office/powerpoint/2010/main" val="3720559257"/>
              </p:ext>
            </p:extLst>
          </p:nvPr>
        </p:nvGraphicFramePr>
        <p:xfrm>
          <a:off x="4385541" y="2376487"/>
          <a:ext cx="3248025" cy="2105025"/>
        </p:xfrm>
        <a:graphic>
          <a:graphicData uri="http://schemas.openxmlformats.org/presentationml/2006/ole">
            <mc:AlternateContent xmlns:mc="http://schemas.openxmlformats.org/markup-compatibility/2006">
              <mc:Choice xmlns:v="urn:schemas-microsoft-com:vml" Requires="v">
                <p:oleObj name="Macro-Enabled Worksheet" r:id="rId2" imgW="3247935" imgH="2104986" progId="Excel.SheetMacroEnabled.12">
                  <p:embed/>
                </p:oleObj>
              </mc:Choice>
              <mc:Fallback>
                <p:oleObj name="Macro-Enabled Worksheet" r:id="rId2" imgW="3247935" imgH="2104986" progId="Excel.SheetMacroEnabled.12">
                  <p:embed/>
                  <p:pic>
                    <p:nvPicPr>
                      <p:cNvPr id="0" name=""/>
                      <p:cNvPicPr/>
                      <p:nvPr/>
                    </p:nvPicPr>
                    <p:blipFill>
                      <a:blip r:embed="rId3"/>
                      <a:stretch>
                        <a:fillRect/>
                      </a:stretch>
                    </p:blipFill>
                    <p:spPr>
                      <a:xfrm>
                        <a:off x="4385541" y="2376487"/>
                        <a:ext cx="3248025" cy="2105025"/>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2813818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43B2B-EEBF-65F4-6814-229002B0DEA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F272431-48BB-E373-67F9-0982405BB9F0}"/>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600" b="0" i="0" u="none" strike="noStrike" dirty="0">
                <a:solidFill>
                  <a:schemeClr val="bg1"/>
                </a:solidFill>
                <a:effectLst/>
                <a:latin typeface="Fira Sans Extra Condensed" panose="020B0503050000020004" pitchFamily="34" charset="0"/>
              </a:rPr>
              <a:t>Business Request - 5: </a:t>
            </a:r>
            <a:endParaRPr lang="en-US" sz="700" b="0" dirty="0">
              <a:solidFill>
                <a:schemeClr val="bg1"/>
              </a:solidFill>
              <a:effectLst/>
            </a:endParaRPr>
          </a:p>
          <a:p>
            <a:pPr rtl="0"/>
            <a:r>
              <a:rPr lang="en-US" sz="1600" b="0" i="0" u="none" strike="noStrike" dirty="0">
                <a:solidFill>
                  <a:schemeClr val="bg1"/>
                </a:solidFill>
                <a:effectLst/>
                <a:latin typeface="Fira Sans Extra Condensed" panose="020B0503050000020004" pitchFamily="34" charset="0"/>
              </a:rPr>
              <a:t>Identify Month with Highest Revenue for Each City</a:t>
            </a:r>
            <a:endParaRPr lang="en-US" sz="700" b="0" dirty="0">
              <a:solidFill>
                <a:schemeClr val="bg1"/>
              </a:solidFill>
              <a:effectLst/>
            </a:endParaRPr>
          </a:p>
          <a:p>
            <a:pPr rtl="0"/>
            <a:r>
              <a:rPr lang="en-US" sz="1600" b="0" i="0" u="none" strike="noStrike" dirty="0">
                <a:solidFill>
                  <a:schemeClr val="bg1"/>
                </a:solidFill>
                <a:effectLst/>
                <a:latin typeface="Fira Sans Extra Condensed" panose="020B0503050000020004" pitchFamily="34" charset="0"/>
              </a:rPr>
              <a:t>Generate a report that identifies the month with the highest revenue for each city. For each city, display the </a:t>
            </a:r>
            <a:r>
              <a:rPr lang="en-US" sz="1600" b="0" i="0" u="none" strike="noStrike" dirty="0" err="1">
                <a:solidFill>
                  <a:schemeClr val="bg1"/>
                </a:solidFill>
                <a:effectLst/>
                <a:latin typeface="Fira Sans Extra Condensed" panose="020B0503050000020004" pitchFamily="34" charset="0"/>
              </a:rPr>
              <a:t>month_name</a:t>
            </a:r>
            <a:r>
              <a:rPr lang="en-US" sz="1600" b="0" i="0" u="none" strike="noStrike" dirty="0">
                <a:solidFill>
                  <a:schemeClr val="bg1"/>
                </a:solidFill>
                <a:effectLst/>
                <a:latin typeface="Fira Sans Extra Condensed" panose="020B0503050000020004" pitchFamily="34" charset="0"/>
              </a:rPr>
              <a:t>, the revenue amount for that month, and the percentage contribution of that month's revenue to the city's total revenue.</a:t>
            </a:r>
            <a:endParaRPr lang="en-US" sz="700" b="0" dirty="0">
              <a:solidFill>
                <a:schemeClr val="bg1"/>
              </a:solidFill>
              <a:effectLst/>
            </a:endParaRPr>
          </a:p>
          <a:p>
            <a:endParaRPr lang="en-US" sz="600" dirty="0">
              <a:solidFill>
                <a:schemeClr val="bg1"/>
              </a:solidFill>
            </a:endParaRPr>
          </a:p>
        </p:txBody>
      </p:sp>
      <p:graphicFrame>
        <p:nvGraphicFramePr>
          <p:cNvPr id="2" name="Object 1">
            <a:extLst>
              <a:ext uri="{FF2B5EF4-FFF2-40B4-BE49-F238E27FC236}">
                <a16:creationId xmlns:a16="http://schemas.microsoft.com/office/drawing/2014/main" id="{8FD018D7-7EEB-7B24-BCB0-32A897DE59E9}"/>
              </a:ext>
            </a:extLst>
          </p:cNvPr>
          <p:cNvGraphicFramePr>
            <a:graphicFrameLocks noChangeAspect="1"/>
          </p:cNvGraphicFramePr>
          <p:nvPr>
            <p:extLst>
              <p:ext uri="{D42A27DB-BD31-4B8C-83A1-F6EECF244321}">
                <p14:modId xmlns:p14="http://schemas.microsoft.com/office/powerpoint/2010/main" val="285339027"/>
              </p:ext>
            </p:extLst>
          </p:nvPr>
        </p:nvGraphicFramePr>
        <p:xfrm>
          <a:off x="3675929" y="2376487"/>
          <a:ext cx="4667250" cy="2105025"/>
        </p:xfrm>
        <a:graphic>
          <a:graphicData uri="http://schemas.openxmlformats.org/presentationml/2006/ole">
            <mc:AlternateContent xmlns:mc="http://schemas.openxmlformats.org/markup-compatibility/2006">
              <mc:Choice xmlns:v="urn:schemas-microsoft-com:vml" Requires="v">
                <p:oleObj name="Macro-Enabled Worksheet" r:id="rId2" imgW="4667245" imgH="2104986" progId="Excel.SheetMacroEnabled.12">
                  <p:embed/>
                </p:oleObj>
              </mc:Choice>
              <mc:Fallback>
                <p:oleObj name="Macro-Enabled Worksheet" r:id="rId2" imgW="4667245" imgH="2104986" progId="Excel.SheetMacroEnabled.12">
                  <p:embed/>
                  <p:pic>
                    <p:nvPicPr>
                      <p:cNvPr id="0" name=""/>
                      <p:cNvPicPr/>
                      <p:nvPr/>
                    </p:nvPicPr>
                    <p:blipFill>
                      <a:blip r:embed="rId3"/>
                      <a:stretch>
                        <a:fillRect/>
                      </a:stretch>
                    </p:blipFill>
                    <p:spPr>
                      <a:xfrm>
                        <a:off x="3675929" y="2376487"/>
                        <a:ext cx="4667250" cy="2105025"/>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2428181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5CAEE-CD3C-32E0-462E-B4B86635B32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56BFDDB-F72F-1CF8-DD5B-6F9468EF93BD}"/>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200" b="0" i="0" u="none" strike="noStrike" dirty="0">
                <a:solidFill>
                  <a:schemeClr val="bg1"/>
                </a:solidFill>
                <a:effectLst/>
                <a:latin typeface="Fira Sans Extra Condensed" panose="020B0503050000020004" pitchFamily="34" charset="0"/>
              </a:rPr>
              <a:t>Business Request - 6: </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Repeat Passenger Rate Analysis</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Generate a report that calculates two metrics:</a:t>
            </a:r>
            <a:endParaRPr lang="en-US" sz="500" b="0" dirty="0">
              <a:solidFill>
                <a:schemeClr val="bg1"/>
              </a:solidFill>
              <a:effectLst/>
            </a:endParaRPr>
          </a:p>
          <a:p>
            <a:pPr rtl="0" fontAlgn="base">
              <a:buFont typeface="+mj-lt"/>
              <a:buAutoNum type="arabicPeriod"/>
            </a:pPr>
            <a:r>
              <a:rPr lang="en-US" sz="1200" b="0" i="0" u="none" strike="noStrike" dirty="0">
                <a:solidFill>
                  <a:schemeClr val="bg1"/>
                </a:solidFill>
                <a:effectLst/>
                <a:latin typeface="Fira Sans Extra Condensed" panose="020B0503050000020004" pitchFamily="34" charset="0"/>
              </a:rPr>
              <a:t> Monthly Repeat Passenger Rate: Calculate the repeat passenger rate for each </a:t>
            </a:r>
            <a:r>
              <a:rPr lang="en-US" sz="1200" b="0" i="0" u="none" strike="noStrike" dirty="0" err="1">
                <a:solidFill>
                  <a:schemeClr val="bg1"/>
                </a:solidFill>
                <a:effectLst/>
                <a:latin typeface="Fira Sans Extra Condensed" panose="020B0503050000020004" pitchFamily="34" charset="0"/>
              </a:rPr>
              <a:t>cityand</a:t>
            </a:r>
            <a:r>
              <a:rPr lang="en-US" sz="1200" b="0" i="0" u="none" strike="noStrike" dirty="0">
                <a:solidFill>
                  <a:schemeClr val="bg1"/>
                </a:solidFill>
                <a:effectLst/>
                <a:latin typeface="Fira Sans Extra Condensed" panose="020B0503050000020004" pitchFamily="34" charset="0"/>
              </a:rPr>
              <a:t> month by comparing the number of repeat passengers to the total passengers.</a:t>
            </a:r>
          </a:p>
          <a:p>
            <a:pPr rtl="0" fontAlgn="base">
              <a:buFont typeface="+mj-lt"/>
              <a:buAutoNum type="arabicPeriod"/>
            </a:pPr>
            <a:r>
              <a:rPr lang="en-US" sz="1200" b="0" i="0" u="none" strike="noStrike" dirty="0">
                <a:solidFill>
                  <a:schemeClr val="bg1"/>
                </a:solidFill>
                <a:effectLst/>
                <a:latin typeface="Fira Sans Extra Condensed" panose="020B0503050000020004" pitchFamily="34" charset="0"/>
              </a:rPr>
              <a:t> City-wide Repeat Passenger Rate: Calculate the overall repeat passenger rate foreach city, considering all passengers across months.</a:t>
            </a:r>
          </a:p>
          <a:p>
            <a:pPr rtl="0" fontAlgn="base">
              <a:buFont typeface="+mj-lt"/>
              <a:buAutoNum type="arabicPeriod"/>
            </a:pPr>
            <a:r>
              <a:rPr lang="en-US" sz="1200" b="0" i="0" u="none" strike="noStrike" dirty="0">
                <a:solidFill>
                  <a:schemeClr val="bg1"/>
                </a:solidFill>
                <a:effectLst/>
                <a:latin typeface="Fira Sans Extra Condensed" panose="020B0503050000020004" pitchFamily="34" charset="0"/>
              </a:rPr>
              <a:t> These metrics will provide insights into monthly repeat trends as well as the overall repeat </a:t>
            </a:r>
            <a:r>
              <a:rPr lang="en-US" sz="1200" b="0" i="0" u="none" strike="noStrike" dirty="0" err="1">
                <a:solidFill>
                  <a:schemeClr val="bg1"/>
                </a:solidFill>
                <a:effectLst/>
                <a:latin typeface="Fira Sans Extra Condensed" panose="020B0503050000020004" pitchFamily="34" charset="0"/>
              </a:rPr>
              <a:t>behaviour</a:t>
            </a:r>
            <a:r>
              <a:rPr lang="en-US" sz="1200" b="0" i="0" u="none" strike="noStrike" dirty="0">
                <a:solidFill>
                  <a:schemeClr val="bg1"/>
                </a:solidFill>
                <a:effectLst/>
                <a:latin typeface="Fira Sans Extra Condensed" panose="020B0503050000020004" pitchFamily="34" charset="0"/>
              </a:rPr>
              <a:t> for each city.</a:t>
            </a:r>
          </a:p>
        </p:txBody>
      </p:sp>
      <p:pic>
        <p:nvPicPr>
          <p:cNvPr id="8" name="Picture 7" descr="A yellow taxi car with black and white stripes&#10;&#10;Description automatically generated">
            <a:extLst>
              <a:ext uri="{FF2B5EF4-FFF2-40B4-BE49-F238E27FC236}">
                <a16:creationId xmlns:a16="http://schemas.microsoft.com/office/drawing/2014/main" id="{98B0834D-77FA-ECC0-AF3E-BD9B7F56353F}"/>
              </a:ext>
            </a:extLst>
          </p:cNvPr>
          <p:cNvPicPr>
            <a:picLocks noChangeAspect="1"/>
          </p:cNvPicPr>
          <p:nvPr/>
        </p:nvPicPr>
        <p:blipFill>
          <a:blip r:embed="rId2"/>
          <a:stretch>
            <a:fillRect/>
          </a:stretch>
        </p:blipFill>
        <p:spPr>
          <a:xfrm>
            <a:off x="-2071413" y="2220767"/>
            <a:ext cx="1970265" cy="794103"/>
          </a:xfrm>
          <a:prstGeom prst="rect">
            <a:avLst/>
          </a:prstGeom>
        </p:spPr>
      </p:pic>
      <p:pic>
        <p:nvPicPr>
          <p:cNvPr id="9" name="Picture 8" descr="A yellow taxi car with black and white stripes">
            <a:extLst>
              <a:ext uri="{FF2B5EF4-FFF2-40B4-BE49-F238E27FC236}">
                <a16:creationId xmlns:a16="http://schemas.microsoft.com/office/drawing/2014/main" id="{658643CE-F33D-B2D9-0382-5BC4C148AA3D}"/>
              </a:ext>
            </a:extLst>
          </p:cNvPr>
          <p:cNvPicPr>
            <a:picLocks noChangeAspect="1"/>
          </p:cNvPicPr>
          <p:nvPr/>
        </p:nvPicPr>
        <p:blipFill>
          <a:blip r:embed="rId2"/>
          <a:stretch>
            <a:fillRect/>
          </a:stretch>
        </p:blipFill>
        <p:spPr>
          <a:xfrm flipH="1">
            <a:off x="12293147" y="2220767"/>
            <a:ext cx="1970265" cy="794103"/>
          </a:xfrm>
          <a:prstGeom prst="rect">
            <a:avLst/>
          </a:prstGeom>
        </p:spPr>
      </p:pic>
      <p:graphicFrame>
        <p:nvGraphicFramePr>
          <p:cNvPr id="4" name="Object 3">
            <a:extLst>
              <a:ext uri="{FF2B5EF4-FFF2-40B4-BE49-F238E27FC236}">
                <a16:creationId xmlns:a16="http://schemas.microsoft.com/office/drawing/2014/main" id="{E65E9CB2-3589-B1CE-9410-03D00CFD3E9C}"/>
              </a:ext>
            </a:extLst>
          </p:cNvPr>
          <p:cNvGraphicFramePr>
            <a:graphicFrameLocks noChangeAspect="1"/>
          </p:cNvGraphicFramePr>
          <p:nvPr>
            <p:extLst>
              <p:ext uri="{D42A27DB-BD31-4B8C-83A1-F6EECF244321}">
                <p14:modId xmlns:p14="http://schemas.microsoft.com/office/powerpoint/2010/main" val="3689069682"/>
              </p:ext>
            </p:extLst>
          </p:nvPr>
        </p:nvGraphicFramePr>
        <p:xfrm>
          <a:off x="2676559" y="1782763"/>
          <a:ext cx="6838882" cy="3786187"/>
        </p:xfrm>
        <a:graphic>
          <a:graphicData uri="http://schemas.openxmlformats.org/presentationml/2006/ole">
            <mc:AlternateContent xmlns:mc="http://schemas.openxmlformats.org/markup-compatibility/2006">
              <mc:Choice xmlns:v="urn:schemas-microsoft-com:vml" Requires="v">
                <p:oleObj name="Macro-Enabled Worksheet" r:id="rId3" imgW="9429646" imgH="6296064" progId="Excel.SheetMacroEnabled.12">
                  <p:embed/>
                </p:oleObj>
              </mc:Choice>
              <mc:Fallback>
                <p:oleObj name="Macro-Enabled Worksheet" r:id="rId3" imgW="9429646" imgH="6296064" progId="Excel.SheetMacroEnabled.12">
                  <p:embed/>
                  <p:pic>
                    <p:nvPicPr>
                      <p:cNvPr id="0" name=""/>
                      <p:cNvPicPr/>
                      <p:nvPr/>
                    </p:nvPicPr>
                    <p:blipFill>
                      <a:blip r:embed="rId4"/>
                      <a:stretch>
                        <a:fillRect/>
                      </a:stretch>
                    </p:blipFill>
                    <p:spPr>
                      <a:xfrm>
                        <a:off x="2676559" y="1782763"/>
                        <a:ext cx="6838882" cy="3786187"/>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57361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10238-13A7-08ED-2FF5-CAF6EB9BF1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2A4A7-09D9-25FC-3768-671369EE000D}"/>
              </a:ext>
            </a:extLst>
          </p:cNvPr>
          <p:cNvSpPr>
            <a:spLocks noGrp="1"/>
          </p:cNvSpPr>
          <p:nvPr>
            <p:ph type="ctrTitle"/>
          </p:nvPr>
        </p:nvSpPr>
        <p:spPr>
          <a:xfrm>
            <a:off x="1524000" y="2067536"/>
            <a:ext cx="9144000" cy="947334"/>
          </a:xfrm>
        </p:spPr>
        <p:txBody>
          <a:bodyPr/>
          <a:lstStyle/>
          <a:p>
            <a:r>
              <a:rPr lang="en-US" b="1" dirty="0">
                <a:latin typeface="Gill Sans MT"/>
                <a:ea typeface="+mj-lt"/>
                <a:cs typeface="+mj-lt"/>
              </a:rPr>
              <a:t>THANK YOU</a:t>
            </a:r>
            <a:endParaRPr lang="en-US" sz="3400" b="1" dirty="0">
              <a:solidFill>
                <a:srgbClr val="CCCCCC"/>
              </a:solidFill>
            </a:endParaRPr>
          </a:p>
        </p:txBody>
      </p:sp>
      <p:sp>
        <p:nvSpPr>
          <p:cNvPr id="3" name="Subtitle 2">
            <a:extLst>
              <a:ext uri="{FF2B5EF4-FFF2-40B4-BE49-F238E27FC236}">
                <a16:creationId xmlns:a16="http://schemas.microsoft.com/office/drawing/2014/main" id="{3758A0EF-2014-0EA3-5863-C418D9DCAC33}"/>
              </a:ext>
            </a:extLst>
          </p:cNvPr>
          <p:cNvSpPr>
            <a:spLocks noGrp="1"/>
          </p:cNvSpPr>
          <p:nvPr>
            <p:ph type="subTitle" idx="1"/>
          </p:nvPr>
        </p:nvSpPr>
        <p:spPr>
          <a:xfrm>
            <a:off x="1524000" y="3140996"/>
            <a:ext cx="9144000" cy="761878"/>
          </a:xfrm>
        </p:spPr>
        <p:txBody>
          <a:bodyPr vert="horz" lIns="91440" tIns="45720" rIns="91440" bIns="45720" rtlCol="0" anchor="t">
            <a:normAutofit fontScale="77500" lnSpcReduction="20000"/>
          </a:bodyPr>
          <a:lstStyle/>
          <a:p>
            <a:r>
              <a:rPr lang="en-US" sz="3500" b="1" dirty="0">
                <a:solidFill>
                  <a:srgbClr val="CCCCCC"/>
                </a:solidFill>
                <a:latin typeface="Segoe"/>
                <a:ea typeface="+mn-lt"/>
                <a:cs typeface="+mn-lt"/>
              </a:rPr>
              <a:t>Gratitude turns what we have into enough and more. Thank you for your time, trust, and support.</a:t>
            </a:r>
          </a:p>
        </p:txBody>
      </p:sp>
      <p:pic>
        <p:nvPicPr>
          <p:cNvPr id="8" name="Picture 7">
            <a:extLst>
              <a:ext uri="{FF2B5EF4-FFF2-40B4-BE49-F238E27FC236}">
                <a16:creationId xmlns:a16="http://schemas.microsoft.com/office/drawing/2014/main" id="{17831C19-E325-EE52-AB9C-C188442E07C3}"/>
              </a:ext>
            </a:extLst>
          </p:cNvPr>
          <p:cNvPicPr>
            <a:picLocks noChangeAspect="1"/>
          </p:cNvPicPr>
          <p:nvPr/>
        </p:nvPicPr>
        <p:blipFill>
          <a:blip r:embed="rId2"/>
          <a:stretch>
            <a:fillRect/>
          </a:stretch>
        </p:blipFill>
        <p:spPr>
          <a:xfrm>
            <a:off x="1404938" y="2960744"/>
            <a:ext cx="9382125" cy="85725"/>
          </a:xfrm>
          <a:prstGeom prst="rect">
            <a:avLst/>
          </a:prstGeom>
        </p:spPr>
      </p:pic>
      <p:sp>
        <p:nvSpPr>
          <p:cNvPr id="9" name="Rectangle: Rounded Corners 8">
            <a:extLst>
              <a:ext uri="{FF2B5EF4-FFF2-40B4-BE49-F238E27FC236}">
                <a16:creationId xmlns:a16="http://schemas.microsoft.com/office/drawing/2014/main" id="{931F156A-9919-9287-260C-F80149C15AE1}"/>
              </a:ext>
            </a:extLst>
          </p:cNvPr>
          <p:cNvSpPr/>
          <p:nvPr/>
        </p:nvSpPr>
        <p:spPr>
          <a:xfrm>
            <a:off x="4082126" y="3905401"/>
            <a:ext cx="4022234" cy="1109567"/>
          </a:xfrm>
          <a:prstGeom prst="round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000000"/>
                </a:solidFill>
                <a:latin typeface="Arial"/>
                <a:cs typeface="Arial"/>
              </a:rPr>
              <a:t>Do you have any Questions?</a:t>
            </a:r>
          </a:p>
          <a:p>
            <a:pPr algn="ctr"/>
            <a:r>
              <a:rPr lang="en-US" sz="1600" b="1" i="1" dirty="0">
                <a:solidFill>
                  <a:schemeClr val="accent4">
                    <a:lumMod val="75000"/>
                  </a:schemeClr>
                </a:solidFill>
                <a:latin typeface="Arial"/>
                <a:cs typeface="Arial"/>
                <a:hlinkClick r:id="rId3">
                  <a:extLst>
                    <a:ext uri="{A12FA001-AC4F-418D-AE19-62706E023703}">
                      <ahyp:hlinkClr xmlns:ahyp="http://schemas.microsoft.com/office/drawing/2018/hyperlinkcolor" val="tx"/>
                    </a:ext>
                  </a:extLst>
                </a:hlinkClick>
              </a:rPr>
              <a:t>Click here</a:t>
            </a:r>
            <a:endParaRPr lang="en-US" dirty="0">
              <a:solidFill>
                <a:schemeClr val="accent4">
                  <a:lumMod val="75000"/>
                </a:schemeClr>
              </a:solidFill>
            </a:endParaRPr>
          </a:p>
        </p:txBody>
      </p:sp>
      <p:sp>
        <p:nvSpPr>
          <p:cNvPr id="10" name="TextBox 9">
            <a:extLst>
              <a:ext uri="{FF2B5EF4-FFF2-40B4-BE49-F238E27FC236}">
                <a16:creationId xmlns:a16="http://schemas.microsoft.com/office/drawing/2014/main" id="{07F5051E-B2ED-F819-D311-3B2BFF534378}"/>
              </a:ext>
            </a:extLst>
          </p:cNvPr>
          <p:cNvSpPr txBox="1"/>
          <p:nvPr/>
        </p:nvSpPr>
        <p:spPr>
          <a:xfrm>
            <a:off x="853722" y="5905499"/>
            <a:ext cx="35630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AA520"/>
                </a:solidFill>
              </a:rPr>
              <a:t>By - </a:t>
            </a:r>
            <a:r>
              <a:rPr lang="en-US" dirty="0">
                <a:solidFill>
                  <a:srgbClr val="DAA520"/>
                </a:solidFill>
                <a:hlinkClick r:id="rId3"/>
              </a:rPr>
              <a:t>Gaurav Wankhede</a:t>
            </a:r>
            <a:endParaRPr lang="en-US" dirty="0">
              <a:solidFill>
                <a:srgbClr val="DAA520"/>
              </a:solidFill>
            </a:endParaRPr>
          </a:p>
        </p:txBody>
      </p:sp>
      <p:sp>
        <p:nvSpPr>
          <p:cNvPr id="4" name="TextBox 3">
            <a:extLst>
              <a:ext uri="{FF2B5EF4-FFF2-40B4-BE49-F238E27FC236}">
                <a16:creationId xmlns:a16="http://schemas.microsoft.com/office/drawing/2014/main" id="{D839CA2D-A9A7-95BA-9B5A-85CD24AE42C4}"/>
              </a:ext>
            </a:extLst>
          </p:cNvPr>
          <p:cNvSpPr txBox="1"/>
          <p:nvPr/>
        </p:nvSpPr>
        <p:spPr>
          <a:xfrm>
            <a:off x="851508" y="6277799"/>
            <a:ext cx="57184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AA520"/>
                </a:solidFill>
              </a:rPr>
              <a:t>Deployed - </a:t>
            </a:r>
            <a:r>
              <a:rPr lang="en-US" dirty="0">
                <a:solidFill>
                  <a:srgbClr val="DAA520"/>
                </a:solidFill>
                <a:hlinkClick r:id="rId4"/>
              </a:rPr>
              <a:t>https://goodcabs-tier-2-cities.onrender.com</a:t>
            </a:r>
            <a:endParaRPr lang="en-US" dirty="0">
              <a:solidFill>
                <a:srgbClr val="DAA520"/>
              </a:solidFill>
            </a:endParaRPr>
          </a:p>
        </p:txBody>
      </p:sp>
      <p:pic>
        <p:nvPicPr>
          <p:cNvPr id="15" name="Picture 14" descr="A yellow taxi car with black and white stripes&#10;&#10;Description automatically generated">
            <a:extLst>
              <a:ext uri="{FF2B5EF4-FFF2-40B4-BE49-F238E27FC236}">
                <a16:creationId xmlns:a16="http://schemas.microsoft.com/office/drawing/2014/main" id="{B3DE922B-AA7E-F044-49BB-D8D4B3EF1CF1}"/>
              </a:ext>
            </a:extLst>
          </p:cNvPr>
          <p:cNvPicPr>
            <a:picLocks noChangeAspect="1"/>
          </p:cNvPicPr>
          <p:nvPr/>
        </p:nvPicPr>
        <p:blipFill>
          <a:blip r:embed="rId5"/>
          <a:stretch>
            <a:fillRect/>
          </a:stretch>
        </p:blipFill>
        <p:spPr>
          <a:xfrm>
            <a:off x="1404939" y="2220767"/>
            <a:ext cx="1970265" cy="794103"/>
          </a:xfrm>
          <a:prstGeom prst="rect">
            <a:avLst/>
          </a:prstGeom>
        </p:spPr>
      </p:pic>
      <p:pic>
        <p:nvPicPr>
          <p:cNvPr id="16" name="Picture 15" descr="A yellow taxi car with black and white stripes">
            <a:extLst>
              <a:ext uri="{FF2B5EF4-FFF2-40B4-BE49-F238E27FC236}">
                <a16:creationId xmlns:a16="http://schemas.microsoft.com/office/drawing/2014/main" id="{5B479E7A-9CE8-4C63-3AFD-F5D5B8F9A14B}"/>
              </a:ext>
            </a:extLst>
          </p:cNvPr>
          <p:cNvPicPr>
            <a:picLocks noChangeAspect="1"/>
          </p:cNvPicPr>
          <p:nvPr/>
        </p:nvPicPr>
        <p:blipFill>
          <a:blip r:embed="rId5"/>
          <a:stretch>
            <a:fillRect/>
          </a:stretch>
        </p:blipFill>
        <p:spPr>
          <a:xfrm flipH="1">
            <a:off x="8816797" y="2220767"/>
            <a:ext cx="1970265" cy="794103"/>
          </a:xfrm>
          <a:prstGeom prst="rect">
            <a:avLst/>
          </a:prstGeom>
        </p:spPr>
      </p:pic>
    </p:spTree>
    <p:extLst>
      <p:ext uri="{BB962C8B-B14F-4D97-AF65-F5344CB8AC3E}">
        <p14:creationId xmlns:p14="http://schemas.microsoft.com/office/powerpoint/2010/main" val="2107625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xit" presetSubtype="0" fill="hold" grpId="0" nodeType="clickEffect">
                                  <p:stCondLst>
                                    <p:cond delay="0"/>
                                  </p:stCondLst>
                                  <p:childTnLst>
                                    <p:animEffect transition="out" filter="fade">
                                      <p:cBhvr>
                                        <p:cTn id="6" dur="1000"/>
                                        <p:tgtEl>
                                          <p:spTgt spid="3">
                                            <p:txEl>
                                              <p:pRg st="0" end="0"/>
                                            </p:txEl>
                                          </p:spTgt>
                                        </p:tgtEl>
                                      </p:cBhvr>
                                    </p:animEffect>
                                    <p:anim calcmode="lin" valueType="num">
                                      <p:cBhvr>
                                        <p:cTn id="7"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8" dur="100" decel="100000"/>
                                        <p:tgtEl>
                                          <p:spTgt spid="3">
                                            <p:txEl>
                                              <p:pRg st="0" end="0"/>
                                            </p:txEl>
                                          </p:spTgt>
                                        </p:tgtEl>
                                        <p:attrNameLst>
                                          <p:attrName>ppt_y</p:attrName>
                                        </p:attrNameLst>
                                      </p:cBhvr>
                                      <p:tavLst>
                                        <p:tav tm="0">
                                          <p:val>
                                            <p:strVal val="ppt_y"/>
                                          </p:val>
                                        </p:tav>
                                        <p:tav tm="100000">
                                          <p:val>
                                            <p:strVal val="ppt_y-.03"/>
                                          </p:val>
                                        </p:tav>
                                      </p:tavLst>
                                    </p:anim>
                                    <p:anim calcmode="lin" valueType="num">
                                      <p:cBhvr>
                                        <p:cTn id="9" dur="900" accel="100000">
                                          <p:stCondLst>
                                            <p:cond delay="100"/>
                                          </p:stCondLst>
                                        </p:cTn>
                                        <p:tgtEl>
                                          <p:spTgt spid="3">
                                            <p:txEl>
                                              <p:pRg st="0" end="0"/>
                                            </p:txEl>
                                          </p:spTgt>
                                        </p:tgtEl>
                                        <p:attrNameLst>
                                          <p:attrName>ppt_y</p:attrName>
                                        </p:attrNameLst>
                                      </p:cBhvr>
                                      <p:tavLst>
                                        <p:tav tm="0">
                                          <p:val>
                                            <p:strVal val="ppt_y"/>
                                          </p:val>
                                        </p:tav>
                                        <p:tav tm="100000">
                                          <p:val>
                                            <p:strVal val="ppt_y+1"/>
                                          </p:val>
                                        </p:tav>
                                      </p:tavLst>
                                    </p:anim>
                                    <p:set>
                                      <p:cBhvr>
                                        <p:cTn id="10" dur="1" fill="hold">
                                          <p:stCondLst>
                                            <p:cond delay="999"/>
                                          </p:stCondLst>
                                        </p:cTn>
                                        <p:tgtEl>
                                          <p:spTgt spid="3">
                                            <p:txEl>
                                              <p:pRg st="0" end="0"/>
                                            </p:txEl>
                                          </p:spTgt>
                                        </p:tgtEl>
                                        <p:attrNameLst>
                                          <p:attrName>style.visibility</p:attrName>
                                        </p:attrNameLst>
                                      </p:cBhvr>
                                      <p:to>
                                        <p:strVal val="hidden"/>
                                      </p:to>
                                    </p:set>
                                  </p:childTnLst>
                                </p:cTn>
                              </p:par>
                              <p:par>
                                <p:cTn id="11" presetID="53"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37" presetClass="exit" presetSubtype="0" fill="hold" grpId="0" nodeType="withEffect">
                                  <p:stCondLst>
                                    <p:cond delay="0"/>
                                  </p:stCondLst>
                                  <p:childTnLst>
                                    <p:animEffect transition="out" filter="fade">
                                      <p:cBhvr>
                                        <p:cTn id="17" dur="1000"/>
                                        <p:tgtEl>
                                          <p:spTgt spid="2"/>
                                        </p:tgtEl>
                                      </p:cBhvr>
                                    </p:animEffect>
                                    <p:anim calcmode="lin" valueType="num">
                                      <p:cBhvr>
                                        <p:cTn id="18" dur="1000"/>
                                        <p:tgtEl>
                                          <p:spTgt spid="2"/>
                                        </p:tgtEl>
                                        <p:attrNameLst>
                                          <p:attrName>ppt_x</p:attrName>
                                        </p:attrNameLst>
                                      </p:cBhvr>
                                      <p:tavLst>
                                        <p:tav tm="0">
                                          <p:val>
                                            <p:strVal val="ppt_x"/>
                                          </p:val>
                                        </p:tav>
                                        <p:tav tm="100000">
                                          <p:val>
                                            <p:strVal val="ppt_x"/>
                                          </p:val>
                                        </p:tav>
                                      </p:tavLst>
                                    </p:anim>
                                    <p:anim calcmode="lin" valueType="num">
                                      <p:cBhvr>
                                        <p:cTn id="19" dur="100" decel="100000"/>
                                        <p:tgtEl>
                                          <p:spTgt spid="2"/>
                                        </p:tgtEl>
                                        <p:attrNameLst>
                                          <p:attrName>ppt_y</p:attrName>
                                        </p:attrNameLst>
                                      </p:cBhvr>
                                      <p:tavLst>
                                        <p:tav tm="0">
                                          <p:val>
                                            <p:strVal val="ppt_y"/>
                                          </p:val>
                                        </p:tav>
                                        <p:tav tm="100000">
                                          <p:val>
                                            <p:strVal val="ppt_y-.03"/>
                                          </p:val>
                                        </p:tav>
                                      </p:tavLst>
                                    </p:anim>
                                    <p:anim calcmode="lin" valueType="num">
                                      <p:cBhvr>
                                        <p:cTn id="20" dur="900" accel="100000">
                                          <p:stCondLst>
                                            <p:cond delay="100"/>
                                          </p:stCondLst>
                                        </p:cTn>
                                        <p:tgtEl>
                                          <p:spTgt spid="2"/>
                                        </p:tgtEl>
                                        <p:attrNameLst>
                                          <p:attrName>ppt_y</p:attrName>
                                        </p:attrNameLst>
                                      </p:cBhvr>
                                      <p:tavLst>
                                        <p:tav tm="0">
                                          <p:val>
                                            <p:strVal val="ppt_y"/>
                                          </p:val>
                                        </p:tav>
                                        <p:tav tm="100000">
                                          <p:val>
                                            <p:strVal val="ppt_y+1"/>
                                          </p:val>
                                        </p:tav>
                                      </p:tavLst>
                                    </p:anim>
                                    <p:set>
                                      <p:cBhvr>
                                        <p:cTn id="21" dur="1" fill="hold">
                                          <p:stCondLst>
                                            <p:cond delay="999"/>
                                          </p:stCondLst>
                                        </p:cTn>
                                        <p:tgtEl>
                                          <p:spTgt spid="2"/>
                                        </p:tgtEl>
                                        <p:attrNameLst>
                                          <p:attrName>style.visibility</p:attrName>
                                        </p:attrNameLst>
                                      </p:cBhvr>
                                      <p:to>
                                        <p:strVal val="hidden"/>
                                      </p:to>
                                    </p:set>
                                  </p:childTnLst>
                                </p:cTn>
                              </p:par>
                              <p:par>
                                <p:cTn id="22" presetID="2" presetClass="exit" presetSubtype="2" fill="hold" nodeType="withEffect">
                                  <p:stCondLst>
                                    <p:cond delay="0"/>
                                  </p:stCondLst>
                                  <p:childTnLst>
                                    <p:anim calcmode="lin" valueType="num">
                                      <p:cBhvr additive="base">
                                        <p:cTn id="23" dur="500"/>
                                        <p:tgtEl>
                                          <p:spTgt spid="15"/>
                                        </p:tgtEl>
                                        <p:attrNameLst>
                                          <p:attrName>ppt_x</p:attrName>
                                        </p:attrNameLst>
                                      </p:cBhvr>
                                      <p:tavLst>
                                        <p:tav tm="0">
                                          <p:val>
                                            <p:strVal val="ppt_x"/>
                                          </p:val>
                                        </p:tav>
                                        <p:tav tm="100000">
                                          <p:val>
                                            <p:strVal val="1+ppt_w/2"/>
                                          </p:val>
                                        </p:tav>
                                      </p:tavLst>
                                    </p:anim>
                                    <p:anim calcmode="lin" valueType="num">
                                      <p:cBhvr additive="base">
                                        <p:cTn id="24" dur="500"/>
                                        <p:tgtEl>
                                          <p:spTgt spid="15"/>
                                        </p:tgtEl>
                                        <p:attrNameLst>
                                          <p:attrName>ppt_y</p:attrName>
                                        </p:attrNameLst>
                                      </p:cBhvr>
                                      <p:tavLst>
                                        <p:tav tm="0">
                                          <p:val>
                                            <p:strVal val="ppt_y"/>
                                          </p:val>
                                        </p:tav>
                                        <p:tav tm="100000">
                                          <p:val>
                                            <p:strVal val="ppt_y"/>
                                          </p:val>
                                        </p:tav>
                                      </p:tavLst>
                                    </p:anim>
                                    <p:set>
                                      <p:cBhvr>
                                        <p:cTn id="25" dur="1" fill="hold">
                                          <p:stCondLst>
                                            <p:cond delay="499"/>
                                          </p:stCondLst>
                                        </p:cTn>
                                        <p:tgtEl>
                                          <p:spTgt spid="15"/>
                                        </p:tgtEl>
                                        <p:attrNameLst>
                                          <p:attrName>style.visibility</p:attrName>
                                        </p:attrNameLst>
                                      </p:cBhvr>
                                      <p:to>
                                        <p:strVal val="hidden"/>
                                      </p:to>
                                    </p:set>
                                  </p:childTnLst>
                                </p:cTn>
                              </p:par>
                              <p:par>
                                <p:cTn id="26" presetID="2" presetClass="exit" presetSubtype="8" fill="hold" nodeType="withEffect">
                                  <p:stCondLst>
                                    <p:cond delay="0"/>
                                  </p:stCondLst>
                                  <p:childTnLst>
                                    <p:anim calcmode="lin" valueType="num">
                                      <p:cBhvr additive="base">
                                        <p:cTn id="27" dur="500"/>
                                        <p:tgtEl>
                                          <p:spTgt spid="16"/>
                                        </p:tgtEl>
                                        <p:attrNameLst>
                                          <p:attrName>ppt_x</p:attrName>
                                        </p:attrNameLst>
                                      </p:cBhvr>
                                      <p:tavLst>
                                        <p:tav tm="0">
                                          <p:val>
                                            <p:strVal val="ppt_x"/>
                                          </p:val>
                                        </p:tav>
                                        <p:tav tm="100000">
                                          <p:val>
                                            <p:strVal val="0-ppt_w/2"/>
                                          </p:val>
                                        </p:tav>
                                      </p:tavLst>
                                    </p:anim>
                                    <p:anim calcmode="lin" valueType="num">
                                      <p:cBhvr additive="base">
                                        <p:cTn id="28" dur="500"/>
                                        <p:tgtEl>
                                          <p:spTgt spid="16"/>
                                        </p:tgtEl>
                                        <p:attrNameLst>
                                          <p:attrName>ppt_y</p:attrName>
                                        </p:attrNameLst>
                                      </p:cBhvr>
                                      <p:tavLst>
                                        <p:tav tm="0">
                                          <p:val>
                                            <p:strVal val="ppt_y"/>
                                          </p:val>
                                        </p:tav>
                                        <p:tav tm="100000">
                                          <p:val>
                                            <p:strVal val="ppt_y"/>
                                          </p:val>
                                        </p:tav>
                                      </p:tavLst>
                                    </p:anim>
                                    <p:set>
                                      <p:cBhvr>
                                        <p:cTn id="29"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0006-13D2-3B22-647B-27E19DDABD55}"/>
              </a:ext>
            </a:extLst>
          </p:cNvPr>
          <p:cNvSpPr>
            <a:spLocks noGrp="1"/>
          </p:cNvSpPr>
          <p:nvPr>
            <p:ph type="title"/>
          </p:nvPr>
        </p:nvSpPr>
        <p:spPr>
          <a:xfrm>
            <a:off x="3201811" y="400403"/>
            <a:ext cx="4998156" cy="1177397"/>
          </a:xfrm>
          <a:prstGeom prst="roundRect">
            <a:avLst/>
          </a:prstGeom>
          <a:solidFill>
            <a:srgbClr val="DAA520"/>
          </a:solidFill>
          <a:ln>
            <a:noFill/>
          </a:ln>
        </p:spPr>
        <p:style>
          <a:lnRef idx="2">
            <a:schemeClr val="accent2"/>
          </a:lnRef>
          <a:fillRef idx="1">
            <a:schemeClr val="lt1"/>
          </a:fillRef>
          <a:effectRef idx="0">
            <a:schemeClr val="accent2"/>
          </a:effectRef>
          <a:fontRef idx="minor">
            <a:schemeClr val="dk1"/>
          </a:fontRef>
        </p:style>
        <p:txBody>
          <a:bodyPr>
            <a:noAutofit/>
          </a:bodyPr>
          <a:lstStyle/>
          <a:p>
            <a:pPr algn="ctr"/>
            <a:r>
              <a:rPr lang="en-US" b="1" dirty="0">
                <a:latin typeface="Gill Sans MT"/>
              </a:rPr>
              <a:t>Table of Contents</a:t>
            </a:r>
          </a:p>
        </p:txBody>
      </p:sp>
      <p:sp>
        <p:nvSpPr>
          <p:cNvPr id="316" name="Rectangle 315">
            <a:extLst>
              <a:ext uri="{FF2B5EF4-FFF2-40B4-BE49-F238E27FC236}">
                <a16:creationId xmlns:a16="http://schemas.microsoft.com/office/drawing/2014/main" id="{39060D53-B7C8-3382-BB30-DFEDF053FEBF}"/>
              </a:ext>
            </a:extLst>
          </p:cNvPr>
          <p:cNvSpPr/>
          <p:nvPr/>
        </p:nvSpPr>
        <p:spPr>
          <a:xfrm>
            <a:off x="2405944" y="2201332"/>
            <a:ext cx="797277" cy="550333"/>
          </a:xfrm>
          <a:prstGeom prst="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317" name="Rectangle 316">
            <a:extLst>
              <a:ext uri="{FF2B5EF4-FFF2-40B4-BE49-F238E27FC236}">
                <a16:creationId xmlns:a16="http://schemas.microsoft.com/office/drawing/2014/main" id="{806636C6-0AD8-219D-F781-00BEDAAD43DC}"/>
              </a:ext>
            </a:extLst>
          </p:cNvPr>
          <p:cNvSpPr/>
          <p:nvPr/>
        </p:nvSpPr>
        <p:spPr>
          <a:xfrm>
            <a:off x="5303722" y="2201332"/>
            <a:ext cx="797277" cy="550333"/>
          </a:xfrm>
          <a:prstGeom prst="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02</a:t>
            </a:r>
          </a:p>
        </p:txBody>
      </p:sp>
      <p:sp>
        <p:nvSpPr>
          <p:cNvPr id="318" name="Rectangle 317">
            <a:extLst>
              <a:ext uri="{FF2B5EF4-FFF2-40B4-BE49-F238E27FC236}">
                <a16:creationId xmlns:a16="http://schemas.microsoft.com/office/drawing/2014/main" id="{9B11F4AF-DFA6-D404-53FC-FD554BA893A0}"/>
              </a:ext>
            </a:extLst>
          </p:cNvPr>
          <p:cNvSpPr/>
          <p:nvPr/>
        </p:nvSpPr>
        <p:spPr>
          <a:xfrm>
            <a:off x="8201500" y="2201332"/>
            <a:ext cx="797277" cy="550333"/>
          </a:xfrm>
          <a:prstGeom prst="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03</a:t>
            </a:r>
          </a:p>
        </p:txBody>
      </p:sp>
      <p:sp>
        <p:nvSpPr>
          <p:cNvPr id="320" name="TextBox 319">
            <a:extLst>
              <a:ext uri="{FF2B5EF4-FFF2-40B4-BE49-F238E27FC236}">
                <a16:creationId xmlns:a16="http://schemas.microsoft.com/office/drawing/2014/main" id="{42FEA374-6043-E604-778A-4630EE7AB895}"/>
              </a:ext>
            </a:extLst>
          </p:cNvPr>
          <p:cNvSpPr txBox="1"/>
          <p:nvPr/>
        </p:nvSpPr>
        <p:spPr>
          <a:xfrm>
            <a:off x="2147033" y="2749695"/>
            <a:ext cx="131233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INTRODUCTION</a:t>
            </a:r>
          </a:p>
        </p:txBody>
      </p:sp>
      <p:sp>
        <p:nvSpPr>
          <p:cNvPr id="321" name="TextBox 320">
            <a:extLst>
              <a:ext uri="{FF2B5EF4-FFF2-40B4-BE49-F238E27FC236}">
                <a16:creationId xmlns:a16="http://schemas.microsoft.com/office/drawing/2014/main" id="{BE918369-7A68-07AB-4101-675DE2FD0CCE}"/>
              </a:ext>
            </a:extLst>
          </p:cNvPr>
          <p:cNvSpPr txBox="1"/>
          <p:nvPr/>
        </p:nvSpPr>
        <p:spPr>
          <a:xfrm>
            <a:off x="5045019" y="2751667"/>
            <a:ext cx="131233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Dashboard</a:t>
            </a:r>
            <a:endParaRPr lang="en-US" dirty="0"/>
          </a:p>
        </p:txBody>
      </p:sp>
      <p:sp>
        <p:nvSpPr>
          <p:cNvPr id="322" name="TextBox 321">
            <a:extLst>
              <a:ext uri="{FF2B5EF4-FFF2-40B4-BE49-F238E27FC236}">
                <a16:creationId xmlns:a16="http://schemas.microsoft.com/office/drawing/2014/main" id="{CD85631B-D519-392E-63ED-5790284D70BA}"/>
              </a:ext>
            </a:extLst>
          </p:cNvPr>
          <p:cNvSpPr txBox="1"/>
          <p:nvPr/>
        </p:nvSpPr>
        <p:spPr>
          <a:xfrm>
            <a:off x="7945148" y="2751667"/>
            <a:ext cx="13123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FFFFFF"/>
                </a:solidFill>
                <a:ea typeface="+mn-lt"/>
                <a:cs typeface="+mn-lt"/>
              </a:rPr>
              <a:t>Ad Hox Request Analysis</a:t>
            </a:r>
            <a:endParaRPr lang="en-US" sz="1200" dirty="0">
              <a:solidFill>
                <a:srgbClr val="000000"/>
              </a:solidFill>
              <a:ea typeface="+mn-lt"/>
              <a:cs typeface="+mn-lt"/>
            </a:endParaRPr>
          </a:p>
        </p:txBody>
      </p:sp>
      <p:sp>
        <p:nvSpPr>
          <p:cNvPr id="324" name="Rectangle 323">
            <a:extLst>
              <a:ext uri="{FF2B5EF4-FFF2-40B4-BE49-F238E27FC236}">
                <a16:creationId xmlns:a16="http://schemas.microsoft.com/office/drawing/2014/main" id="{B37D0D89-37E9-5070-CDBD-595471D29DEA}"/>
              </a:ext>
            </a:extLst>
          </p:cNvPr>
          <p:cNvSpPr/>
          <p:nvPr/>
        </p:nvSpPr>
        <p:spPr>
          <a:xfrm>
            <a:off x="437444" y="4550833"/>
            <a:ext cx="11006666" cy="141110"/>
          </a:xfrm>
          <a:prstGeom prst="roundRect">
            <a:avLst/>
          </a:prstGeom>
          <a:solidFill>
            <a:srgbClr val="DAA520">
              <a:alpha val="14000"/>
            </a:srgbClr>
          </a:solidFill>
          <a:ln>
            <a:noFill/>
          </a:ln>
          <a:effectLst>
            <a:outerShdw blurRad="63500" dist="38100" dir="2700000">
              <a:srgbClr val="000000">
                <a:alpha val="40000"/>
              </a:srgbClr>
            </a:outerShdw>
            <a:reflection stA="68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3" name="Picture 272" descr="A yellow taxi car with black and white stripes&#10;&#10;Description automatically generated">
            <a:extLst>
              <a:ext uri="{FF2B5EF4-FFF2-40B4-BE49-F238E27FC236}">
                <a16:creationId xmlns:a16="http://schemas.microsoft.com/office/drawing/2014/main" id="{8BC3E80E-B6C4-4529-51E6-C44381689B11}"/>
              </a:ext>
            </a:extLst>
          </p:cNvPr>
          <p:cNvPicPr>
            <a:picLocks noChangeAspect="1"/>
          </p:cNvPicPr>
          <p:nvPr/>
        </p:nvPicPr>
        <p:blipFill>
          <a:blip r:embed="rId2"/>
          <a:stretch>
            <a:fillRect/>
          </a:stretch>
        </p:blipFill>
        <p:spPr>
          <a:xfrm>
            <a:off x="436562" y="3896254"/>
            <a:ext cx="1970265" cy="794103"/>
          </a:xfrm>
          <a:prstGeom prst="rect">
            <a:avLst/>
          </a:prstGeom>
        </p:spPr>
      </p:pic>
      <p:pic>
        <p:nvPicPr>
          <p:cNvPr id="4" name="Graphic 3" descr="A trophy cup">
            <a:extLst>
              <a:ext uri="{FF2B5EF4-FFF2-40B4-BE49-F238E27FC236}">
                <a16:creationId xmlns:a16="http://schemas.microsoft.com/office/drawing/2014/main" id="{43F978C5-6E6A-8DAF-B810-E76DB9FEDF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53124" y="3504790"/>
            <a:ext cx="1179635" cy="1121020"/>
          </a:xfrm>
          <a:prstGeom prst="rect">
            <a:avLst/>
          </a:prstGeom>
        </p:spPr>
      </p:pic>
      <p:sp>
        <p:nvSpPr>
          <p:cNvPr id="5" name="Arrow: Right 4">
            <a:extLst>
              <a:ext uri="{FF2B5EF4-FFF2-40B4-BE49-F238E27FC236}">
                <a16:creationId xmlns:a16="http://schemas.microsoft.com/office/drawing/2014/main" id="{0970A43B-132F-8ECA-C99D-0D9C23A873E5}"/>
              </a:ext>
            </a:extLst>
          </p:cNvPr>
          <p:cNvSpPr/>
          <p:nvPr/>
        </p:nvSpPr>
        <p:spPr>
          <a:xfrm>
            <a:off x="3202691" y="4142300"/>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E43884A6-78B9-63B5-6D57-8BAAAEC978CA}"/>
              </a:ext>
            </a:extLst>
          </p:cNvPr>
          <p:cNvSpPr/>
          <p:nvPr/>
        </p:nvSpPr>
        <p:spPr>
          <a:xfrm>
            <a:off x="6107344" y="4142299"/>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A6A5771-95E0-077A-B449-6A1C8082338E}"/>
              </a:ext>
            </a:extLst>
          </p:cNvPr>
          <p:cNvSpPr/>
          <p:nvPr/>
        </p:nvSpPr>
        <p:spPr>
          <a:xfrm>
            <a:off x="9004453" y="4142300"/>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5" descr="A yellow taxi cab with headlights on">
            <a:extLst>
              <a:ext uri="{FF2B5EF4-FFF2-40B4-BE49-F238E27FC236}">
                <a16:creationId xmlns:a16="http://schemas.microsoft.com/office/drawing/2014/main" id="{020700BE-5281-4230-1A61-976ED5797ECD}"/>
              </a:ext>
            </a:extLst>
          </p:cNvPr>
          <p:cNvPicPr>
            <a:picLocks noChangeAspect="1"/>
          </p:cNvPicPr>
          <p:nvPr/>
        </p:nvPicPr>
        <p:blipFill>
          <a:blip r:embed="rId5"/>
          <a:stretch>
            <a:fillRect/>
          </a:stretch>
        </p:blipFill>
        <p:spPr>
          <a:xfrm>
            <a:off x="5492219" y="-1240242"/>
            <a:ext cx="1200503" cy="1176162"/>
          </a:xfrm>
          <a:prstGeom prst="rect">
            <a:avLst/>
          </a:prstGeom>
        </p:spPr>
      </p:pic>
    </p:spTree>
    <p:extLst>
      <p:ext uri="{BB962C8B-B14F-4D97-AF65-F5344CB8AC3E}">
        <p14:creationId xmlns:p14="http://schemas.microsoft.com/office/powerpoint/2010/main" val="2452320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yellow taxi cab with headlights on">
            <a:extLst>
              <a:ext uri="{FF2B5EF4-FFF2-40B4-BE49-F238E27FC236}">
                <a16:creationId xmlns:a16="http://schemas.microsoft.com/office/drawing/2014/main" id="{3AA509ED-0364-9642-2111-EDFEAE1BAA42}"/>
              </a:ext>
            </a:extLst>
          </p:cNvPr>
          <p:cNvPicPr>
            <a:picLocks noGrp="1" noChangeAspect="1"/>
          </p:cNvPicPr>
          <p:nvPr>
            <p:ph idx="1"/>
          </p:nvPr>
        </p:nvPicPr>
        <p:blipFill>
          <a:blip r:embed="rId2"/>
          <a:stretch>
            <a:fillRect/>
          </a:stretch>
        </p:blipFill>
        <p:spPr>
          <a:xfrm>
            <a:off x="5492220" y="2174963"/>
            <a:ext cx="1200503" cy="1176162"/>
          </a:xfrm>
        </p:spPr>
      </p:pic>
      <p:sp>
        <p:nvSpPr>
          <p:cNvPr id="5" name="Title 1">
            <a:extLst>
              <a:ext uri="{FF2B5EF4-FFF2-40B4-BE49-F238E27FC236}">
                <a16:creationId xmlns:a16="http://schemas.microsoft.com/office/drawing/2014/main" id="{CD647380-3DC4-0606-A0C0-0FEAE2233302}"/>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Gill Sans MT"/>
              </a:rPr>
              <a:t>Table of Contents</a:t>
            </a:r>
          </a:p>
        </p:txBody>
      </p:sp>
      <p:sp>
        <p:nvSpPr>
          <p:cNvPr id="7" name="Callout: Down Arrow 6">
            <a:extLst>
              <a:ext uri="{FF2B5EF4-FFF2-40B4-BE49-F238E27FC236}">
                <a16:creationId xmlns:a16="http://schemas.microsoft.com/office/drawing/2014/main" id="{839F6077-EA41-F655-B1D9-8E8A1C249F44}"/>
              </a:ext>
            </a:extLst>
          </p:cNvPr>
          <p:cNvSpPr/>
          <p:nvPr/>
        </p:nvSpPr>
        <p:spPr>
          <a:xfrm>
            <a:off x="3599689" y="2175554"/>
            <a:ext cx="915865" cy="637442"/>
          </a:xfrm>
          <a:prstGeom prst="downArrowCallou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8" name="Callout: Down Arrow 7">
            <a:extLst>
              <a:ext uri="{FF2B5EF4-FFF2-40B4-BE49-F238E27FC236}">
                <a16:creationId xmlns:a16="http://schemas.microsoft.com/office/drawing/2014/main" id="{5CA55405-4AF0-FC81-BED2-7AF307FF2047}"/>
              </a:ext>
            </a:extLst>
          </p:cNvPr>
          <p:cNvSpPr/>
          <p:nvPr/>
        </p:nvSpPr>
        <p:spPr>
          <a:xfrm>
            <a:off x="7677800" y="2175554"/>
            <a:ext cx="915865" cy="637442"/>
          </a:xfrm>
          <a:prstGeom prst="downArrowCallou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02</a:t>
            </a:r>
          </a:p>
        </p:txBody>
      </p:sp>
      <p:sp>
        <p:nvSpPr>
          <p:cNvPr id="9" name="TextBox 8">
            <a:extLst>
              <a:ext uri="{FF2B5EF4-FFF2-40B4-BE49-F238E27FC236}">
                <a16:creationId xmlns:a16="http://schemas.microsoft.com/office/drawing/2014/main" id="{E0E52C89-EAD3-A6C9-80BF-26864A789FC3}"/>
              </a:ext>
            </a:extLst>
          </p:cNvPr>
          <p:cNvSpPr txBox="1"/>
          <p:nvPr/>
        </p:nvSpPr>
        <p:spPr>
          <a:xfrm>
            <a:off x="3378525" y="2930769"/>
            <a:ext cx="13554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Company Overview</a:t>
            </a:r>
          </a:p>
        </p:txBody>
      </p:sp>
      <p:sp>
        <p:nvSpPr>
          <p:cNvPr id="10" name="TextBox 9">
            <a:extLst>
              <a:ext uri="{FF2B5EF4-FFF2-40B4-BE49-F238E27FC236}">
                <a16:creationId xmlns:a16="http://schemas.microsoft.com/office/drawing/2014/main" id="{8D15ECA7-EA73-47E8-36DD-234F855ADC8E}"/>
              </a:ext>
            </a:extLst>
          </p:cNvPr>
          <p:cNvSpPr txBox="1"/>
          <p:nvPr/>
        </p:nvSpPr>
        <p:spPr>
          <a:xfrm>
            <a:off x="7456636" y="2930769"/>
            <a:ext cx="13554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Problem Statement</a:t>
            </a:r>
          </a:p>
        </p:txBody>
      </p:sp>
      <p:pic>
        <p:nvPicPr>
          <p:cNvPr id="11" name="Picture 10" descr="A yellow taxi car with black and white stripes&#10;&#10;Description automatically generated">
            <a:extLst>
              <a:ext uri="{FF2B5EF4-FFF2-40B4-BE49-F238E27FC236}">
                <a16:creationId xmlns:a16="http://schemas.microsoft.com/office/drawing/2014/main" id="{87ABE4F0-7988-9134-2D50-D9FC69B89D03}"/>
              </a:ext>
            </a:extLst>
          </p:cNvPr>
          <p:cNvPicPr>
            <a:picLocks noChangeAspect="1"/>
          </p:cNvPicPr>
          <p:nvPr/>
        </p:nvPicPr>
        <p:blipFill>
          <a:blip r:embed="rId3"/>
          <a:stretch>
            <a:fillRect/>
          </a:stretch>
        </p:blipFill>
        <p:spPr>
          <a:xfrm>
            <a:off x="12192000" y="3896254"/>
            <a:ext cx="1970265" cy="794103"/>
          </a:xfrm>
          <a:prstGeom prst="rect">
            <a:avLst/>
          </a:prstGeom>
        </p:spPr>
      </p:pic>
      <p:sp>
        <p:nvSpPr>
          <p:cNvPr id="18" name="Arrow: Right 17">
            <a:extLst>
              <a:ext uri="{FF2B5EF4-FFF2-40B4-BE49-F238E27FC236}">
                <a16:creationId xmlns:a16="http://schemas.microsoft.com/office/drawing/2014/main" id="{EAE8691F-0757-1ADC-D0EC-F5C8522AAC23}"/>
              </a:ext>
            </a:extLst>
          </p:cNvPr>
          <p:cNvSpPr/>
          <p:nvPr/>
        </p:nvSpPr>
        <p:spPr>
          <a:xfrm>
            <a:off x="14269373" y="4138613"/>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5837468-2A6C-1CC1-F895-62A7F3768963}"/>
              </a:ext>
            </a:extLst>
          </p:cNvPr>
          <p:cNvSpPr/>
          <p:nvPr/>
        </p:nvSpPr>
        <p:spPr>
          <a:xfrm>
            <a:off x="14601500" y="4138613"/>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E159D979-7674-DC05-0E4F-DB0589BD2F02}"/>
              </a:ext>
            </a:extLst>
          </p:cNvPr>
          <p:cNvSpPr/>
          <p:nvPr/>
        </p:nvSpPr>
        <p:spPr>
          <a:xfrm>
            <a:off x="15319760" y="4138613"/>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A trophy cup">
            <a:extLst>
              <a:ext uri="{FF2B5EF4-FFF2-40B4-BE49-F238E27FC236}">
                <a16:creationId xmlns:a16="http://schemas.microsoft.com/office/drawing/2014/main" id="{0D28E209-90D8-1D55-0087-0FDBFA35C2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006697" y="3566691"/>
            <a:ext cx="1179635" cy="1121020"/>
          </a:xfrm>
          <a:prstGeom prst="rect">
            <a:avLst/>
          </a:prstGeom>
        </p:spPr>
      </p:pic>
    </p:spTree>
    <p:extLst>
      <p:ext uri="{BB962C8B-B14F-4D97-AF65-F5344CB8AC3E}">
        <p14:creationId xmlns:p14="http://schemas.microsoft.com/office/powerpoint/2010/main" val="186014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2275FBE-BD8A-2D82-0E62-E2FDB40B3353}"/>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Company Overview</a:t>
            </a:r>
            <a:endParaRPr lang="en-US" sz="3600"/>
          </a:p>
        </p:txBody>
      </p:sp>
      <p:pic>
        <p:nvPicPr>
          <p:cNvPr id="550" name="Picture 549" descr="A close-up of a chart&#10;&#10;Description automatically generated">
            <a:extLst>
              <a:ext uri="{FF2B5EF4-FFF2-40B4-BE49-F238E27FC236}">
                <a16:creationId xmlns:a16="http://schemas.microsoft.com/office/drawing/2014/main" id="{FEA7D854-014F-8F36-004A-6640AB9AA762}"/>
              </a:ext>
            </a:extLst>
          </p:cNvPr>
          <p:cNvPicPr>
            <a:picLocks noChangeAspect="1"/>
          </p:cNvPicPr>
          <p:nvPr/>
        </p:nvPicPr>
        <p:blipFill>
          <a:blip r:embed="rId2"/>
          <a:stretch>
            <a:fillRect/>
          </a:stretch>
        </p:blipFill>
        <p:spPr>
          <a:xfrm>
            <a:off x="659546" y="2354457"/>
            <a:ext cx="10872908" cy="3026347"/>
          </a:xfrm>
          <a:prstGeom prst="rect">
            <a:avLst/>
          </a:prstGeom>
        </p:spPr>
      </p:pic>
      <p:pic>
        <p:nvPicPr>
          <p:cNvPr id="4" name="Content Placeholder 5" descr="A yellow taxi cab with headlights on">
            <a:extLst>
              <a:ext uri="{FF2B5EF4-FFF2-40B4-BE49-F238E27FC236}">
                <a16:creationId xmlns:a16="http://schemas.microsoft.com/office/drawing/2014/main" id="{F3563428-3053-06A2-58B1-3EC3C1C5D7B3}"/>
              </a:ext>
            </a:extLst>
          </p:cNvPr>
          <p:cNvPicPr>
            <a:picLocks noChangeAspect="1"/>
          </p:cNvPicPr>
          <p:nvPr/>
        </p:nvPicPr>
        <p:blipFill>
          <a:blip r:embed="rId3"/>
          <a:stretch>
            <a:fillRect/>
          </a:stretch>
        </p:blipFill>
        <p:spPr>
          <a:xfrm>
            <a:off x="5492220" y="6994613"/>
            <a:ext cx="1200503" cy="1176162"/>
          </a:xfrm>
          <a:prstGeom prst="rect">
            <a:avLst/>
          </a:prstGeom>
        </p:spPr>
      </p:pic>
    </p:spTree>
    <p:extLst>
      <p:ext uri="{BB962C8B-B14F-4D97-AF65-F5344CB8AC3E}">
        <p14:creationId xmlns:p14="http://schemas.microsoft.com/office/powerpoint/2010/main" val="2685877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0C4B7-1005-104E-02C9-06D4846BF0B5}"/>
              </a:ext>
            </a:extLst>
          </p:cNvPr>
          <p:cNvSpPr>
            <a:spLocks noGrp="1"/>
          </p:cNvSpPr>
          <p:nvPr>
            <p:ph idx="1"/>
          </p:nvPr>
        </p:nvSpPr>
        <p:spPr>
          <a:xfrm>
            <a:off x="838200" y="1825625"/>
            <a:ext cx="10515600" cy="3908425"/>
          </a:xfrm>
        </p:spPr>
        <p:txBody>
          <a:bodyPr vert="horz" lIns="91440" tIns="45720" rIns="91440" bIns="45720" rtlCol="0" anchor="t">
            <a:normAutofit/>
          </a:bodyPr>
          <a:lstStyle/>
          <a:p>
            <a:pPr>
              <a:buFont typeface="Arial"/>
              <a:buChar char="•"/>
            </a:pPr>
            <a:r>
              <a:rPr lang="en-US" sz="1400" dirty="0">
                <a:solidFill>
                  <a:srgbClr val="CCCCCC"/>
                </a:solidFill>
                <a:ea typeface="+mn-lt"/>
                <a:cs typeface="+mn-lt"/>
              </a:rPr>
              <a:t>Goodcabs operates in 10 tier-2 cities across India, focusing on supporting local drivers and delivering excellent service.</a:t>
            </a:r>
            <a:endParaRPr lang="en-US" sz="3600" dirty="0">
              <a:ea typeface="+mn-lt"/>
              <a:cs typeface="+mn-lt"/>
            </a:endParaRPr>
          </a:p>
          <a:p>
            <a:pPr>
              <a:buFont typeface="Arial"/>
              <a:buChar char="•"/>
            </a:pPr>
            <a:r>
              <a:rPr lang="en-US" sz="1400" dirty="0">
                <a:solidFill>
                  <a:srgbClr val="CCCCCC"/>
                </a:solidFill>
                <a:ea typeface="+mn-lt"/>
                <a:cs typeface="+mn-lt"/>
              </a:rPr>
              <a:t>Aims to achieve ambitious 2024 targets by improving key metrics:</a:t>
            </a:r>
            <a:endParaRPr lang="en-US" sz="3600" dirty="0"/>
          </a:p>
          <a:p>
            <a:pPr lvl="1">
              <a:buFont typeface="Courier New"/>
              <a:buChar char="o"/>
            </a:pPr>
            <a:r>
              <a:rPr lang="en-US" sz="1400" dirty="0">
                <a:solidFill>
                  <a:srgbClr val="CCCCCC"/>
                </a:solidFill>
                <a:ea typeface="+mn-lt"/>
                <a:cs typeface="+mn-lt"/>
              </a:rPr>
              <a:t>Trip volume</a:t>
            </a:r>
            <a:endParaRPr lang="en-US" sz="1400" dirty="0"/>
          </a:p>
          <a:p>
            <a:pPr lvl="1">
              <a:buFont typeface="Courier New"/>
              <a:buChar char="o"/>
            </a:pPr>
            <a:r>
              <a:rPr lang="en-US" sz="1400" dirty="0">
                <a:solidFill>
                  <a:srgbClr val="CCCCCC"/>
                </a:solidFill>
                <a:ea typeface="+mn-lt"/>
                <a:cs typeface="+mn-lt"/>
              </a:rPr>
              <a:t>Passenger satisfaction</a:t>
            </a:r>
            <a:endParaRPr lang="en-US" sz="1400" dirty="0"/>
          </a:p>
          <a:p>
            <a:pPr lvl="1">
              <a:buFont typeface="Courier New"/>
              <a:buChar char="o"/>
            </a:pPr>
            <a:r>
              <a:rPr lang="en-US" sz="1400" dirty="0">
                <a:solidFill>
                  <a:srgbClr val="CCCCCC"/>
                </a:solidFill>
                <a:ea typeface="+mn-lt"/>
                <a:cs typeface="+mn-lt"/>
              </a:rPr>
              <a:t>Repeat passenger rate</a:t>
            </a:r>
            <a:endParaRPr lang="en-US" sz="1400" dirty="0"/>
          </a:p>
          <a:p>
            <a:pPr lvl="1">
              <a:buFont typeface="Courier New"/>
              <a:buChar char="o"/>
            </a:pPr>
            <a:r>
              <a:rPr lang="en-US" sz="1400" dirty="0">
                <a:solidFill>
                  <a:srgbClr val="CCCCCC"/>
                </a:solidFill>
                <a:ea typeface="+mn-lt"/>
                <a:cs typeface="+mn-lt"/>
              </a:rPr>
              <a:t>Trip distribution</a:t>
            </a:r>
            <a:endParaRPr lang="en-US" sz="1400" dirty="0"/>
          </a:p>
          <a:p>
            <a:pPr>
              <a:buFont typeface="Arial"/>
              <a:buChar char="•"/>
            </a:pPr>
            <a:r>
              <a:rPr lang="en-US" sz="1400" dirty="0">
                <a:solidFill>
                  <a:srgbClr val="CCCCCC"/>
                </a:solidFill>
                <a:ea typeface="+mn-lt"/>
                <a:cs typeface="+mn-lt"/>
              </a:rPr>
              <a:t>The Chief of Operations requires immediate actionable insights to assess performance.</a:t>
            </a:r>
            <a:endParaRPr lang="en-US" sz="3600" dirty="0"/>
          </a:p>
          <a:p>
            <a:pPr>
              <a:buFont typeface="Arial"/>
              <a:buChar char="•"/>
            </a:pPr>
            <a:r>
              <a:rPr lang="en-US" sz="1400" dirty="0">
                <a:solidFill>
                  <a:srgbClr val="CCCCCC"/>
                </a:solidFill>
                <a:ea typeface="+mn-lt"/>
                <a:cs typeface="+mn-lt"/>
              </a:rPr>
              <a:t>Task assigned to the data analyst as the analytics manager is engaged elsewhere.</a:t>
            </a:r>
            <a:endParaRPr lang="en-US" sz="3600" dirty="0"/>
          </a:p>
          <a:p>
            <a:pPr>
              <a:buFont typeface="Arial"/>
              <a:buChar char="•"/>
            </a:pPr>
            <a:r>
              <a:rPr lang="en-US" sz="1400" dirty="0">
                <a:solidFill>
                  <a:srgbClr val="CCCCCC"/>
                </a:solidFill>
                <a:ea typeface="+mn-lt"/>
                <a:cs typeface="+mn-lt"/>
              </a:rPr>
              <a:t>Responsibilities include:</a:t>
            </a:r>
            <a:endParaRPr lang="en-US" sz="3600" dirty="0"/>
          </a:p>
          <a:p>
            <a:pPr lvl="1">
              <a:buFont typeface="Courier New"/>
              <a:buChar char="o"/>
            </a:pPr>
            <a:r>
              <a:rPr lang="en-US" sz="1400" dirty="0">
                <a:solidFill>
                  <a:srgbClr val="CCCCCC"/>
                </a:solidFill>
                <a:ea typeface="+mn-lt"/>
                <a:cs typeface="+mn-lt"/>
              </a:rPr>
              <a:t>Analyzing datasets thoroughly</a:t>
            </a:r>
            <a:endParaRPr lang="en-US" sz="1400" dirty="0"/>
          </a:p>
          <a:p>
            <a:pPr lvl="1">
              <a:buFont typeface="Courier New"/>
              <a:buChar char="o"/>
            </a:pPr>
            <a:r>
              <a:rPr lang="en-US" sz="1400" dirty="0">
                <a:solidFill>
                  <a:srgbClr val="CCCCCC"/>
                </a:solidFill>
                <a:ea typeface="+mn-lt"/>
                <a:cs typeface="+mn-lt"/>
              </a:rPr>
              <a:t>Designing a self-explanatory dashboard</a:t>
            </a:r>
            <a:endParaRPr lang="en-US" sz="1400" dirty="0"/>
          </a:p>
          <a:p>
            <a:pPr lvl="1">
              <a:buFont typeface="Courier New"/>
              <a:buChar char="o"/>
            </a:pPr>
            <a:r>
              <a:rPr lang="en-US" sz="1400" dirty="0">
                <a:solidFill>
                  <a:srgbClr val="CCCCCC"/>
                </a:solidFill>
                <a:ea typeface="+mn-lt"/>
                <a:cs typeface="+mn-lt"/>
              </a:rPr>
              <a:t>Addressing key business questions</a:t>
            </a:r>
            <a:endParaRPr lang="en-US" sz="1400" dirty="0"/>
          </a:p>
          <a:p>
            <a:pPr lvl="1">
              <a:buFont typeface="Courier New"/>
              <a:buChar char="o"/>
            </a:pPr>
            <a:r>
              <a:rPr lang="en-US" sz="1400" dirty="0">
                <a:solidFill>
                  <a:srgbClr val="CCCCCC"/>
                </a:solidFill>
                <a:ea typeface="+mn-lt"/>
                <a:cs typeface="+mn-lt"/>
              </a:rPr>
              <a:t>Delivering actionable insights via an engaging presentation.</a:t>
            </a:r>
            <a:endParaRPr lang="en-US" sz="1400" dirty="0">
              <a:ea typeface="+mn-lt"/>
              <a:cs typeface="+mn-lt"/>
            </a:endParaRPr>
          </a:p>
        </p:txBody>
      </p:sp>
      <p:sp>
        <p:nvSpPr>
          <p:cNvPr id="5" name="Title 1">
            <a:extLst>
              <a:ext uri="{FF2B5EF4-FFF2-40B4-BE49-F238E27FC236}">
                <a16:creationId xmlns:a16="http://schemas.microsoft.com/office/drawing/2014/main" id="{08269602-E8C0-9A4B-0267-435C70A58AA5}"/>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Problem Statement</a:t>
            </a:r>
            <a:endParaRPr lang="en-US" dirty="0"/>
          </a:p>
        </p:txBody>
      </p:sp>
    </p:spTree>
    <p:extLst>
      <p:ext uri="{BB962C8B-B14F-4D97-AF65-F5344CB8AC3E}">
        <p14:creationId xmlns:p14="http://schemas.microsoft.com/office/powerpoint/2010/main" val="339003284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erson in a suit&#10;&#10;Description automatically generated">
            <a:extLst>
              <a:ext uri="{FF2B5EF4-FFF2-40B4-BE49-F238E27FC236}">
                <a16:creationId xmlns:a16="http://schemas.microsoft.com/office/drawing/2014/main" id="{4FECC64F-FBE6-673D-5165-C17C27179B4A}"/>
              </a:ext>
            </a:extLst>
          </p:cNvPr>
          <p:cNvPicPr>
            <a:picLocks noGrp="1" noChangeAspect="1"/>
          </p:cNvPicPr>
          <p:nvPr>
            <p:ph idx="1"/>
          </p:nvPr>
        </p:nvPicPr>
        <p:blipFill>
          <a:blip r:embed="rId2"/>
          <a:stretch>
            <a:fillRect/>
          </a:stretch>
        </p:blipFill>
        <p:spPr>
          <a:xfrm>
            <a:off x="1072409" y="1600268"/>
            <a:ext cx="3259619" cy="4937157"/>
          </a:xfrm>
        </p:spPr>
      </p:pic>
      <p:sp>
        <p:nvSpPr>
          <p:cNvPr id="7" name="Title 1">
            <a:extLst>
              <a:ext uri="{FF2B5EF4-FFF2-40B4-BE49-F238E27FC236}">
                <a16:creationId xmlns:a16="http://schemas.microsoft.com/office/drawing/2014/main" id="{EED1C8E9-6995-96FC-8FA2-E49D75C4D7C6}"/>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Dashboard</a:t>
            </a:r>
          </a:p>
        </p:txBody>
      </p:sp>
      <p:pic>
        <p:nvPicPr>
          <p:cNvPr id="2" name="Picture 1" descr="A person wearing headphones and smiling">
            <a:extLst>
              <a:ext uri="{FF2B5EF4-FFF2-40B4-BE49-F238E27FC236}">
                <a16:creationId xmlns:a16="http://schemas.microsoft.com/office/drawing/2014/main" id="{6A35CE6A-0D13-A2A2-33F9-56F865BC0B1A}"/>
              </a:ext>
            </a:extLst>
          </p:cNvPr>
          <p:cNvPicPr>
            <a:picLocks noChangeAspect="1"/>
          </p:cNvPicPr>
          <p:nvPr/>
        </p:nvPicPr>
        <p:blipFill>
          <a:blip r:embed="rId3"/>
          <a:stretch>
            <a:fillRect/>
          </a:stretch>
        </p:blipFill>
        <p:spPr>
          <a:xfrm>
            <a:off x="6094972" y="1715227"/>
            <a:ext cx="5474793" cy="4822531"/>
          </a:xfrm>
          <a:prstGeom prst="rect">
            <a:avLst/>
          </a:prstGeom>
        </p:spPr>
      </p:pic>
    </p:spTree>
    <p:extLst>
      <p:ext uri="{BB962C8B-B14F-4D97-AF65-F5344CB8AC3E}">
        <p14:creationId xmlns:p14="http://schemas.microsoft.com/office/powerpoint/2010/main" val="36992329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162D4-2A4D-645A-B83F-EED99675E5AE}"/>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CA2C868-733C-A0F8-1F61-81B20ECD3DD9}"/>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Dashboard</a:t>
            </a:r>
          </a:p>
        </p:txBody>
      </p:sp>
      <p:sp>
        <p:nvSpPr>
          <p:cNvPr id="6" name="Content Placeholder 5">
            <a:extLst>
              <a:ext uri="{FF2B5EF4-FFF2-40B4-BE49-F238E27FC236}">
                <a16:creationId xmlns:a16="http://schemas.microsoft.com/office/drawing/2014/main" id="{A0D81F41-9CC7-AA9B-99CD-E792D5DC1E4C}"/>
              </a:ext>
            </a:extLst>
          </p:cNvPr>
          <p:cNvSpPr txBox="1">
            <a:spLocks noGrp="1"/>
          </p:cNvSpPr>
          <p:nvPr>
            <p:ph idx="1"/>
          </p:nvPr>
        </p:nvSpPr>
        <p:spPr>
          <a:xfrm>
            <a:off x="838200" y="2946367"/>
            <a:ext cx="10515600" cy="4826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buNone/>
            </a:pPr>
            <a:r>
              <a:rPr lang="en-US" dirty="0">
                <a:solidFill>
                  <a:srgbClr val="DAA520"/>
                </a:solidFill>
              </a:rPr>
              <a:t>Deployed - </a:t>
            </a:r>
            <a:r>
              <a:rPr lang="en-US" dirty="0">
                <a:solidFill>
                  <a:srgbClr val="DAA520"/>
                </a:solidFill>
                <a:hlinkClick r:id="rId2"/>
              </a:rPr>
              <a:t>https://goodcabs-tier-2-cities.onrender.com</a:t>
            </a:r>
            <a:endParaRPr lang="en-US" dirty="0">
              <a:solidFill>
                <a:srgbClr val="DAA520"/>
              </a:solidFill>
            </a:endParaRPr>
          </a:p>
        </p:txBody>
      </p:sp>
    </p:spTree>
    <p:extLst>
      <p:ext uri="{BB962C8B-B14F-4D97-AF65-F5344CB8AC3E}">
        <p14:creationId xmlns:p14="http://schemas.microsoft.com/office/powerpoint/2010/main" val="1374933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ED34B7-4283-C957-B3E2-1E46A63B7BED}"/>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Ad Hoc Request Analysis</a:t>
            </a:r>
          </a:p>
        </p:txBody>
      </p:sp>
      <p:pic>
        <p:nvPicPr>
          <p:cNvPr id="2" name="Content Placeholder 1" descr="A person in a suit&#10;&#10;Description automatically generated">
            <a:extLst>
              <a:ext uri="{FF2B5EF4-FFF2-40B4-BE49-F238E27FC236}">
                <a16:creationId xmlns:a16="http://schemas.microsoft.com/office/drawing/2014/main" id="{0130E96F-9E44-3855-F347-1B7A75C4940C}"/>
              </a:ext>
            </a:extLst>
          </p:cNvPr>
          <p:cNvPicPr>
            <a:picLocks noGrp="1" noChangeAspect="1"/>
          </p:cNvPicPr>
          <p:nvPr>
            <p:ph idx="1"/>
          </p:nvPr>
        </p:nvPicPr>
        <p:blipFill>
          <a:blip r:embed="rId2"/>
          <a:srcRect l="18137" t="2116" r="-1593" b="-6614"/>
          <a:stretch/>
        </p:blipFill>
        <p:spPr>
          <a:xfrm>
            <a:off x="550688" y="1978107"/>
            <a:ext cx="4994905" cy="2904095"/>
          </a:xfrm>
        </p:spPr>
      </p:pic>
      <p:pic>
        <p:nvPicPr>
          <p:cNvPr id="7" name="Picture 6" descr="A person wearing glasses and headphones&#10;&#10;Description automatically generated">
            <a:extLst>
              <a:ext uri="{FF2B5EF4-FFF2-40B4-BE49-F238E27FC236}">
                <a16:creationId xmlns:a16="http://schemas.microsoft.com/office/drawing/2014/main" id="{9907BD91-CF64-3101-0901-86720C1108D7}"/>
              </a:ext>
            </a:extLst>
          </p:cNvPr>
          <p:cNvPicPr>
            <a:picLocks noChangeAspect="1"/>
          </p:cNvPicPr>
          <p:nvPr/>
        </p:nvPicPr>
        <p:blipFill>
          <a:blip r:embed="rId3"/>
          <a:stretch>
            <a:fillRect/>
          </a:stretch>
        </p:blipFill>
        <p:spPr>
          <a:xfrm>
            <a:off x="6167714" y="1977639"/>
            <a:ext cx="4320429" cy="2902724"/>
          </a:xfrm>
          <a:prstGeom prst="rect">
            <a:avLst/>
          </a:prstGeom>
        </p:spPr>
      </p:pic>
    </p:spTree>
    <p:extLst>
      <p:ext uri="{BB962C8B-B14F-4D97-AF65-F5344CB8AC3E}">
        <p14:creationId xmlns:p14="http://schemas.microsoft.com/office/powerpoint/2010/main" val="238126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6AF23C7-9955-5809-6363-0B45122AF687}"/>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400" dirty="0">
                <a:solidFill>
                  <a:schemeClr val="bg1"/>
                </a:solidFill>
                <a:latin typeface="Fira Sans Extra Condensed"/>
              </a:rPr>
              <a:t>Business Request - 1: </a:t>
            </a:r>
            <a:endParaRPr lang="en-US" sz="1400" dirty="0">
              <a:solidFill>
                <a:schemeClr val="bg1"/>
              </a:solidFill>
            </a:endParaRPr>
          </a:p>
          <a:p>
            <a:r>
              <a:rPr lang="en-US" sz="1400" dirty="0">
                <a:solidFill>
                  <a:schemeClr val="bg1"/>
                </a:solidFill>
                <a:latin typeface="Fira Sans Extra Condensed"/>
              </a:rPr>
              <a:t>City-Level Fare and Trip Summary Report </a:t>
            </a:r>
            <a:endParaRPr lang="en-US" sz="1400" dirty="0">
              <a:solidFill>
                <a:schemeClr val="bg1"/>
              </a:solidFill>
            </a:endParaRPr>
          </a:p>
          <a:p>
            <a:r>
              <a:rPr lang="en-US" sz="1400" dirty="0">
                <a:solidFill>
                  <a:schemeClr val="bg1"/>
                </a:solidFill>
                <a:latin typeface="Fira Sans Extra Condensed"/>
              </a:rPr>
              <a:t>Generate a report that displays the total trips, average fare per km, average fare per trip, and the percentage contribution of each city's trips to the overall trips. This report will help in assessing trip volume, pricing efficiency, and each city's contribution to the overall trip count.</a:t>
            </a:r>
            <a:br>
              <a:rPr lang="en-US" sz="4000" dirty="0">
                <a:solidFill>
                  <a:schemeClr val="bg1"/>
                </a:solidFill>
              </a:rPr>
            </a:br>
            <a:endParaRPr lang="en-US" sz="800" dirty="0">
              <a:solidFill>
                <a:schemeClr val="bg1"/>
              </a:solidFill>
            </a:endParaRPr>
          </a:p>
        </p:txBody>
      </p:sp>
      <p:graphicFrame>
        <p:nvGraphicFramePr>
          <p:cNvPr id="2" name="Content Placeholder 1">
            <a:extLst>
              <a:ext uri="{FF2B5EF4-FFF2-40B4-BE49-F238E27FC236}">
                <a16:creationId xmlns:a16="http://schemas.microsoft.com/office/drawing/2014/main" id="{BECAF5D9-8A49-C46A-3C04-7F5D40F049F6}"/>
              </a:ext>
            </a:extLst>
          </p:cNvPr>
          <p:cNvGraphicFramePr>
            <a:graphicFrameLocks noGrp="1" noChangeAspect="1"/>
          </p:cNvGraphicFramePr>
          <p:nvPr>
            <p:ph idx="1"/>
            <p:extLst>
              <p:ext uri="{D42A27DB-BD31-4B8C-83A1-F6EECF244321}">
                <p14:modId xmlns:p14="http://schemas.microsoft.com/office/powerpoint/2010/main" val="2528192397"/>
              </p:ext>
            </p:extLst>
          </p:nvPr>
        </p:nvGraphicFramePr>
        <p:xfrm>
          <a:off x="2469356" y="1810479"/>
          <a:ext cx="7253287" cy="2679700"/>
        </p:xfrm>
        <a:graphic>
          <a:graphicData uri="http://schemas.openxmlformats.org/presentationml/2006/ole">
            <mc:AlternateContent xmlns:mc="http://schemas.openxmlformats.org/markup-compatibility/2006">
              <mc:Choice xmlns:v="urn:schemas-microsoft-com:vml" Requires="v">
                <p:oleObj name="Macro-Enabled Worksheet" r:id="rId2" imgW="5695781" imgH="2104986" progId="Excel.SheetMacroEnabled.12">
                  <p:embed/>
                </p:oleObj>
              </mc:Choice>
              <mc:Fallback>
                <p:oleObj name="Macro-Enabled Worksheet" r:id="rId2" imgW="5695781" imgH="2104986" progId="Excel.SheetMacroEnabled.12">
                  <p:embed/>
                  <p:pic>
                    <p:nvPicPr>
                      <p:cNvPr id="0" name=""/>
                      <p:cNvPicPr/>
                      <p:nvPr/>
                    </p:nvPicPr>
                    <p:blipFill>
                      <a:blip r:embed="rId3"/>
                      <a:stretch>
                        <a:fillRect/>
                      </a:stretch>
                    </p:blipFill>
                    <p:spPr>
                      <a:xfrm>
                        <a:off x="2469356" y="1810479"/>
                        <a:ext cx="7253287" cy="2679700"/>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1044000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docProps/app.xml><?xml version="1.0" encoding="utf-8"?>
<Properties xmlns="http://schemas.openxmlformats.org/officeDocument/2006/extended-properties" xmlns:vt="http://schemas.openxmlformats.org/officeDocument/2006/docPropsVTypes">
  <Template>office theme</Template>
  <TotalTime>285</TotalTime>
  <Words>704</Words>
  <Application>Microsoft Office PowerPoint</Application>
  <PresentationFormat>Widescreen</PresentationFormat>
  <Paragraphs>68</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5" baseType="lpstr">
      <vt:lpstr>Aptos</vt:lpstr>
      <vt:lpstr>Aptos Display</vt:lpstr>
      <vt:lpstr>Arial</vt:lpstr>
      <vt:lpstr>Courier New</vt:lpstr>
      <vt:lpstr>Fira Sans Extra Condensed</vt:lpstr>
      <vt:lpstr>Gill Sans MT</vt:lpstr>
      <vt:lpstr>Segoe</vt:lpstr>
      <vt:lpstr>Office Theme</vt:lpstr>
      <vt:lpstr>Macro-Enabled Worksheet</vt:lpstr>
      <vt:lpstr>Microsoft Excel Macro-Enabled Worksheet</vt:lpstr>
      <vt:lpstr>GOODCAB SERVICES </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Gaurav Wankhede</cp:lastModifiedBy>
  <cp:revision>386</cp:revision>
  <dcterms:created xsi:type="dcterms:W3CDTF">2024-12-04T06:06:06Z</dcterms:created>
  <dcterms:modified xsi:type="dcterms:W3CDTF">2024-12-04T17:27:47Z</dcterms:modified>
</cp:coreProperties>
</file>