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D5A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9711F-17DF-4AAB-9CBB-C9E6920E360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C567-CA34-458A-8454-3F45733B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8C567-CA34-458A-8454-3F45733BB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" y="0"/>
            <a:ext cx="8915400" cy="21336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FF"/>
                </a:solidFill>
              </a:rPr>
              <a:t>USER DATAGRAM PROTOCOL &amp;</a:t>
            </a:r>
            <a:br>
              <a:rPr lang="en-IN" sz="4000" dirty="0" smtClean="0">
                <a:solidFill>
                  <a:srgbClr val="0000FF"/>
                </a:solidFill>
              </a:rPr>
            </a:br>
            <a:r>
              <a:rPr lang="en-IN" sz="4000" dirty="0" smtClean="0">
                <a:solidFill>
                  <a:srgbClr val="0000FF"/>
                </a:solidFill>
              </a:rPr>
              <a:t>TRANSMISSION CONTROL PROTOCOL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686800" cy="2819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519D5A"/>
                </a:solidFill>
              </a:rPr>
              <a:t>USER DATAGRAM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519D5A"/>
                </a:solidFill>
              </a:rPr>
              <a:t>UDP SERVICES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519D5A"/>
                </a:solidFill>
              </a:rPr>
              <a:t>TCP SERVICES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519D5A"/>
                </a:solidFill>
              </a:rPr>
              <a:t>SEGMENT</a:t>
            </a:r>
            <a:endParaRPr lang="en-IN" dirty="0" smtClean="0">
              <a:solidFill>
                <a:srgbClr val="519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3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3410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21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TRANSMISSION CONTROL PROTOCOL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onnection-oriented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reliable protocol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TCP explicitly </a:t>
            </a:r>
            <a:r>
              <a:rPr lang="en-US" dirty="0">
                <a:solidFill>
                  <a:srgbClr val="519D5A"/>
                </a:solidFill>
              </a:rPr>
              <a:t>defines connection establishment, data transfer, and connection </a:t>
            </a:r>
            <a:r>
              <a:rPr lang="en-US" dirty="0" smtClean="0">
                <a:solidFill>
                  <a:srgbClr val="519D5A"/>
                </a:solidFill>
              </a:rPr>
              <a:t>teardown</a:t>
            </a:r>
            <a:r>
              <a:rPr lang="en-US" dirty="0" smtClean="0"/>
              <a:t> phases </a:t>
            </a:r>
            <a:r>
              <a:rPr lang="en-US" dirty="0"/>
              <a:t>to provide a connection-oriented service. </a:t>
            </a:r>
            <a:endParaRPr lang="en-US" dirty="0" smtClean="0"/>
          </a:p>
          <a:p>
            <a:pPr algn="just"/>
            <a:r>
              <a:rPr lang="en-US" dirty="0" smtClean="0"/>
              <a:t>TCP </a:t>
            </a:r>
            <a:r>
              <a:rPr lang="en-US" dirty="0">
                <a:solidFill>
                  <a:srgbClr val="519D5A"/>
                </a:solidFill>
              </a:rPr>
              <a:t>uses a combination </a:t>
            </a:r>
            <a:r>
              <a:rPr lang="en-US" dirty="0" smtClean="0">
                <a:solidFill>
                  <a:srgbClr val="519D5A"/>
                </a:solidFill>
              </a:rPr>
              <a:t>of GBN </a:t>
            </a:r>
            <a:r>
              <a:rPr lang="en-US" dirty="0">
                <a:solidFill>
                  <a:srgbClr val="519D5A"/>
                </a:solidFill>
              </a:rPr>
              <a:t>and SR protocols</a:t>
            </a:r>
            <a:r>
              <a:rPr lang="en-US" dirty="0"/>
              <a:t> to provide </a:t>
            </a:r>
            <a:r>
              <a:rPr lang="en-US" dirty="0" smtClean="0"/>
              <a:t>reliability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achieve this goal, </a:t>
            </a:r>
            <a:r>
              <a:rPr lang="en-US" dirty="0">
                <a:solidFill>
                  <a:srgbClr val="519D5A"/>
                </a:solidFill>
              </a:rPr>
              <a:t>TCP uses </a:t>
            </a:r>
            <a:r>
              <a:rPr lang="en-US" dirty="0" smtClean="0">
                <a:solidFill>
                  <a:srgbClr val="519D5A"/>
                </a:solidFill>
              </a:rPr>
              <a:t>checksum </a:t>
            </a:r>
            <a:r>
              <a:rPr lang="en-US" dirty="0" smtClean="0"/>
              <a:t>(</a:t>
            </a:r>
            <a:r>
              <a:rPr lang="en-US" dirty="0"/>
              <a:t>for error detection), </a:t>
            </a:r>
            <a:r>
              <a:rPr lang="en-US" dirty="0">
                <a:solidFill>
                  <a:srgbClr val="519D5A"/>
                </a:solidFill>
              </a:rPr>
              <a:t>retransmission of lost or corrupted packets</a:t>
            </a:r>
            <a:r>
              <a:rPr lang="en-US" dirty="0"/>
              <a:t>, </a:t>
            </a:r>
            <a:r>
              <a:rPr lang="en-US" dirty="0">
                <a:solidFill>
                  <a:srgbClr val="519D5A"/>
                </a:solidFill>
              </a:rPr>
              <a:t>cumulative and </a:t>
            </a:r>
            <a:r>
              <a:rPr lang="en-US" dirty="0" smtClean="0">
                <a:solidFill>
                  <a:srgbClr val="519D5A"/>
                </a:solidFill>
              </a:rPr>
              <a:t>selective acknowledgments</a:t>
            </a:r>
            <a:r>
              <a:rPr lang="en-US" dirty="0"/>
              <a:t>, and </a:t>
            </a:r>
            <a:r>
              <a:rPr lang="en-US" dirty="0">
                <a:solidFill>
                  <a:srgbClr val="519D5A"/>
                </a:solidFill>
              </a:rPr>
              <a:t>timers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6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41596" cy="32003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TCP SERVICES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Process-to-Process Communication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Stream Delivery service:</a:t>
            </a:r>
          </a:p>
          <a:p>
            <a:pPr algn="just"/>
            <a:r>
              <a:rPr lang="en-US" dirty="0" smtClean="0"/>
              <a:t>TCP allows </a:t>
            </a:r>
            <a:r>
              <a:rPr lang="en-US" dirty="0"/>
              <a:t>the sending process to deliver data as a stream </a:t>
            </a:r>
            <a:r>
              <a:rPr lang="en-US" dirty="0" smtClean="0"/>
              <a:t>of bytes </a:t>
            </a:r>
            <a:r>
              <a:rPr lang="en-US" dirty="0"/>
              <a:t>and allows the receiving process to obtain data as a stream of bytes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sending process </a:t>
            </a:r>
            <a:r>
              <a:rPr lang="en-US" dirty="0">
                <a:solidFill>
                  <a:srgbClr val="0000FF"/>
                </a:solidFill>
              </a:rPr>
              <a:t>produces (writes to) </a:t>
            </a:r>
            <a:r>
              <a:rPr lang="en-US" dirty="0" smtClean="0"/>
              <a:t>the stream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receiving </a:t>
            </a:r>
            <a:r>
              <a:rPr lang="en-US" dirty="0">
                <a:solidFill>
                  <a:srgbClr val="0000FF"/>
                </a:solidFill>
              </a:rPr>
              <a:t>process consumes (reads from</a:t>
            </a:r>
            <a:r>
              <a:rPr lang="en-US" dirty="0"/>
              <a:t>) </a:t>
            </a:r>
            <a:r>
              <a:rPr lang="en-US" dirty="0" smtClean="0"/>
              <a:t>it.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51779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2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Sending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Receiving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Buffers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sending and the receiving processes may </a:t>
            </a:r>
            <a:r>
              <a:rPr lang="en-US" dirty="0">
                <a:solidFill>
                  <a:srgbClr val="FF0000"/>
                </a:solidFill>
              </a:rPr>
              <a:t>not necessarily write or </a:t>
            </a:r>
            <a:r>
              <a:rPr lang="en-US" dirty="0" smtClean="0">
                <a:solidFill>
                  <a:srgbClr val="FF0000"/>
                </a:solidFill>
              </a:rPr>
              <a:t>read data </a:t>
            </a:r>
            <a:r>
              <a:rPr lang="en-US" dirty="0">
                <a:solidFill>
                  <a:srgbClr val="FF0000"/>
                </a:solidFill>
              </a:rPr>
              <a:t>at the same rate</a:t>
            </a:r>
            <a:r>
              <a:rPr lang="en-US" dirty="0"/>
              <a:t>, TCP </a:t>
            </a:r>
            <a:r>
              <a:rPr lang="en-US" dirty="0">
                <a:solidFill>
                  <a:srgbClr val="FF0000"/>
                </a:solidFill>
              </a:rPr>
              <a:t>needs buffers </a:t>
            </a:r>
            <a:r>
              <a:rPr lang="en-US" dirty="0"/>
              <a:t>for storage.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buffers, </a:t>
            </a:r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sending buffer </a:t>
            </a:r>
            <a:r>
              <a:rPr lang="en-US" dirty="0"/>
              <a:t>and the </a:t>
            </a:r>
            <a:r>
              <a:rPr lang="en-US" dirty="0">
                <a:solidFill>
                  <a:srgbClr val="0000FF"/>
                </a:solidFill>
              </a:rPr>
              <a:t>receiving buffer</a:t>
            </a:r>
            <a:r>
              <a:rPr lang="en-US" dirty="0"/>
              <a:t>, one for each </a:t>
            </a:r>
            <a:r>
              <a:rPr lang="en-US" dirty="0" smtClean="0"/>
              <a:t>direction.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7848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0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At the </a:t>
            </a:r>
            <a:r>
              <a:rPr lang="en-US" dirty="0">
                <a:solidFill>
                  <a:srgbClr val="0000FF"/>
                </a:solidFill>
              </a:rPr>
              <a:t>sende</a:t>
            </a:r>
            <a:r>
              <a:rPr lang="en-US" dirty="0"/>
              <a:t>r, the </a:t>
            </a:r>
            <a:r>
              <a:rPr lang="en-US" dirty="0" smtClean="0"/>
              <a:t>buffer has </a:t>
            </a:r>
            <a:r>
              <a:rPr lang="en-US" u="sng" dirty="0">
                <a:solidFill>
                  <a:srgbClr val="0000FF"/>
                </a:solidFill>
              </a:rPr>
              <a:t>three types of chambers</a:t>
            </a:r>
            <a:r>
              <a:rPr lang="en-US" u="sng" dirty="0"/>
              <a:t>. </a:t>
            </a:r>
            <a:endParaRPr lang="en-US" u="sng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white section contains empty chambers </a:t>
            </a:r>
            <a:r>
              <a:rPr lang="en-US" dirty="0"/>
              <a:t>that can </a:t>
            </a:r>
            <a:r>
              <a:rPr lang="en-US" dirty="0" smtClean="0"/>
              <a:t>be filled </a:t>
            </a:r>
            <a:r>
              <a:rPr lang="en-US" dirty="0"/>
              <a:t>by the sending process (producer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 </a:t>
            </a:r>
            <a:r>
              <a:rPr lang="en-US" u="sng" dirty="0">
                <a:solidFill>
                  <a:srgbClr val="FF0000"/>
                </a:solidFill>
              </a:rPr>
              <a:t>colored area </a:t>
            </a:r>
            <a:r>
              <a:rPr lang="en-US" dirty="0"/>
              <a:t>holds bytes that have </a:t>
            </a:r>
            <a:r>
              <a:rPr lang="en-US" dirty="0" smtClean="0"/>
              <a:t>been </a:t>
            </a:r>
            <a:r>
              <a:rPr lang="en-US" dirty="0" smtClean="0">
                <a:solidFill>
                  <a:srgbClr val="FF0000"/>
                </a:solidFill>
              </a:rPr>
              <a:t>sent</a:t>
            </a:r>
            <a:r>
              <a:rPr lang="en-US" dirty="0" smtClean="0"/>
              <a:t>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not yet acknowledged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TCP sender keeps these bytes in the buffer</a:t>
            </a:r>
            <a:r>
              <a:rPr lang="en-US" dirty="0"/>
              <a:t> until </a:t>
            </a:r>
            <a:r>
              <a:rPr lang="en-US" dirty="0" smtClean="0"/>
              <a:t>it receives </a:t>
            </a:r>
            <a:r>
              <a:rPr lang="en-US" dirty="0"/>
              <a:t>an acknowledgment.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shaded </a:t>
            </a:r>
            <a:r>
              <a:rPr lang="en-US" dirty="0" smtClean="0">
                <a:solidFill>
                  <a:srgbClr val="FF0000"/>
                </a:solidFill>
              </a:rPr>
              <a:t>area </a:t>
            </a:r>
            <a:r>
              <a:rPr lang="en-US" dirty="0" smtClean="0"/>
              <a:t>(greyed) </a:t>
            </a:r>
            <a:r>
              <a:rPr lang="en-US" dirty="0"/>
              <a:t>contains bytes </a:t>
            </a:r>
            <a:r>
              <a:rPr lang="en-US" dirty="0">
                <a:solidFill>
                  <a:srgbClr val="FF0000"/>
                </a:solidFill>
              </a:rPr>
              <a:t>to be sent </a:t>
            </a:r>
            <a:r>
              <a:rPr lang="en-US" dirty="0"/>
              <a:t>by the </a:t>
            </a:r>
            <a:r>
              <a:rPr lang="en-US" dirty="0" smtClean="0"/>
              <a:t>sending TCP. </a:t>
            </a:r>
            <a:r>
              <a:rPr lang="en-US" dirty="0">
                <a:solidFill>
                  <a:srgbClr val="0000FF"/>
                </a:solidFill>
              </a:rPr>
              <a:t>TCP may</a:t>
            </a:r>
            <a:r>
              <a:rPr lang="en-US" dirty="0"/>
              <a:t> be able to </a:t>
            </a:r>
            <a:r>
              <a:rPr lang="en-US" dirty="0">
                <a:solidFill>
                  <a:srgbClr val="0000FF"/>
                </a:solidFill>
              </a:rPr>
              <a:t>send only part </a:t>
            </a:r>
            <a:r>
              <a:rPr lang="en-US" dirty="0" smtClean="0">
                <a:solidFill>
                  <a:srgbClr val="0000FF"/>
                </a:solidFill>
              </a:rPr>
              <a:t>of this </a:t>
            </a:r>
            <a:r>
              <a:rPr lang="en-US" dirty="0">
                <a:solidFill>
                  <a:srgbClr val="0000FF"/>
                </a:solidFill>
              </a:rPr>
              <a:t>shaded </a:t>
            </a:r>
            <a:r>
              <a:rPr lang="en-US" dirty="0"/>
              <a:t>section. This could be </a:t>
            </a:r>
            <a:r>
              <a:rPr lang="en-US" dirty="0">
                <a:solidFill>
                  <a:srgbClr val="0000FF"/>
                </a:solidFill>
              </a:rPr>
              <a:t>due to the </a:t>
            </a:r>
            <a:r>
              <a:rPr lang="en-US" u="sng" dirty="0">
                <a:solidFill>
                  <a:srgbClr val="0000FF"/>
                </a:solidFill>
              </a:rPr>
              <a:t>slowness of the receiving process</a:t>
            </a:r>
            <a:r>
              <a:rPr lang="en-US" dirty="0"/>
              <a:t>, or </a:t>
            </a:r>
            <a:r>
              <a:rPr lang="en-US" u="sng" dirty="0" smtClean="0">
                <a:solidFill>
                  <a:srgbClr val="0000FF"/>
                </a:solidFill>
              </a:rPr>
              <a:t>congestion in </a:t>
            </a:r>
            <a:r>
              <a:rPr lang="en-US" u="sng" dirty="0">
                <a:solidFill>
                  <a:srgbClr val="0000FF"/>
                </a:solidFill>
              </a:rPr>
              <a:t>the </a:t>
            </a:r>
            <a:r>
              <a:rPr lang="en-US" u="sng" dirty="0" smtClean="0">
                <a:solidFill>
                  <a:srgbClr val="0000FF"/>
                </a:solidFill>
              </a:rPr>
              <a:t>network.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8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6477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Operation </a:t>
            </a:r>
            <a:r>
              <a:rPr lang="en-US" dirty="0">
                <a:solidFill>
                  <a:srgbClr val="0000FF"/>
                </a:solidFill>
              </a:rPr>
              <a:t>of the buffer at the receiver </a:t>
            </a:r>
            <a:r>
              <a:rPr lang="en-US" dirty="0"/>
              <a:t>is simpler.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circular buffer</a:t>
            </a:r>
            <a:r>
              <a:rPr lang="en-US" dirty="0"/>
              <a:t> is </a:t>
            </a:r>
            <a:r>
              <a:rPr lang="en-US" dirty="0" smtClean="0"/>
              <a:t>divided into </a:t>
            </a:r>
            <a:r>
              <a:rPr lang="en-US" dirty="0">
                <a:solidFill>
                  <a:srgbClr val="FF0000"/>
                </a:solidFill>
              </a:rPr>
              <a:t>two areas (shown as white and colored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white area </a:t>
            </a:r>
            <a:r>
              <a:rPr lang="en-US" dirty="0"/>
              <a:t>contains </a:t>
            </a:r>
            <a:r>
              <a:rPr lang="en-US" dirty="0">
                <a:solidFill>
                  <a:srgbClr val="FF0000"/>
                </a:solidFill>
              </a:rPr>
              <a:t>empty </a:t>
            </a:r>
            <a:r>
              <a:rPr lang="en-US" dirty="0" smtClean="0">
                <a:solidFill>
                  <a:srgbClr val="FF0000"/>
                </a:solidFill>
              </a:rPr>
              <a:t>chambers to </a:t>
            </a:r>
            <a:r>
              <a:rPr lang="en-US" dirty="0">
                <a:solidFill>
                  <a:srgbClr val="FF0000"/>
                </a:solidFill>
              </a:rPr>
              <a:t>be filled</a:t>
            </a:r>
            <a:r>
              <a:rPr lang="en-US" dirty="0"/>
              <a:t> by bytes received from the </a:t>
            </a:r>
            <a:r>
              <a:rPr lang="en-US" dirty="0" smtClean="0"/>
              <a:t>network.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colored area</a:t>
            </a:r>
            <a:r>
              <a:rPr lang="en-US" dirty="0" smtClean="0"/>
              <a:t> bytes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can be read by the receiving process</a:t>
            </a:r>
            <a:r>
              <a:rPr lang="en-US" dirty="0" smtClean="0"/>
              <a:t>.</a:t>
            </a:r>
          </a:p>
          <a:p>
            <a:pPr algn="just"/>
            <a:r>
              <a:rPr lang="en-US" u="sng" dirty="0" smtClean="0">
                <a:solidFill>
                  <a:srgbClr val="7030A0"/>
                </a:solidFill>
              </a:rPr>
              <a:t>After </a:t>
            </a:r>
            <a:r>
              <a:rPr lang="en-US" u="sng" dirty="0">
                <a:solidFill>
                  <a:srgbClr val="7030A0"/>
                </a:solidFill>
              </a:rPr>
              <a:t>the bytes in the colored chambers </a:t>
            </a:r>
            <a:r>
              <a:rPr lang="en-US" u="sng" dirty="0" smtClean="0">
                <a:solidFill>
                  <a:srgbClr val="7030A0"/>
                </a:solidFill>
              </a:rPr>
              <a:t>are acknowledged</a:t>
            </a:r>
            <a:r>
              <a:rPr lang="en-US" u="sng" dirty="0">
                <a:solidFill>
                  <a:srgbClr val="7030A0"/>
                </a:solidFill>
              </a:rPr>
              <a:t>, the chambers are recycled and available for use by the sending </a:t>
            </a:r>
            <a:r>
              <a:rPr lang="en-US" u="sng" dirty="0" smtClean="0">
                <a:solidFill>
                  <a:srgbClr val="7030A0"/>
                </a:solidFill>
              </a:rPr>
              <a:t>process.</a:t>
            </a:r>
          </a:p>
          <a:p>
            <a:pPr algn="just"/>
            <a:r>
              <a:rPr lang="en-US" u="sng" dirty="0">
                <a:solidFill>
                  <a:srgbClr val="7030A0"/>
                </a:solidFill>
              </a:rPr>
              <a:t>When a byte is read by the </a:t>
            </a:r>
            <a:r>
              <a:rPr lang="en-US" u="sng" dirty="0" smtClean="0">
                <a:solidFill>
                  <a:srgbClr val="7030A0"/>
                </a:solidFill>
              </a:rPr>
              <a:t>receiving process</a:t>
            </a:r>
            <a:r>
              <a:rPr lang="en-US" u="sng" dirty="0">
                <a:solidFill>
                  <a:srgbClr val="7030A0"/>
                </a:solidFill>
              </a:rPr>
              <a:t>, the chamber is recycled and added to the pool </a:t>
            </a:r>
            <a:r>
              <a:rPr lang="en-US" u="sng" dirty="0" smtClean="0">
                <a:solidFill>
                  <a:srgbClr val="7030A0"/>
                </a:solidFill>
              </a:rPr>
              <a:t>of empty </a:t>
            </a:r>
            <a:r>
              <a:rPr lang="en-US" u="sng" dirty="0">
                <a:solidFill>
                  <a:srgbClr val="7030A0"/>
                </a:solidFill>
              </a:rPr>
              <a:t>chambers</a:t>
            </a:r>
          </a:p>
        </p:txBody>
      </p:sp>
    </p:spTree>
    <p:extLst>
      <p:ext uri="{BB962C8B-B14F-4D97-AF65-F5344CB8AC3E}">
        <p14:creationId xmlns:p14="http://schemas.microsoft.com/office/powerpoint/2010/main" val="172072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27709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TCP </a:t>
            </a:r>
            <a:r>
              <a:rPr lang="en-US" sz="2800" dirty="0" smtClean="0">
                <a:solidFill>
                  <a:srgbClr val="7030A0"/>
                </a:solidFill>
              </a:rPr>
              <a:t>groups a number of bytes together into a packet</a:t>
            </a:r>
            <a:r>
              <a:rPr lang="en-US" sz="2800" dirty="0" smtClean="0"/>
              <a:t> called a segment. </a:t>
            </a:r>
            <a:r>
              <a:rPr lang="en-US" sz="2800" b="1" dirty="0">
                <a:solidFill>
                  <a:srgbClr val="FF0000"/>
                </a:solidFill>
              </a:rPr>
              <a:t>Why??? </a:t>
            </a:r>
          </a:p>
          <a:p>
            <a:pPr algn="just"/>
            <a:r>
              <a:rPr lang="en-US" sz="2800" dirty="0" smtClean="0"/>
              <a:t>TCP </a:t>
            </a:r>
            <a:r>
              <a:rPr lang="en-US" sz="2800" dirty="0">
                <a:solidFill>
                  <a:srgbClr val="7030A0"/>
                </a:solidFill>
              </a:rPr>
              <a:t>adds a header to each segment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rgbClr val="7030A0"/>
                </a:solidFill>
              </a:rPr>
              <a:t>delivers the segment to </a:t>
            </a:r>
            <a:r>
              <a:rPr lang="en-US" sz="2800" dirty="0" smtClean="0">
                <a:solidFill>
                  <a:srgbClr val="7030A0"/>
                </a:solidFill>
              </a:rPr>
              <a:t>the </a:t>
            </a:r>
            <a:r>
              <a:rPr lang="en-US" sz="2800" u="sng" dirty="0" smtClean="0">
                <a:solidFill>
                  <a:srgbClr val="7030A0"/>
                </a:solidFill>
              </a:rPr>
              <a:t>network </a:t>
            </a:r>
            <a:r>
              <a:rPr lang="en-US" sz="2800" u="sng" dirty="0">
                <a:solidFill>
                  <a:srgbClr val="7030A0"/>
                </a:solidFill>
              </a:rPr>
              <a:t>layer </a:t>
            </a:r>
            <a:r>
              <a:rPr lang="en-US" sz="2800" dirty="0"/>
              <a:t>for transmission.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network layer</a:t>
            </a:r>
            <a:r>
              <a:rPr lang="en-US" sz="2800" dirty="0" smtClean="0"/>
              <a:t>, as a service provider for TCP,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needs to send data in packets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not as a stream </a:t>
            </a:r>
            <a:r>
              <a:rPr lang="en-US" sz="2800" dirty="0" smtClean="0"/>
              <a:t>of bytes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rgbClr val="7030A0"/>
                </a:solidFill>
              </a:rPr>
              <a:t>segments are encapsulated in an IP datagram</a:t>
            </a:r>
            <a:r>
              <a:rPr lang="en-US" sz="2800" dirty="0"/>
              <a:t> </a:t>
            </a:r>
            <a:r>
              <a:rPr lang="en-US" sz="2800" dirty="0" smtClean="0"/>
              <a:t>and transmitted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40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24800" cy="344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24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960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Full-Duplex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Communication: </a:t>
            </a:r>
          </a:p>
          <a:p>
            <a:pPr algn="just"/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can flow in both directions at the same time.</a:t>
            </a:r>
          </a:p>
          <a:p>
            <a:pPr algn="just"/>
            <a:r>
              <a:rPr lang="en-US" sz="2800" dirty="0"/>
              <a:t>Each TCP endpoint then has its own sending and receiving buffer, and segments </a:t>
            </a:r>
            <a:r>
              <a:rPr lang="en-US" sz="2800" dirty="0" smtClean="0"/>
              <a:t>move in </a:t>
            </a:r>
            <a:r>
              <a:rPr lang="en-US" sz="2800" dirty="0"/>
              <a:t>both directions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Multiplexing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De-Multiplexing: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Connection-Oriented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Service:</a:t>
            </a:r>
          </a:p>
          <a:p>
            <a:pPr marL="0" indent="0" algn="just">
              <a:buNone/>
            </a:pPr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phases occur: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two TCP’s establish a logical connection between them.</a:t>
            </a:r>
          </a:p>
          <a:p>
            <a:pPr lvl="1" algn="just"/>
            <a:r>
              <a:rPr lang="en-US" dirty="0" smtClean="0"/>
              <a:t>Data </a:t>
            </a:r>
            <a:r>
              <a:rPr lang="en-US" dirty="0"/>
              <a:t>are exchanged in both directions.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connection is </a:t>
            </a:r>
            <a:r>
              <a:rPr lang="en-US" dirty="0" smtClean="0"/>
              <a:t>terminated.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Reliable: 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5663"/>
            <a:ext cx="8835881" cy="571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8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991600" cy="6629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500" dirty="0">
                <a:solidFill>
                  <a:srgbClr val="0070C0"/>
                </a:solidFill>
              </a:rPr>
              <a:t>The User Datagram Protocol (UDP) </a:t>
            </a:r>
            <a:endParaRPr lang="en-US" sz="35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3000" dirty="0" smtClean="0"/>
              <a:t>is </a:t>
            </a:r>
            <a:r>
              <a:rPr lang="en-US" sz="3000" dirty="0"/>
              <a:t>a </a:t>
            </a:r>
            <a:r>
              <a:rPr lang="en-US" sz="3000" dirty="0">
                <a:solidFill>
                  <a:srgbClr val="FF0000"/>
                </a:solidFill>
              </a:rPr>
              <a:t>connectionless, unreliable transport protocol</a:t>
            </a:r>
            <a:r>
              <a:rPr lang="en-US" sz="3000" dirty="0" smtClean="0"/>
              <a:t>.  </a:t>
            </a:r>
          </a:p>
          <a:p>
            <a:pPr lvl="1" algn="just"/>
            <a:r>
              <a:rPr lang="en-US" sz="3000" dirty="0" smtClean="0"/>
              <a:t>It </a:t>
            </a:r>
            <a:r>
              <a:rPr lang="en-US" sz="3000" dirty="0">
                <a:solidFill>
                  <a:srgbClr val="FF0000"/>
                </a:solidFill>
              </a:rPr>
              <a:t>does not add anything to the services of IP </a:t>
            </a:r>
            <a:r>
              <a:rPr lang="en-US" sz="3000" dirty="0"/>
              <a:t>except for providing </a:t>
            </a:r>
            <a:r>
              <a:rPr lang="en-US" sz="3000" b="1" dirty="0" smtClean="0">
                <a:solidFill>
                  <a:srgbClr val="0000FF"/>
                </a:solidFill>
              </a:rPr>
              <a:t>process-to-process communication</a:t>
            </a:r>
            <a:r>
              <a:rPr lang="en-US" sz="3000" dirty="0" smtClean="0"/>
              <a:t> </a:t>
            </a:r>
            <a:r>
              <a:rPr lang="en-US" sz="3000" dirty="0"/>
              <a:t>instead of </a:t>
            </a:r>
            <a:r>
              <a:rPr lang="en-US" sz="3000" dirty="0" smtClean="0"/>
              <a:t>host-to-host communication</a:t>
            </a:r>
            <a:r>
              <a:rPr lang="en-US" sz="3000" dirty="0"/>
              <a:t>. </a:t>
            </a:r>
            <a:endParaRPr lang="en-US" sz="3000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UDP is </a:t>
            </a:r>
            <a:r>
              <a:rPr lang="en-US" b="1" u="sng" dirty="0">
                <a:solidFill>
                  <a:srgbClr val="FF0000"/>
                </a:solidFill>
              </a:rPr>
              <a:t>so powerless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why would </a:t>
            </a:r>
            <a:r>
              <a:rPr lang="en-US" b="1" dirty="0">
                <a:solidFill>
                  <a:srgbClr val="FF0000"/>
                </a:solidFill>
              </a:rPr>
              <a:t>a process want to use it?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UDP </a:t>
            </a:r>
            <a:r>
              <a:rPr lang="en-US" dirty="0"/>
              <a:t>is </a:t>
            </a:r>
            <a:r>
              <a:rPr lang="en-US" dirty="0" smtClean="0"/>
              <a:t>a very </a:t>
            </a:r>
            <a:r>
              <a:rPr lang="en-US" u="sng" dirty="0">
                <a:solidFill>
                  <a:srgbClr val="0000FF"/>
                </a:solidFill>
              </a:rPr>
              <a:t>simple protocol </a:t>
            </a:r>
            <a:r>
              <a:rPr lang="en-US" dirty="0"/>
              <a:t>using a </a:t>
            </a:r>
            <a:r>
              <a:rPr lang="en-US" u="sng" dirty="0">
                <a:solidFill>
                  <a:srgbClr val="0000FF"/>
                </a:solidFill>
              </a:rPr>
              <a:t>minimum of overhead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process wants to </a:t>
            </a:r>
            <a:r>
              <a:rPr lang="en-US" dirty="0">
                <a:solidFill>
                  <a:srgbClr val="0000FF"/>
                </a:solidFill>
              </a:rPr>
              <a:t>send a </a:t>
            </a:r>
            <a:r>
              <a:rPr lang="en-US" dirty="0" smtClean="0">
                <a:solidFill>
                  <a:srgbClr val="0000FF"/>
                </a:solidFill>
              </a:rPr>
              <a:t>small message </a:t>
            </a:r>
            <a:r>
              <a:rPr lang="en-US" dirty="0">
                <a:solidFill>
                  <a:srgbClr val="0000FF"/>
                </a:solidFill>
              </a:rPr>
              <a:t>and does not care much about reliability</a:t>
            </a:r>
            <a:r>
              <a:rPr lang="en-US" dirty="0"/>
              <a:t>, it can use UDP. </a:t>
            </a:r>
            <a:endParaRPr lang="en-US" dirty="0" smtClean="0"/>
          </a:p>
          <a:p>
            <a:pPr algn="just"/>
            <a:r>
              <a:rPr lang="en-US" dirty="0" smtClean="0"/>
              <a:t>Sending </a:t>
            </a:r>
            <a:r>
              <a:rPr lang="en-US" dirty="0"/>
              <a:t>a small </a:t>
            </a:r>
            <a:r>
              <a:rPr lang="en-US" dirty="0" smtClean="0"/>
              <a:t>message using </a:t>
            </a:r>
            <a:r>
              <a:rPr lang="en-US" dirty="0"/>
              <a:t>UDP </a:t>
            </a:r>
            <a:r>
              <a:rPr lang="en-US" dirty="0">
                <a:solidFill>
                  <a:srgbClr val="0000FF"/>
                </a:solidFill>
              </a:rPr>
              <a:t>takes much less interaction between the sender and receiver </a:t>
            </a:r>
            <a:r>
              <a:rPr lang="en-US" dirty="0"/>
              <a:t>than </a:t>
            </a:r>
            <a:r>
              <a:rPr lang="en-US" dirty="0" smtClean="0"/>
              <a:t>using TCP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60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" y="0"/>
            <a:ext cx="8956964" cy="6858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Source port Address: 16 bits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Destination port Address:16 bits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Sequence Number: </a:t>
            </a:r>
            <a:r>
              <a:rPr lang="en-US" dirty="0"/>
              <a:t>The </a:t>
            </a:r>
            <a:r>
              <a:rPr lang="en-US" dirty="0" smtClean="0"/>
              <a:t>sequence number </a:t>
            </a:r>
            <a:r>
              <a:rPr lang="en-US" dirty="0"/>
              <a:t>tells the destination which </a:t>
            </a:r>
            <a:r>
              <a:rPr lang="en-US" dirty="0">
                <a:solidFill>
                  <a:srgbClr val="0000FF"/>
                </a:solidFill>
              </a:rPr>
              <a:t>byte in this sequence is the first byte in the segment</a:t>
            </a:r>
            <a:r>
              <a:rPr lang="en-US" dirty="0"/>
              <a:t>.</a:t>
            </a:r>
          </a:p>
          <a:p>
            <a:pPr lvl="1" algn="just"/>
            <a:r>
              <a:rPr lang="en-US" dirty="0">
                <a:solidFill>
                  <a:srgbClr val="519D5A"/>
                </a:solidFill>
              </a:rPr>
              <a:t>During connection establishment </a:t>
            </a:r>
            <a:r>
              <a:rPr lang="en-US" dirty="0" smtClean="0">
                <a:solidFill>
                  <a:srgbClr val="519D5A"/>
                </a:solidFill>
              </a:rPr>
              <a:t>each </a:t>
            </a:r>
            <a:r>
              <a:rPr lang="en-US" dirty="0">
                <a:solidFill>
                  <a:srgbClr val="519D5A"/>
                </a:solidFill>
              </a:rPr>
              <a:t>party </a:t>
            </a:r>
            <a:r>
              <a:rPr lang="en-US" u="sng" dirty="0">
                <a:solidFill>
                  <a:srgbClr val="519D5A"/>
                </a:solidFill>
              </a:rPr>
              <a:t>uses a </a:t>
            </a:r>
            <a:r>
              <a:rPr lang="en-US" u="sng" dirty="0" smtClean="0">
                <a:solidFill>
                  <a:srgbClr val="519D5A"/>
                </a:solidFill>
              </a:rPr>
              <a:t>random number </a:t>
            </a:r>
            <a:r>
              <a:rPr lang="en-US" u="sng" dirty="0">
                <a:solidFill>
                  <a:srgbClr val="519D5A"/>
                </a:solidFill>
              </a:rPr>
              <a:t>generator to create an </a:t>
            </a:r>
            <a:r>
              <a:rPr lang="en-US" u="sng" dirty="0">
                <a:solidFill>
                  <a:srgbClr val="00B0F0"/>
                </a:solidFill>
              </a:rPr>
              <a:t>initial sequence number (ISN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>
                <a:solidFill>
                  <a:srgbClr val="519D5A"/>
                </a:solidFill>
              </a:rPr>
              <a:t>, which is </a:t>
            </a:r>
            <a:r>
              <a:rPr lang="en-US" dirty="0" smtClean="0">
                <a:solidFill>
                  <a:srgbClr val="519D5A"/>
                </a:solidFill>
              </a:rPr>
              <a:t>usually different </a:t>
            </a:r>
            <a:r>
              <a:rPr lang="en-US" dirty="0">
                <a:solidFill>
                  <a:srgbClr val="519D5A"/>
                </a:solidFill>
              </a:rPr>
              <a:t>in each direction</a:t>
            </a:r>
            <a:endParaRPr lang="en-US" dirty="0" smtClean="0">
              <a:solidFill>
                <a:srgbClr val="519D5A"/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Acknowledgment Number: </a:t>
            </a:r>
          </a:p>
          <a:p>
            <a:pPr lvl="1" algn="just"/>
            <a:r>
              <a:rPr lang="en-US" dirty="0" smtClean="0">
                <a:solidFill>
                  <a:srgbClr val="519D5A"/>
                </a:solidFill>
              </a:rPr>
              <a:t>If </a:t>
            </a:r>
            <a:r>
              <a:rPr lang="en-US" dirty="0">
                <a:solidFill>
                  <a:srgbClr val="519D5A"/>
                </a:solidFill>
              </a:rPr>
              <a:t>the </a:t>
            </a:r>
            <a:r>
              <a:rPr lang="en-US" dirty="0" smtClean="0">
                <a:solidFill>
                  <a:srgbClr val="519D5A"/>
                </a:solidFill>
              </a:rPr>
              <a:t>receiver of </a:t>
            </a:r>
            <a:r>
              <a:rPr lang="en-US" dirty="0">
                <a:solidFill>
                  <a:srgbClr val="519D5A"/>
                </a:solidFill>
              </a:rPr>
              <a:t>the segment has successfully received byte number x from the other party, </a:t>
            </a:r>
            <a:r>
              <a:rPr lang="en-US" dirty="0" smtClean="0">
                <a:solidFill>
                  <a:srgbClr val="519D5A"/>
                </a:solidFill>
              </a:rPr>
              <a:t>it returns </a:t>
            </a:r>
            <a:r>
              <a:rPr lang="en-US" dirty="0">
                <a:solidFill>
                  <a:srgbClr val="519D5A"/>
                </a:solidFill>
              </a:rPr>
              <a:t>x + 1 as the acknowledgment number. </a:t>
            </a:r>
            <a:endParaRPr lang="en-US" dirty="0" smtClean="0">
              <a:solidFill>
                <a:srgbClr val="519D5A"/>
              </a:solidFill>
            </a:endParaRPr>
          </a:p>
          <a:p>
            <a:pPr lvl="1" algn="just"/>
            <a:r>
              <a:rPr lang="en-US" dirty="0" smtClean="0">
                <a:solidFill>
                  <a:srgbClr val="519D5A"/>
                </a:solidFill>
              </a:rPr>
              <a:t>Acknowledgment </a:t>
            </a:r>
            <a:r>
              <a:rPr lang="en-US" dirty="0">
                <a:solidFill>
                  <a:srgbClr val="519D5A"/>
                </a:solidFill>
              </a:rPr>
              <a:t>and data can </a:t>
            </a:r>
            <a:r>
              <a:rPr lang="en-US" dirty="0" smtClean="0">
                <a:solidFill>
                  <a:srgbClr val="519D5A"/>
                </a:solidFill>
              </a:rPr>
              <a:t>be </a:t>
            </a:r>
            <a:r>
              <a:rPr lang="en-US" dirty="0" smtClean="0">
                <a:solidFill>
                  <a:srgbClr val="00B0F0"/>
                </a:solidFill>
              </a:rPr>
              <a:t>piggybacked </a:t>
            </a:r>
            <a:r>
              <a:rPr lang="en-US" dirty="0">
                <a:solidFill>
                  <a:srgbClr val="00B0F0"/>
                </a:solidFill>
              </a:rPr>
              <a:t>together</a:t>
            </a:r>
            <a:r>
              <a:rPr lang="en-US" dirty="0">
                <a:solidFill>
                  <a:srgbClr val="519D5A"/>
                </a:solidFill>
              </a:rPr>
              <a:t>.</a:t>
            </a:r>
            <a:endParaRPr lang="en-US" dirty="0" smtClean="0">
              <a:solidFill>
                <a:srgbClr val="519D5A"/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Header Length: </a:t>
            </a:r>
            <a:r>
              <a:rPr lang="en-US" dirty="0"/>
              <a:t>4-bit field indicates the number of 4-byte words in the </a:t>
            </a:r>
            <a:r>
              <a:rPr lang="en-US" dirty="0" smtClean="0"/>
              <a:t>TCP header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length of the header can be between 20 and 60 bytes.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 value </a:t>
            </a:r>
            <a:r>
              <a:rPr lang="en-US" dirty="0"/>
              <a:t>of this field is always between 5 (5 × 4 = 20) and 15 (15 × 4 = 60)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  <a:p>
            <a:pPr algn="just"/>
            <a:r>
              <a:rPr lang="en-US" sz="2800" dirty="0" smtClean="0"/>
              <a:t>One </a:t>
            </a:r>
            <a:r>
              <a:rPr lang="en-US" sz="2800" dirty="0"/>
              <a:t>or more of these bits can be set at a time. These bits enable flow control, </a:t>
            </a:r>
            <a:r>
              <a:rPr lang="en-US" sz="2800" dirty="0" smtClean="0"/>
              <a:t>connection establishment </a:t>
            </a:r>
            <a:r>
              <a:rPr lang="en-US" sz="2800" dirty="0"/>
              <a:t>and termination, connection abortion, and the mode of </a:t>
            </a:r>
            <a:r>
              <a:rPr lang="en-US" sz="2800" dirty="0" smtClean="0"/>
              <a:t>data transfer </a:t>
            </a:r>
            <a:r>
              <a:rPr lang="en-US" sz="2800" dirty="0"/>
              <a:t>in TCP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size:</a:t>
            </a:r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field defines the window size of the sending TCP in bytes</a:t>
            </a:r>
            <a:r>
              <a:rPr lang="en-US" sz="2800" dirty="0" smtClean="0"/>
              <a:t>. </a:t>
            </a:r>
            <a:endParaRPr lang="en-US" sz="2800" dirty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length of this field is 16 bits, which means that the maximum size of </a:t>
            </a:r>
            <a:r>
              <a:rPr lang="en-US" sz="2800" dirty="0" smtClean="0"/>
              <a:t>the window </a:t>
            </a:r>
            <a:r>
              <a:rPr lang="en-US" sz="2800" dirty="0"/>
              <a:t>is 65,535 bytes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3818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21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562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Urgent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pointer: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16-bit field, which is valid only if the urgent flag is set, </a:t>
            </a:r>
            <a:r>
              <a:rPr lang="en-US" dirty="0" smtClean="0"/>
              <a:t>is used </a:t>
            </a:r>
            <a:r>
              <a:rPr lang="en-US" dirty="0"/>
              <a:t>when the segment contains urgent data.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defines a value that must be </a:t>
            </a:r>
            <a:r>
              <a:rPr lang="en-US" dirty="0" smtClean="0"/>
              <a:t>added to </a:t>
            </a:r>
            <a:r>
              <a:rPr lang="en-US" dirty="0"/>
              <a:t>the sequence number to obtain the number of the last urgent byte in the data </a:t>
            </a:r>
            <a:r>
              <a:rPr lang="en-US" dirty="0" smtClean="0"/>
              <a:t>section of </a:t>
            </a:r>
            <a:r>
              <a:rPr lang="en-US" dirty="0"/>
              <a:t>the segment.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Options: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There can be up to 40 bytes of optional </a:t>
            </a:r>
            <a:r>
              <a:rPr lang="en-US" dirty="0" smtClean="0"/>
              <a:t> information </a:t>
            </a:r>
            <a:r>
              <a:rPr lang="en-US" dirty="0"/>
              <a:t>in the TCP header</a:t>
            </a:r>
          </a:p>
        </p:txBody>
      </p:sp>
    </p:spTree>
    <p:extLst>
      <p:ext uri="{BB962C8B-B14F-4D97-AF65-F5344CB8AC3E}">
        <p14:creationId xmlns:p14="http://schemas.microsoft.com/office/powerpoint/2010/main" val="101084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8" y="685800"/>
            <a:ext cx="875240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7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1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519D5A"/>
                </a:solidFill>
              </a:rPr>
              <a:t>Encapsulation:</a:t>
            </a:r>
          </a:p>
          <a:p>
            <a:pPr marL="0" indent="0" algn="just">
              <a:buNone/>
            </a:pPr>
            <a:r>
              <a:rPr lang="en-US" dirty="0" smtClean="0"/>
              <a:t>Data that is received from the AL, encapsulated in a segment – encapsulated in an IP datagram- in turn is encapsulated in the Data link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User Datagram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UDP </a:t>
            </a:r>
            <a:r>
              <a:rPr lang="en-US" dirty="0"/>
              <a:t>packets, called </a:t>
            </a:r>
            <a:r>
              <a:rPr lang="en-US" dirty="0">
                <a:solidFill>
                  <a:srgbClr val="FF0000"/>
                </a:solidFill>
              </a:rPr>
              <a:t>user datagrams</a:t>
            </a:r>
            <a:r>
              <a:rPr lang="en-US" dirty="0"/>
              <a:t>, have a </a:t>
            </a:r>
            <a:r>
              <a:rPr lang="en-US" dirty="0" smtClean="0">
                <a:solidFill>
                  <a:srgbClr val="FF0000"/>
                </a:solidFill>
              </a:rPr>
              <a:t>fixed-size </a:t>
            </a:r>
            <a:r>
              <a:rPr lang="en-US" dirty="0">
                <a:solidFill>
                  <a:srgbClr val="FF0000"/>
                </a:solidFill>
              </a:rPr>
              <a:t>header of 8 bytes </a:t>
            </a:r>
            <a:r>
              <a:rPr lang="en-US" dirty="0"/>
              <a:t>made of </a:t>
            </a:r>
            <a:r>
              <a:rPr lang="en-US" dirty="0" smtClean="0"/>
              <a:t>four fields</a:t>
            </a:r>
            <a:r>
              <a:rPr lang="en-US" dirty="0"/>
              <a:t>, each of 2 bytes (16 bits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dirty="0">
                <a:solidFill>
                  <a:srgbClr val="FF0000"/>
                </a:solidFill>
              </a:rPr>
              <a:t>two fields </a:t>
            </a:r>
            <a:r>
              <a:rPr lang="en-US" dirty="0"/>
              <a:t>define the </a:t>
            </a:r>
            <a:r>
              <a:rPr lang="en-US" dirty="0">
                <a:solidFill>
                  <a:srgbClr val="FF0000"/>
                </a:solidFill>
              </a:rPr>
              <a:t>source and destination </a:t>
            </a:r>
            <a:r>
              <a:rPr lang="en-US" u="sng" dirty="0">
                <a:solidFill>
                  <a:srgbClr val="FF0000"/>
                </a:solidFill>
              </a:rPr>
              <a:t>port numbers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third field </a:t>
            </a:r>
            <a:r>
              <a:rPr lang="en-US" dirty="0" smtClean="0"/>
              <a:t>defines the </a:t>
            </a:r>
            <a:r>
              <a:rPr lang="en-US" dirty="0">
                <a:solidFill>
                  <a:srgbClr val="FF0000"/>
                </a:solidFill>
              </a:rPr>
              <a:t>total length of the user datagram, </a:t>
            </a:r>
            <a:r>
              <a:rPr lang="en-US" u="sng" dirty="0">
                <a:solidFill>
                  <a:srgbClr val="FF0000"/>
                </a:solidFill>
              </a:rPr>
              <a:t>header plus data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16 bits can define a </a:t>
            </a:r>
            <a:r>
              <a:rPr lang="en-US" dirty="0" smtClean="0"/>
              <a:t>total length </a:t>
            </a:r>
            <a:r>
              <a:rPr lang="en-US" dirty="0"/>
              <a:t>of 0 to 65,535 bytes. However, the total length needs to be less because a </a:t>
            </a:r>
            <a:r>
              <a:rPr lang="en-US" dirty="0" smtClean="0"/>
              <a:t>UDP </a:t>
            </a:r>
            <a:r>
              <a:rPr lang="en-US" dirty="0"/>
              <a:t>user datagram is stored in an IP datagram with the total length of 65,535 </a:t>
            </a:r>
            <a:r>
              <a:rPr lang="en-US" dirty="0" smtClean="0"/>
              <a:t>bytes. </a:t>
            </a:r>
          </a:p>
          <a:p>
            <a:pPr lvl="1" algn="just"/>
            <a:r>
              <a:rPr lang="en-US" dirty="0" smtClean="0"/>
              <a:t>The last field </a:t>
            </a:r>
            <a:r>
              <a:rPr lang="en-US" dirty="0"/>
              <a:t>can carry the optional </a:t>
            </a:r>
            <a:r>
              <a:rPr lang="en-US" dirty="0" smtClean="0"/>
              <a:t>checksum.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543800" cy="323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527460"/>
            <a:ext cx="8839200" cy="333054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The following is the contents of a UDP header in hexadecimal format</a:t>
            </a:r>
            <a:r>
              <a:rPr lang="en-US" dirty="0" smtClean="0"/>
              <a:t>. </a:t>
            </a:r>
            <a:r>
              <a:rPr lang="en-US" u="sng" dirty="0">
                <a:solidFill>
                  <a:srgbClr val="FF0000"/>
                </a:solidFill>
              </a:rPr>
              <a:t>CB84000D001C001C</a:t>
            </a:r>
          </a:p>
          <a:p>
            <a:pPr marL="0" indent="0" algn="just">
              <a:buNone/>
            </a:pPr>
            <a:r>
              <a:rPr lang="en-US" dirty="0"/>
              <a:t>a. What is the </a:t>
            </a:r>
            <a:r>
              <a:rPr lang="en-US" dirty="0">
                <a:solidFill>
                  <a:srgbClr val="0000FF"/>
                </a:solidFill>
              </a:rPr>
              <a:t>source port number</a:t>
            </a:r>
            <a:r>
              <a:rPr lang="en-US" dirty="0" smtClean="0"/>
              <a:t>? CB84 - 52100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b. What is the </a:t>
            </a:r>
            <a:r>
              <a:rPr lang="en-US" dirty="0">
                <a:solidFill>
                  <a:srgbClr val="0000FF"/>
                </a:solidFill>
              </a:rPr>
              <a:t>destination port number</a:t>
            </a:r>
            <a:r>
              <a:rPr lang="en-US" dirty="0" smtClean="0"/>
              <a:t>?  000D - 13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c. What is the </a:t>
            </a:r>
            <a:r>
              <a:rPr lang="en-US" dirty="0">
                <a:solidFill>
                  <a:srgbClr val="0000FF"/>
                </a:solidFill>
              </a:rPr>
              <a:t>total length of the user datagram</a:t>
            </a:r>
            <a:r>
              <a:rPr lang="en-US" dirty="0" smtClean="0"/>
              <a:t>? 001C – 28BYTES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d. What is the </a:t>
            </a:r>
            <a:r>
              <a:rPr lang="en-US" dirty="0">
                <a:solidFill>
                  <a:srgbClr val="0000FF"/>
                </a:solidFill>
              </a:rPr>
              <a:t>length of the data</a:t>
            </a:r>
            <a:r>
              <a:rPr lang="en-US" dirty="0" smtClean="0"/>
              <a:t>?  28 BYTES-8BYTES – 20 BYTES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519D5A"/>
                </a:solidFill>
              </a:rPr>
              <a:t>e. Is the packet directed from a client to a server or vice versa?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519D5A"/>
                </a:solidFill>
              </a:rPr>
              <a:t>f. What is the client process?</a:t>
            </a:r>
          </a:p>
        </p:txBody>
      </p:sp>
    </p:spTree>
    <p:extLst>
      <p:ext uri="{BB962C8B-B14F-4D97-AF65-F5344CB8AC3E}">
        <p14:creationId xmlns:p14="http://schemas.microsoft.com/office/powerpoint/2010/main" val="27155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73723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9909"/>
            <a:ext cx="73342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0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3804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07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00FF"/>
                </a:solidFill>
              </a:rPr>
              <a:t>UDP SERVICES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Process-to-Process Communication</a:t>
            </a:r>
          </a:p>
          <a:p>
            <a:pPr algn="just"/>
            <a:r>
              <a:rPr lang="en-US" dirty="0"/>
              <a:t>UDP provides process-to-process communication using </a:t>
            </a:r>
            <a:r>
              <a:rPr lang="en-US" dirty="0">
                <a:solidFill>
                  <a:srgbClr val="0000FF"/>
                </a:solidFill>
              </a:rPr>
              <a:t>socket addresses, a </a:t>
            </a:r>
            <a:r>
              <a:rPr lang="en-US" dirty="0" smtClean="0">
                <a:solidFill>
                  <a:srgbClr val="0000FF"/>
                </a:solidFill>
              </a:rPr>
              <a:t>combination of </a:t>
            </a:r>
            <a:r>
              <a:rPr lang="en-US" dirty="0">
                <a:solidFill>
                  <a:srgbClr val="0000FF"/>
                </a:solidFill>
              </a:rPr>
              <a:t>IP addresses and port </a:t>
            </a:r>
            <a:r>
              <a:rPr lang="en-US" dirty="0" smtClean="0">
                <a:solidFill>
                  <a:srgbClr val="0000FF"/>
                </a:solidFill>
              </a:rPr>
              <a:t>numbers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Connectionless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</a:p>
          <a:p>
            <a:pPr algn="just"/>
            <a:r>
              <a:rPr lang="en-US" dirty="0" smtClean="0"/>
              <a:t>Each user </a:t>
            </a:r>
            <a:r>
              <a:rPr lang="en-US" dirty="0"/>
              <a:t>datagram sent by UDP is </a:t>
            </a:r>
            <a:r>
              <a:rPr lang="en-US" u="sng" dirty="0">
                <a:solidFill>
                  <a:srgbClr val="0070C0"/>
                </a:solidFill>
              </a:rPr>
              <a:t>an independent datagram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No relationship between </a:t>
            </a:r>
            <a:r>
              <a:rPr lang="en-US" dirty="0"/>
              <a:t>the different user datagrams even if they are coming from the same source </a:t>
            </a:r>
            <a:r>
              <a:rPr lang="en-US" dirty="0" smtClean="0"/>
              <a:t>process and </a:t>
            </a:r>
            <a:r>
              <a:rPr lang="en-US" dirty="0"/>
              <a:t>going to the same destination program.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user datagrams are not </a:t>
            </a:r>
            <a:r>
              <a:rPr lang="en-US" dirty="0" smtClean="0"/>
              <a:t>numbered.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 that uses UDP cannot send a stream of data to UDP</a:t>
            </a:r>
            <a:r>
              <a:rPr lang="en-US" dirty="0"/>
              <a:t> and expect UDP to chop them into different, related user datagrams. </a:t>
            </a:r>
          </a:p>
          <a:p>
            <a:pPr algn="just"/>
            <a:r>
              <a:rPr lang="en-US" dirty="0"/>
              <a:t>Instead </a:t>
            </a:r>
            <a:r>
              <a:rPr lang="en-US" dirty="0">
                <a:solidFill>
                  <a:srgbClr val="FF0000"/>
                </a:solidFill>
              </a:rPr>
              <a:t>each request must be small enough to fit into one user </a:t>
            </a:r>
            <a:r>
              <a:rPr lang="en-US" dirty="0" smtClean="0">
                <a:solidFill>
                  <a:srgbClr val="FF0000"/>
                </a:solidFill>
              </a:rPr>
              <a:t>datagram.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1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No Flow Control: </a:t>
            </a:r>
          </a:p>
          <a:p>
            <a:pPr algn="just"/>
            <a:r>
              <a:rPr lang="en-US" sz="2800" dirty="0"/>
              <a:t>The lack of flow </a:t>
            </a:r>
            <a:r>
              <a:rPr lang="en-US" sz="2800" dirty="0" smtClean="0"/>
              <a:t>control means </a:t>
            </a:r>
            <a:r>
              <a:rPr lang="en-US" sz="2800" dirty="0"/>
              <a:t>that the </a:t>
            </a:r>
            <a:r>
              <a:rPr lang="en-US" sz="2800" u="sng" dirty="0"/>
              <a:t>process using UDP should provide for this </a:t>
            </a:r>
            <a:r>
              <a:rPr lang="en-US" sz="2800" u="sng" dirty="0" smtClean="0"/>
              <a:t>service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error control mechanism in UDP except for 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checksum:</a:t>
            </a:r>
          </a:p>
          <a:p>
            <a:pPr algn="just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u="sng" dirty="0"/>
              <a:t>process using UDP should provide for this </a:t>
            </a:r>
            <a:r>
              <a:rPr lang="en-US" sz="2800" u="sng" dirty="0" smtClean="0"/>
              <a:t>service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No Congestion control:</a:t>
            </a:r>
          </a:p>
          <a:p>
            <a:pPr algn="just"/>
            <a:r>
              <a:rPr lang="en-US" sz="2800" dirty="0" smtClean="0"/>
              <a:t>Does </a:t>
            </a:r>
            <a:r>
              <a:rPr lang="en-US" sz="2800" dirty="0"/>
              <a:t>not provide congestion control. </a:t>
            </a:r>
            <a:endParaRPr lang="en-US" sz="2800" dirty="0" smtClean="0"/>
          </a:p>
          <a:p>
            <a:pPr algn="just"/>
            <a:r>
              <a:rPr lang="en-US" sz="2800" dirty="0" smtClean="0"/>
              <a:t>UDP assumes </a:t>
            </a:r>
            <a:r>
              <a:rPr lang="en-US" sz="2800" dirty="0"/>
              <a:t>that the packets sent are </a:t>
            </a:r>
            <a:r>
              <a:rPr lang="en-US" sz="2800" dirty="0">
                <a:solidFill>
                  <a:srgbClr val="0000FF"/>
                </a:solidFill>
              </a:rPr>
              <a:t>small and sporadic </a:t>
            </a:r>
            <a:r>
              <a:rPr lang="en-US" sz="2800" dirty="0"/>
              <a:t>and cannot create congestion </a:t>
            </a:r>
            <a:r>
              <a:rPr lang="en-US" sz="2800" dirty="0" smtClean="0"/>
              <a:t>in the network.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Queuing:</a:t>
            </a:r>
          </a:p>
          <a:p>
            <a:pPr algn="just"/>
            <a:r>
              <a:rPr lang="en-US" sz="2800" dirty="0"/>
              <a:t>queues are associated with </a:t>
            </a:r>
            <a:r>
              <a:rPr lang="en-US" sz="2800" dirty="0" smtClean="0"/>
              <a:t>ports.</a:t>
            </a:r>
          </a:p>
          <a:p>
            <a:pPr algn="just"/>
            <a:r>
              <a:rPr lang="en-US" sz="2800" dirty="0"/>
              <a:t>At the client site, when a process starts, it requests a port number from the </a:t>
            </a:r>
            <a:r>
              <a:rPr lang="en-US" sz="2800" dirty="0" smtClean="0"/>
              <a:t>operating system.</a:t>
            </a:r>
          </a:p>
          <a:p>
            <a:pPr algn="just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Multiplexing and De-multiplexing</a:t>
            </a:r>
          </a:p>
          <a:p>
            <a:pPr algn="just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Encapsulation and De-capsulation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60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001000" cy="225381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UDP checksum </a:t>
            </a:r>
            <a:r>
              <a:rPr lang="en-US" sz="2800" dirty="0" smtClean="0"/>
              <a:t>calculation includes </a:t>
            </a:r>
            <a:r>
              <a:rPr lang="en-US" sz="2800" dirty="0">
                <a:solidFill>
                  <a:srgbClr val="FF0000"/>
                </a:solidFill>
              </a:rPr>
              <a:t>three </a:t>
            </a:r>
            <a:r>
              <a:rPr lang="en-US" sz="2800" dirty="0" smtClean="0">
                <a:solidFill>
                  <a:srgbClr val="FF0000"/>
                </a:solidFill>
              </a:rPr>
              <a:t>sections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US" sz="2400" dirty="0" smtClean="0">
                <a:solidFill>
                  <a:srgbClr val="0000FF"/>
                </a:solidFill>
              </a:rPr>
              <a:t>a pseudo-header</a:t>
            </a:r>
          </a:p>
          <a:p>
            <a:pPr lvl="1" algn="just"/>
            <a:r>
              <a:rPr lang="en-US" sz="2400" dirty="0" smtClean="0">
                <a:solidFill>
                  <a:srgbClr val="0000FF"/>
                </a:solidFill>
              </a:rPr>
              <a:t>the </a:t>
            </a:r>
            <a:r>
              <a:rPr lang="en-US" sz="2400" dirty="0">
                <a:solidFill>
                  <a:srgbClr val="0000FF"/>
                </a:solidFill>
              </a:rPr>
              <a:t>UDP </a:t>
            </a:r>
            <a:r>
              <a:rPr lang="en-US" sz="2400" dirty="0" smtClean="0">
                <a:solidFill>
                  <a:srgbClr val="0000FF"/>
                </a:solidFill>
              </a:rPr>
              <a:t>header </a:t>
            </a:r>
            <a:r>
              <a:rPr lang="en-US" sz="2400" dirty="0">
                <a:solidFill>
                  <a:srgbClr val="0000FF"/>
                </a:solidFill>
              </a:rPr>
              <a:t>and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 algn="just"/>
            <a:r>
              <a:rPr lang="en-US" sz="2400" dirty="0" smtClean="0">
                <a:solidFill>
                  <a:srgbClr val="0000FF"/>
                </a:solidFill>
              </a:rPr>
              <a:t>the </a:t>
            </a:r>
            <a:r>
              <a:rPr lang="en-US" sz="2400" dirty="0">
                <a:solidFill>
                  <a:srgbClr val="0000FF"/>
                </a:solidFill>
              </a:rPr>
              <a:t>data coming from </a:t>
            </a:r>
            <a:r>
              <a:rPr lang="en-US" sz="2400" dirty="0" smtClean="0">
                <a:solidFill>
                  <a:srgbClr val="0000FF"/>
                </a:solidFill>
              </a:rPr>
              <a:t>the application layer.</a:t>
            </a:r>
          </a:p>
          <a:p>
            <a:pPr algn="just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1564"/>
            <a:ext cx="8465441" cy="392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1389</Words>
  <Application>Microsoft Office PowerPoint</Application>
  <PresentationFormat>On-screen Show (4:3)</PresentationFormat>
  <Paragraphs>111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USER DATAGRAM PROTOCOL &amp; TRANSMISSION CONTROL PROTOCOL</vt:lpstr>
      <vt:lpstr>PowerPoint Presentation</vt:lpstr>
      <vt:lpstr>User Datagram </vt:lpstr>
      <vt:lpstr>PowerPoint Presentation</vt:lpstr>
      <vt:lpstr>PowerPoint Presentation</vt:lpstr>
      <vt:lpstr>PowerPoint Presentation</vt:lpstr>
      <vt:lpstr>UDP SERVICES</vt:lpstr>
      <vt:lpstr>PowerPoint Presentation</vt:lpstr>
      <vt:lpstr>PowerPoint Presentation</vt:lpstr>
      <vt:lpstr>PowerPoint Presentation</vt:lpstr>
      <vt:lpstr>TRANSMISSION CONTROL PROTOCOL (TCP)</vt:lpstr>
      <vt:lpstr>PowerPoint Presentation</vt:lpstr>
      <vt:lpstr>PowerPoint Presentation</vt:lpstr>
      <vt:lpstr>PowerPoint Presentation</vt:lpstr>
      <vt:lpstr>PowerPoint Presentation</vt:lpstr>
      <vt:lpstr>Segments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DATAGRAM PROTOCOL</dc:title>
  <dc:creator>Deepthi</dc:creator>
  <cp:lastModifiedBy>Deepthi</cp:lastModifiedBy>
  <cp:revision>47</cp:revision>
  <dcterms:created xsi:type="dcterms:W3CDTF">2006-08-16T00:00:00Z</dcterms:created>
  <dcterms:modified xsi:type="dcterms:W3CDTF">2021-01-20T07:33:08Z</dcterms:modified>
</cp:coreProperties>
</file>