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1" r:id="rId3"/>
    <p:sldId id="33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4" r:id="rId38"/>
    <p:sldId id="309" r:id="rId39"/>
    <p:sldId id="310" r:id="rId40"/>
    <p:sldId id="311" r:id="rId41"/>
    <p:sldId id="312" r:id="rId42"/>
    <p:sldId id="313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03400E-46AB-4C68-8351-9132FBA704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90D56-7FF7-4E73-8A65-DC8054B248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1C52B-2B6C-4F27-B55A-CB25C4B60838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A50BB-E9A8-47B5-A8AC-CCA46279A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Ramya.Srikanteswara,Dept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B8FA-1E07-4411-82BA-27B650995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B83EB-30D8-4533-8658-24857593A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237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E1458-1290-42DC-B60B-7C96071363EC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Ramya.Srikanteswara,Dept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63E3-0400-443E-9563-1115EAAA1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00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E9C3-11F1-4881-85A6-AE5769AD1835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8A6E-8872-4CB1-8023-245F6D7B7A8B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8D34-2CB3-47A7-9967-B8025B2CAC77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AED4-6781-487B-B3A5-C86AAFE7B8A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15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6D-D9A8-4B20-B566-E0D3175A6EEE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3F0E-413F-474F-8499-1B5B6FB661EA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56E3-FE47-4DD3-83B7-B6402EFC4416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63F4-0975-481C-BAD2-7EE3546F2A8C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7465-2726-4917-B810-4593CA9E0287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C027-F886-4CC7-A5D4-6305E8F5C81E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9E18-3059-4EB4-A9F3-3A085367C3AC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B389-55CF-441B-9974-0A8D49DF1A11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78BB-29AF-43C8-8022-029CADF3E8F5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F1CC-A999-4785-96B6-EFE7A50DBD8C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5356-F129-43AA-8174-034D30385CCA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B1E1-51A7-41CF-A4DD-9DCB6BE78808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A2B6-55E5-434C-93D3-C4E5358B1149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Ramya.Srikanteswara,Dept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907C75-6867-472B-B052-33E4445BB4DF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Ramya.Srikanteswara,Dept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A177B-04F3-4039-A21D-6041A43FB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4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5867400"/>
            <a:ext cx="7134558" cy="457200"/>
          </a:xfrm>
        </p:spPr>
        <p:txBody>
          <a:bodyPr>
            <a:normAutofit/>
          </a:bodyPr>
          <a:lstStyle/>
          <a:p>
            <a:r>
              <a:rPr lang="en-US" dirty="0"/>
              <a:t>-Ramya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81036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diode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357313"/>
            <a:ext cx="44958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7516155-DB94-465D-97D8-D0A3155C7B94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187597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324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1641460-F097-44FC-A3C9-B6E9FFE0FAC9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79039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8144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3" y="1230308"/>
            <a:ext cx="723899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4FF9CBA-0BF7-48A9-88A7-5482C5A69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21" b="46809"/>
          <a:stretch/>
        </p:blipFill>
        <p:spPr bwMode="auto">
          <a:xfrm>
            <a:off x="4785653" y="2667000"/>
            <a:ext cx="2819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55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172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10C6332-6BC8-4DF4-AD2B-06AC2D0958AD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82021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resistance =6X3/6+3 = 2K ohms</a:t>
            </a:r>
          </a:p>
          <a:p>
            <a:r>
              <a:rPr lang="en-US" dirty="0" err="1"/>
              <a:t>Thevenin’s</a:t>
            </a:r>
            <a:r>
              <a:rPr lang="en-US" dirty="0"/>
              <a:t> current = 36 v/9 k ohms = 4 mA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0"/>
            <a:ext cx="36385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7AC1D23-9DF7-408F-8622-4D81BFE85FE2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189581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553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A88FBDA-E2DE-4C7B-BD93-90582CD84508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15846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524000"/>
            <a:ext cx="7534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4A2CBEF-3D0A-44C5-82A4-4CED23CA1173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2104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86113"/>
            <a:ext cx="6781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753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477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66" y="5334000"/>
            <a:ext cx="1977934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0"/>
            <a:ext cx="2133600" cy="53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77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625" y="3276600"/>
            <a:ext cx="55613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09800"/>
            <a:ext cx="72104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D0F156A-F45A-4CEB-BD65-43FB81A5FAAE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3007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1"/>
            <a:ext cx="8382000" cy="5867406"/>
          </a:xfrm>
        </p:spPr>
        <p:txBody>
          <a:bodyPr/>
          <a:lstStyle/>
          <a:p>
            <a:r>
              <a:rPr lang="en-US"/>
              <a:t>Semiconductor-An element with electrical properties between those of a conductor and an insulator.</a:t>
            </a:r>
          </a:p>
          <a:p>
            <a:r>
              <a:rPr lang="en-US"/>
              <a:t>Ex : Silicon , Germanium</a:t>
            </a:r>
            <a:endParaRPr lang="en-US" dirty="0"/>
          </a:p>
          <a:p>
            <a:r>
              <a:rPr lang="en-US"/>
              <a:t>Intrinsic Semiconductor –Pure semiconductor</a:t>
            </a:r>
            <a:endParaRPr lang="en-US" dirty="0"/>
          </a:p>
          <a:p>
            <a:r>
              <a:rPr lang="en-US"/>
              <a:t>Extrinsic Semiconductor-Doped semiconductor</a:t>
            </a:r>
            <a:endParaRPr lang="en-US" dirty="0"/>
          </a:p>
          <a:p>
            <a:r>
              <a:rPr lang="en-US" dirty="0"/>
              <a:t>N </a:t>
            </a:r>
            <a:r>
              <a:rPr lang="en-US"/>
              <a:t>type semiconductor- Silicon that has been doped with a pentavalent impurity</a:t>
            </a:r>
            <a:endParaRPr lang="en-US" dirty="0"/>
          </a:p>
          <a:p>
            <a:r>
              <a:rPr lang="en-US" dirty="0"/>
              <a:t>P </a:t>
            </a:r>
            <a:r>
              <a:rPr lang="en-US"/>
              <a:t>type semiconductor-Silicon that has been doped with a trivalent impurty</a:t>
            </a:r>
            <a:endParaRPr lang="en-US" dirty="0"/>
          </a:p>
          <a:p>
            <a:r>
              <a:rPr lang="en-US"/>
              <a:t>Barrier Potential- Each dipole has an electric field between the positive and negative ions.The electric field between the ions is equivalent to a difference of potential called the barrier potential. 0.3 v-&gt; Germanium ,  0.7 v -&gt; silicon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0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01261"/>
            <a:ext cx="6015038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29000"/>
            <a:ext cx="27051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19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05AE-7E31-47BB-9349-9C44F605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Clippers and Limiters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C61A-8277-42F9-99D3-FACA2705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800" dirty="0"/>
              <a:t>The diodes used in low-frequency power supplies are </a:t>
            </a:r>
            <a:r>
              <a:rPr lang="en-US" sz="2800" i="1" dirty="0"/>
              <a:t>rectifier diodes. </a:t>
            </a:r>
          </a:p>
          <a:p>
            <a:pPr algn="just"/>
            <a:r>
              <a:rPr lang="en-US" sz="2800" dirty="0"/>
              <a:t>These diodes are optimized for use at 60 Hz and have power ratings greater than 0.5 W.</a:t>
            </a:r>
          </a:p>
          <a:p>
            <a:pPr algn="just"/>
            <a:r>
              <a:rPr lang="en-US" sz="2800" dirty="0"/>
              <a:t>The typical rectifier diode has a forward current rating in amperes.</a:t>
            </a:r>
          </a:p>
          <a:p>
            <a:pPr algn="just"/>
            <a:r>
              <a:rPr lang="en-US" sz="2800" dirty="0"/>
              <a:t>Except for power supplies, rectifier diodes have little use because most circuits inside electronics equipment are running at much higher frequencies.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359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A0C6-45F2-4FC3-9812-F75C42F9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Small-Signal Diodes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29F2-AA24-4E80-92D3-3E73AB84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In this section, we will be using </a:t>
            </a:r>
            <a:r>
              <a:rPr lang="en-US" sz="2800" i="1" dirty="0"/>
              <a:t>small-signal diodes. </a:t>
            </a:r>
          </a:p>
          <a:p>
            <a:pPr algn="just"/>
            <a:r>
              <a:rPr lang="en-US" sz="2800" dirty="0"/>
              <a:t>These diodes are optimized for use at high frequencies and have power ratings less than 0.5 W.</a:t>
            </a:r>
          </a:p>
          <a:p>
            <a:pPr algn="just"/>
            <a:r>
              <a:rPr lang="en-US" sz="2800" dirty="0"/>
              <a:t> The typical small-signal diode has a current rating in milliamperes. </a:t>
            </a:r>
          </a:p>
          <a:p>
            <a:pPr algn="just"/>
            <a:r>
              <a:rPr lang="en-US" sz="2800" dirty="0"/>
              <a:t>It is this smaller and lighter construction that allows the diode to work at higher frequencies.</a:t>
            </a:r>
            <a:endParaRPr lang="en-IN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99CB1B-5D02-4541-84C6-6E7DEF08098F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71455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8F6F-4ACF-416E-A7FC-610D71C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/>
              <a:t>The Positive Clipper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E01B-50D1-4FDA-9535-323DA050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clipper </a:t>
            </a:r>
            <a:r>
              <a:rPr lang="en-US" sz="2800" dirty="0"/>
              <a:t>is a circuit that removes either positive or negative parts of a waveform.</a:t>
            </a:r>
          </a:p>
          <a:p>
            <a:pPr algn="just"/>
            <a:r>
              <a:rPr lang="en-US" sz="2800" dirty="0"/>
              <a:t>This kind of processing is useful for signal shaping, circuit protection, and communications.</a:t>
            </a:r>
          </a:p>
          <a:p>
            <a:pPr algn="just"/>
            <a:r>
              <a:rPr lang="en-US" sz="2800" dirty="0"/>
              <a:t>Figure 4-24</a:t>
            </a:r>
            <a:r>
              <a:rPr lang="en-US" sz="2800" i="1" dirty="0"/>
              <a:t>a </a:t>
            </a:r>
            <a:r>
              <a:rPr lang="en-US" sz="2800" dirty="0"/>
              <a:t>shows a </a:t>
            </a:r>
            <a:r>
              <a:rPr lang="en-US" sz="2800" i="1" dirty="0"/>
              <a:t>positive clipper. </a:t>
            </a:r>
          </a:p>
          <a:p>
            <a:pPr algn="just"/>
            <a:r>
              <a:rPr lang="en-US" sz="2800" dirty="0"/>
              <a:t>The circuit removes all the positive parts of the input signal. </a:t>
            </a:r>
          </a:p>
          <a:p>
            <a:pPr algn="just"/>
            <a:r>
              <a:rPr lang="en-US" sz="2800" dirty="0"/>
              <a:t>This is why the output signal has only negative </a:t>
            </a:r>
            <a:r>
              <a:rPr lang="en-IN" sz="2800" dirty="0"/>
              <a:t>half-cycles.</a:t>
            </a:r>
          </a:p>
        </p:txBody>
      </p:sp>
    </p:spTree>
    <p:extLst>
      <p:ext uri="{BB962C8B-B14F-4D97-AF65-F5344CB8AC3E}">
        <p14:creationId xmlns:p14="http://schemas.microsoft.com/office/powerpoint/2010/main" val="420207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1A55-7BD6-4240-89A9-F73DA4FA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AD61-F612-484D-8D97-ABDAE2CD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FD785-1D0C-4917-960F-565127E3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676400"/>
            <a:ext cx="6019800" cy="37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A87E-573A-42E4-B52A-A822BDC0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Here is how the circuit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229-11CA-40D4-8BE4-6D13792D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During the positive half-cycle, the diode turns on and looks like a short across the output terminals. </a:t>
            </a:r>
          </a:p>
          <a:p>
            <a:pPr algn="just"/>
            <a:r>
              <a:rPr lang="en-US" sz="2800" dirty="0"/>
              <a:t>Ideally, the output voltage is zero.</a:t>
            </a:r>
          </a:p>
          <a:p>
            <a:pPr algn="just"/>
            <a:r>
              <a:rPr lang="en-US" sz="2800" dirty="0"/>
              <a:t> On the negative half-cycle, the diode is open.</a:t>
            </a:r>
          </a:p>
          <a:p>
            <a:pPr algn="just"/>
            <a:r>
              <a:rPr lang="en-US" sz="2800" dirty="0"/>
              <a:t> In this case, a negative half-cycle appears across the output.</a:t>
            </a:r>
          </a:p>
          <a:p>
            <a:pPr algn="just"/>
            <a:r>
              <a:rPr lang="en-US" sz="2800" dirty="0"/>
              <a:t> By deliberate design, the series resistor is much smaller than the load resistor. </a:t>
            </a:r>
          </a:p>
          <a:p>
            <a:pPr algn="just"/>
            <a:r>
              <a:rPr lang="en-US" sz="2800" dirty="0"/>
              <a:t>This is why the negative output peak is shown as 2</a:t>
            </a:r>
            <a:r>
              <a:rPr lang="en-US" sz="2800" i="1" dirty="0"/>
              <a:t>Vp </a:t>
            </a:r>
            <a:r>
              <a:rPr lang="en-US" sz="2800" dirty="0"/>
              <a:t>in Fig. 4-24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658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D89C-AC3B-47D3-A37F-F7E11AFB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dirty="0"/>
              <a:t>To a second approximation, the diode voltage is 0.7 V when conducting.</a:t>
            </a:r>
          </a:p>
          <a:p>
            <a:r>
              <a:rPr lang="en-US" sz="2800" dirty="0"/>
              <a:t>Therefore, the clipping level is not zero, but 0.7 V. </a:t>
            </a:r>
          </a:p>
          <a:p>
            <a:r>
              <a:rPr lang="en-US" sz="2800" dirty="0"/>
              <a:t>For instance, if the input signal has a peak value of 20 V, the output of the clipper will look like Fig. 4-24</a:t>
            </a:r>
            <a:r>
              <a:rPr lang="en-US" sz="2800" i="1" dirty="0"/>
              <a:t>b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23101-9CFB-426C-8353-5DF7F9FE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33800"/>
            <a:ext cx="4191000" cy="2209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1A6B6DE-2820-48D7-B963-C19457A02516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61110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3365-48E1-4017-9F5E-476EFB1A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Defining Conditions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43B2-4CDD-4946-8A54-3F06E2A4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Small-signal diodes have a smaller junction area than rectifier diodes because they are optimized to work at higher frequencies.</a:t>
            </a:r>
          </a:p>
          <a:p>
            <a:pPr algn="just"/>
            <a:r>
              <a:rPr lang="en-US" sz="2800" dirty="0"/>
              <a:t> As a result, they have more bulk resistance.</a:t>
            </a:r>
          </a:p>
          <a:p>
            <a:pPr algn="just"/>
            <a:r>
              <a:rPr lang="en-US" sz="2800" dirty="0"/>
              <a:t> The data sheet of a small-signal diode like the 1N914 lists a forward current of 10 mA at 1 V.</a:t>
            </a:r>
          </a:p>
          <a:p>
            <a:pPr algn="just"/>
            <a:r>
              <a:rPr lang="en-US" sz="2800" dirty="0"/>
              <a:t> Therefore, the bulk resistance is: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B2934-5BD7-47B3-844B-844EC210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257800"/>
            <a:ext cx="2667000" cy="9906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E07653E-5374-4DA9-BAD2-E5995ECB4BA5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771955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CE7D-6306-47E6-9580-B0DBF720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Why is bulk resistance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D62-D212-44B7-8053-8D39AD2F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algn="just"/>
            <a:r>
              <a:rPr lang="en-US" sz="2800" dirty="0"/>
              <a:t>Because the clipper will not work properly unless the series resistance </a:t>
            </a:r>
            <a:r>
              <a:rPr lang="en-US" sz="2800" i="1" dirty="0"/>
              <a:t>RS </a:t>
            </a:r>
            <a:r>
              <a:rPr lang="en-US" sz="2800" dirty="0"/>
              <a:t>is much greater than the bulk resistance.</a:t>
            </a:r>
          </a:p>
          <a:p>
            <a:pPr algn="just"/>
            <a:r>
              <a:rPr lang="en-US" sz="2800" dirty="0"/>
              <a:t>Furthermore, the clipper won’t work properly unless the series resistance </a:t>
            </a:r>
            <a:r>
              <a:rPr lang="en-US" sz="2800" i="1" dirty="0"/>
              <a:t>RS </a:t>
            </a:r>
            <a:r>
              <a:rPr lang="en-US" sz="2800" dirty="0"/>
              <a:t>is much smaller than the load resistance. For a clipper to work properly, we will use </a:t>
            </a:r>
            <a:r>
              <a:rPr lang="en-IN" sz="2800" dirty="0"/>
              <a:t>this definition: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5565A-3363-42BF-9B1B-EB0A8CDE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021" y="5181600"/>
            <a:ext cx="3581400" cy="685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99EF44A-2AD3-493E-AD38-B42947C88BF2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408018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9A48-7D3E-4576-A1FF-56019F91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i="1" dirty="0"/>
              <a:t>stiff clipper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952-4721-4562-BAA3-49FA8BBE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This says that the series resistance must be 100 times greater than the bulk resistance and 100 times smaller than the load resistance.</a:t>
            </a:r>
          </a:p>
          <a:p>
            <a:pPr algn="just"/>
            <a:r>
              <a:rPr lang="en-US" sz="2800" dirty="0"/>
              <a:t> When a clipper satisfies these conditions, we call it a </a:t>
            </a:r>
            <a:r>
              <a:rPr lang="en-US" sz="2800" i="1" dirty="0"/>
              <a:t>stiff clipper. </a:t>
            </a:r>
          </a:p>
          <a:p>
            <a:pPr algn="just"/>
            <a:r>
              <a:rPr lang="en-US" sz="2800" dirty="0"/>
              <a:t>For instance, if the diode has a bulk resistance of 30 V, the series resistance should be at least 3 kV and the load resistance should be at least 300 kV.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572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407C-B287-4CAF-91F2-ED093AFE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Forward bias and Reverse bias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B8D0-A04D-43B1-93C4-C6B5C34B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AA0EE-00B0-4A81-BA05-ACEB37071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34" t="33704" r="4167" b="39067"/>
          <a:stretch/>
        </p:blipFill>
        <p:spPr>
          <a:xfrm>
            <a:off x="1905000" y="2039673"/>
            <a:ext cx="51054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081BC-2D33-451F-9FC3-A16328CAB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33" t="47036" r="5000" b="39056"/>
          <a:stretch/>
        </p:blipFill>
        <p:spPr>
          <a:xfrm>
            <a:off x="1752600" y="4304988"/>
            <a:ext cx="5410200" cy="19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95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BBAE-5482-4B8A-8904-9EB34A64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The Negative Clipper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27E2-40D2-49A3-88A7-F17F238D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If we reverse the polarity of the diode as shown in Fig. 4-25</a:t>
            </a:r>
            <a:r>
              <a:rPr lang="en-US" sz="2400" i="1" dirty="0"/>
              <a:t>a</a:t>
            </a:r>
            <a:r>
              <a:rPr lang="en-US" sz="2400" dirty="0"/>
              <a:t>, we get a </a:t>
            </a:r>
            <a:r>
              <a:rPr lang="en-US" sz="2400" i="1" dirty="0"/>
              <a:t>negative clipper , that </a:t>
            </a:r>
            <a:r>
              <a:rPr lang="en-US" sz="2400" dirty="0"/>
              <a:t>would remove the negative parts of the signal. </a:t>
            </a:r>
          </a:p>
          <a:p>
            <a:pPr algn="just"/>
            <a:r>
              <a:rPr lang="en-US" sz="2400" dirty="0"/>
              <a:t>Ideally , the output waveform has nothing but positive half-cycles.</a:t>
            </a:r>
          </a:p>
          <a:p>
            <a:pPr algn="just"/>
            <a:r>
              <a:rPr lang="en-US" sz="2400" dirty="0"/>
              <a:t>The clipping is not perfect. </a:t>
            </a:r>
          </a:p>
          <a:p>
            <a:pPr algn="just"/>
            <a:r>
              <a:rPr lang="en-US" sz="2400" dirty="0"/>
              <a:t>Because of the diode </a:t>
            </a:r>
            <a:r>
              <a:rPr lang="en-US" sz="2400" i="1" dirty="0"/>
              <a:t>offset voltage </a:t>
            </a:r>
            <a:r>
              <a:rPr lang="en-US" sz="2400" dirty="0"/>
              <a:t>(another</a:t>
            </a:r>
          </a:p>
          <a:p>
            <a:pPr marL="0" indent="0" algn="just">
              <a:buNone/>
            </a:pPr>
            <a:r>
              <a:rPr lang="en-US" sz="2400" dirty="0"/>
              <a:t>  way of saying </a:t>
            </a:r>
            <a:r>
              <a:rPr lang="en-US" sz="2400" i="1" dirty="0"/>
              <a:t>barrier potential</a:t>
            </a:r>
            <a:r>
              <a:rPr lang="en-US" sz="2400" dirty="0"/>
              <a:t>), the clipping level is at -0.7 V. </a:t>
            </a:r>
          </a:p>
          <a:p>
            <a:pPr algn="just"/>
            <a:r>
              <a:rPr lang="en-US" sz="2400" dirty="0"/>
              <a:t>If the input signal has a peak of 20 V, the output signal will look like Fig. 4-25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238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9EA2-80D0-4B75-B4EA-525B2BB6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7719-4310-4206-8492-DF070CC4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811A9-4EA5-4B9A-A4CD-B9DD395A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5486400" cy="452596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9530FC1-77E1-4776-A469-5DFD5BA552B9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387678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6739-6C98-4F23-A1EE-79440502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The Limiter or Diode Clamp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FD81-57EF-4FBE-B34E-129D777F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clipper is useful for wave shaping, but the same circuit can be used in a totally different way. </a:t>
            </a:r>
          </a:p>
          <a:p>
            <a:pPr algn="just"/>
            <a:r>
              <a:rPr lang="en-US" sz="2800" dirty="0"/>
              <a:t>Take a look at Fig. 4-26</a:t>
            </a:r>
            <a:r>
              <a:rPr lang="en-US" sz="2800" i="1" dirty="0"/>
              <a:t>a</a:t>
            </a:r>
            <a:r>
              <a:rPr lang="en-US" sz="2800" dirty="0"/>
              <a:t>. The normal input to this circuit is a signal with a peak of only 15 mV. </a:t>
            </a:r>
          </a:p>
          <a:p>
            <a:pPr algn="just"/>
            <a:r>
              <a:rPr lang="en-US" sz="2800" dirty="0"/>
              <a:t>Therefore, the normal output is the same signal because neither diode is turned during the cycle.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6809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BFF4-2AA5-4187-A246-26BA41F0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AD2D-C476-4E25-9DF5-51C8A52D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84B40-EBCD-4C65-910D-27AD1E90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5791200" cy="42671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1F97C11-3023-4DF2-A2E6-6208F29251A3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749432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166C-DCCA-470E-A0DA-48EBF72D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800" dirty="0"/>
              <a:t>Whenever you have </a:t>
            </a:r>
            <a:r>
              <a:rPr lang="en-US" sz="2800" dirty="0"/>
              <a:t>a sensitive circuit, one that cannot have too much input, you can use a positive negative </a:t>
            </a:r>
            <a:r>
              <a:rPr lang="en-US" sz="2800" i="1" dirty="0"/>
              <a:t>limiter </a:t>
            </a:r>
            <a:r>
              <a:rPr lang="en-US" sz="2800" dirty="0"/>
              <a:t>to protect its input, as shown in Fig. 4-26</a:t>
            </a:r>
            <a:r>
              <a:rPr lang="en-US" sz="2800" i="1" dirty="0"/>
              <a:t>b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 If the input signal tries to rise above 0.7 V, the output is limited to 0.7 V. </a:t>
            </a:r>
          </a:p>
          <a:p>
            <a:pPr algn="just"/>
            <a:r>
              <a:rPr lang="en-US" sz="2800" dirty="0"/>
              <a:t>On the other hand, if the input signal tries to drop below -0.7 V, the output is limited to 0.7 V.</a:t>
            </a:r>
          </a:p>
          <a:p>
            <a:pPr algn="just"/>
            <a:r>
              <a:rPr lang="en-US" sz="2800" dirty="0"/>
              <a:t> In a circuit like this, normal operation means that the input signal is always smaller than 0.7 V in </a:t>
            </a:r>
            <a:r>
              <a:rPr lang="en-IN" sz="2800" dirty="0"/>
              <a:t>either polarity.</a:t>
            </a:r>
          </a:p>
        </p:txBody>
      </p:sp>
    </p:spTree>
    <p:extLst>
      <p:ext uri="{BB962C8B-B14F-4D97-AF65-F5344CB8AC3E}">
        <p14:creationId xmlns:p14="http://schemas.microsoft.com/office/powerpoint/2010/main" val="280346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95B4-CB18-4274-9D12-7751A1CD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A more familiar example of a sensitive circuit is a moving-coil meter. </a:t>
            </a:r>
          </a:p>
          <a:p>
            <a:pPr algn="just"/>
            <a:r>
              <a:rPr lang="en-US" sz="2800" dirty="0"/>
              <a:t>By including a limiter, we can protect the meter movement against excessive input </a:t>
            </a:r>
            <a:r>
              <a:rPr lang="en-IN" sz="2800" dirty="0"/>
              <a:t>voltage or current.</a:t>
            </a:r>
          </a:p>
          <a:p>
            <a:pPr algn="just"/>
            <a:r>
              <a:rPr lang="en-US" sz="2800" dirty="0"/>
              <a:t>The limiter of Fig. 4-26</a:t>
            </a:r>
            <a:r>
              <a:rPr lang="en-US" sz="2800" i="1" dirty="0"/>
              <a:t>a </a:t>
            </a:r>
            <a:r>
              <a:rPr lang="en-US" sz="2800" dirty="0"/>
              <a:t>is also called a </a:t>
            </a:r>
            <a:r>
              <a:rPr lang="en-US" sz="2800" b="1" i="1" dirty="0"/>
              <a:t>diode clamp. </a:t>
            </a:r>
          </a:p>
          <a:p>
            <a:pPr algn="just"/>
            <a:r>
              <a:rPr lang="en-US" sz="2800" dirty="0"/>
              <a:t>The term suggests clamping or limiting the voltage to a specified range. </a:t>
            </a:r>
          </a:p>
          <a:p>
            <a:pPr algn="just"/>
            <a:r>
              <a:rPr lang="en-US" sz="2800" dirty="0"/>
              <a:t>With a diode clamp, the diodes remain off during normal operation. </a:t>
            </a:r>
          </a:p>
          <a:p>
            <a:pPr algn="just"/>
            <a:r>
              <a:rPr lang="en-US" sz="2800" dirty="0"/>
              <a:t>The diodes conduct only when something is abnormal, when the signal is too large.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729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0D59-B210-4EAA-88C9-D50CF615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Biased Clippers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AD46-26F0-4405-8AE9-27821DA0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+mn-lt"/>
              </a:rPr>
              <a:t>The reference level (same as the clipping level) of a positive clipper is ideally zero, or 0.7 V to a second approximation. What can we do to change this reference level?</a:t>
            </a:r>
          </a:p>
          <a:p>
            <a:r>
              <a:rPr lang="en-US" sz="2800" dirty="0">
                <a:latin typeface="+mn-lt"/>
              </a:rPr>
              <a:t>In electronics, </a:t>
            </a:r>
            <a:r>
              <a:rPr lang="en-US" sz="2800" i="1" dirty="0">
                <a:latin typeface="+mn-lt"/>
              </a:rPr>
              <a:t>bias </a:t>
            </a:r>
            <a:r>
              <a:rPr lang="en-US" sz="2800" dirty="0">
                <a:latin typeface="+mn-lt"/>
              </a:rPr>
              <a:t>means applying an external voltage to change the reference level of a circuit.</a:t>
            </a:r>
          </a:p>
          <a:p>
            <a:r>
              <a:rPr lang="en-US" sz="2800" dirty="0">
                <a:latin typeface="+mn-lt"/>
              </a:rPr>
              <a:t> Figure 4-27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</a:rPr>
              <a:t>is an example of using bias to change the reference level of a positive clipper.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530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7AD5-1595-476F-A26B-B9CEF0A8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5314-69DE-498C-B43E-0F7AA4F6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454F3-E067-4747-8ED0-05A04E4D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31837"/>
            <a:ext cx="6172200" cy="467836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BF4E065-A014-4454-BEFA-94745A30E902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7013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A04A-02A0-4C62-B31A-2098FD7D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By adding a dc voltage source in series with the diode, we can change the clipping level.</a:t>
            </a:r>
          </a:p>
          <a:p>
            <a:pPr algn="just"/>
            <a:r>
              <a:rPr lang="en-US" dirty="0"/>
              <a:t> The new </a:t>
            </a:r>
            <a:r>
              <a:rPr lang="en-US" i="1" dirty="0"/>
              <a:t>V </a:t>
            </a:r>
            <a:r>
              <a:rPr lang="en-US" dirty="0"/>
              <a:t>must be less than </a:t>
            </a:r>
            <a:r>
              <a:rPr lang="en-US" i="1" dirty="0" err="1"/>
              <a:t>Vp</a:t>
            </a:r>
            <a:r>
              <a:rPr lang="en-US" i="1" dirty="0"/>
              <a:t> </a:t>
            </a:r>
            <a:r>
              <a:rPr lang="en-IN" dirty="0"/>
              <a:t>for normal operation.</a:t>
            </a:r>
          </a:p>
          <a:p>
            <a:pPr algn="just"/>
            <a:r>
              <a:rPr lang="en-US" dirty="0"/>
              <a:t>With an ideal diode, conduction starts as soon as the input voltage is greater than </a:t>
            </a:r>
            <a:r>
              <a:rPr lang="en-US" i="1" dirty="0"/>
              <a:t>V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To a second approximation, it starts when the input voltage is greater than </a:t>
            </a:r>
            <a:r>
              <a:rPr lang="en-US" i="1" dirty="0"/>
              <a:t>V </a:t>
            </a:r>
            <a:r>
              <a:rPr lang="en-US" dirty="0"/>
              <a:t>+ 0.7 V.</a:t>
            </a:r>
          </a:p>
          <a:p>
            <a:pPr algn="just"/>
            <a:r>
              <a:rPr lang="en-US" dirty="0"/>
              <a:t>Figure 4-27</a:t>
            </a:r>
            <a:r>
              <a:rPr lang="en-US" i="1" dirty="0"/>
              <a:t>b </a:t>
            </a:r>
            <a:r>
              <a:rPr lang="en-US" dirty="0"/>
              <a:t>shows how to bias a negative clipper. Notice that the diode</a:t>
            </a:r>
          </a:p>
          <a:p>
            <a:pPr algn="just"/>
            <a:r>
              <a:rPr lang="en-US" dirty="0"/>
              <a:t>and battery have been reversed. Because of this, the reference level changes to </a:t>
            </a:r>
            <a:r>
              <a:rPr lang="en-US" i="1" dirty="0"/>
              <a:t>V </a:t>
            </a:r>
            <a:r>
              <a:rPr lang="en-US" dirty="0"/>
              <a:t>- 0.7 V. </a:t>
            </a:r>
          </a:p>
          <a:p>
            <a:pPr algn="just"/>
            <a:r>
              <a:rPr lang="en-US" dirty="0"/>
              <a:t>The output waveform is negatively clipped at the bias level.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45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5618-26B8-443D-823D-A5E7BE67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/>
              <a:t>Combination Clipper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4EA2-9AB0-4CA7-B343-3F39037A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We can combine the two biased clippers as shown in Fig. 4-28. </a:t>
            </a:r>
          </a:p>
          <a:p>
            <a:pPr algn="just"/>
            <a:r>
              <a:rPr lang="en-US" sz="2800" dirty="0"/>
              <a:t>Diode </a:t>
            </a:r>
            <a:r>
              <a:rPr lang="en-US" sz="2800" i="1" dirty="0"/>
              <a:t>D</a:t>
            </a:r>
            <a:r>
              <a:rPr lang="en-US" sz="2800" dirty="0"/>
              <a:t>1 clips off positive parts above the positive bias level, and diode </a:t>
            </a:r>
            <a:r>
              <a:rPr lang="en-US" sz="2800" i="1" dirty="0"/>
              <a:t>D</a:t>
            </a:r>
            <a:r>
              <a:rPr lang="en-US" sz="2800" dirty="0"/>
              <a:t>2 clips off parts below the negative bias level. </a:t>
            </a:r>
          </a:p>
          <a:p>
            <a:pPr algn="just"/>
            <a:r>
              <a:rPr lang="en-US" sz="2800" dirty="0"/>
              <a:t>When the input voltage is very large compared to the bias levels, the output signal is a </a:t>
            </a:r>
            <a:r>
              <a:rPr lang="en-US" sz="2800" i="1" dirty="0"/>
              <a:t>square wave, </a:t>
            </a:r>
            <a:r>
              <a:rPr lang="en-US" sz="2800" dirty="0"/>
              <a:t>as shown in Fig. 4-28. </a:t>
            </a:r>
          </a:p>
          <a:p>
            <a:pPr algn="just"/>
            <a:r>
              <a:rPr lang="en-US" sz="2800" dirty="0"/>
              <a:t>This is another example of the signal shaping that is possible with </a:t>
            </a:r>
            <a:r>
              <a:rPr lang="en-IN" sz="2800" dirty="0"/>
              <a:t>clippers.</a:t>
            </a:r>
          </a:p>
        </p:txBody>
      </p:sp>
    </p:spTree>
    <p:extLst>
      <p:ext uri="{BB962C8B-B14F-4D97-AF65-F5344CB8AC3E}">
        <p14:creationId xmlns:p14="http://schemas.microsoft.com/office/powerpoint/2010/main" val="154895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resistor is a linear device , whereas diode </a:t>
            </a:r>
            <a:r>
              <a:rPr lang="en-US"/>
              <a:t>is a non </a:t>
            </a:r>
            <a:r>
              <a:rPr lang="en-US" dirty="0"/>
              <a:t>linear device .</a:t>
            </a:r>
          </a:p>
          <a:p>
            <a:r>
              <a:rPr lang="en-US" dirty="0"/>
              <a:t>When the diode voltage is less than the barrier potential , the diode current is small.</a:t>
            </a:r>
          </a:p>
          <a:p>
            <a:r>
              <a:rPr lang="en-US" dirty="0"/>
              <a:t>When the diode voltage exceeds the barrier potential, the diode current increases rapidly.</a:t>
            </a:r>
          </a:p>
        </p:txBody>
      </p:sp>
    </p:spTree>
    <p:extLst>
      <p:ext uri="{BB962C8B-B14F-4D97-AF65-F5344CB8AC3E}">
        <p14:creationId xmlns:p14="http://schemas.microsoft.com/office/powerpoint/2010/main" val="733265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A242-115B-4F57-A6B8-0781F707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7EC7-48A7-48DA-91A2-94893A23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0A518-1768-489A-BA1C-DB7B86A6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7638"/>
            <a:ext cx="6477000" cy="391636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BD6FDD0-EDEE-4BA0-A186-D29F124B29F8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7633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CFBE-0DA5-431F-B0AD-74ABF3DF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/>
              <a:t>Variations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6B8F-6A6A-40D8-84C8-9BB37458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Using batteries to set the clipping level is impractical. </a:t>
            </a:r>
          </a:p>
          <a:p>
            <a:r>
              <a:rPr lang="en-US" dirty="0"/>
              <a:t>One approach is to add  more silicon diodes because each produces a bias of 0.7 V. </a:t>
            </a:r>
          </a:p>
          <a:p>
            <a:r>
              <a:rPr lang="en-US" dirty="0"/>
              <a:t>For instance, Fig. 4-29</a:t>
            </a:r>
            <a:r>
              <a:rPr lang="en-US" i="1" dirty="0"/>
              <a:t>a </a:t>
            </a:r>
            <a:r>
              <a:rPr lang="en-US" dirty="0"/>
              <a:t>shows three diodes in a positive clipper. </a:t>
            </a:r>
          </a:p>
          <a:p>
            <a:r>
              <a:rPr lang="en-US" dirty="0"/>
              <a:t>Since each diode has an offset of around 0.7 V, the three diodes produce a clipping level of approximately +2.1 V.</a:t>
            </a:r>
          </a:p>
          <a:p>
            <a:r>
              <a:rPr lang="en-US" dirty="0"/>
              <a:t> The application does not have to be a clipper (wave shaping). </a:t>
            </a:r>
          </a:p>
          <a:p>
            <a:r>
              <a:rPr lang="en-US" dirty="0"/>
              <a:t>We can use the same circuit as a diode clamp (limiting) to protect a sensitive circuit that cannot tolerate more than a 2.1-V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342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363E-3505-4B5D-B439-4846DDA8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AD8E-973A-47D0-924B-F20A3E16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E137C-A2C7-4821-A43D-5CE8667C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66800"/>
            <a:ext cx="3352800" cy="452596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180188C-9990-4B55-87D5-ED8B232343D3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223525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1939-B6DB-4BE7-88B4-54A017D9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800" dirty="0"/>
              <a:t>Figure 4-29</a:t>
            </a:r>
            <a:r>
              <a:rPr lang="en-US" sz="2800" i="1" dirty="0"/>
              <a:t>b </a:t>
            </a:r>
            <a:r>
              <a:rPr lang="en-US" sz="2800" dirty="0"/>
              <a:t>shows another way to bias a clipper without batteries. </a:t>
            </a:r>
          </a:p>
          <a:p>
            <a:r>
              <a:rPr lang="en-US" sz="2800" dirty="0"/>
              <a:t>This time, we are using a voltage divider (</a:t>
            </a:r>
            <a:r>
              <a:rPr lang="en-US" sz="2800" i="1" dirty="0"/>
              <a:t>R</a:t>
            </a:r>
            <a:r>
              <a:rPr lang="en-US" sz="2800" dirty="0"/>
              <a:t>1 and </a:t>
            </a:r>
            <a:r>
              <a:rPr lang="en-US" sz="2800" i="1" dirty="0"/>
              <a:t>R</a:t>
            </a:r>
            <a:r>
              <a:rPr lang="en-US" sz="2800" dirty="0"/>
              <a:t>2) to set the bias level.</a:t>
            </a:r>
          </a:p>
          <a:p>
            <a:r>
              <a:rPr lang="en-US" sz="2800" dirty="0"/>
              <a:t>The bias level </a:t>
            </a:r>
            <a:r>
              <a:rPr lang="en-IN" sz="2800" dirty="0"/>
              <a:t>is given by:</a:t>
            </a:r>
          </a:p>
          <a:p>
            <a:r>
              <a:rPr lang="en-US" sz="2800" dirty="0"/>
              <a:t>In this case, the output voltage is clipped or limited when the input is greater than </a:t>
            </a:r>
            <a:r>
              <a:rPr lang="en-IN" sz="2800" i="1" dirty="0"/>
              <a:t>V </a:t>
            </a:r>
            <a:r>
              <a:rPr lang="en-IN" sz="2800" dirty="0"/>
              <a:t>bias + 0.7 V.</a:t>
            </a:r>
          </a:p>
          <a:p>
            <a:endParaRPr lang="en-IN" sz="2800" dirty="0"/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40EF5-0BD9-4C49-BFB0-149F5049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90800"/>
            <a:ext cx="2895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E324B-D26A-4DE8-92D4-1E68CDA8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162113"/>
            <a:ext cx="5562600" cy="19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2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CBD4-74D9-44D7-85F5-61361AB5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8458200" cy="5592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Figure 4-29</a:t>
            </a:r>
            <a:r>
              <a:rPr lang="en-US" sz="2800" i="1" dirty="0"/>
              <a:t>c </a:t>
            </a:r>
            <a:r>
              <a:rPr lang="en-US" sz="2800" dirty="0"/>
              <a:t>shows a biased diode clamp. </a:t>
            </a:r>
          </a:p>
          <a:p>
            <a:pPr algn="just"/>
            <a:r>
              <a:rPr lang="en-US" sz="2800" dirty="0"/>
              <a:t>It can be used to protect sensitive circuits from excessive input voltages. </a:t>
            </a:r>
          </a:p>
          <a:p>
            <a:pPr algn="just"/>
            <a:r>
              <a:rPr lang="en-US" sz="2800" dirty="0"/>
              <a:t>The bias level is shown as +5 V.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can be any bias level you want it to be. </a:t>
            </a:r>
          </a:p>
          <a:p>
            <a:pPr algn="just"/>
            <a:r>
              <a:rPr lang="en-US" sz="2800" dirty="0"/>
              <a:t>With a circuit like this, a destructively large voltage of +100 V never reaches the load because the diode limits the output voltage to a maximum value of +5.7 V.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0AC8D-8120-4CCA-8A99-41907955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914525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99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4A7E-A534-46BD-AD29-A7F50DC8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5105401"/>
          </a:xfrm>
        </p:spPr>
        <p:txBody>
          <a:bodyPr>
            <a:noAutofit/>
          </a:bodyPr>
          <a:lstStyle/>
          <a:p>
            <a:r>
              <a:rPr lang="en-US" sz="2600" dirty="0"/>
              <a:t>Sometimes a variation like Fig. 4-29</a:t>
            </a:r>
            <a:r>
              <a:rPr lang="en-US" sz="2600" i="1" dirty="0"/>
              <a:t>d </a:t>
            </a:r>
            <a:r>
              <a:rPr lang="en-US" sz="2600" dirty="0"/>
              <a:t>is used to remove the offset of the limiting diode </a:t>
            </a:r>
            <a:r>
              <a:rPr lang="en-US" sz="2600" i="1" dirty="0"/>
              <a:t>D</a:t>
            </a:r>
            <a:r>
              <a:rPr lang="en-US" sz="2600" dirty="0"/>
              <a:t>1. </a:t>
            </a:r>
          </a:p>
          <a:p>
            <a:r>
              <a:rPr lang="en-US" sz="2600" dirty="0"/>
              <a:t>Here is the idea: Diode </a:t>
            </a:r>
            <a:r>
              <a:rPr lang="en-US" sz="2600" i="1" dirty="0"/>
              <a:t>D</a:t>
            </a:r>
            <a:r>
              <a:rPr lang="en-US" sz="2600" dirty="0"/>
              <a:t>2 is biased slightly into forward conduction so that it has approximately 0.7 V across it. </a:t>
            </a:r>
          </a:p>
          <a:p>
            <a:r>
              <a:rPr lang="en-US" sz="2600" dirty="0"/>
              <a:t>This 0.7 V is applied to 1 kV in series with </a:t>
            </a:r>
            <a:r>
              <a:rPr lang="en-US" sz="2600" i="1" dirty="0"/>
              <a:t>D</a:t>
            </a:r>
            <a:r>
              <a:rPr lang="en-US" sz="2600" dirty="0"/>
              <a:t>1 and 100 kV. </a:t>
            </a:r>
          </a:p>
          <a:p>
            <a:r>
              <a:rPr lang="en-US" sz="2600" dirty="0"/>
              <a:t>This means that diode </a:t>
            </a:r>
            <a:r>
              <a:rPr lang="en-US" sz="2600" i="1" dirty="0"/>
              <a:t>D</a:t>
            </a:r>
            <a:r>
              <a:rPr lang="en-US" sz="2600" dirty="0"/>
              <a:t>1 is on the verge of conduction. </a:t>
            </a:r>
          </a:p>
          <a:p>
            <a:r>
              <a:rPr lang="en-US" sz="2600" dirty="0"/>
              <a:t>Therefore, when a signal comes in, diode </a:t>
            </a:r>
            <a:r>
              <a:rPr lang="en-US" sz="2600" i="1" dirty="0"/>
              <a:t>D</a:t>
            </a:r>
            <a:r>
              <a:rPr lang="en-US" sz="2600" dirty="0"/>
              <a:t>1 conducts near 0 V.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80604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64D-C4F8-4FBE-96E5-69EB7342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DA15-CBD9-4FAE-BFF5-8C150C6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91DB5-25A8-40BE-931B-E7F754E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4800600" cy="2971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7B9F830-8E15-4FA8-A6EA-DF93D5B7076D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146345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4295-6E46-42E7-BE46-E8E3624B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b="1" dirty="0"/>
              <a:t>Clampers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46E9-8B4A-472B-99CE-4D73128C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A clamper adds a dc voltage to the signal.</a:t>
            </a:r>
          </a:p>
          <a:p>
            <a:pPr algn="just"/>
            <a:r>
              <a:rPr lang="en-IN" sz="2800" dirty="0"/>
              <a:t>When a positive clamper </a:t>
            </a:r>
            <a:r>
              <a:rPr lang="en-US" sz="2800" dirty="0"/>
              <a:t>has a sine-wave input, it adds a positive dc voltage to the sine wave.</a:t>
            </a:r>
          </a:p>
          <a:p>
            <a:pPr algn="just"/>
            <a:r>
              <a:rPr lang="en-US" sz="2800" dirty="0"/>
              <a:t> Stated another way, the positive clamper shifts the ac reference level (normally zero) up to a dc level.</a:t>
            </a:r>
          </a:p>
          <a:p>
            <a:pPr algn="just"/>
            <a:r>
              <a:rPr lang="en-US" sz="2800" dirty="0"/>
              <a:t>The effect is to have an ac voltage centered on a dc level. </a:t>
            </a:r>
          </a:p>
          <a:p>
            <a:pPr algn="just"/>
            <a:r>
              <a:rPr lang="en-US" sz="2800" dirty="0"/>
              <a:t>This means that each point on the sine wave is shifted upward, as shown on the output wave.</a:t>
            </a:r>
            <a:endParaRPr lang="en-IN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CB7733B-70AD-4128-8ABB-71C0CEEFC4C6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367689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F538-F3E0-467A-A158-E6A9AB64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C8A2-9A56-45D4-A42B-A0199901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A0C0B-C837-4591-914D-A352DB1D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914400"/>
            <a:ext cx="6324600" cy="47243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AA670FA-CB08-4752-9498-B7952571F028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1963422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C76F-F65E-477A-A370-67120F13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Figure 4-30</a:t>
            </a:r>
            <a:r>
              <a:rPr lang="en-US" sz="2800" i="1" dirty="0"/>
              <a:t>b </a:t>
            </a:r>
            <a:r>
              <a:rPr lang="en-US" sz="2800" dirty="0"/>
              <a:t>shows an equivalent way of visualizing the effect of a positive clamper. </a:t>
            </a:r>
          </a:p>
          <a:p>
            <a:pPr algn="just"/>
            <a:r>
              <a:rPr lang="en-US" sz="2800" dirty="0"/>
              <a:t>An ac source drives the input side of the clamper.</a:t>
            </a:r>
          </a:p>
          <a:p>
            <a:pPr algn="just"/>
            <a:r>
              <a:rPr lang="en-US" sz="2800" dirty="0"/>
              <a:t> The Thevenin voltage of the clamper output is the superposition of a dc source and an ac source.</a:t>
            </a:r>
          </a:p>
          <a:p>
            <a:pPr algn="just"/>
            <a:r>
              <a:rPr lang="en-US" sz="2800" dirty="0"/>
              <a:t>The ac signal has a dc voltage of </a:t>
            </a:r>
            <a:r>
              <a:rPr lang="en-US" sz="2800" i="1" dirty="0" err="1"/>
              <a:t>Vp</a:t>
            </a:r>
            <a:r>
              <a:rPr lang="en-US" sz="2800" i="1" dirty="0"/>
              <a:t> </a:t>
            </a:r>
            <a:r>
              <a:rPr lang="en-US" sz="2800" dirty="0"/>
              <a:t>added to it.</a:t>
            </a:r>
          </a:p>
          <a:p>
            <a:pPr algn="just"/>
            <a:r>
              <a:rPr lang="en-US" sz="2800" dirty="0"/>
              <a:t> This is why the entire sine wave of Fig. 4-30</a:t>
            </a:r>
            <a:r>
              <a:rPr lang="en-US" sz="2800" i="1" dirty="0"/>
              <a:t>a </a:t>
            </a:r>
            <a:r>
              <a:rPr lang="en-US" sz="2800" dirty="0"/>
              <a:t>has shifted upward so that it has a positive peak of 2</a:t>
            </a:r>
            <a:r>
              <a:rPr lang="en-US" sz="2800" i="1" dirty="0"/>
              <a:t>Vp </a:t>
            </a:r>
            <a:r>
              <a:rPr lang="en-US" sz="2800" dirty="0"/>
              <a:t>and a negative </a:t>
            </a:r>
            <a:r>
              <a:rPr lang="en-IN" sz="2800" dirty="0"/>
              <a:t>peak of zero.</a:t>
            </a:r>
          </a:p>
        </p:txBody>
      </p:sp>
    </p:spTree>
    <p:extLst>
      <p:ext uri="{BB962C8B-B14F-4D97-AF65-F5344CB8AC3E}">
        <p14:creationId xmlns:p14="http://schemas.microsoft.com/office/powerpoint/2010/main" val="19188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8144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1828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90800"/>
            <a:ext cx="3124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85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DFB7-7559-45EF-B4E1-6946D6D0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4"/>
          </a:xfrm>
        </p:spPr>
        <p:txBody>
          <a:bodyPr>
            <a:normAutofit/>
          </a:bodyPr>
          <a:lstStyle/>
          <a:p>
            <a:r>
              <a:rPr lang="en-US" sz="2800" dirty="0"/>
              <a:t>Figure 4-31</a:t>
            </a:r>
            <a:r>
              <a:rPr lang="en-US" sz="2800" i="1" dirty="0"/>
              <a:t>a </a:t>
            </a:r>
            <a:r>
              <a:rPr lang="en-US" sz="2800" dirty="0"/>
              <a:t>is a positive clamper. </a:t>
            </a:r>
          </a:p>
          <a:p>
            <a:r>
              <a:rPr lang="en-US" sz="2800" dirty="0"/>
              <a:t>Ideally, here is how it works.</a:t>
            </a:r>
          </a:p>
          <a:p>
            <a:r>
              <a:rPr lang="en-US" sz="2800" dirty="0"/>
              <a:t>The capacitor is initially uncharged. </a:t>
            </a:r>
          </a:p>
          <a:p>
            <a:r>
              <a:rPr lang="en-US" sz="2800" dirty="0"/>
              <a:t>On the first negative half-cycle of input voltage, the diode turns on (Fig. 4-31</a:t>
            </a:r>
            <a:r>
              <a:rPr lang="en-US" sz="2800" i="1" dirty="0"/>
              <a:t>b</a:t>
            </a:r>
            <a:r>
              <a:rPr lang="en-US" sz="2800" dirty="0"/>
              <a:t>). </a:t>
            </a:r>
          </a:p>
          <a:p>
            <a:r>
              <a:rPr lang="en-US" sz="2800" dirty="0"/>
              <a:t>At the negative peak of the ac source, the capacitor has fully charged and its voltage is </a:t>
            </a:r>
            <a:r>
              <a:rPr lang="en-US" sz="2800" i="1" dirty="0" err="1"/>
              <a:t>Vp</a:t>
            </a:r>
            <a:r>
              <a:rPr lang="en-US" sz="2800" i="1" dirty="0"/>
              <a:t> </a:t>
            </a:r>
            <a:r>
              <a:rPr lang="en-US" sz="2800" dirty="0"/>
              <a:t>with the polarity shown.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3CCE2-AAE3-49AF-BE38-5CB01E8E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648200"/>
            <a:ext cx="4565475" cy="19812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02839D3-44A1-4769-BB2C-5E6D949E775D}"/>
              </a:ext>
            </a:extLst>
          </p:cNvPr>
          <p:cNvSpPr txBox="1">
            <a:spLocks/>
          </p:cNvSpPr>
          <p:nvPr/>
        </p:nvSpPr>
        <p:spPr>
          <a:xfrm>
            <a:off x="311325" y="5867400"/>
            <a:ext cx="7689675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65835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E19A-BD62-47F9-8245-64FBF56C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sz="2600" dirty="0"/>
              <a:t>Slightly beyond the negative peak, the diode shuts off (Fig. 4-31</a:t>
            </a:r>
            <a:r>
              <a:rPr lang="en-US" sz="2600" i="1" dirty="0"/>
              <a:t>c</a:t>
            </a:r>
            <a:r>
              <a:rPr lang="en-US" sz="2600" dirty="0"/>
              <a:t>). </a:t>
            </a:r>
          </a:p>
          <a:p>
            <a:pPr algn="just"/>
            <a:r>
              <a:rPr lang="en-US" sz="2600" dirty="0"/>
              <a:t>The </a:t>
            </a:r>
            <a:r>
              <a:rPr lang="en-US" sz="2600" i="1" dirty="0"/>
              <a:t>RLC </a:t>
            </a:r>
            <a:r>
              <a:rPr lang="en-US" sz="2600" dirty="0"/>
              <a:t>time constant is deliberately made much larger than the period </a:t>
            </a:r>
            <a:r>
              <a:rPr lang="en-US" sz="2600" i="1" dirty="0"/>
              <a:t>T </a:t>
            </a:r>
            <a:r>
              <a:rPr lang="en-US" sz="2600" dirty="0"/>
              <a:t>of the signal.</a:t>
            </a:r>
          </a:p>
          <a:p>
            <a:pPr algn="just"/>
            <a:r>
              <a:rPr lang="en-US" sz="2600" dirty="0"/>
              <a:t>We will define </a:t>
            </a:r>
            <a:r>
              <a:rPr lang="en-US" sz="2600" i="1" dirty="0"/>
              <a:t>much larger </a:t>
            </a:r>
            <a:r>
              <a:rPr lang="en-US" sz="2600" dirty="0"/>
              <a:t>as at least 100 times greater: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CD738-1EC7-43DA-AA00-AE3F6271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28051"/>
            <a:ext cx="2819400" cy="516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8F6D2-8C13-41E0-AED7-C163CCBD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826288"/>
            <a:ext cx="3200400" cy="184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20BFF-8174-4216-8026-2F25CD43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8" y="3826288"/>
            <a:ext cx="2971798" cy="18410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0B03EBB-D063-4F09-8D5A-2EA042A1FA81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644286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39D3-3B03-4A16-B138-81902D7A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9436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idea is similar to the way a half-wave rectifier with a capacitor-input filter works.</a:t>
            </a:r>
          </a:p>
          <a:p>
            <a:pPr algn="just"/>
            <a:r>
              <a:rPr lang="en-US" sz="2400" dirty="0"/>
              <a:t> The first quarter-cycle charges the capacitor fully. </a:t>
            </a:r>
          </a:p>
          <a:p>
            <a:pPr algn="just"/>
            <a:r>
              <a:rPr lang="en-US" sz="2400" dirty="0"/>
              <a:t>Then, the capacitor retains almost all of its charge during subsequent cycles. The small charge that is lost between cycles is replaced by diode conduction.</a:t>
            </a:r>
          </a:p>
          <a:p>
            <a:r>
              <a:rPr lang="en-US" sz="2400" dirty="0"/>
              <a:t>In Fig. 4-31</a:t>
            </a:r>
            <a:r>
              <a:rPr lang="en-US" sz="2400" i="1" dirty="0"/>
              <a:t>c</a:t>
            </a:r>
            <a:r>
              <a:rPr lang="en-US" sz="2400" dirty="0"/>
              <a:t>, the charged capacitor looks like a battery with a voltage of </a:t>
            </a:r>
            <a:r>
              <a:rPr lang="en-US" sz="2400" i="1" dirty="0" err="1"/>
              <a:t>Vp</a:t>
            </a:r>
            <a:r>
              <a:rPr lang="en-US" sz="2400" dirty="0"/>
              <a:t>. This is the dc voltage that is being added to the signal. </a:t>
            </a:r>
          </a:p>
          <a:p>
            <a:r>
              <a:rPr lang="en-US" sz="2400" dirty="0"/>
              <a:t>After the first quarter cycle, the output voltage is a positively clamped sine wave with a reference level of zero; that is, it sits on a level of 0 V.</a:t>
            </a:r>
            <a:endParaRPr lang="en-IN" sz="2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FABDE22-5363-43A2-A23D-983F0CADEA05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256393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43C5-0660-45E8-A6C7-EA735F7C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800" dirty="0"/>
              <a:t>Figure 4-31</a:t>
            </a:r>
            <a:r>
              <a:rPr lang="en-US" sz="2800" i="1" dirty="0"/>
              <a:t>d </a:t>
            </a:r>
            <a:r>
              <a:rPr lang="en-US" sz="2800" dirty="0"/>
              <a:t>shows the circuit as it is usually drawn. </a:t>
            </a:r>
          </a:p>
          <a:p>
            <a:r>
              <a:rPr lang="en-US" sz="2800" dirty="0"/>
              <a:t>Since the diode drops 0.7 V when conducting, the capacitor voltage does not quite reach </a:t>
            </a:r>
            <a:r>
              <a:rPr lang="en-US" sz="2800" i="1" dirty="0" err="1"/>
              <a:t>Vp</a:t>
            </a:r>
            <a:r>
              <a:rPr lang="en-US" sz="2800" dirty="0"/>
              <a:t>.</a:t>
            </a:r>
          </a:p>
          <a:p>
            <a:r>
              <a:rPr lang="en-US" sz="2800" dirty="0"/>
              <a:t> For this reason, the clamping is not perfect, and the negative peaks have a reference </a:t>
            </a:r>
            <a:r>
              <a:rPr lang="en-IN" sz="2800" dirty="0"/>
              <a:t>level of 20.7 V.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55F74-8B5A-48B2-8264-4B487AFF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810000"/>
            <a:ext cx="4953000" cy="22098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38DFBA9-5984-4A65-8CE1-D3738B140A9E}"/>
              </a:ext>
            </a:extLst>
          </p:cNvPr>
          <p:cNvSpPr txBox="1">
            <a:spLocks/>
          </p:cNvSpPr>
          <p:nvPr/>
        </p:nvSpPr>
        <p:spPr>
          <a:xfrm>
            <a:off x="866442" y="6126162"/>
            <a:ext cx="7134558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239487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2E45-DD49-4026-957C-9BB41808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Negative Clamper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8C8C-7850-483F-AA2F-ABD5B6E8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We get the negative </a:t>
            </a:r>
            <a:r>
              <a:rPr lang="en-US" sz="2400" dirty="0"/>
              <a:t>clamper of Fig. 4-32.</a:t>
            </a:r>
          </a:p>
          <a:p>
            <a:pPr algn="just"/>
            <a:r>
              <a:rPr lang="en-US" sz="2400" dirty="0"/>
              <a:t> As you can see, the capacitor voltage reverses, and the circuit becomes a negative clamper.</a:t>
            </a:r>
          </a:p>
          <a:p>
            <a:pPr algn="just"/>
            <a:r>
              <a:rPr lang="en-US" sz="2400" dirty="0"/>
              <a:t> Again, the clamping is less than perfect because the positive peaks have a reference level of 0.7 V instead of 0 V.</a:t>
            </a:r>
          </a:p>
          <a:p>
            <a:pPr algn="just"/>
            <a:r>
              <a:rPr lang="en-US" sz="2400" dirty="0"/>
              <a:t>As a memory aid, notice that the diode points in the direction of shift.</a:t>
            </a:r>
          </a:p>
          <a:p>
            <a:pPr algn="just"/>
            <a:r>
              <a:rPr lang="en-US" sz="2400" dirty="0"/>
              <a:t>In Fig. 4-32, the diode points downward, the same direction as the shift of the sine wave. </a:t>
            </a:r>
          </a:p>
          <a:p>
            <a:pPr algn="just"/>
            <a:r>
              <a:rPr lang="en-US" sz="2400" dirty="0"/>
              <a:t>This tells you that it’s a negative clamper.</a:t>
            </a:r>
            <a:endParaRPr lang="en-IN" sz="2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D76123-B009-4F4F-B541-3AD4E91D54BC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1588127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6AD6-2B3D-42CB-A8E9-AAE7A16C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D9A4-A77A-4CC6-8351-1D1E0DEC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88D97-6114-4C9C-84C0-168D9D87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29137"/>
            <a:ext cx="5312475" cy="34289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C08C39F-E8B9-4F5D-A238-90E0AEC0A150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8547773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8428-496E-400E-9890-A0FF4899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EEEE-7936-40D3-8CED-BEE4D98D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Both positive and negative clampers are widely used. </a:t>
            </a:r>
          </a:p>
          <a:p>
            <a:pPr algn="just"/>
            <a:r>
              <a:rPr lang="en-US" sz="2800" dirty="0"/>
              <a:t>For instance, television receivers use a clamper to change the reference level of video signals.</a:t>
            </a:r>
          </a:p>
          <a:p>
            <a:pPr algn="just"/>
            <a:r>
              <a:rPr lang="en-US" sz="2800" dirty="0"/>
              <a:t>Clampers are also used in radar and communication circuits.</a:t>
            </a:r>
            <a:endParaRPr lang="en-IN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B470701-7555-4B51-A10F-896334044E51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136162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CB2F-2884-4EF0-9918-C5B30F10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/>
              <a:t>PEAK  TO  PEAK DETECTOR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DE95-814C-4973-9A3B-16210647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half-wave rectifier with a capacitor-input filter produces a dc output voltage approximately equal to the peak of the input signal. </a:t>
            </a:r>
          </a:p>
          <a:p>
            <a:pPr algn="just"/>
            <a:r>
              <a:rPr lang="en-US" sz="2800" dirty="0"/>
              <a:t>When the same circuit uses a small-signal diode, it is called a </a:t>
            </a:r>
            <a:r>
              <a:rPr lang="en-US" sz="2800" b="1" dirty="0"/>
              <a:t>peak detector. </a:t>
            </a:r>
          </a:p>
          <a:p>
            <a:pPr algn="just"/>
            <a:r>
              <a:rPr lang="en-US" sz="2800" dirty="0"/>
              <a:t>Typically, peak detectors operate at frequencies that are much higher than 60 Hz. </a:t>
            </a:r>
          </a:p>
          <a:p>
            <a:pPr algn="just"/>
            <a:r>
              <a:rPr lang="en-US" sz="2800" dirty="0"/>
              <a:t>The output of a peak detector is useful in measurements, signal processing, and communications.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26700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6F8E-6F37-4D98-B963-4F931057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800" dirty="0"/>
              <a:t>If you cascade a clamper and a peak detector, you get a </a:t>
            </a:r>
            <a:r>
              <a:rPr lang="en-US" sz="2800" i="1" dirty="0"/>
              <a:t>peak-to-peak detector </a:t>
            </a:r>
          </a:p>
          <a:p>
            <a:r>
              <a:rPr lang="en-US" sz="2800" dirty="0"/>
              <a:t>As you can see, the output of a clamper is used as the input to a peak detector. </a:t>
            </a:r>
          </a:p>
          <a:p>
            <a:r>
              <a:rPr lang="en-US" sz="2800" dirty="0"/>
              <a:t>Since the sine wave is positively clamped, the input to the peak detector has a peak value of 2</a:t>
            </a:r>
            <a:r>
              <a:rPr lang="en-US" sz="2800" i="1" dirty="0"/>
              <a:t>Vp</a:t>
            </a:r>
            <a:r>
              <a:rPr lang="en-US" sz="2800" dirty="0"/>
              <a:t>. </a:t>
            </a:r>
          </a:p>
          <a:p>
            <a:r>
              <a:rPr lang="en-US" sz="2800" dirty="0"/>
              <a:t>This is why the output of the peak detector is a dc voltage equal to 2</a:t>
            </a:r>
            <a:r>
              <a:rPr lang="en-US" sz="2800" i="1" dirty="0"/>
              <a:t>Vp</a:t>
            </a:r>
            <a:r>
              <a:rPr lang="en-US" sz="2800" dirty="0"/>
              <a:t>.</a:t>
            </a:r>
            <a:endParaRPr lang="en-IN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3C29B4-848B-4219-A317-18E45E58B6CB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98194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7716-653F-4CE8-83D5-3768F5B2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As usual, the </a:t>
            </a:r>
            <a:r>
              <a:rPr lang="en-US" sz="2400" i="1" dirty="0"/>
              <a:t>RC </a:t>
            </a:r>
            <a:r>
              <a:rPr lang="en-US" sz="2400" dirty="0"/>
              <a:t>time constant must be much greater than the period of the signal. </a:t>
            </a:r>
          </a:p>
          <a:p>
            <a:pPr algn="just"/>
            <a:r>
              <a:rPr lang="en-US" sz="2400" dirty="0"/>
              <a:t>By satisfying this condition, you get good clamping action and good peak detection. </a:t>
            </a:r>
          </a:p>
          <a:p>
            <a:pPr algn="just"/>
            <a:r>
              <a:rPr lang="en-US" sz="2400" dirty="0"/>
              <a:t>The output ripple will therefore be small.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7CDD5-986B-4E4C-BF1E-9893F0CF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95601"/>
            <a:ext cx="7315200" cy="2286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E678D9-9589-422E-9B7B-384DA1216A0F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293375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157413"/>
            <a:ext cx="4772025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F17945D-12A9-4FF5-AA7A-89A2F2DA74A9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1940320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C0F8-32D2-4441-A034-4A711C02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54102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One application is in measuring </a:t>
            </a:r>
            <a:r>
              <a:rPr lang="en-US" sz="2800" dirty="0" err="1"/>
              <a:t>nonsinusoidal</a:t>
            </a:r>
            <a:r>
              <a:rPr lang="en-US" sz="2800" dirty="0"/>
              <a:t> signals. </a:t>
            </a:r>
          </a:p>
          <a:p>
            <a:pPr algn="just"/>
            <a:r>
              <a:rPr lang="en-US" sz="2800" dirty="0"/>
              <a:t>An ordinary ac voltmeter is calibrated to read the rms value of an ac signal. </a:t>
            </a:r>
          </a:p>
          <a:p>
            <a:pPr algn="just"/>
            <a:r>
              <a:rPr lang="en-US" sz="2800" dirty="0"/>
              <a:t>If you try to measure a </a:t>
            </a:r>
            <a:r>
              <a:rPr lang="en-US" sz="2800" dirty="0" err="1"/>
              <a:t>nonsinusoidal</a:t>
            </a:r>
            <a:r>
              <a:rPr lang="en-US" sz="2800" dirty="0"/>
              <a:t> signal, you will get an incorrect reading with an ordinary ac voltmeter.</a:t>
            </a:r>
          </a:p>
          <a:p>
            <a:pPr algn="just"/>
            <a:r>
              <a:rPr lang="en-US" sz="2800" dirty="0"/>
              <a:t>However, if the output of a peak-to-peak detector is used as the input to a dc voltmeter, it will indicate the peak-to-peak voltage. </a:t>
            </a:r>
          </a:p>
          <a:p>
            <a:pPr algn="just"/>
            <a:r>
              <a:rPr lang="en-US" sz="2800" dirty="0"/>
              <a:t>If the </a:t>
            </a:r>
            <a:r>
              <a:rPr lang="en-US" sz="2800" dirty="0" err="1"/>
              <a:t>nonsinusoidal</a:t>
            </a:r>
            <a:r>
              <a:rPr lang="en-US" sz="2800" dirty="0"/>
              <a:t> signal swings from 220 to 1 50 V, the reading is 70 V.</a:t>
            </a:r>
            <a:endParaRPr lang="en-IN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D6D9A3-3504-40B7-B06E-E89953BC60B4}"/>
              </a:ext>
            </a:extLst>
          </p:cNvPr>
          <p:cNvSpPr txBox="1">
            <a:spLocks/>
          </p:cNvSpPr>
          <p:nvPr/>
        </p:nvSpPr>
        <p:spPr>
          <a:xfrm>
            <a:off x="866442" y="6172200"/>
            <a:ext cx="7134558" cy="380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17368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Region</a:t>
            </a:r>
          </a:p>
          <a:p>
            <a:r>
              <a:rPr lang="en-US" dirty="0"/>
              <a:t>Knee voltage</a:t>
            </a:r>
          </a:p>
          <a:p>
            <a:r>
              <a:rPr lang="en-US" dirty="0"/>
              <a:t>Bulk Resistance</a:t>
            </a:r>
          </a:p>
          <a:p>
            <a:r>
              <a:rPr lang="en-US" dirty="0"/>
              <a:t>Maximum DC forward current</a:t>
            </a:r>
          </a:p>
          <a:p>
            <a:r>
              <a:rPr lang="en-US" dirty="0"/>
              <a:t>Power Dissipation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4CF8892-F6FE-460A-8E08-1C416B504938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53916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2400"/>
              <a:t>EXAMPLE 3.1</a:t>
            </a:r>
            <a:br>
              <a:rPr lang="en-US" sz="2400"/>
            </a:br>
            <a:r>
              <a:rPr lang="en-US" sz="2400"/>
              <a:t>Is </a:t>
            </a:r>
            <a:r>
              <a:rPr lang="en-US" sz="2400" dirty="0"/>
              <a:t>the diode forward or reverse biased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705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DA6837D-FF19-4615-9F05-9376D14C1AFA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346848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781799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08B7446-B27B-4096-A1CF-F0D8256445A9}"/>
              </a:ext>
            </a:extLst>
          </p:cNvPr>
          <p:cNvSpPr txBox="1">
            <a:spLocks/>
          </p:cNvSpPr>
          <p:nvPr/>
        </p:nvSpPr>
        <p:spPr>
          <a:xfrm>
            <a:off x="866442" y="5867400"/>
            <a:ext cx="7134558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Ramya .Srikanteswara , Department OF CSE,NMIT</a:t>
            </a:r>
          </a:p>
        </p:txBody>
      </p:sp>
    </p:spTree>
    <p:extLst>
      <p:ext uri="{BB962C8B-B14F-4D97-AF65-F5344CB8AC3E}">
        <p14:creationId xmlns:p14="http://schemas.microsoft.com/office/powerpoint/2010/main" val="123705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862</TotalTime>
  <Words>2909</Words>
  <Application>Microsoft Office PowerPoint</Application>
  <PresentationFormat>On-screen Show (4:3)</PresentationFormat>
  <Paragraphs>223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Century Gothic</vt:lpstr>
      <vt:lpstr>Wingdings 3</vt:lpstr>
      <vt:lpstr>Ion</vt:lpstr>
      <vt:lpstr>ELECTRONIC CIRCUITS</vt:lpstr>
      <vt:lpstr>PowerPoint Presentation</vt:lpstr>
      <vt:lpstr>Forward bias and Reverse bias </vt:lpstr>
      <vt:lpstr>INTRODUCTION</vt:lpstr>
      <vt:lpstr>PowerPoint Presentation</vt:lpstr>
      <vt:lpstr>PowerPoint Presentation</vt:lpstr>
      <vt:lpstr>PowerPoint Presentation</vt:lpstr>
      <vt:lpstr>EXAMPLE 3.1 Is the diode forward or reverse biased ?</vt:lpstr>
      <vt:lpstr>EXAMPLE 3.2</vt:lpstr>
      <vt:lpstr>Ideal diode</vt:lpstr>
      <vt:lpstr>PowerPoint Presentation</vt:lpstr>
      <vt:lpstr>Example 3.3</vt:lpstr>
      <vt:lpstr>Example 3.4</vt:lpstr>
      <vt:lpstr>PowerPoint Presentation</vt:lpstr>
      <vt:lpstr>Second Approximation</vt:lpstr>
      <vt:lpstr>Example 3.5</vt:lpstr>
      <vt:lpstr>Example 3.6</vt:lpstr>
      <vt:lpstr>Third Approximation</vt:lpstr>
      <vt:lpstr>Example 3.7</vt:lpstr>
      <vt:lpstr>Example 3.8</vt:lpstr>
      <vt:lpstr>Clippers and Limiters</vt:lpstr>
      <vt:lpstr>Small-Signal Diodes</vt:lpstr>
      <vt:lpstr>The Positive Clipper</vt:lpstr>
      <vt:lpstr>PowerPoint Presentation</vt:lpstr>
      <vt:lpstr>Here is how the circuit works</vt:lpstr>
      <vt:lpstr>PowerPoint Presentation</vt:lpstr>
      <vt:lpstr>Defining Conditions</vt:lpstr>
      <vt:lpstr>Why is bulk resistance important?</vt:lpstr>
      <vt:lpstr>stiff clipper</vt:lpstr>
      <vt:lpstr>The Negative Clipper</vt:lpstr>
      <vt:lpstr>PowerPoint Presentation</vt:lpstr>
      <vt:lpstr>The Limiter or Diode Clamp</vt:lpstr>
      <vt:lpstr>PowerPoint Presentation</vt:lpstr>
      <vt:lpstr>PowerPoint Presentation</vt:lpstr>
      <vt:lpstr>PowerPoint Presentation</vt:lpstr>
      <vt:lpstr>Biased Clippers</vt:lpstr>
      <vt:lpstr>PowerPoint Presentation</vt:lpstr>
      <vt:lpstr>PowerPoint Presentation</vt:lpstr>
      <vt:lpstr>Combination Clipper</vt:lpstr>
      <vt:lpstr>PowerPoint Presentation</vt:lpstr>
      <vt:lpstr>Variations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Clampers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Clamper</vt:lpstr>
      <vt:lpstr>PowerPoint Presentation</vt:lpstr>
      <vt:lpstr>PowerPoint Presentation</vt:lpstr>
      <vt:lpstr>PEAK  TO  PEAK DETECTOR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CIRCUITS</dc:title>
  <dc:creator>admin</dc:creator>
  <cp:lastModifiedBy>avinash kc</cp:lastModifiedBy>
  <cp:revision>81</cp:revision>
  <dcterms:created xsi:type="dcterms:W3CDTF">2018-11-08T06:59:09Z</dcterms:created>
  <dcterms:modified xsi:type="dcterms:W3CDTF">2023-02-07T03:43:50Z</dcterms:modified>
</cp:coreProperties>
</file>