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59"/>
  </p:notesMasterIdLst>
  <p:sldIdLst>
    <p:sldId id="256" r:id="rId2"/>
    <p:sldId id="398" r:id="rId3"/>
    <p:sldId id="399" r:id="rId4"/>
    <p:sldId id="257" r:id="rId5"/>
    <p:sldId id="258" r:id="rId6"/>
    <p:sldId id="260" r:id="rId7"/>
    <p:sldId id="259" r:id="rId8"/>
    <p:sldId id="261" r:id="rId9"/>
    <p:sldId id="262" r:id="rId10"/>
    <p:sldId id="263" r:id="rId11"/>
    <p:sldId id="272" r:id="rId12"/>
    <p:sldId id="400" r:id="rId13"/>
    <p:sldId id="264" r:id="rId14"/>
    <p:sldId id="265" r:id="rId15"/>
    <p:sldId id="266" r:id="rId16"/>
    <p:sldId id="267" r:id="rId17"/>
    <p:sldId id="268" r:id="rId18"/>
    <p:sldId id="279" r:id="rId19"/>
    <p:sldId id="269" r:id="rId20"/>
    <p:sldId id="281" r:id="rId21"/>
    <p:sldId id="270" r:id="rId22"/>
    <p:sldId id="273" r:id="rId23"/>
    <p:sldId id="282" r:id="rId24"/>
    <p:sldId id="274" r:id="rId25"/>
    <p:sldId id="283" r:id="rId26"/>
    <p:sldId id="275" r:id="rId27"/>
    <p:sldId id="276" r:id="rId28"/>
    <p:sldId id="277" r:id="rId29"/>
    <p:sldId id="340" r:id="rId30"/>
    <p:sldId id="278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7" r:id="rId55"/>
    <p:sldId id="308" r:id="rId56"/>
    <p:sldId id="309" r:id="rId57"/>
    <p:sldId id="396" r:id="rId5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vinash kc" initials="ak" lastIdx="1" clrIdx="0">
    <p:extLst>
      <p:ext uri="{19B8F6BF-5375-455C-9EA6-DF929625EA0E}">
        <p15:presenceInfo xmlns:p15="http://schemas.microsoft.com/office/powerpoint/2012/main" userId="4a2e607dbaf933f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68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1226B5-AD2E-4BCE-B133-F1BDA8678705}" type="datetimeFigureOut">
              <a:rPr lang="en-IN" smtClean="0"/>
              <a:t>14-02-2023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C8161A-8ACE-440E-8A7A-A626E1D0E3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23601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3136A-DC88-4F40-9DD5-31A37C63DEE7}" type="datetime1">
              <a:rPr lang="en-IN" smtClean="0"/>
              <a:t>14-02-2023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RAMYA. SRIKANTESWARA ,DEPARTMENT OF CSE, NMIT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3AF20-61CC-49FE-84AA-9147D17B25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6223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C8630-5C60-4795-94A3-074FCB4C9352}" type="datetime1">
              <a:rPr lang="en-IN" smtClean="0"/>
              <a:t>14-02-2023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RAMYA. SRIKANTESWARA ,DEPARTMENT OF CSE, NMIT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3AF20-61CC-49FE-84AA-9147D17B25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484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E468E-41E7-4B1C-BC5E-A7B066CFA5C8}" type="datetime1">
              <a:rPr lang="en-IN" smtClean="0"/>
              <a:t>14-02-2023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RAMYA. SRIKANTESWARA ,DEPARTMENT OF CSE, NMIT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3AF20-61CC-49FE-84AA-9147D17B25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6065419"/>
      </p:ext>
    </p:extLst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E468E-41E7-4B1C-BC5E-A7B066CFA5C8}" type="datetime1">
              <a:rPr lang="en-IN" smtClean="0"/>
              <a:t>14-02-2023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RAMYA. SRIKANTESWARA ,DEPARTMENT OF CSE, NMIT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3AF20-61CC-49FE-84AA-9147D17B257D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47937644"/>
      </p:ext>
    </p:extLst>
  </p:cSld>
  <p:clrMapOvr>
    <a:masterClrMapping/>
  </p:clrMapOvr>
  <p:hf sldNum="0"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18C21-B887-42BB-8F6B-2A5004683154}" type="datetime1">
              <a:rPr lang="en-IN" smtClean="0"/>
              <a:t>14-02-2023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RAMYA. SRIKANTESWARA ,DEPARTMENT OF CSE, NMIT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3AF20-61CC-49FE-84AA-9147D17B25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71238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E468E-41E7-4B1C-BC5E-A7B066CFA5C8}" type="datetime1">
              <a:rPr lang="en-IN" smtClean="0"/>
              <a:t>14-02-2023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RAMYA. SRIKANTESWARA ,DEPARTMENT OF CSE, NMIT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3AF20-61CC-49FE-84AA-9147D17B25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2834811"/>
      </p:ext>
    </p:extLst>
  </p:cSld>
  <p:clrMapOvr>
    <a:masterClrMapping/>
  </p:clrMapOvr>
  <p:hf sldNum="0"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E468E-41E7-4B1C-BC5E-A7B066CFA5C8}" type="datetime1">
              <a:rPr lang="en-IN" smtClean="0"/>
              <a:t>14-02-2023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RAMYA. SRIKANTESWARA ,DEPARTMENT OF CSE, NMIT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3AF20-61CC-49FE-84AA-9147D17B25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4691722"/>
      </p:ext>
    </p:extLst>
  </p:cSld>
  <p:clrMapOvr>
    <a:masterClrMapping/>
  </p:clrMapOvr>
  <p:hf sldNum="0"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D0DFD-C928-4915-8A9B-CC3AF55E693E}" type="datetime1">
              <a:rPr lang="en-IN" smtClean="0"/>
              <a:t>14-02-2023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RAMYA. SRIKANTESWARA ,DEPARTMENT OF CSE, NMIT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3AF20-61CC-49FE-84AA-9147D17B25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83700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48DE0-A747-4E1F-AB2D-2871977E4E71}" type="datetime1">
              <a:rPr lang="en-IN" smtClean="0"/>
              <a:t>14-02-2023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RAMYA. SRIKANTESWARA ,DEPARTMENT OF CSE, NMIT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3AF20-61CC-49FE-84AA-9147D17B25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3346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D8CAA-FA51-4595-9758-9CAA001C2448}" type="datetime1">
              <a:rPr lang="en-IN" smtClean="0"/>
              <a:t>14-02-2023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RAMYA. SRIKANTESWARA ,DEPARTMENT OF CSE, NMIT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3AF20-61CC-49FE-84AA-9147D17B25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3907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BE77D-F95C-4F49-A39B-D5F3EB699163}" type="datetime1">
              <a:rPr lang="en-IN" smtClean="0"/>
              <a:t>14-02-2023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RAMYA. SRIKANTESWARA ,DEPARTMENT OF CSE, NMIT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3AF20-61CC-49FE-84AA-9147D17B25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3272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0DF24-4287-4C57-8074-42A0692CE4C5}" type="datetime1">
              <a:rPr lang="en-IN" smtClean="0"/>
              <a:t>14-02-2023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RAMYA. SRIKANTESWARA ,DEPARTMENT OF CSE, NMIT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3AF20-61CC-49FE-84AA-9147D17B25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288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70A67-2FB4-4D58-9A13-13A49898F1EF}" type="datetime1">
              <a:rPr lang="en-IN" smtClean="0"/>
              <a:t>14-02-2023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RAMYA. SRIKANTESWARA ,DEPARTMENT OF CSE, NMIT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3AF20-61CC-49FE-84AA-9147D17B25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4617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29A80-5596-447E-AE40-371EB311C340}" type="datetime1">
              <a:rPr lang="en-IN" smtClean="0"/>
              <a:t>14-02-2023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RAMYA. SRIKANTESWARA ,DEPARTMENT OF CSE, NMIT</a:t>
            </a:r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3AF20-61CC-49FE-84AA-9147D17B25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9580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A9BCC-B5DF-49A1-B5E9-9823C1629C8A}" type="datetime1">
              <a:rPr lang="en-IN" smtClean="0"/>
              <a:t>14-02-2023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RAMYA. SRIKANTESWARA ,DEPARTMENT OF CSE, NMIT</a:t>
            </a:r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3AF20-61CC-49FE-84AA-9147D17B25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7573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29A9C-DD9B-45E4-9479-ADF89E05C73E}" type="datetime1">
              <a:rPr lang="en-IN" smtClean="0"/>
              <a:t>14-02-2023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RAMYA. SRIKANTESWARA ,DEPARTMENT OF CSE, NMIT</a:t>
            </a:r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3AF20-61CC-49FE-84AA-9147D17B25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1394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257F0-ED53-45A0-B3DC-1D60AB61BFFD}" type="datetime1">
              <a:rPr lang="en-IN" smtClean="0"/>
              <a:t>14-02-2023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RAMYA. SRIKANTESWARA ,DEPARTMENT OF CSE, NMIT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3AF20-61CC-49FE-84AA-9147D17B25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7391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8BE468E-41E7-4B1C-BC5E-A7B066CFA5C8}" type="datetime1">
              <a:rPr lang="en-IN" smtClean="0"/>
              <a:t>14-02-2023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/>
              <a:t>RAMYA. SRIKANTESWARA ,DEPARTMENT OF CSE, NMIT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63AF20-61CC-49FE-84AA-9147D17B25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43671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  <p:sldLayoutId id="2147483755" r:id="rId17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Voltage" TargetMode="External"/><Relationship Id="rId2" Type="http://schemas.openxmlformats.org/officeDocument/2006/relationships/hyperlink" Target="https://en.wikipedia.org/wiki/Electronic_amplifier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emf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6E4A8-6A93-4D16-941A-904C6D8F44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57399" y="735542"/>
            <a:ext cx="7197726" cy="2421464"/>
          </a:xfrm>
        </p:spPr>
        <p:txBody>
          <a:bodyPr/>
          <a:lstStyle/>
          <a:p>
            <a:pPr algn="ctr"/>
            <a:r>
              <a:rPr lang="en-US" u="sng" dirty="0"/>
              <a:t>ELECTRONIC CIRCUITS</a:t>
            </a:r>
            <a:endParaRPr lang="en-IN" u="sn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9C513A-72CB-41D8-A6D3-3671B97518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52850" y="3276600"/>
            <a:ext cx="4235450" cy="1428749"/>
          </a:xfrm>
        </p:spPr>
        <p:txBody>
          <a:bodyPr>
            <a:normAutofit/>
          </a:bodyPr>
          <a:lstStyle/>
          <a:p>
            <a:pPr algn="ctr"/>
            <a:endParaRPr lang="en-IN" sz="6600" u="sng" dirty="0"/>
          </a:p>
        </p:txBody>
      </p:sp>
    </p:spTree>
    <p:extLst>
      <p:ext uri="{BB962C8B-B14F-4D97-AF65-F5344CB8AC3E}">
        <p14:creationId xmlns:p14="http://schemas.microsoft.com/office/powerpoint/2010/main" val="2616828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83B66-4B00-4C43-BFD7-40AF8D9C7F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225" y="834887"/>
            <a:ext cx="10515600" cy="4494351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When no feedback path (or loop) is used, the voltage gain is maximum and is called the </a:t>
            </a:r>
            <a:r>
              <a:rPr lang="en-US" sz="2400" b="1" u="sng" dirty="0"/>
              <a:t>open-loop voltage gain</a:t>
            </a:r>
            <a:r>
              <a:rPr lang="en-US" sz="2400" b="1" dirty="0"/>
              <a:t>, </a:t>
            </a:r>
            <a:r>
              <a:rPr lang="en-US" sz="2400" dirty="0"/>
              <a:t>designated </a:t>
            </a:r>
            <a:r>
              <a:rPr lang="en-US" sz="2400" i="1" dirty="0"/>
              <a:t>AVOL</a:t>
            </a:r>
            <a:r>
              <a:rPr lang="en-US" sz="2400" dirty="0"/>
              <a:t>.</a:t>
            </a:r>
          </a:p>
          <a:p>
            <a:pPr algn="just"/>
            <a:r>
              <a:rPr lang="en-US" sz="2400" dirty="0"/>
              <a:t> In Summary Table 16-1,notice that the </a:t>
            </a:r>
            <a:r>
              <a:rPr lang="en-US" sz="2400" i="1" dirty="0"/>
              <a:t>AVOL </a:t>
            </a:r>
            <a:r>
              <a:rPr lang="en-US" sz="2400" dirty="0"/>
              <a:t>of the LM741C is 100,000. </a:t>
            </a:r>
          </a:p>
          <a:p>
            <a:pPr algn="just"/>
            <a:r>
              <a:rPr lang="en-US" sz="2400" dirty="0"/>
              <a:t>Although not infinite, this open loop voltage gain is very high.</a:t>
            </a:r>
          </a:p>
          <a:p>
            <a:pPr algn="just"/>
            <a:r>
              <a:rPr lang="en-US" sz="2400" dirty="0"/>
              <a:t> For instance, an input as small as 10 V produces an output of 1 V.</a:t>
            </a:r>
          </a:p>
          <a:p>
            <a:pPr algn="just"/>
            <a:r>
              <a:rPr lang="en-US" sz="2400" dirty="0"/>
              <a:t> Because the open-loop voltage gain is very high, we can use heavy negative feedback to improve the overall performance of a circuit.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9169575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CAF58-7BA0-447B-9BBB-CCBC99A8FD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0525"/>
            <a:ext cx="10515600" cy="5600700"/>
          </a:xfrm>
        </p:spPr>
        <p:txBody>
          <a:bodyPr>
            <a:normAutofit fontScale="85000" lnSpcReduction="20000"/>
          </a:bodyPr>
          <a:lstStyle/>
          <a:p>
            <a:pPr algn="just"/>
            <a:endParaRPr lang="en-US" sz="2800" dirty="0"/>
          </a:p>
          <a:p>
            <a:pPr algn="just"/>
            <a:r>
              <a:rPr lang="en-US" sz="2800" dirty="0"/>
              <a:t>Op amps are devices that many times are used to function as amplifiers. A voltage is input into the op amp and as output, it produces the voltage amplified. An ideal op amp will produce mega-gain, practically, it will be able to produce</a:t>
            </a:r>
            <a:r>
              <a:rPr lang="en-US" sz="2800" u="sng" dirty="0"/>
              <a:t> </a:t>
            </a:r>
            <a:r>
              <a:rPr lang="en-US" sz="2800" u="sng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infinite voltage </a:t>
            </a:r>
            <a:r>
              <a:rPr lang="en-US" sz="2800" u="sng">
                <a:solidFill>
                  <a:schemeClr val="accent2">
                    <a:lumMod val="60000"/>
                    <a:lumOff val="40000"/>
                  </a:schemeClr>
                </a:solidFill>
              </a:rPr>
              <a:t>gain.</a:t>
            </a:r>
          </a:p>
          <a:p>
            <a:pPr algn="just"/>
            <a:endParaRPr lang="en-US" sz="2800" u="sng" dirty="0"/>
          </a:p>
          <a:p>
            <a:pPr algn="just"/>
            <a:r>
              <a:rPr lang="en-US" sz="2800"/>
              <a:t>The </a:t>
            </a:r>
            <a:r>
              <a:rPr lang="en-US" sz="2800" u="sng">
                <a:solidFill>
                  <a:schemeClr val="accent2">
                    <a:lumMod val="60000"/>
                    <a:lumOff val="40000"/>
                  </a:schemeClr>
                </a:solidFill>
              </a:rPr>
              <a:t>input impedance </a:t>
            </a:r>
            <a:r>
              <a:rPr lang="en-US" sz="2800"/>
              <a:t>of an electrical network is the measure of the opposition to current (impedance), both static (resistance) and dynamic (reactance), into the load network that is external to the electrical source. </a:t>
            </a:r>
          </a:p>
          <a:p>
            <a:pPr algn="just"/>
            <a:endParaRPr lang="en-US" sz="2800" dirty="0"/>
          </a:p>
          <a:p>
            <a:pPr algn="just"/>
            <a:r>
              <a:rPr lang="en-US" sz="2800" dirty="0"/>
              <a:t>An ideal constant voltage power supply should have </a:t>
            </a:r>
            <a:r>
              <a:rPr lang="en-US" sz="2800" u="sng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zero output impedance </a:t>
            </a:r>
            <a:r>
              <a:rPr lang="en-US" sz="2800" dirty="0"/>
              <a:t>so that changes in the load such as higher load currents do not cause a voltage drop at the output. In addition, the low impedance helps in reducing the noise and interference.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157700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81E5FB-EE3B-43C1-A46B-15D9724FD6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725557"/>
            <a:ext cx="10131425" cy="5065643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i="0">
                <a:effectLst/>
                <a:latin typeface="+mn-lt"/>
              </a:rPr>
              <a:t>The </a:t>
            </a:r>
            <a:r>
              <a:rPr lang="en-US" b="1" i="0" u="sng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+mn-lt"/>
              </a:rPr>
              <a:t>input bias current </a:t>
            </a:r>
            <a:r>
              <a:rPr lang="en-US" i="0">
                <a:effectLst/>
                <a:latin typeface="+mn-lt"/>
              </a:rPr>
              <a:t>parameter, I</a:t>
            </a:r>
            <a:r>
              <a:rPr lang="en-US" i="0" baseline="-25000">
                <a:effectLst/>
                <a:latin typeface="+mn-lt"/>
              </a:rPr>
              <a:t>IB</a:t>
            </a:r>
            <a:r>
              <a:rPr lang="en-US" i="0">
                <a:effectLst/>
                <a:latin typeface="+mn-lt"/>
              </a:rPr>
              <a:t>, is defined as the average of the currents into the two input terminals with the output at a specified level. It is expressed in units of amperes. </a:t>
            </a:r>
            <a:endParaRPr lang="en-US" u="sng">
              <a:latin typeface="+mn-lt"/>
            </a:endParaRPr>
          </a:p>
          <a:p>
            <a:pPr algn="just"/>
            <a:endParaRPr lang="en-US" u="sng">
              <a:solidFill>
                <a:schemeClr val="accent4">
                  <a:lumMod val="75000"/>
                </a:schemeClr>
              </a:solidFill>
              <a:latin typeface="+mn-lt"/>
            </a:endParaRPr>
          </a:p>
          <a:p>
            <a:pPr algn="just"/>
            <a:r>
              <a:rPr lang="en-US" b="1" i="0" u="sng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+mn-lt"/>
              </a:rPr>
              <a:t>The input offset current </a:t>
            </a:r>
            <a:r>
              <a:rPr lang="en-US" i="0">
                <a:effectLst/>
                <a:latin typeface="+mn-lt"/>
              </a:rPr>
              <a:t>(I</a:t>
            </a:r>
            <a:r>
              <a:rPr lang="en-US" i="0" baseline="-25000">
                <a:effectLst/>
                <a:latin typeface="+mn-lt"/>
              </a:rPr>
              <a:t>OS</a:t>
            </a:r>
            <a:r>
              <a:rPr lang="en-US" i="0">
                <a:effectLst/>
                <a:latin typeface="+mn-lt"/>
              </a:rPr>
              <a:t>) is equal to the difference between the input bias current at the non-inverting terminal (I</a:t>
            </a:r>
            <a:r>
              <a:rPr lang="en-US" i="0" baseline="-25000">
                <a:effectLst/>
                <a:latin typeface="+mn-lt"/>
              </a:rPr>
              <a:t>B+</a:t>
            </a:r>
            <a:r>
              <a:rPr lang="en-US" i="0">
                <a:effectLst/>
                <a:latin typeface="+mn-lt"/>
              </a:rPr>
              <a:t>) minus the input bias current at the inverting (I</a:t>
            </a:r>
            <a:r>
              <a:rPr lang="en-US" i="0" baseline="-25000">
                <a:effectLst/>
                <a:latin typeface="+mn-lt"/>
              </a:rPr>
              <a:t>B-</a:t>
            </a:r>
            <a:r>
              <a:rPr lang="en-US" i="0">
                <a:effectLst/>
                <a:latin typeface="+mn-lt"/>
              </a:rPr>
              <a:t> ) terminal of the amplifier. Offset current is typically an order of magnitude less than bias current.</a:t>
            </a:r>
            <a:endParaRPr lang="en-US" u="sng">
              <a:latin typeface="+mn-lt"/>
            </a:endParaRPr>
          </a:p>
          <a:p>
            <a:pPr algn="just"/>
            <a:endParaRPr lang="en-US" u="sng">
              <a:latin typeface="+mn-lt"/>
            </a:endParaRPr>
          </a:p>
          <a:p>
            <a:pPr algn="just"/>
            <a:endParaRPr lang="en-US" u="sng">
              <a:latin typeface="+mn-lt"/>
            </a:endParaRPr>
          </a:p>
          <a:p>
            <a:pPr algn="just"/>
            <a:r>
              <a:rPr lang="en-US" u="sng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The input offset voltage </a:t>
            </a:r>
            <a:r>
              <a:rPr lang="en-US">
                <a:latin typeface="+mn-lt"/>
              </a:rPr>
              <a:t>(Vos) is a parameter defining the differential DC voltage required between the inputs of an amplifier, especially an operational amplifier (op-amp), to make the output zero (for voltage amplifiers, 0 volts with respect to ground or between differential outputs, depending on the output type)</a:t>
            </a:r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29138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7BA50-D994-41FB-A3D6-16E8F196D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5975"/>
          </a:xfrm>
        </p:spPr>
        <p:txBody>
          <a:bodyPr>
            <a:normAutofit/>
          </a:bodyPr>
          <a:lstStyle/>
          <a:p>
            <a:r>
              <a:rPr lang="en-IN" sz="3600" b="1" dirty="0"/>
              <a:t>16-2 The 741 Op Amp</a:t>
            </a:r>
            <a:endParaRPr lang="en-I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92CBEC-4699-4E7E-8273-7E63276A18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7800"/>
            <a:ext cx="10515600" cy="4729163"/>
          </a:xfrm>
        </p:spPr>
        <p:txBody>
          <a:bodyPr>
            <a:noAutofit/>
          </a:bodyPr>
          <a:lstStyle/>
          <a:p>
            <a:pPr algn="just"/>
            <a:r>
              <a:rPr lang="en-US" sz="2400" dirty="0"/>
              <a:t>In 1965, Fairchild Semiconductor introduced the A709, the first widely used monolithic op amp. </a:t>
            </a:r>
          </a:p>
          <a:p>
            <a:pPr algn="just"/>
            <a:r>
              <a:rPr lang="en-US" sz="2400" dirty="0"/>
              <a:t>Although successful, this first-generation op amp had many disadvantages. </a:t>
            </a:r>
          </a:p>
          <a:p>
            <a:pPr algn="just"/>
            <a:r>
              <a:rPr lang="en-US" sz="2400" dirty="0"/>
              <a:t>These led to an improved op amp known as the A741. </a:t>
            </a:r>
          </a:p>
          <a:p>
            <a:pPr algn="just"/>
            <a:r>
              <a:rPr lang="en-US" sz="2400" dirty="0"/>
              <a:t>Because it is inexpensive and easy to use, the A741 has been an enormous success.</a:t>
            </a:r>
          </a:p>
          <a:p>
            <a:pPr algn="just"/>
            <a:r>
              <a:rPr lang="en-IN" sz="2400" dirty="0"/>
              <a:t>Other </a:t>
            </a:r>
            <a:r>
              <a:rPr lang="en-US" sz="2400" dirty="0"/>
              <a:t>741 designs have appeared from various manufacturers. </a:t>
            </a:r>
          </a:p>
          <a:p>
            <a:pPr algn="just"/>
            <a:r>
              <a:rPr lang="en-US" sz="2400" dirty="0"/>
              <a:t>For instance, ON Semiconductor produces the MC1741, Texas Instruments the LM741, and Analog </a:t>
            </a:r>
            <a:r>
              <a:rPr lang="en-IN" sz="2400" dirty="0"/>
              <a:t>Devices the AD741.</a:t>
            </a:r>
          </a:p>
        </p:txBody>
      </p:sp>
    </p:spTree>
    <p:extLst>
      <p:ext uri="{BB962C8B-B14F-4D97-AF65-F5344CB8AC3E}">
        <p14:creationId xmlns:p14="http://schemas.microsoft.com/office/powerpoint/2010/main" val="39905686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61FB3-4F6E-419B-B2A8-0988FCC80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3600"/>
          </a:xfrm>
        </p:spPr>
        <p:txBody>
          <a:bodyPr>
            <a:normAutofit/>
          </a:bodyPr>
          <a:lstStyle/>
          <a:p>
            <a:r>
              <a:rPr lang="en-IN" sz="3600" b="1" dirty="0"/>
              <a:t>An Industry Standard</a:t>
            </a:r>
            <a:endParaRPr lang="en-I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25F365-E1EE-4D6B-B628-D63232465E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1601"/>
            <a:ext cx="10515600" cy="4467224"/>
          </a:xfrm>
        </p:spPr>
        <p:txBody>
          <a:bodyPr>
            <a:normAutofit/>
          </a:bodyPr>
          <a:lstStyle/>
          <a:p>
            <a:r>
              <a:rPr lang="en-US" sz="2400" dirty="0"/>
              <a:t>The 741 has become an industry standard.</a:t>
            </a:r>
          </a:p>
          <a:p>
            <a:r>
              <a:rPr lang="en-US" sz="2400" dirty="0"/>
              <a:t>Incidentally, the 741 has different versions numbered 741, 741A, 741C,741E, and 741N. </a:t>
            </a:r>
          </a:p>
          <a:p>
            <a:r>
              <a:rPr lang="en-US" sz="2400" dirty="0"/>
              <a:t>These differ in their voltage gain, temperature range, noise level, and other characteristics. </a:t>
            </a:r>
          </a:p>
          <a:p>
            <a:r>
              <a:rPr lang="en-US" sz="2400" dirty="0"/>
              <a:t>The 741C (the </a:t>
            </a:r>
            <a:r>
              <a:rPr lang="en-US" sz="2400" i="1" dirty="0"/>
              <a:t>C </a:t>
            </a:r>
            <a:r>
              <a:rPr lang="en-US" sz="2400" dirty="0"/>
              <a:t>stands for “commercial grade”) is the least expensive and most widely used. </a:t>
            </a:r>
          </a:p>
          <a:p>
            <a:r>
              <a:rPr lang="en-US" sz="2400" dirty="0"/>
              <a:t>It has an open-loop voltage gain of 100,000, an input impedance of 2 MV, and an output impedance of 75 V.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1016907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0D784-EA6D-4D11-9EC8-A96C56C0A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365126"/>
            <a:ext cx="10782300" cy="882650"/>
          </a:xfrm>
        </p:spPr>
        <p:txBody>
          <a:bodyPr>
            <a:noAutofit/>
          </a:bodyPr>
          <a:lstStyle/>
          <a:p>
            <a:r>
              <a:rPr lang="en-US" sz="3600" dirty="0"/>
              <a:t>Three popular package styles and their respective pinouts</a:t>
            </a:r>
            <a:endParaRPr lang="en-I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B92155-DFE0-4712-8078-45DD6B71CF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8750"/>
            <a:ext cx="10515600" cy="4748213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106EEE-E9CC-4157-A294-1C863F673A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850" y="1895475"/>
            <a:ext cx="9906000" cy="3533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4520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D9D39-BB52-4529-9594-CE3ABA620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8375"/>
          </a:xfrm>
        </p:spPr>
        <p:txBody>
          <a:bodyPr>
            <a:normAutofit/>
          </a:bodyPr>
          <a:lstStyle/>
          <a:p>
            <a:r>
              <a:rPr lang="en-IN" sz="3600" b="1" dirty="0"/>
              <a:t>The Input Diff Amp</a:t>
            </a:r>
            <a:endParaRPr lang="en-I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8D9010-73DE-4098-A450-7A709D85F4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6AC915-9B8D-4C72-B105-E935FA057C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1457616"/>
            <a:ext cx="9134475" cy="4095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252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F63FF1-2925-4808-9156-62E2BA04BC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52451"/>
            <a:ext cx="10515600" cy="4972050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The input stage is a diff amp (</a:t>
            </a:r>
            <a:r>
              <a:rPr lang="en-US" sz="2400" i="1" dirty="0"/>
              <a:t>Q</a:t>
            </a:r>
            <a:r>
              <a:rPr lang="en-US" sz="2400" dirty="0"/>
              <a:t>1 and </a:t>
            </a:r>
            <a:r>
              <a:rPr lang="en-US" sz="2400" i="1" dirty="0"/>
              <a:t>Q</a:t>
            </a:r>
            <a:r>
              <a:rPr lang="en-US" sz="2400" dirty="0"/>
              <a:t>2).</a:t>
            </a:r>
          </a:p>
          <a:p>
            <a:pPr algn="just"/>
            <a:r>
              <a:rPr lang="en-US" sz="2400" dirty="0"/>
              <a:t> In the 741, </a:t>
            </a:r>
            <a:r>
              <a:rPr lang="en-US" sz="2400" i="1" dirty="0"/>
              <a:t>Q</a:t>
            </a:r>
            <a:r>
              <a:rPr lang="en-US" sz="2400" dirty="0"/>
              <a:t>14 is a current source that replaces the tail resistor.</a:t>
            </a:r>
          </a:p>
          <a:p>
            <a:pPr algn="just"/>
            <a:r>
              <a:rPr lang="en-US" sz="2400" dirty="0"/>
              <a:t> </a:t>
            </a:r>
            <a:r>
              <a:rPr lang="en-US" sz="2400" i="1" dirty="0"/>
              <a:t>R</a:t>
            </a:r>
            <a:r>
              <a:rPr lang="en-US" sz="2400" dirty="0"/>
              <a:t>2, </a:t>
            </a:r>
            <a:r>
              <a:rPr lang="en-US" sz="2400" i="1" dirty="0"/>
              <a:t>Q</a:t>
            </a:r>
            <a:r>
              <a:rPr lang="en-US" sz="2400" dirty="0"/>
              <a:t>13, and </a:t>
            </a:r>
            <a:r>
              <a:rPr lang="en-US" sz="2400" i="1" dirty="0"/>
              <a:t>Q</a:t>
            </a:r>
            <a:r>
              <a:rPr lang="en-US" sz="2400" dirty="0"/>
              <a:t>14 are a current mirror that produces the tail current for </a:t>
            </a:r>
            <a:r>
              <a:rPr lang="en-US" sz="2400" i="1" dirty="0"/>
              <a:t>Q</a:t>
            </a:r>
            <a:r>
              <a:rPr lang="en-US" sz="2400" dirty="0"/>
              <a:t>1 and </a:t>
            </a:r>
            <a:r>
              <a:rPr lang="en-US" sz="2400" i="1" dirty="0"/>
              <a:t>Q</a:t>
            </a:r>
            <a:r>
              <a:rPr lang="en-US" sz="2400" dirty="0"/>
              <a:t>2.</a:t>
            </a:r>
          </a:p>
          <a:p>
            <a:pPr algn="just"/>
            <a:r>
              <a:rPr lang="en-US" sz="2400" dirty="0"/>
              <a:t> Instead of using an ordinary resistor as the collector resistor of the diff amp, the 741 uses an active-load resistor. </a:t>
            </a:r>
          </a:p>
          <a:p>
            <a:pPr algn="just"/>
            <a:r>
              <a:rPr lang="en-US" sz="2400" dirty="0"/>
              <a:t>This active-load </a:t>
            </a:r>
            <a:r>
              <a:rPr lang="en-US" sz="2400" i="1" dirty="0"/>
              <a:t>Q</a:t>
            </a:r>
            <a:r>
              <a:rPr lang="en-US" sz="2400" dirty="0"/>
              <a:t>4 acts like a current source with an extremely high impedance. </a:t>
            </a:r>
          </a:p>
          <a:p>
            <a:pPr algn="just"/>
            <a:r>
              <a:rPr lang="en-US" sz="2400" dirty="0"/>
              <a:t>Because of this, the voltage gain of the diff amp is much higher than with a passive-load resistor.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647927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CF0B9-93BA-4D7D-9DA5-FC195202C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314326"/>
            <a:ext cx="10131425" cy="1095374"/>
          </a:xfrm>
        </p:spPr>
        <p:txBody>
          <a:bodyPr/>
          <a:lstStyle/>
          <a:p>
            <a:r>
              <a:rPr lang="en-IN" b="1" dirty="0"/>
              <a:t>The Input Diff Amp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996BC50-A078-4662-92EC-9F164A7696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0225" y="1762125"/>
            <a:ext cx="7762875" cy="402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0801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D22F5-AB19-4F13-95B6-60E0DC7B52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52451"/>
            <a:ext cx="10515600" cy="5105399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The amplified signal from the diff amp drives the base of </a:t>
            </a:r>
            <a:r>
              <a:rPr lang="en-US" sz="2400" i="1" dirty="0"/>
              <a:t>Q</a:t>
            </a:r>
            <a:r>
              <a:rPr lang="en-US" sz="2400" dirty="0"/>
              <a:t>5, an emitter follower. </a:t>
            </a:r>
          </a:p>
          <a:p>
            <a:pPr algn="just"/>
            <a:r>
              <a:rPr lang="en-US" sz="2400" dirty="0"/>
              <a:t>This stage steps up the impedance level to avoid loading down the diff amp. </a:t>
            </a:r>
          </a:p>
          <a:p>
            <a:pPr algn="just"/>
            <a:r>
              <a:rPr lang="en-US" sz="2400" dirty="0"/>
              <a:t>The signal out of </a:t>
            </a:r>
            <a:r>
              <a:rPr lang="en-US" sz="2400" i="1" dirty="0"/>
              <a:t>Q</a:t>
            </a:r>
            <a:r>
              <a:rPr lang="en-US" sz="2400" dirty="0"/>
              <a:t>5 goes to </a:t>
            </a:r>
            <a:r>
              <a:rPr lang="en-US" sz="2400" i="1" dirty="0"/>
              <a:t>Q</a:t>
            </a:r>
            <a:r>
              <a:rPr lang="en-US" sz="2400" dirty="0"/>
              <a:t>6. </a:t>
            </a:r>
          </a:p>
          <a:p>
            <a:pPr algn="just"/>
            <a:r>
              <a:rPr lang="en-US" sz="2400" dirty="0"/>
              <a:t>Diodes </a:t>
            </a:r>
            <a:r>
              <a:rPr lang="en-US" sz="2400" i="1" dirty="0"/>
              <a:t>Q</a:t>
            </a:r>
            <a:r>
              <a:rPr lang="en-US" sz="2400" dirty="0"/>
              <a:t>7 and </a:t>
            </a:r>
            <a:r>
              <a:rPr lang="en-US" sz="2400" i="1" dirty="0"/>
              <a:t>Q</a:t>
            </a:r>
            <a:r>
              <a:rPr lang="en-US" sz="2400" dirty="0"/>
              <a:t>8 are part of the biasing for the final stage.</a:t>
            </a:r>
          </a:p>
          <a:p>
            <a:pPr algn="just"/>
            <a:r>
              <a:rPr lang="en-US" sz="2400" dirty="0"/>
              <a:t> </a:t>
            </a:r>
            <a:r>
              <a:rPr lang="en-US" sz="2400" i="1" dirty="0"/>
              <a:t>Q</a:t>
            </a:r>
            <a:r>
              <a:rPr lang="en-US" sz="2400" dirty="0"/>
              <a:t>11 is an active-load resistor for </a:t>
            </a:r>
            <a:r>
              <a:rPr lang="en-US" sz="2400" i="1" dirty="0"/>
              <a:t>Q</a:t>
            </a:r>
            <a:r>
              <a:rPr lang="en-US" sz="2400" dirty="0"/>
              <a:t>6. </a:t>
            </a:r>
          </a:p>
          <a:p>
            <a:pPr algn="just"/>
            <a:r>
              <a:rPr lang="en-US" sz="2400" dirty="0"/>
              <a:t>Therefore, </a:t>
            </a:r>
            <a:r>
              <a:rPr lang="en-US" sz="2400" i="1" dirty="0"/>
              <a:t>Q</a:t>
            </a:r>
            <a:r>
              <a:rPr lang="en-US" sz="2400" dirty="0"/>
              <a:t>6 and </a:t>
            </a:r>
            <a:r>
              <a:rPr lang="en-US" sz="2400" i="1" dirty="0"/>
              <a:t>Q</a:t>
            </a:r>
            <a:r>
              <a:rPr lang="en-US" sz="2400" dirty="0"/>
              <a:t>11 are like a CE driver stage with a very high voltage gain. </a:t>
            </a:r>
          </a:p>
        </p:txBody>
      </p:sp>
    </p:spTree>
    <p:extLst>
      <p:ext uri="{BB962C8B-B14F-4D97-AF65-F5344CB8AC3E}">
        <p14:creationId xmlns:p14="http://schemas.microsoft.com/office/powerpoint/2010/main" val="3566389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75379-B8FC-4477-88F4-65C63FEA5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/>
              <a:t>INTRODUCTION TO OP AMPS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2CBF1-78B4-4E58-8A12-720F485E02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361662"/>
            <a:ext cx="11101941" cy="4886738"/>
          </a:xfrm>
        </p:spPr>
        <p:txBody>
          <a:bodyPr>
            <a:noAutofit/>
          </a:bodyPr>
          <a:lstStyle/>
          <a:p>
            <a:pPr algn="just"/>
            <a:r>
              <a:rPr lang="en-US" sz="2400" b="0" i="0">
                <a:effectLst/>
                <a:latin typeface="Lato"/>
              </a:rPr>
              <a:t>An </a:t>
            </a:r>
            <a:r>
              <a:rPr lang="en-US" sz="2400" b="1" i="0">
                <a:effectLst/>
                <a:latin typeface="Lato"/>
              </a:rPr>
              <a:t>Operational Amplifier</a:t>
            </a:r>
            <a:r>
              <a:rPr lang="en-US" sz="2400" b="0" i="0">
                <a:effectLst/>
                <a:latin typeface="Lato"/>
              </a:rPr>
              <a:t>, or op-amp for short, is fundamentally a voltage amplifying device designed to be used with external feedback components such as resistors and capacitors between its output and input terminals.</a:t>
            </a:r>
          </a:p>
          <a:p>
            <a:pPr algn="just"/>
            <a:endParaRPr lang="en-US" sz="2400" b="0" i="0">
              <a:effectLst/>
              <a:latin typeface="Lato"/>
            </a:endParaRPr>
          </a:p>
          <a:p>
            <a:pPr algn="just"/>
            <a:r>
              <a:rPr lang="en-US" sz="2400" b="0" i="0">
                <a:effectLst/>
                <a:latin typeface="Lato"/>
              </a:rPr>
              <a:t> These feedback components determine the resulting function or “operation” of the amplifier and by virtue of the different feedback configurations whether resistive, capacitive or both, the amplifier can perform a variety of different operations, giving rise to its name of “Operational Amplifier”.</a:t>
            </a:r>
            <a:endParaRPr lang="en-IN" sz="2400"/>
          </a:p>
        </p:txBody>
      </p:sp>
    </p:spTree>
    <p:extLst>
      <p:ext uri="{BB962C8B-B14F-4D97-AF65-F5344CB8AC3E}">
        <p14:creationId xmlns:p14="http://schemas.microsoft.com/office/powerpoint/2010/main" val="12292335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CF0B9-93BA-4D7D-9DA5-FC195202C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The Input Diff Amp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996BC50-A078-4662-92EC-9F164A7696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32887" y="2052638"/>
            <a:ext cx="5888002" cy="419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7774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62996-310A-4CB0-9033-B9DBA8E5D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2575" y="384176"/>
            <a:ext cx="10515600" cy="844550"/>
          </a:xfrm>
        </p:spPr>
        <p:txBody>
          <a:bodyPr/>
          <a:lstStyle/>
          <a:p>
            <a:r>
              <a:rPr lang="en-IN" dirty="0"/>
              <a:t>The Final Stage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43C57-9AAE-4F75-B10C-A68CB04182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1125"/>
            <a:ext cx="10515600" cy="4162425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800" dirty="0"/>
              <a:t>The amplified signal out of the CE driver stage (</a:t>
            </a:r>
            <a:r>
              <a:rPr lang="en-US" sz="2800" i="1" dirty="0"/>
              <a:t>Q</a:t>
            </a:r>
            <a:r>
              <a:rPr lang="en-US" sz="2800" dirty="0"/>
              <a:t>6) goes to the final stage, which is a Class-B push-pull emitter follower (</a:t>
            </a:r>
            <a:r>
              <a:rPr lang="en-US" sz="2800" i="1" dirty="0"/>
              <a:t>Q</a:t>
            </a:r>
            <a:r>
              <a:rPr lang="en-US" sz="2800" dirty="0"/>
              <a:t>9 and </a:t>
            </a:r>
            <a:r>
              <a:rPr lang="en-US" sz="2800" i="1" dirty="0"/>
              <a:t>Q</a:t>
            </a:r>
            <a:r>
              <a:rPr lang="en-US" sz="2800" dirty="0"/>
              <a:t>10).</a:t>
            </a:r>
          </a:p>
          <a:p>
            <a:pPr algn="just"/>
            <a:endParaRPr lang="en-US" sz="2800" dirty="0"/>
          </a:p>
          <a:p>
            <a:pPr algn="just"/>
            <a:r>
              <a:rPr lang="en-US" sz="2800" dirty="0"/>
              <a:t> Because of the split supply (equal positive </a:t>
            </a:r>
            <a:r>
              <a:rPr lang="en-US" sz="2800" i="1" dirty="0"/>
              <a:t>VCC </a:t>
            </a:r>
            <a:r>
              <a:rPr lang="en-US" sz="2800" dirty="0"/>
              <a:t>and negative </a:t>
            </a:r>
            <a:r>
              <a:rPr lang="en-US" sz="2800" i="1" dirty="0"/>
              <a:t>VEE </a:t>
            </a:r>
            <a:r>
              <a:rPr lang="en-US" sz="2800" dirty="0"/>
              <a:t>voltages), the quiescent output is ideally 0 V when the input voltage is zero. </a:t>
            </a:r>
          </a:p>
          <a:p>
            <a:pPr algn="just"/>
            <a:endParaRPr lang="en-US" sz="2800" dirty="0"/>
          </a:p>
          <a:p>
            <a:pPr algn="just"/>
            <a:r>
              <a:rPr lang="en-US" sz="2800" dirty="0"/>
              <a:t>Any deviation from 0 V is called the </a:t>
            </a:r>
            <a:r>
              <a:rPr lang="en-US" sz="2800" b="1" dirty="0"/>
              <a:t>output error voltage.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7748569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2FD652-7D02-4F36-8CEC-072EB3CC08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66725"/>
            <a:ext cx="10515600" cy="4814888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When </a:t>
            </a:r>
            <a:r>
              <a:rPr lang="en-US" sz="2400" i="1" dirty="0"/>
              <a:t>v</a:t>
            </a:r>
            <a:r>
              <a:rPr lang="en-US" sz="2400" dirty="0"/>
              <a:t>1 is greater than </a:t>
            </a:r>
            <a:r>
              <a:rPr lang="en-US" sz="2400" i="1" dirty="0"/>
              <a:t>v</a:t>
            </a:r>
            <a:r>
              <a:rPr lang="en-US" sz="2400" dirty="0"/>
              <a:t>2, the input voltage </a:t>
            </a:r>
            <a:r>
              <a:rPr lang="en-US" sz="2400" i="1" dirty="0"/>
              <a:t>v</a:t>
            </a:r>
            <a:r>
              <a:rPr lang="en-US" sz="2400" dirty="0"/>
              <a:t>in produces a positive output voltage </a:t>
            </a:r>
            <a:r>
              <a:rPr lang="en-US" sz="2400" i="1" dirty="0" err="1"/>
              <a:t>v</a:t>
            </a:r>
            <a:r>
              <a:rPr lang="en-US" sz="2400" dirty="0" err="1"/>
              <a:t>out</a:t>
            </a:r>
            <a:r>
              <a:rPr lang="en-US" sz="2400" dirty="0"/>
              <a:t>. </a:t>
            </a:r>
          </a:p>
          <a:p>
            <a:pPr algn="just"/>
            <a:r>
              <a:rPr lang="en-US" sz="2400" dirty="0"/>
              <a:t>When </a:t>
            </a:r>
            <a:r>
              <a:rPr lang="en-US" sz="2400" i="1" dirty="0"/>
              <a:t>v</a:t>
            </a:r>
            <a:r>
              <a:rPr lang="en-US" sz="2400" dirty="0"/>
              <a:t>2 is greater than </a:t>
            </a:r>
            <a:r>
              <a:rPr lang="en-US" sz="2400" i="1" dirty="0"/>
              <a:t>v</a:t>
            </a:r>
            <a:r>
              <a:rPr lang="en-US" sz="2400" dirty="0"/>
              <a:t>1, the input voltage </a:t>
            </a:r>
            <a:r>
              <a:rPr lang="en-US" sz="2400" i="1" dirty="0"/>
              <a:t>v</a:t>
            </a:r>
            <a:r>
              <a:rPr lang="en-US" sz="2400" dirty="0"/>
              <a:t>in produces a negative output voltage </a:t>
            </a:r>
            <a:r>
              <a:rPr lang="en-US" sz="2400" i="1" dirty="0" err="1"/>
              <a:t>v</a:t>
            </a:r>
            <a:r>
              <a:rPr lang="en-US" sz="2400" dirty="0" err="1"/>
              <a:t>out</a:t>
            </a:r>
            <a:r>
              <a:rPr lang="en-US" sz="2400" dirty="0"/>
              <a:t>.</a:t>
            </a:r>
          </a:p>
          <a:p>
            <a:pPr algn="just"/>
            <a:r>
              <a:rPr lang="en-US" sz="2400" dirty="0"/>
              <a:t> Ideally, </a:t>
            </a:r>
            <a:r>
              <a:rPr lang="en-US" sz="2400" i="1" dirty="0" err="1"/>
              <a:t>v</a:t>
            </a:r>
            <a:r>
              <a:rPr lang="en-US" sz="2400" dirty="0" err="1"/>
              <a:t>out</a:t>
            </a:r>
            <a:r>
              <a:rPr lang="en-US" sz="2400" dirty="0"/>
              <a:t> can be as positive as +</a:t>
            </a:r>
            <a:r>
              <a:rPr lang="en-US" sz="2400" i="1" dirty="0"/>
              <a:t>VCC </a:t>
            </a:r>
            <a:r>
              <a:rPr lang="en-US" sz="2400" dirty="0"/>
              <a:t>and as negative as -</a:t>
            </a:r>
            <a:r>
              <a:rPr lang="en-US" sz="2400" i="1" dirty="0"/>
              <a:t>VEE </a:t>
            </a:r>
            <a:r>
              <a:rPr lang="en-US" sz="2400" dirty="0"/>
              <a:t>before clipping occurs. </a:t>
            </a:r>
          </a:p>
          <a:p>
            <a:pPr algn="just"/>
            <a:r>
              <a:rPr lang="en-US" sz="2400" dirty="0"/>
              <a:t>The output swing is normally within 1 to 2 V of each supply voltage because of voltage drops inside the 741.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335261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CF0B9-93BA-4D7D-9DA5-FC195202C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Input Diff Amp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996BC50-A078-4662-92EC-9F164A7696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32887" y="2052638"/>
            <a:ext cx="5888002" cy="419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0051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77152-4252-4775-A022-4B8A30C4B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0275"/>
          </a:xfrm>
        </p:spPr>
        <p:txBody>
          <a:bodyPr/>
          <a:lstStyle/>
          <a:p>
            <a:r>
              <a:rPr lang="en-IN" dirty="0"/>
              <a:t>Active Loading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274953-60A6-44EE-8F29-A1C1AA6ADD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3183"/>
            <a:ext cx="10515600" cy="5063780"/>
          </a:xfrm>
        </p:spPr>
        <p:txBody>
          <a:bodyPr>
            <a:noAutofit/>
          </a:bodyPr>
          <a:lstStyle/>
          <a:p>
            <a:pPr algn="just"/>
            <a:r>
              <a:rPr lang="en-US" sz="2400" dirty="0"/>
              <a:t>In Fig. 16-4, we have two examples of </a:t>
            </a:r>
            <a:r>
              <a:rPr lang="en-US" sz="2400" i="1" dirty="0"/>
              <a:t>active loading </a:t>
            </a:r>
            <a:r>
              <a:rPr lang="en-US" sz="2400" dirty="0"/>
              <a:t>(using transistors instead of resistors for loads). </a:t>
            </a:r>
          </a:p>
          <a:p>
            <a:pPr algn="just"/>
            <a:r>
              <a:rPr lang="en-US" sz="2400" dirty="0"/>
              <a:t>First, there is the active-load </a:t>
            </a:r>
            <a:r>
              <a:rPr lang="en-US" sz="2400" i="1" dirty="0"/>
              <a:t>Q</a:t>
            </a:r>
            <a:r>
              <a:rPr lang="en-US" sz="2400" dirty="0"/>
              <a:t>4 on the input diff amp. </a:t>
            </a:r>
          </a:p>
          <a:p>
            <a:pPr algn="just"/>
            <a:r>
              <a:rPr lang="en-US" sz="2400" dirty="0"/>
              <a:t>Second , there is the active-load </a:t>
            </a:r>
            <a:r>
              <a:rPr lang="en-US" sz="2400" i="1" dirty="0"/>
              <a:t>Q</a:t>
            </a:r>
            <a:r>
              <a:rPr lang="en-US" sz="2400" dirty="0"/>
              <a:t>11 in the CE driver stage. </a:t>
            </a:r>
          </a:p>
          <a:p>
            <a:pPr algn="just"/>
            <a:r>
              <a:rPr lang="en-US" sz="2400" dirty="0"/>
              <a:t>Because current sources have high output impedances, active loads produce much higher voltage gain than is possible with resistors. </a:t>
            </a:r>
          </a:p>
          <a:p>
            <a:pPr algn="just"/>
            <a:r>
              <a:rPr lang="en-US" sz="2400" dirty="0"/>
              <a:t>These active loads produce a typical voltage gain of 100,000 for the 741C. </a:t>
            </a:r>
          </a:p>
          <a:p>
            <a:pPr algn="just"/>
            <a:r>
              <a:rPr lang="en-US" sz="2400" dirty="0"/>
              <a:t>Active loading is very popular in integrated circuits (ICs) because it is easier and less expensive to fabricate transistors on a chip than it is </a:t>
            </a:r>
            <a:r>
              <a:rPr lang="en-IN" sz="2400" dirty="0"/>
              <a:t>to fabricate resistors.</a:t>
            </a:r>
          </a:p>
        </p:txBody>
      </p:sp>
    </p:spTree>
    <p:extLst>
      <p:ext uri="{BB962C8B-B14F-4D97-AF65-F5344CB8AC3E}">
        <p14:creationId xmlns:p14="http://schemas.microsoft.com/office/powerpoint/2010/main" val="10531275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CF0B9-93BA-4D7D-9DA5-FC195202C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The Input Diff Amp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996BC50-A078-4662-92EC-9F164A7696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32887" y="2052638"/>
            <a:ext cx="5888002" cy="419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5519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3CAB7-1856-4FCA-A066-449EDE6BC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5500"/>
          </a:xfrm>
        </p:spPr>
        <p:txBody>
          <a:bodyPr/>
          <a:lstStyle/>
          <a:p>
            <a:r>
              <a:rPr lang="en-IN" sz="4000" dirty="0"/>
              <a:t>Frequency Compensation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55B1EA-B585-4D43-8618-81E9A2C96A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8933"/>
            <a:ext cx="10515600" cy="4748213"/>
          </a:xfrm>
        </p:spPr>
        <p:txBody>
          <a:bodyPr>
            <a:normAutofit/>
          </a:bodyPr>
          <a:lstStyle/>
          <a:p>
            <a:r>
              <a:rPr lang="en-US" sz="2400" dirty="0"/>
              <a:t>In Fig. 16-4, </a:t>
            </a:r>
            <a:r>
              <a:rPr lang="en-US" sz="2400" i="1" dirty="0"/>
              <a:t>Cc </a:t>
            </a:r>
            <a:r>
              <a:rPr lang="en-US" sz="2400" dirty="0"/>
              <a:t>is a </a:t>
            </a:r>
            <a:r>
              <a:rPr lang="en-US" sz="2400" b="1" dirty="0"/>
              <a:t>compensating capacitor. </a:t>
            </a:r>
          </a:p>
          <a:p>
            <a:r>
              <a:rPr lang="en-US" sz="2400" dirty="0"/>
              <a:t>Because of the Miller effect, this small capacitor (typically 30 pF) is multiplied by the voltage gain of </a:t>
            </a:r>
            <a:r>
              <a:rPr lang="en-US" sz="2400" i="1" dirty="0"/>
              <a:t>Q</a:t>
            </a:r>
            <a:r>
              <a:rPr lang="en-US" sz="2400" dirty="0"/>
              <a:t>5 and </a:t>
            </a:r>
            <a:r>
              <a:rPr lang="en-US" sz="2400" i="1" dirty="0"/>
              <a:t>Q</a:t>
            </a:r>
            <a:r>
              <a:rPr lang="en-US" sz="2400" dirty="0"/>
              <a:t>6 to get a much larger equivalent capacitance of: </a:t>
            </a:r>
          </a:p>
          <a:p>
            <a:r>
              <a:rPr lang="en-US" sz="2400" dirty="0"/>
              <a:t>where </a:t>
            </a:r>
            <a:r>
              <a:rPr lang="en-US" sz="2400" i="1" dirty="0"/>
              <a:t>Av </a:t>
            </a:r>
            <a:r>
              <a:rPr lang="en-US" sz="2400" dirty="0"/>
              <a:t>is the voltage gain of the </a:t>
            </a:r>
            <a:r>
              <a:rPr lang="en-US" sz="2400" i="1" dirty="0"/>
              <a:t>Q</a:t>
            </a:r>
            <a:r>
              <a:rPr lang="en-US" sz="2400" dirty="0"/>
              <a:t>5 and </a:t>
            </a:r>
            <a:r>
              <a:rPr lang="en-US" sz="2400" i="1" dirty="0"/>
              <a:t>Q</a:t>
            </a:r>
            <a:r>
              <a:rPr lang="en-US" sz="2400" dirty="0"/>
              <a:t>6 stages.</a:t>
            </a:r>
          </a:p>
          <a:p>
            <a:r>
              <a:rPr lang="en-US" sz="2400" dirty="0"/>
              <a:t>The resistance facing this Miller capacitance is the output impedance of the diff amp. </a:t>
            </a:r>
          </a:p>
          <a:p>
            <a:r>
              <a:rPr lang="en-US" sz="2400" dirty="0"/>
              <a:t>Therefore, we have a lag circuit. </a:t>
            </a:r>
          </a:p>
          <a:p>
            <a:r>
              <a:rPr lang="en-US" sz="2400" dirty="0"/>
              <a:t>This lag circuit produces a cutoff frequency of 10 Hz in a 741C.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38F1BB-691B-445E-AB82-BF611BF76E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8608" y="4149726"/>
            <a:ext cx="3514725" cy="498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2071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64F42-E3FF-4905-8C2B-BAE7F42470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14375"/>
            <a:ext cx="10515600" cy="4867275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600" dirty="0"/>
              <a:t>The open-loop gain of the op amp is down 3 dB at this cutoff frequency. </a:t>
            </a:r>
          </a:p>
          <a:p>
            <a:pPr algn="just"/>
            <a:r>
              <a:rPr lang="en-US" sz="2600" dirty="0"/>
              <a:t> Then, </a:t>
            </a:r>
            <a:r>
              <a:rPr lang="en-US" sz="2600" i="1" dirty="0"/>
              <a:t>AVOL </a:t>
            </a:r>
            <a:r>
              <a:rPr lang="en-US" sz="2600" dirty="0"/>
              <a:t>decreases approximately 20 dB per decade until </a:t>
            </a:r>
            <a:r>
              <a:rPr lang="en-IN" sz="2600" dirty="0"/>
              <a:t>reaching the unity-gain frequency.</a:t>
            </a:r>
          </a:p>
          <a:p>
            <a:pPr algn="just"/>
            <a:r>
              <a:rPr lang="en-US" sz="2600" dirty="0"/>
              <a:t>Figure 16-5 shows the ideal Bode plot of open-loop voltage gain versus frequency. </a:t>
            </a:r>
          </a:p>
          <a:p>
            <a:pPr algn="just"/>
            <a:r>
              <a:rPr lang="en-US" sz="2600" dirty="0"/>
              <a:t>The 741C has an open-loop voltage gain of 100,000, equivalent to 100 </a:t>
            </a:r>
            <a:r>
              <a:rPr lang="en-US" sz="2600" dirty="0" err="1"/>
              <a:t>dB.</a:t>
            </a:r>
            <a:r>
              <a:rPr lang="en-US" sz="2600" dirty="0"/>
              <a:t> </a:t>
            </a:r>
          </a:p>
          <a:p>
            <a:pPr algn="just"/>
            <a:r>
              <a:rPr lang="en-US" sz="2600" dirty="0"/>
              <a:t>Since the open-loop cutoff frequency is 10 Hz, the voltage gain breaks at 10 Hz and then rolls off at a rate of 20 dB per decade until it is 0 dB at 1 </a:t>
            </a:r>
            <a:r>
              <a:rPr lang="en-US" sz="2600" dirty="0" err="1"/>
              <a:t>MHz.</a:t>
            </a:r>
            <a:endParaRPr lang="en-IN" sz="26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062628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2798A9-ECE2-40D3-BB57-471C200F20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57225"/>
            <a:ext cx="10515600" cy="5519738"/>
          </a:xfrm>
        </p:spPr>
        <p:txBody>
          <a:bodyPr/>
          <a:lstStyle/>
          <a:p>
            <a:r>
              <a:rPr lang="en-US" sz="2800" dirty="0"/>
              <a:t>An op amp that is internally compensated, such as the 741C, has a </a:t>
            </a:r>
            <a:r>
              <a:rPr lang="en-US" sz="2800" b="1" dirty="0"/>
              <a:t>first-order response.</a:t>
            </a:r>
          </a:p>
          <a:p>
            <a:r>
              <a:rPr lang="en-IN" sz="2800" dirty="0" err="1"/>
              <a:t>Ie</a:t>
            </a:r>
            <a:r>
              <a:rPr lang="en-IN" sz="2800" dirty="0"/>
              <a:t>..a first-order response (20 dB per </a:t>
            </a:r>
            <a:r>
              <a:rPr lang="en-US" sz="2800" dirty="0"/>
              <a:t>decade </a:t>
            </a:r>
            <a:r>
              <a:rPr lang="en-US" sz="2800" dirty="0" err="1"/>
              <a:t>rolloff</a:t>
            </a:r>
            <a:r>
              <a:rPr lang="en-US" sz="2800" dirty="0"/>
              <a:t> ), a second-order response (40 dB per decade </a:t>
            </a:r>
            <a:r>
              <a:rPr lang="en-US" sz="2800" dirty="0" err="1"/>
              <a:t>rolloff</a:t>
            </a:r>
            <a:r>
              <a:rPr lang="en-US" sz="2800" dirty="0"/>
              <a:t> ), a third-order response (60 dB per decade </a:t>
            </a:r>
            <a:r>
              <a:rPr lang="en-US" sz="2800" dirty="0" err="1"/>
              <a:t>rolloff</a:t>
            </a:r>
            <a:r>
              <a:rPr lang="en-US" sz="2800" dirty="0"/>
              <a:t>), and so on.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D87D4E-4887-4137-A0E3-F0599C50B7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4100" y="3417094"/>
            <a:ext cx="7172325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7301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1456B7-087B-4F14-A160-7E83B145C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95300"/>
            <a:ext cx="10515600" cy="5681663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sz="2800" b="1" dirty="0"/>
              <a:t>Bias voltage </a:t>
            </a:r>
            <a:r>
              <a:rPr lang="en-US" sz="2800" dirty="0"/>
              <a:t>is the amount of voltage that an electronic device needs in order to power on and function.</a:t>
            </a:r>
          </a:p>
          <a:p>
            <a:pPr algn="just"/>
            <a:r>
              <a:rPr lang="en-US" sz="2800" dirty="0"/>
              <a:t>The input </a:t>
            </a:r>
            <a:r>
              <a:rPr lang="en-US" sz="2800" b="1"/>
              <a:t>offset voltage</a:t>
            </a:r>
            <a:r>
              <a:rPr lang="en-US" sz="2800"/>
              <a:t> </a:t>
            </a:r>
            <a:r>
              <a:rPr lang="en-US" sz="2800" dirty="0"/>
              <a:t>is a parameter defining the differential DC </a:t>
            </a:r>
            <a:r>
              <a:rPr lang="en-US" sz="2800" b="1" dirty="0"/>
              <a:t>voltage</a:t>
            </a:r>
            <a:r>
              <a:rPr lang="en-US" sz="2800" dirty="0"/>
              <a:t> required between the inputs of an amplifier, especially an operational amplifier (op-amp), to make the output zero.</a:t>
            </a:r>
          </a:p>
          <a:p>
            <a:pPr algn="just"/>
            <a:r>
              <a:rPr lang="en-US" sz="2800" b="1" dirty="0"/>
              <a:t>Common</a:t>
            </a:r>
            <a:r>
              <a:rPr lang="en-US" sz="2800" dirty="0"/>
              <a:t>-</a:t>
            </a:r>
            <a:r>
              <a:rPr lang="en-US" sz="2800" b="1" dirty="0"/>
              <a:t>mode</a:t>
            </a:r>
            <a:r>
              <a:rPr lang="en-US" sz="2800" dirty="0"/>
              <a:t> means a </a:t>
            </a:r>
            <a:r>
              <a:rPr lang="en-US" sz="2800" b="1" dirty="0"/>
              <a:t>signal</a:t>
            </a:r>
            <a:r>
              <a:rPr lang="en-US" sz="2800" dirty="0"/>
              <a:t> that is equal=same on BOTH sides of the differential pair. </a:t>
            </a:r>
          </a:p>
          <a:p>
            <a:pPr algn="just"/>
            <a:r>
              <a:rPr lang="en-US" sz="2800" dirty="0"/>
              <a:t>The </a:t>
            </a:r>
            <a:r>
              <a:rPr lang="en-US" sz="2800" b="1" dirty="0"/>
              <a:t>op amp</a:t>
            </a:r>
            <a:r>
              <a:rPr lang="en-US" sz="2800" dirty="0"/>
              <a:t> common-mode rejection ratio (</a:t>
            </a:r>
            <a:r>
              <a:rPr lang="en-US" sz="2800" b="1" dirty="0"/>
              <a:t>CMRR</a:t>
            </a:r>
            <a:r>
              <a:rPr lang="en-US" sz="2800" dirty="0"/>
              <a:t>) is the ratio of the common-mode gain to differential-mode gain. For example, if a differential input change of Y volts produces a change of 1 V at the output, and a common-mode change of X volts produces a similar change of 1 V, then the </a:t>
            </a:r>
            <a:r>
              <a:rPr lang="en-US" sz="2800" b="1" dirty="0"/>
              <a:t>CMRR</a:t>
            </a:r>
            <a:r>
              <a:rPr lang="en-US" sz="2800" dirty="0"/>
              <a:t> is X/Y.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08920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9F0BC-5643-47FC-8D0B-A2AC8D94B7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506896"/>
            <a:ext cx="7265502" cy="5284305"/>
          </a:xfrm>
        </p:spPr>
        <p:txBody>
          <a:bodyPr>
            <a:normAutofit/>
          </a:bodyPr>
          <a:lstStyle/>
          <a:p>
            <a:pPr algn="just"/>
            <a:r>
              <a:rPr lang="en-US" sz="2400" b="0" i="0">
                <a:effectLst/>
                <a:latin typeface="Lato"/>
              </a:rPr>
              <a:t>An </a:t>
            </a:r>
            <a:r>
              <a:rPr lang="en-US" sz="2400" b="0" i="1">
                <a:effectLst/>
                <a:latin typeface="Lato"/>
              </a:rPr>
              <a:t>Operational Amplifier</a:t>
            </a:r>
            <a:r>
              <a:rPr lang="en-US" sz="2400" b="0" i="0">
                <a:effectLst/>
                <a:latin typeface="Lato"/>
              </a:rPr>
              <a:t> is basically a three-terminal device which consists of two high impedance inputs. One of the inputs is called the </a:t>
            </a:r>
            <a:r>
              <a:rPr lang="en-US" sz="2400" b="1" i="0">
                <a:effectLst/>
                <a:latin typeface="Lato"/>
              </a:rPr>
              <a:t>Inverting Input</a:t>
            </a:r>
            <a:r>
              <a:rPr lang="en-US" sz="2400" b="0" i="0">
                <a:effectLst/>
                <a:latin typeface="Lato"/>
              </a:rPr>
              <a:t>, marked with a negative or “minus” sign, ( </a:t>
            </a:r>
            <a:r>
              <a:rPr lang="en-US" sz="2400" b="0" i="0" u="none" strike="noStrike">
                <a:effectLst/>
                <a:latin typeface="Lato"/>
              </a:rPr>
              <a:t>–</a:t>
            </a:r>
            <a:r>
              <a:rPr lang="en-US" sz="2400" b="0" i="0">
                <a:effectLst/>
                <a:latin typeface="Lato"/>
              </a:rPr>
              <a:t> ). </a:t>
            </a:r>
          </a:p>
          <a:p>
            <a:pPr algn="just"/>
            <a:endParaRPr lang="en-US" sz="2400">
              <a:latin typeface="Lato"/>
            </a:endParaRPr>
          </a:p>
          <a:p>
            <a:pPr algn="just"/>
            <a:r>
              <a:rPr lang="en-US" sz="2400" b="0" i="0">
                <a:effectLst/>
                <a:latin typeface="Lato"/>
              </a:rPr>
              <a:t>The other input is called the </a:t>
            </a:r>
            <a:r>
              <a:rPr lang="en-US" sz="2400" b="1" i="0">
                <a:effectLst/>
                <a:latin typeface="Lato"/>
              </a:rPr>
              <a:t>Non-inverting Input</a:t>
            </a:r>
            <a:r>
              <a:rPr lang="en-US" sz="2400" b="0" i="0">
                <a:effectLst/>
                <a:latin typeface="Lato"/>
              </a:rPr>
              <a:t>, marked with a positive or “plus” sign ( </a:t>
            </a:r>
            <a:r>
              <a:rPr lang="en-US" sz="2400" b="0" i="0" u="none" strike="noStrike">
                <a:effectLst/>
                <a:latin typeface="Lato"/>
              </a:rPr>
              <a:t>+</a:t>
            </a:r>
            <a:r>
              <a:rPr lang="en-US" sz="2400" b="0" i="0">
                <a:effectLst/>
                <a:latin typeface="Lato"/>
              </a:rPr>
              <a:t> ).</a:t>
            </a:r>
          </a:p>
          <a:p>
            <a:pPr algn="just"/>
            <a:endParaRPr lang="en-US" sz="2400" b="0" i="0">
              <a:effectLst/>
              <a:latin typeface="Lato"/>
            </a:endParaRPr>
          </a:p>
          <a:p>
            <a:pPr algn="just"/>
            <a:r>
              <a:rPr lang="en-US" sz="2400" b="0" i="0">
                <a:effectLst/>
                <a:latin typeface="Lato"/>
              </a:rPr>
              <a:t>A third terminal represents the operational amplifiers output port</a:t>
            </a:r>
          </a:p>
          <a:p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E45A1A-4D57-46BF-8F7B-11918A670E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54" t="19855" r="64375" b="46667"/>
          <a:stretch/>
        </p:blipFill>
        <p:spPr>
          <a:xfrm>
            <a:off x="8309111" y="609600"/>
            <a:ext cx="3727174" cy="3823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897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E02A7-426F-4F3D-B657-C90E0A8EE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0026"/>
            <a:ext cx="10515600" cy="590550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Bias and Off sets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F0EF78-4AD9-4A9E-A567-723F7D724A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90577"/>
            <a:ext cx="10515600" cy="5591174"/>
          </a:xfrm>
        </p:spPr>
        <p:txBody>
          <a:bodyPr>
            <a:noAutofit/>
          </a:bodyPr>
          <a:lstStyle/>
          <a:p>
            <a:pPr algn="just"/>
            <a:r>
              <a:rPr lang="en-US" sz="2400" dirty="0"/>
              <a:t>A differential amplifier has input bias and offsets that produce an output error when there is no input signal. </a:t>
            </a:r>
          </a:p>
          <a:p>
            <a:pPr algn="just"/>
            <a:r>
              <a:rPr lang="en-US" sz="2400" dirty="0"/>
              <a:t>In many applications, the output error is small enough to ignore. </a:t>
            </a:r>
          </a:p>
          <a:p>
            <a:pPr algn="just"/>
            <a:r>
              <a:rPr lang="en-US" sz="2400" dirty="0"/>
              <a:t>But when the output error cannot be ignored , a designer can reduce it by using equal base resistors. </a:t>
            </a:r>
          </a:p>
          <a:p>
            <a:pPr algn="just"/>
            <a:r>
              <a:rPr lang="en-US" sz="2400" dirty="0"/>
              <a:t>This eliminates the problem of bias current, but not the offset current or offset voltage.</a:t>
            </a:r>
          </a:p>
          <a:p>
            <a:pPr algn="just"/>
            <a:r>
              <a:rPr lang="en-US" sz="2400" dirty="0"/>
              <a:t>This is why it is best to eliminate output error by using the </a:t>
            </a:r>
            <a:r>
              <a:rPr lang="en-US" sz="2400" b="1" dirty="0"/>
              <a:t>nulling circuit </a:t>
            </a:r>
            <a:r>
              <a:rPr lang="en-US" sz="2400" dirty="0"/>
              <a:t>given on the data sheet. </a:t>
            </a:r>
          </a:p>
          <a:p>
            <a:pPr algn="just"/>
            <a:r>
              <a:rPr lang="en-US" sz="2400" dirty="0"/>
              <a:t>This recommended </a:t>
            </a:r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nulling circuit </a:t>
            </a:r>
            <a:r>
              <a:rPr lang="en-US" sz="2400" dirty="0"/>
              <a:t>works with the internal circuitry to eliminate the output error and also to minimize </a:t>
            </a:r>
            <a:r>
              <a:rPr lang="en-US" sz="2400" i="1" dirty="0"/>
              <a:t>thermal drift.</a:t>
            </a:r>
          </a:p>
          <a:p>
            <a:pPr algn="just"/>
            <a:r>
              <a:rPr lang="en-US" sz="2400" dirty="0"/>
              <a:t>A slow change in output voltage caused by the effect of changing temperature on </a:t>
            </a:r>
            <a:r>
              <a:rPr lang="en-IN" sz="2400" dirty="0"/>
              <a:t>op-amp parameters.</a:t>
            </a:r>
          </a:p>
        </p:txBody>
      </p:sp>
    </p:spTree>
    <p:extLst>
      <p:ext uri="{BB962C8B-B14F-4D97-AF65-F5344CB8AC3E}">
        <p14:creationId xmlns:p14="http://schemas.microsoft.com/office/powerpoint/2010/main" val="21056814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B9E0F4-9B1C-4665-A191-C626A5437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5350" y="685800"/>
            <a:ext cx="10296526" cy="5553075"/>
          </a:xfrm>
        </p:spPr>
        <p:txBody>
          <a:bodyPr>
            <a:noAutofit/>
          </a:bodyPr>
          <a:lstStyle/>
          <a:p>
            <a:pPr algn="just"/>
            <a:r>
              <a:rPr lang="en-US" sz="2400" dirty="0"/>
              <a:t>Figure 16-6 shows the nulling method suggested on the data sheet of a 741C. </a:t>
            </a:r>
          </a:p>
          <a:p>
            <a:pPr algn="just"/>
            <a:r>
              <a:rPr lang="en-US" sz="2400" dirty="0"/>
              <a:t>The ac source driving the inverting input has a Thevenin resistance of </a:t>
            </a:r>
            <a:r>
              <a:rPr lang="en-US" sz="2400" i="1" dirty="0"/>
              <a:t>RB</a:t>
            </a:r>
            <a:r>
              <a:rPr lang="en-US" sz="2400" dirty="0"/>
              <a:t>.</a:t>
            </a:r>
          </a:p>
          <a:p>
            <a:pPr algn="just"/>
            <a:r>
              <a:rPr lang="en-US" sz="2400" dirty="0"/>
              <a:t>To neutralize the effect of input bias current (80 </a:t>
            </a:r>
            <a:r>
              <a:rPr lang="en-US" sz="2400" dirty="0" err="1"/>
              <a:t>nA</a:t>
            </a:r>
            <a:r>
              <a:rPr lang="en-US" sz="2400" dirty="0"/>
              <a:t>) flowing through this source resistance, a discrete resistor of equal value is added to the noninverting input, as </a:t>
            </a:r>
            <a:r>
              <a:rPr lang="en-IN" sz="2400" dirty="0"/>
              <a:t>shown. </a:t>
            </a:r>
          </a:p>
          <a:p>
            <a:pPr algn="just"/>
            <a:r>
              <a:rPr lang="en-US" sz="2400" dirty="0"/>
              <a:t>To eliminate the effect of an input offset current of 20 </a:t>
            </a:r>
            <a:r>
              <a:rPr lang="en-US" sz="2400" dirty="0" err="1"/>
              <a:t>nA</a:t>
            </a:r>
            <a:r>
              <a:rPr lang="en-US" sz="2400" dirty="0"/>
              <a:t> and an input offset voltage of 2 mV, the data sheet of a 741C recommends using a 10-kV potentiometer between pins 1 and 5. </a:t>
            </a:r>
          </a:p>
          <a:p>
            <a:pPr algn="just"/>
            <a:r>
              <a:rPr lang="en-US" sz="2400" dirty="0"/>
              <a:t>By adjusting this potentiometer with no input signal, we can null or zero the output voltage.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6693228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D0376-C726-4FE9-9C0F-BB6998AA5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88F58-A9E1-4A26-BE67-C2870F5B3B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172E71-ED45-4545-BA8C-6077883F54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9875" y="1171576"/>
            <a:ext cx="7181850" cy="3834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1875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2C19B-F944-4DF4-882D-16BA716A0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725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Common-Mode Rejection Ratio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A85A9-92E8-495F-8AAA-74DE4F2FED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7775"/>
            <a:ext cx="10515600" cy="4929187"/>
          </a:xfrm>
        </p:spPr>
        <p:txBody>
          <a:bodyPr/>
          <a:lstStyle/>
          <a:p>
            <a:pPr algn="just"/>
            <a:r>
              <a:rPr lang="en-US" sz="2400" dirty="0"/>
              <a:t>For a 741C, CMRR is 90 dB at low frequencies. </a:t>
            </a:r>
          </a:p>
          <a:p>
            <a:pPr algn="just"/>
            <a:r>
              <a:rPr lang="en-US" sz="2400" dirty="0"/>
              <a:t>Given equal signals, one a desired signal and the other a common-mode signal, the desired signal will be 90 dB larger at the output than the common-mode signal. </a:t>
            </a:r>
          </a:p>
          <a:p>
            <a:pPr algn="just"/>
            <a:r>
              <a:rPr lang="en-US" sz="2400" dirty="0"/>
              <a:t>In ordinary numbers, this means that the desired signal will be approximately 30,000 times larger than the common-mode signal. </a:t>
            </a:r>
          </a:p>
          <a:p>
            <a:pPr algn="just"/>
            <a:r>
              <a:rPr lang="en-US" sz="2400" dirty="0"/>
              <a:t>At higher frequencies, reactive effects degrade CMRR, as shown in Fig. 16-7</a:t>
            </a:r>
            <a:r>
              <a:rPr lang="en-US" sz="2400" i="1" dirty="0"/>
              <a:t>a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924284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76A99-CFC7-462B-AE42-81C233B189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950" y="304800"/>
            <a:ext cx="10515600" cy="5329238"/>
          </a:xfrm>
        </p:spPr>
        <p:txBody>
          <a:bodyPr/>
          <a:lstStyle/>
          <a:p>
            <a:r>
              <a:rPr lang="en-US" sz="2800" dirty="0"/>
              <a:t>Notice that CMRR is approximately 75 dB at 1 kHz, 56 dB at 10 kHz, and so on.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BC8126-D9DB-4CA2-966E-16CA6E73D8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0875" y="1778794"/>
            <a:ext cx="5353049" cy="3336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3143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C63F2-E66F-4638-87B5-3A25DD910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0250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Maximum Peak-to-Peak Output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545C2-8987-4E45-89D3-9F329B724B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1783"/>
            <a:ext cx="10515600" cy="4835180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The MPP value of an amplifier is the maximum peak-to-peak output that the amplifier can produce without clipping. </a:t>
            </a:r>
          </a:p>
          <a:p>
            <a:pPr algn="just"/>
            <a:r>
              <a:rPr lang="en-US" sz="2400" dirty="0"/>
              <a:t>Since the quiescent output of an op amp is ideally zero, the ac output voltage can swing positively or negatively. </a:t>
            </a:r>
          </a:p>
          <a:p>
            <a:pPr algn="just"/>
            <a:r>
              <a:rPr lang="en-US" sz="2400" dirty="0"/>
              <a:t>For load resistances that are much larger than </a:t>
            </a:r>
            <a:r>
              <a:rPr lang="en-US" sz="2400" i="1" dirty="0"/>
              <a:t>R</a:t>
            </a:r>
            <a:r>
              <a:rPr lang="en-US" sz="2400" dirty="0"/>
              <a:t>out, the output voltage can swing almost to the supply voltages. </a:t>
            </a:r>
          </a:p>
          <a:p>
            <a:pPr algn="just"/>
            <a:r>
              <a:rPr lang="en-US" sz="2400" dirty="0"/>
              <a:t>For instance, if </a:t>
            </a:r>
            <a:r>
              <a:rPr lang="en-US" sz="2400" i="1" dirty="0"/>
              <a:t>VCC </a:t>
            </a:r>
            <a:r>
              <a:rPr lang="en-US" sz="2400" dirty="0"/>
              <a:t>=+15 V and </a:t>
            </a:r>
            <a:r>
              <a:rPr lang="en-US" sz="2400" i="1" dirty="0"/>
              <a:t>VEE </a:t>
            </a:r>
            <a:r>
              <a:rPr lang="en-US" sz="2400" dirty="0"/>
              <a:t>=-15 V, the MPP value with a load resistance of 10 kV is ideally 30 V.</a:t>
            </a: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6944432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EB934-83FF-45B2-8F35-DD2B9C7613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00" y="342901"/>
            <a:ext cx="10915650" cy="5834062"/>
          </a:xfrm>
        </p:spPr>
        <p:txBody>
          <a:bodyPr/>
          <a:lstStyle/>
          <a:p>
            <a:endParaRPr lang="en-US" sz="2800" dirty="0"/>
          </a:p>
          <a:p>
            <a:r>
              <a:rPr lang="en-US" sz="2400" dirty="0"/>
              <a:t>Figure 16-7</a:t>
            </a:r>
            <a:r>
              <a:rPr lang="en-US" sz="2400" i="1" dirty="0"/>
              <a:t>b </a:t>
            </a:r>
            <a:r>
              <a:rPr lang="en-US" sz="2400" dirty="0"/>
              <a:t>shows MPP versus load resistance for a 741C with supply</a:t>
            </a:r>
          </a:p>
          <a:p>
            <a:pPr marL="0" indent="0">
              <a:buNone/>
            </a:pPr>
            <a:r>
              <a:rPr lang="en-US" sz="2400" dirty="0"/>
              <a:t>voltages of +15 V and -15 V. </a:t>
            </a:r>
          </a:p>
          <a:p>
            <a:r>
              <a:rPr lang="en-US" sz="2400" dirty="0"/>
              <a:t>Notice that MPP is approximately 27 V for an </a:t>
            </a:r>
            <a:r>
              <a:rPr lang="en-US" sz="2400" i="1" dirty="0"/>
              <a:t>RL </a:t>
            </a:r>
            <a:r>
              <a:rPr lang="en-US" sz="2400" dirty="0"/>
              <a:t>of 10 kV. </a:t>
            </a:r>
          </a:p>
          <a:p>
            <a:r>
              <a:rPr lang="en-US" sz="2400" dirty="0"/>
              <a:t>This means that the output saturates positively at +13.5 V and negatively at -13.5 V. </a:t>
            </a:r>
          </a:p>
          <a:p>
            <a:r>
              <a:rPr lang="en-US" sz="2400" dirty="0"/>
              <a:t>When the load resistance decreases,</a:t>
            </a:r>
          </a:p>
          <a:p>
            <a:pPr marL="0" indent="0">
              <a:buNone/>
            </a:pPr>
            <a:r>
              <a:rPr lang="en-US" sz="2400" dirty="0"/>
              <a:t>    MPP decreases as shown.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02161E-51A4-4906-916D-5CFFBB67BE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8913" y="2875722"/>
            <a:ext cx="5006009" cy="3768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3182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29335-033F-4DAB-A549-9AFF8D1C8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5975"/>
          </a:xfrm>
        </p:spPr>
        <p:txBody>
          <a:bodyPr/>
          <a:lstStyle/>
          <a:p>
            <a:r>
              <a:rPr lang="en-IN" dirty="0"/>
              <a:t>Short-Circuit Current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C687D-686B-40B3-A307-7978BBB354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4157" y="1181100"/>
            <a:ext cx="9856718" cy="4406900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In some applications, an op amp may drive a load resistance of approximately zero. </a:t>
            </a:r>
          </a:p>
          <a:p>
            <a:pPr algn="just"/>
            <a:r>
              <a:rPr lang="en-US" sz="2400" dirty="0"/>
              <a:t>In this case, you need to know the value of the </a:t>
            </a:r>
            <a:r>
              <a:rPr lang="en-US" sz="2400" b="1" dirty="0"/>
              <a:t>short-circuit output current.</a:t>
            </a:r>
          </a:p>
          <a:p>
            <a:pPr algn="just"/>
            <a:r>
              <a:rPr lang="en-US" sz="2400" dirty="0"/>
              <a:t>The data sheet of a 741C lists a short-circuit output current of 25 mA.</a:t>
            </a:r>
          </a:p>
          <a:p>
            <a:pPr algn="just"/>
            <a:r>
              <a:rPr lang="en-US" sz="2400" dirty="0"/>
              <a:t> This is the maximum output current the op amp can produce. </a:t>
            </a:r>
          </a:p>
          <a:p>
            <a:pPr algn="just"/>
            <a:endParaRPr lang="en-US" sz="2800" dirty="0"/>
          </a:p>
          <a:p>
            <a:pPr algn="just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6842993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1E70A-4937-4B5D-9C2C-36023B41F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4050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Frequency Response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68ABDD-E414-4D58-BF53-D6246E1247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2525"/>
            <a:ext cx="10515600" cy="5024438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Figure 16-7</a:t>
            </a:r>
            <a:r>
              <a:rPr lang="en-US" sz="2400" i="1" dirty="0"/>
              <a:t>c </a:t>
            </a:r>
            <a:r>
              <a:rPr lang="en-US" sz="2400" dirty="0"/>
              <a:t>shows the small-signal frequency response of a 741C. </a:t>
            </a:r>
          </a:p>
          <a:p>
            <a:pPr algn="just"/>
            <a:r>
              <a:rPr lang="en-US" sz="2400" dirty="0"/>
              <a:t>In the mid band, the voltage gain is 100,000. </a:t>
            </a:r>
          </a:p>
          <a:p>
            <a:pPr algn="just"/>
            <a:r>
              <a:rPr lang="en-US" sz="2400" dirty="0"/>
              <a:t>The 741C has a cutoff frequency </a:t>
            </a:r>
            <a:r>
              <a:rPr lang="en-US" sz="2400" i="1" dirty="0"/>
              <a:t>fc </a:t>
            </a:r>
            <a:r>
              <a:rPr lang="en-US" sz="2400" dirty="0"/>
              <a:t>of 10 Hz.</a:t>
            </a:r>
          </a:p>
          <a:p>
            <a:pPr algn="just"/>
            <a:r>
              <a:rPr lang="en-US" sz="2400" dirty="0"/>
              <a:t>As indicated, the voltage gain is 70,700 (down 3 dB) at 10 Hz. </a:t>
            </a:r>
          </a:p>
          <a:p>
            <a:pPr algn="just"/>
            <a:r>
              <a:rPr lang="en-US" sz="2400" dirty="0"/>
              <a:t>Above the cutoff frequency, the voltage gain decreases at a rate of 20 dB per decade (first-order </a:t>
            </a:r>
            <a:r>
              <a:rPr lang="en-IN" sz="2400" dirty="0"/>
              <a:t>response).</a:t>
            </a:r>
          </a:p>
          <a:p>
            <a:pPr algn="just"/>
            <a:r>
              <a:rPr lang="en-US" sz="2400" dirty="0"/>
              <a:t>The unity-gain frequency is the frequency at which the voltage gain equals 1. </a:t>
            </a:r>
          </a:p>
          <a:p>
            <a:pPr algn="just"/>
            <a:r>
              <a:rPr lang="en-US" sz="2400" dirty="0"/>
              <a:t>In Fig. 16-7</a:t>
            </a:r>
            <a:r>
              <a:rPr lang="en-US" sz="2400" i="1" dirty="0"/>
              <a:t>c</a:t>
            </a:r>
            <a:r>
              <a:rPr lang="en-US" sz="2400" dirty="0"/>
              <a:t>, </a:t>
            </a:r>
            <a:r>
              <a:rPr lang="en-US" sz="2400" i="1" dirty="0" err="1"/>
              <a:t>f</a:t>
            </a:r>
            <a:r>
              <a:rPr lang="en-US" sz="2400" dirty="0" err="1"/>
              <a:t>unity</a:t>
            </a:r>
            <a:r>
              <a:rPr lang="en-US" sz="2400" dirty="0"/>
              <a:t> is 1 </a:t>
            </a:r>
            <a:r>
              <a:rPr lang="en-US" sz="2400" dirty="0" err="1"/>
              <a:t>MHz.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70893573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A2F80-A024-4A8C-A9FC-3FC000096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5C3518-7F4F-42E0-A4A1-AD1BD9CFBA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B532F2-DA47-4F77-9984-16845FC7C5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4175" y="923925"/>
            <a:ext cx="6486525" cy="459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69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7D1B7-75DF-43A5-884D-9663AEEBB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0501"/>
            <a:ext cx="10515600" cy="571500"/>
          </a:xfrm>
        </p:spPr>
        <p:txBody>
          <a:bodyPr>
            <a:normAutofit fontScale="90000"/>
          </a:bodyPr>
          <a:lstStyle/>
          <a:p>
            <a:endParaRPr lang="en-IN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B4770-ED13-4A09-9D3A-362D17E77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3000"/>
            <a:ext cx="10515600" cy="5033963"/>
          </a:xfrm>
        </p:spPr>
        <p:txBody>
          <a:bodyPr>
            <a:noAutofit/>
          </a:bodyPr>
          <a:lstStyle/>
          <a:p>
            <a:pPr algn="just"/>
            <a:r>
              <a:rPr lang="en-US" sz="2400" dirty="0"/>
              <a:t>A differential amplifier is a type of </a:t>
            </a:r>
            <a:r>
              <a:rPr lang="en-US" sz="2400" dirty="0">
                <a:hlinkClick r:id="rId2" tooltip="Electronic amplifier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electronic amplifier</a:t>
            </a:r>
            <a:r>
              <a:rPr lang="en-US" sz="2400" dirty="0"/>
              <a:t> that amplifies the difference between two input </a:t>
            </a:r>
            <a:r>
              <a:rPr lang="en-US" sz="2400" dirty="0">
                <a:hlinkClick r:id="rId3" tooltip="Voltag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voltages</a:t>
            </a:r>
            <a:r>
              <a:rPr lang="en-US" sz="2400" dirty="0"/>
              <a:t> but suppresses any voltage common to the two inputs.</a:t>
            </a:r>
          </a:p>
          <a:p>
            <a:pPr algn="just"/>
            <a:r>
              <a:rPr lang="en-US" sz="2400" dirty="0"/>
              <a:t>The input stage is a diff amp, followed by more stages of gain, and a Class-B push-pull emitter follower. </a:t>
            </a:r>
          </a:p>
          <a:p>
            <a:pPr algn="just"/>
            <a:r>
              <a:rPr lang="en-US" sz="2400" dirty="0"/>
              <a:t>Because a diff amp is the first stage, it determines the input characteristics of the op amp.</a:t>
            </a:r>
          </a:p>
          <a:p>
            <a:pPr algn="just"/>
            <a:r>
              <a:rPr lang="en-US" sz="2400" dirty="0"/>
              <a:t>In most op amps, the output is single-ended, as shown. </a:t>
            </a:r>
          </a:p>
          <a:p>
            <a:pPr algn="just"/>
            <a:r>
              <a:rPr lang="en-US" sz="2400" dirty="0"/>
              <a:t>With positive and negative supplies, the single-ended output is designed to have a quiescent value of zero.</a:t>
            </a:r>
          </a:p>
          <a:p>
            <a:pPr algn="just"/>
            <a:r>
              <a:rPr lang="en-US" sz="2400" dirty="0"/>
              <a:t>This way, zero input voltage ideally results in zero output voltage.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51322621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E4F3C-0A8A-4B67-B908-6A0F0C1020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57251"/>
            <a:ext cx="10515600" cy="4943474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sz="2800" dirty="0"/>
              <a:t>Data sheets usually specify the value of </a:t>
            </a:r>
            <a:r>
              <a:rPr lang="en-US" sz="2800" i="1" dirty="0" err="1"/>
              <a:t>f</a:t>
            </a:r>
            <a:r>
              <a:rPr lang="en-US" sz="2800" dirty="0" err="1"/>
              <a:t>unity</a:t>
            </a:r>
            <a:r>
              <a:rPr lang="en-US" sz="2800" dirty="0"/>
              <a:t> because it represents the upper limit on the useful gain of an op amp. </a:t>
            </a:r>
          </a:p>
          <a:p>
            <a:pPr algn="just"/>
            <a:r>
              <a:rPr lang="en-US" sz="2800" dirty="0"/>
              <a:t>For instance, the data sheet of a 741C lists an </a:t>
            </a:r>
            <a:r>
              <a:rPr lang="en-US" sz="2800" i="1" dirty="0" err="1"/>
              <a:t>f</a:t>
            </a:r>
            <a:r>
              <a:rPr lang="en-US" sz="2800" dirty="0" err="1"/>
              <a:t>unity</a:t>
            </a:r>
            <a:r>
              <a:rPr lang="en-US" sz="2800" dirty="0"/>
              <a:t> of 1 </a:t>
            </a:r>
            <a:r>
              <a:rPr lang="en-US" sz="2800" dirty="0" err="1"/>
              <a:t>MHz.</a:t>
            </a:r>
            <a:r>
              <a:rPr lang="en-US" sz="2800" dirty="0"/>
              <a:t> </a:t>
            </a:r>
          </a:p>
          <a:p>
            <a:pPr algn="just"/>
            <a:r>
              <a:rPr lang="en-US" sz="2800" dirty="0"/>
              <a:t>This means that the 741C can amplify signals up to 1 </a:t>
            </a:r>
            <a:r>
              <a:rPr lang="en-US" sz="2800" dirty="0" err="1"/>
              <a:t>MHz.</a:t>
            </a:r>
            <a:r>
              <a:rPr lang="en-US" sz="2800" dirty="0"/>
              <a:t> </a:t>
            </a:r>
          </a:p>
          <a:p>
            <a:pPr algn="just"/>
            <a:r>
              <a:rPr lang="en-US" sz="2800" dirty="0"/>
              <a:t>Beyond 1 MHz, the voltage gain is less than 1 and the 741C is useless.</a:t>
            </a:r>
          </a:p>
          <a:p>
            <a:pPr algn="just"/>
            <a:r>
              <a:rPr lang="en-US" sz="2800" dirty="0"/>
              <a:t> If a designer needs a higher </a:t>
            </a:r>
            <a:r>
              <a:rPr lang="en-US" sz="2800" i="1" dirty="0" err="1"/>
              <a:t>f</a:t>
            </a:r>
            <a:r>
              <a:rPr lang="en-US" sz="2800" dirty="0" err="1"/>
              <a:t>unity</a:t>
            </a:r>
            <a:r>
              <a:rPr lang="en-US" sz="2800" dirty="0"/>
              <a:t>, better op amps are available. </a:t>
            </a:r>
          </a:p>
          <a:p>
            <a:pPr algn="just"/>
            <a:r>
              <a:rPr lang="en-US" sz="2800" dirty="0"/>
              <a:t>For instance, the LM318 has an </a:t>
            </a:r>
            <a:r>
              <a:rPr lang="en-US" sz="2800" i="1" dirty="0" err="1"/>
              <a:t>f</a:t>
            </a:r>
            <a:r>
              <a:rPr lang="en-US" sz="2800" dirty="0" err="1"/>
              <a:t>unity</a:t>
            </a:r>
            <a:r>
              <a:rPr lang="en-US" sz="2800" dirty="0"/>
              <a:t> of 15 MHz, which means that it can produce usable voltage gain all the way to 15 </a:t>
            </a:r>
            <a:r>
              <a:rPr lang="en-US" sz="2800" dirty="0" err="1"/>
              <a:t>MHz.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19045458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66084-F9A1-4D46-9ED2-649D8F3A8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5500"/>
          </a:xfrm>
        </p:spPr>
        <p:txBody>
          <a:bodyPr/>
          <a:lstStyle/>
          <a:p>
            <a:r>
              <a:rPr lang="en-IN" b="1" dirty="0"/>
              <a:t>Slew Rate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B207DE-96FF-4A2B-A70D-4BE1A63DFD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7801"/>
            <a:ext cx="10515600" cy="4533900"/>
          </a:xfrm>
        </p:spPr>
        <p:txBody>
          <a:bodyPr>
            <a:normAutofit/>
          </a:bodyPr>
          <a:lstStyle/>
          <a:p>
            <a:pPr algn="just"/>
            <a:r>
              <a:rPr lang="en-US" sz="2800" dirty="0"/>
              <a:t>The compensating capacitor inside a 741C performs a very important function:</a:t>
            </a:r>
          </a:p>
          <a:p>
            <a:pPr algn="just"/>
            <a:r>
              <a:rPr lang="en-US" sz="2800" dirty="0"/>
              <a:t>It prevents oscillations that would interfere with the desired signal.</a:t>
            </a:r>
          </a:p>
          <a:p>
            <a:pPr algn="just"/>
            <a:r>
              <a:rPr lang="en-US" sz="2800" dirty="0"/>
              <a:t> But there is a disadvantage. </a:t>
            </a:r>
          </a:p>
          <a:p>
            <a:pPr algn="just"/>
            <a:r>
              <a:rPr lang="en-US" sz="2800" dirty="0"/>
              <a:t>The compensating capacitor needs to be charged and discharged.</a:t>
            </a:r>
          </a:p>
          <a:p>
            <a:pPr algn="just"/>
            <a:r>
              <a:rPr lang="en-US" sz="2800" dirty="0"/>
              <a:t>This creates a speed limit on how fast the output of the op amp can change.</a:t>
            </a:r>
          </a:p>
          <a:p>
            <a:pPr algn="just"/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55228512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07B62-19E0-4167-892B-9287DD81EE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4325"/>
            <a:ext cx="10515600" cy="5519945"/>
          </a:xfrm>
        </p:spPr>
        <p:txBody>
          <a:bodyPr>
            <a:noAutofit/>
          </a:bodyPr>
          <a:lstStyle/>
          <a:p>
            <a:pPr algn="just"/>
            <a:r>
              <a:rPr lang="en-US" sz="2400" dirty="0"/>
              <a:t>Here is the basic idea: Suppose the input voltage to an op amp is a positive </a:t>
            </a:r>
            <a:r>
              <a:rPr lang="en-US" sz="2400" b="1" dirty="0"/>
              <a:t>voltage step, </a:t>
            </a:r>
            <a:r>
              <a:rPr lang="en-US" sz="2400" dirty="0"/>
              <a:t>a sudden transition in voltage from one dc level to a higher dc level. </a:t>
            </a:r>
          </a:p>
          <a:p>
            <a:pPr algn="just"/>
            <a:r>
              <a:rPr lang="en-US" sz="2400" dirty="0"/>
              <a:t>If the op amp were perfect, we would get the ideal response shown in Fig. 16-8</a:t>
            </a:r>
            <a:r>
              <a:rPr lang="en-US" sz="2400" i="1" dirty="0"/>
              <a:t>a</a:t>
            </a:r>
            <a:r>
              <a:rPr lang="en-US" sz="2400" dirty="0"/>
              <a:t>.</a:t>
            </a:r>
          </a:p>
          <a:p>
            <a:pPr algn="just"/>
            <a:r>
              <a:rPr lang="en-US" sz="2400" dirty="0"/>
              <a:t> Instead, the output is the positive exponential waveform shown.</a:t>
            </a:r>
          </a:p>
          <a:p>
            <a:pPr algn="just"/>
            <a:r>
              <a:rPr lang="en-US" sz="2400" dirty="0"/>
              <a:t> This occurs because the compensating capacitor must be charged before the output voltage can change to the higher level.</a:t>
            </a:r>
          </a:p>
          <a:p>
            <a:pPr algn="just"/>
            <a:r>
              <a:rPr lang="en-US" sz="2400" dirty="0"/>
              <a:t>In Fig. 16-8</a:t>
            </a:r>
            <a:r>
              <a:rPr lang="en-US" sz="2400" i="1" dirty="0"/>
              <a:t>a</a:t>
            </a:r>
            <a:r>
              <a:rPr lang="en-US" sz="2400" dirty="0"/>
              <a:t>, the initial slope of the exponential waveform is called the </a:t>
            </a:r>
            <a:r>
              <a:rPr lang="en-US" sz="2400" b="1" dirty="0"/>
              <a:t>slew rate, </a:t>
            </a:r>
            <a:r>
              <a:rPr lang="en-US" sz="2400" dirty="0"/>
              <a:t>symbolized </a:t>
            </a:r>
            <a:r>
              <a:rPr lang="en-US" sz="2400" i="1" dirty="0"/>
              <a:t>SR</a:t>
            </a:r>
            <a:r>
              <a:rPr lang="en-US" sz="2400" dirty="0"/>
              <a:t>. </a:t>
            </a:r>
          </a:p>
          <a:p>
            <a:pPr algn="just"/>
            <a:r>
              <a:rPr lang="en-US" sz="2400" dirty="0"/>
              <a:t>The definition of slew rate is:</a:t>
            </a:r>
          </a:p>
          <a:p>
            <a:pPr marL="0" indent="0" algn="just">
              <a:buNone/>
            </a:pPr>
            <a:r>
              <a:rPr lang="en-US" sz="2400" dirty="0"/>
              <a:t>  where the Greek letter D (delta) stands for “the change in.”</a:t>
            </a:r>
          </a:p>
          <a:p>
            <a:pPr algn="just"/>
            <a:r>
              <a:rPr lang="en-US" sz="2400" dirty="0"/>
              <a:t> In words, the equation says that </a:t>
            </a:r>
            <a:r>
              <a:rPr lang="en-US" sz="2400" i="1" dirty="0"/>
              <a:t>slew rate equals the change in output voltage divided by the change in </a:t>
            </a:r>
            <a:r>
              <a:rPr lang="en-IN" sz="2400" i="1" dirty="0"/>
              <a:t>time</a:t>
            </a:r>
            <a:r>
              <a:rPr lang="en-IN" sz="2400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67E37A-02F0-4507-B108-AC7A4B545B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0483" y="4886562"/>
            <a:ext cx="2048776" cy="547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75325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D666B6-5BD0-44E8-A83A-8E20471D11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9100"/>
            <a:ext cx="10515600" cy="5757863"/>
          </a:xfrm>
        </p:spPr>
        <p:txBody>
          <a:bodyPr/>
          <a:lstStyle/>
          <a:p>
            <a:pPr algn="just"/>
            <a:r>
              <a:rPr lang="en-US" sz="2800" dirty="0"/>
              <a:t>Figure 16-8</a:t>
            </a:r>
            <a:r>
              <a:rPr lang="en-US" sz="2800" i="1" dirty="0"/>
              <a:t>b </a:t>
            </a:r>
            <a:r>
              <a:rPr lang="en-US" sz="2800" dirty="0"/>
              <a:t>illustrates the meaning of slew rate. </a:t>
            </a:r>
          </a:p>
          <a:p>
            <a:pPr algn="just"/>
            <a:r>
              <a:rPr lang="en-US" sz="2800" dirty="0"/>
              <a:t>The initial slope equals the vertical change divided by the horizontal change between two points on the early part of the exponential wave. </a:t>
            </a:r>
          </a:p>
          <a:p>
            <a:pPr algn="just"/>
            <a:r>
              <a:rPr lang="en-US" sz="2800" dirty="0"/>
              <a:t>For instance, if the exponential wave increases 0.5 V during the first microsecond, as shown in Fig. 16-8</a:t>
            </a:r>
            <a:r>
              <a:rPr lang="en-US" sz="2800" i="1" dirty="0"/>
              <a:t>c</a:t>
            </a:r>
            <a:r>
              <a:rPr lang="en-US" sz="2800" dirty="0"/>
              <a:t>, the slew rate is:</a:t>
            </a:r>
          </a:p>
          <a:p>
            <a:pPr algn="just"/>
            <a:endParaRPr lang="en-US" sz="2800" dirty="0"/>
          </a:p>
          <a:p>
            <a:pPr algn="just"/>
            <a:endParaRPr lang="en-US" sz="2800" dirty="0"/>
          </a:p>
          <a:p>
            <a:pPr algn="just"/>
            <a:endParaRPr lang="en-US" sz="2800" dirty="0"/>
          </a:p>
          <a:p>
            <a:endParaRPr lang="en-US" dirty="0"/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46ADAE-5119-45B5-A571-332EBB8998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8650" y="3952876"/>
            <a:ext cx="1988887" cy="981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97532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14857-1881-43CB-85F0-C62050B33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02F26-EC00-41BA-A188-5A70531A36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805B7-8EFA-4BD5-A8EA-825AFA3A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15350" y="6019800"/>
            <a:ext cx="3248025" cy="473075"/>
          </a:xfrm>
        </p:spPr>
        <p:txBody>
          <a:bodyPr/>
          <a:lstStyle/>
          <a:p>
            <a:r>
              <a:rPr lang="en-US" dirty="0"/>
              <a:t>RAMYA. SRIKANTESWARA ,DEPARTMENT OF CSE, NMIT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61925D-BCB0-4E72-A1B9-3E5DDD3923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923925"/>
            <a:ext cx="73533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56481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21D6A-ECC0-405E-910A-F8EB791B84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47701"/>
            <a:ext cx="10515600" cy="5029200"/>
          </a:xfrm>
        </p:spPr>
        <p:txBody>
          <a:bodyPr>
            <a:normAutofit/>
          </a:bodyPr>
          <a:lstStyle/>
          <a:p>
            <a:pPr algn="just"/>
            <a:r>
              <a:rPr lang="en-US" sz="2800" dirty="0"/>
              <a:t>The slew rate represents the fastest response that an op amp can have.</a:t>
            </a:r>
          </a:p>
          <a:p>
            <a:pPr algn="just"/>
            <a:r>
              <a:rPr lang="en-US" sz="2800" dirty="0"/>
              <a:t>For instance, the slew rate of a 741C is 0.5 V/s. </a:t>
            </a:r>
          </a:p>
          <a:p>
            <a:pPr algn="just"/>
            <a:r>
              <a:rPr lang="en-US" sz="2800" dirty="0"/>
              <a:t>This means that the output of a 741C can change no faster than 0.5 V in a microsecond.</a:t>
            </a:r>
          </a:p>
          <a:p>
            <a:pPr algn="just"/>
            <a:r>
              <a:rPr lang="en-US" sz="2800" dirty="0"/>
              <a:t> In other words, if a 741C is driven by a large step in input voltage, we do not get a sudden step in output voltage. </a:t>
            </a:r>
          </a:p>
          <a:p>
            <a:pPr algn="just"/>
            <a:r>
              <a:rPr lang="en-US" sz="2800" dirty="0"/>
              <a:t>Instead, we get an exponential output wave. </a:t>
            </a:r>
          </a:p>
          <a:p>
            <a:pPr algn="just"/>
            <a:r>
              <a:rPr lang="en-US" sz="2800" dirty="0"/>
              <a:t>The initial part of this output waveform will look like Fig. 16-8</a:t>
            </a:r>
            <a:r>
              <a:rPr lang="en-US" sz="2800" i="1" dirty="0"/>
              <a:t>c</a:t>
            </a:r>
            <a:r>
              <a:rPr lang="en-US" sz="2800" dirty="0"/>
              <a:t>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70005238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4D4C73-1066-46D3-A626-190E535D1F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7200"/>
            <a:ext cx="10515600" cy="5719763"/>
          </a:xfrm>
        </p:spPr>
        <p:txBody>
          <a:bodyPr>
            <a:normAutofit/>
          </a:bodyPr>
          <a:lstStyle/>
          <a:p>
            <a:pPr algn="just"/>
            <a:r>
              <a:rPr lang="en-US" sz="2800" dirty="0"/>
              <a:t>We can also get slew-rate limiting with a sinusoidal signal. </a:t>
            </a:r>
          </a:p>
          <a:p>
            <a:pPr algn="just"/>
            <a:r>
              <a:rPr lang="en-US" sz="2800" dirty="0"/>
              <a:t>Here is how it occurs: In Fig. 16-9</a:t>
            </a:r>
            <a:r>
              <a:rPr lang="en-US" sz="2800" i="1" dirty="0"/>
              <a:t>a</a:t>
            </a:r>
            <a:r>
              <a:rPr lang="en-US" sz="2800" dirty="0"/>
              <a:t>, the op amp can produce the output sine wave shown only if the initial slope of the sine wave is less than the slew rate. </a:t>
            </a:r>
          </a:p>
          <a:p>
            <a:pPr algn="just"/>
            <a:r>
              <a:rPr lang="en-US" sz="2800" dirty="0"/>
              <a:t>For instance, if the output sine wave has an initial slope of 0.1 V/s, a 741C can produce this sine wave with no trouble at all because its slew rate is 0.5 V/s. 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7D76F8-E635-40D1-BFCF-FC74CC545C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9574" y="3788817"/>
            <a:ext cx="7362825" cy="1945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31842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EDB74E-C195-46BF-AB87-801F861097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52450"/>
            <a:ext cx="10515600" cy="5624513"/>
          </a:xfrm>
        </p:spPr>
        <p:txBody>
          <a:bodyPr/>
          <a:lstStyle/>
          <a:p>
            <a:r>
              <a:rPr lang="en-US" sz="2800" dirty="0"/>
              <a:t>On the other hand, if the sine wave has an initial slope of 1 V/s, the output is smaller than it should be and it looks triangular instead of sinusoidal, as shown in Fig. 16-9</a:t>
            </a:r>
            <a:r>
              <a:rPr lang="en-US" sz="2800" i="1" dirty="0"/>
              <a:t>b</a:t>
            </a:r>
            <a:r>
              <a:rPr lang="en-US" sz="2800" dirty="0"/>
              <a:t>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55C6B4-DBC2-4214-9699-510F1B7051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0" y="2265884"/>
            <a:ext cx="7581900" cy="2182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5919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EBB4E-AB30-4370-817B-4207874A04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95300"/>
            <a:ext cx="10515600" cy="5381625"/>
          </a:xfrm>
        </p:spPr>
        <p:txBody>
          <a:bodyPr>
            <a:noAutofit/>
          </a:bodyPr>
          <a:lstStyle/>
          <a:p>
            <a:pPr algn="just"/>
            <a:r>
              <a:rPr lang="en-US" sz="2800" dirty="0"/>
              <a:t>With calculus, it is possible to derive this equation:</a:t>
            </a:r>
          </a:p>
          <a:p>
            <a:pPr algn="just"/>
            <a:r>
              <a:rPr lang="en-US" sz="2800" dirty="0"/>
              <a:t>where </a:t>
            </a:r>
            <a:r>
              <a:rPr lang="en-US" sz="2800" i="1" dirty="0"/>
              <a:t>SS </a:t>
            </a:r>
            <a:r>
              <a:rPr lang="en-US" sz="2800" dirty="0"/>
              <a:t>is the initial slope of the sine wave, </a:t>
            </a:r>
            <a:r>
              <a:rPr lang="en-US" sz="2800" i="1" dirty="0"/>
              <a:t>f </a:t>
            </a:r>
            <a:r>
              <a:rPr lang="en-US" sz="2800" dirty="0"/>
              <a:t>is its frequency, and </a:t>
            </a:r>
            <a:r>
              <a:rPr lang="en-US" sz="2800" i="1" dirty="0" err="1"/>
              <a:t>Vp</a:t>
            </a:r>
            <a:r>
              <a:rPr lang="en-US" sz="2800" i="1" dirty="0"/>
              <a:t> </a:t>
            </a:r>
            <a:r>
              <a:rPr lang="en-US" sz="2800" dirty="0"/>
              <a:t>is its peak value. </a:t>
            </a:r>
          </a:p>
          <a:p>
            <a:pPr algn="just"/>
            <a:r>
              <a:rPr lang="en-US" sz="2800" dirty="0"/>
              <a:t>To avoid slew-rate distortion of a sine wave, </a:t>
            </a:r>
            <a:r>
              <a:rPr lang="en-US" sz="2800" i="1" dirty="0"/>
              <a:t>SS </a:t>
            </a:r>
            <a:r>
              <a:rPr lang="en-US" sz="2800" dirty="0"/>
              <a:t>has to be less than or equal to </a:t>
            </a:r>
            <a:r>
              <a:rPr lang="en-US" sz="2800" i="1" dirty="0"/>
              <a:t>SR</a:t>
            </a:r>
            <a:r>
              <a:rPr lang="en-US" sz="2800" dirty="0"/>
              <a:t>. </a:t>
            </a:r>
          </a:p>
          <a:p>
            <a:pPr algn="just"/>
            <a:r>
              <a:rPr lang="en-US" sz="2800" dirty="0"/>
              <a:t>When the two are equal, we are at the limit, on the verge of slew-rate distortion.</a:t>
            </a:r>
          </a:p>
          <a:p>
            <a:pPr algn="just"/>
            <a:r>
              <a:rPr lang="en-IN" sz="2800" dirty="0"/>
              <a:t>In this case:</a:t>
            </a:r>
          </a:p>
          <a:p>
            <a:pPr algn="just"/>
            <a:endParaRPr lang="en-IN" sz="2800" dirty="0"/>
          </a:p>
          <a:p>
            <a:pPr algn="just"/>
            <a:r>
              <a:rPr lang="en-US" sz="2800" dirty="0"/>
              <a:t>where </a:t>
            </a:r>
            <a:r>
              <a:rPr lang="en-US" sz="2800" i="1" dirty="0" err="1"/>
              <a:t>f</a:t>
            </a:r>
            <a:r>
              <a:rPr lang="en-US" sz="2800" dirty="0" err="1"/>
              <a:t>max</a:t>
            </a:r>
            <a:r>
              <a:rPr lang="en-US" sz="2800" dirty="0"/>
              <a:t> is the highest frequency that can be amplified without slew-rate distortion.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BE3F6D-BA8E-4D49-B407-408310ADB1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8226" y="495300"/>
            <a:ext cx="1990724" cy="47577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DBA99D1-B2B9-4045-84A3-8FC6DDC7FC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8975" y="4170769"/>
            <a:ext cx="2094901" cy="4738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1492D97-14DA-4265-A075-0B659E1C2A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3936" y="4170769"/>
            <a:ext cx="2094901" cy="550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355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D0C144-1B3E-4222-92EF-7568861D4C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6250"/>
            <a:ext cx="10515600" cy="5038725"/>
          </a:xfrm>
        </p:spPr>
        <p:txBody>
          <a:bodyPr>
            <a:normAutofit/>
          </a:bodyPr>
          <a:lstStyle/>
          <a:p>
            <a:pPr algn="just"/>
            <a:r>
              <a:rPr lang="en-US" sz="2800" dirty="0"/>
              <a:t>The frequency </a:t>
            </a:r>
            <a:r>
              <a:rPr lang="en-US" sz="2800" i="1" dirty="0" err="1"/>
              <a:t>f</a:t>
            </a:r>
            <a:r>
              <a:rPr lang="en-US" sz="2800" dirty="0" err="1"/>
              <a:t>max</a:t>
            </a:r>
            <a:r>
              <a:rPr lang="en-US" sz="2800" dirty="0"/>
              <a:t> is sometimes called the </a:t>
            </a:r>
            <a:r>
              <a:rPr lang="en-US" sz="2800" b="1" dirty="0"/>
              <a:t>power bandwidth </a:t>
            </a:r>
            <a:r>
              <a:rPr lang="en-US" sz="2800" dirty="0"/>
              <a:t>or </a:t>
            </a:r>
            <a:r>
              <a:rPr lang="en-US" sz="2800" i="1" dirty="0"/>
              <a:t>large-signal bandwidth </a:t>
            </a:r>
            <a:r>
              <a:rPr lang="en-US" sz="2800" dirty="0"/>
              <a:t>of the op amp. </a:t>
            </a:r>
          </a:p>
          <a:p>
            <a:pPr algn="just"/>
            <a:r>
              <a:rPr lang="en-US" sz="2800" dirty="0"/>
              <a:t>Figure 16-10 is a graph of Eq. (16-2) for three slew rates. </a:t>
            </a:r>
          </a:p>
          <a:p>
            <a:pPr algn="just"/>
            <a:r>
              <a:rPr lang="en-US" sz="2800" dirty="0"/>
              <a:t>Since the bottom graph is for a slew rate of 0.5 V/s, it is useful with a 741C. </a:t>
            </a:r>
          </a:p>
          <a:p>
            <a:pPr algn="just"/>
            <a:r>
              <a:rPr lang="en-US" sz="2800" dirty="0"/>
              <a:t>Since the top graph is for a slew rate of 50 V/s, it is useful with an LM318 (it has a minimum slew rate of 50 V/s).</a:t>
            </a:r>
          </a:p>
          <a:p>
            <a:pPr algn="just"/>
            <a:r>
              <a:rPr lang="en-US" sz="2800" dirty="0"/>
              <a:t>For instance, suppose we are using a 741C. </a:t>
            </a:r>
          </a:p>
          <a:p>
            <a:pPr algn="just"/>
            <a:r>
              <a:rPr lang="en-US" sz="2800" dirty="0"/>
              <a:t>To get an undistorted output peak voltage of 8 V, the frequency can be no higher than 10 kHz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003616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A7313-18A9-4B60-B78D-716F9069C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A17EA-02C9-498A-B2CF-33E0E4DA4A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3639608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IN" dirty="0"/>
          </a:p>
          <a:p>
            <a:endParaRPr lang="en-IN" dirty="0"/>
          </a:p>
          <a:p>
            <a:r>
              <a:rPr lang="en-US" sz="2800" b="1" dirty="0"/>
              <a:t>Advantages</a:t>
            </a:r>
            <a:r>
              <a:rPr lang="en-US" sz="2800" dirty="0"/>
              <a:t> of the </a:t>
            </a:r>
            <a:r>
              <a:rPr lang="en-US" sz="2800" b="1" dirty="0"/>
              <a:t>Push</a:t>
            </a:r>
            <a:r>
              <a:rPr lang="en-US" sz="2800" dirty="0"/>
              <a:t>-</a:t>
            </a:r>
            <a:r>
              <a:rPr lang="en-US" sz="2800" b="1" dirty="0"/>
              <a:t>Pull amplifier</a:t>
            </a:r>
            <a:r>
              <a:rPr lang="en-US" sz="2800" dirty="0"/>
              <a:t> are: Due to Class B operation, their collector efficiency is quite high. </a:t>
            </a:r>
          </a:p>
          <a:p>
            <a:r>
              <a:rPr lang="en-US" sz="2800" dirty="0"/>
              <a:t>They give more AC output power per device. </a:t>
            </a:r>
          </a:p>
          <a:p>
            <a:r>
              <a:rPr lang="en-US" sz="2800" dirty="0"/>
              <a:t>Distortion free output is obtained.</a:t>
            </a:r>
            <a:endParaRPr lang="en-IN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791764-A031-452D-B54C-3DB42B6312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2588" y="452437"/>
            <a:ext cx="5657850" cy="2862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5407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D7061-10CA-46D4-A7C7-1E8F65C87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9C2619-2CE6-4D59-8B7E-7E9A240EF1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87C94A-E34A-4DA7-A728-BF944404D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705850" y="6260554"/>
            <a:ext cx="3114675" cy="389979"/>
          </a:xfrm>
        </p:spPr>
        <p:txBody>
          <a:bodyPr/>
          <a:lstStyle/>
          <a:p>
            <a:r>
              <a:rPr lang="en-US"/>
              <a:t>RAMYA. SRIKANTESWARA ,DEPARTMENT OF CSE, NMIT</a:t>
            </a:r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088A07-FB86-4543-A1C5-BC9CA45B59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7900" y="1107529"/>
            <a:ext cx="7562850" cy="4655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84019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E3C46A-075D-4D25-AD2E-F71E0292DE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9100"/>
            <a:ext cx="10515600" cy="6048375"/>
          </a:xfrm>
        </p:spPr>
        <p:txBody>
          <a:bodyPr/>
          <a:lstStyle/>
          <a:p>
            <a:r>
              <a:rPr lang="en-IN" sz="2800" b="1" dirty="0"/>
              <a:t>Example 16-1</a:t>
            </a:r>
          </a:p>
          <a:p>
            <a:r>
              <a:rPr lang="en-US" sz="2800" dirty="0"/>
              <a:t>How much inverting input voltage does it take to drive the 741C of Fig. 16-11</a:t>
            </a:r>
            <a:r>
              <a:rPr lang="en-US" sz="2800" i="1" dirty="0"/>
              <a:t>a </a:t>
            </a:r>
            <a:r>
              <a:rPr lang="en-IN" sz="2800" dirty="0"/>
              <a:t>into negative saturation?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F5C0798-26E3-4109-9C2C-132AD8A93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91525" y="6070600"/>
            <a:ext cx="3171825" cy="568325"/>
          </a:xfrm>
        </p:spPr>
        <p:txBody>
          <a:bodyPr/>
          <a:lstStyle/>
          <a:p>
            <a:r>
              <a:rPr lang="en-US" dirty="0"/>
              <a:t>RAMYA. SRIKANTESWARA ,DEPARTMENT OF CSE, NMIT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D42B7B-8FB5-4991-ACE5-9AFAD481BB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3251" y="1314450"/>
            <a:ext cx="4305300" cy="4572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5200CDE-4CE5-4DF0-9B06-64D4AFC44B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1650" y="2691639"/>
            <a:ext cx="4610100" cy="2928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9601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A4F91-D862-4444-AB60-B29EBA97E4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3876"/>
            <a:ext cx="10515600" cy="5653088"/>
          </a:xfrm>
        </p:spPr>
        <p:txBody>
          <a:bodyPr>
            <a:noAutofit/>
          </a:bodyPr>
          <a:lstStyle/>
          <a:p>
            <a:r>
              <a:rPr lang="en-IN" sz="2800" b="1" dirty="0"/>
              <a:t>Example 16-2</a:t>
            </a:r>
          </a:p>
          <a:p>
            <a:pPr algn="just"/>
            <a:r>
              <a:rPr lang="en-US" sz="2800" dirty="0"/>
              <a:t>What is the common-mode rejection ratio of a 741C when the input frequency is </a:t>
            </a:r>
            <a:r>
              <a:rPr lang="en-IN" sz="2800" dirty="0"/>
              <a:t>100 kHz?</a:t>
            </a:r>
          </a:p>
          <a:p>
            <a:pPr algn="just"/>
            <a:r>
              <a:rPr lang="en-US" sz="2800" b="1" dirty="0"/>
              <a:t>SOLUTION </a:t>
            </a:r>
          </a:p>
          <a:p>
            <a:pPr algn="just"/>
            <a:r>
              <a:rPr lang="en-US" sz="2800" dirty="0"/>
              <a:t>In Fig. 16-7</a:t>
            </a:r>
            <a:r>
              <a:rPr lang="en-US" sz="2800" i="1" dirty="0"/>
              <a:t>a</a:t>
            </a:r>
            <a:r>
              <a:rPr lang="en-US" sz="2800" dirty="0"/>
              <a:t>, we can read a CMRR of </a:t>
            </a:r>
          </a:p>
          <a:p>
            <a:pPr marL="0" indent="0" algn="just">
              <a:buNone/>
            </a:pPr>
            <a:r>
              <a:rPr lang="en-US" sz="2800" dirty="0"/>
              <a:t>approximately 40 dB at 100 kHz. </a:t>
            </a:r>
          </a:p>
          <a:p>
            <a:pPr marL="0" indent="0" algn="just">
              <a:buNone/>
            </a:pPr>
            <a:r>
              <a:rPr lang="en-US" sz="2800" dirty="0"/>
              <a:t>This is equivalent to 100, which </a:t>
            </a:r>
          </a:p>
          <a:p>
            <a:pPr marL="0" indent="0" algn="just">
              <a:buNone/>
            </a:pPr>
            <a:r>
              <a:rPr lang="en-US" sz="2800" dirty="0"/>
              <a:t>means that the desired signal receives </a:t>
            </a:r>
          </a:p>
          <a:p>
            <a:pPr marL="0" indent="0" algn="just">
              <a:buNone/>
            </a:pPr>
            <a:r>
              <a:rPr lang="en-US" sz="2800" dirty="0"/>
              <a:t>100 times more amplification than a </a:t>
            </a:r>
          </a:p>
          <a:p>
            <a:pPr marL="0" indent="0" algn="just">
              <a:buNone/>
            </a:pPr>
            <a:r>
              <a:rPr lang="en-US" sz="2800" dirty="0"/>
              <a:t>common-mode signal when the input </a:t>
            </a:r>
          </a:p>
          <a:p>
            <a:pPr marL="0" indent="0" algn="just">
              <a:buNone/>
            </a:pPr>
            <a:r>
              <a:rPr lang="en-IN" sz="2800" dirty="0"/>
              <a:t>frequency is 100 kHz.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1211EE-0120-44DB-A031-D7A634847A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0" y="1666876"/>
            <a:ext cx="4152900" cy="39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6710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CBDD18-AC51-402E-ABC8-10B5CA3880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47675"/>
            <a:ext cx="10515600" cy="5967413"/>
          </a:xfrm>
        </p:spPr>
        <p:txBody>
          <a:bodyPr>
            <a:normAutofit/>
          </a:bodyPr>
          <a:lstStyle/>
          <a:p>
            <a:r>
              <a:rPr lang="en-IN" sz="2800" b="1" dirty="0"/>
              <a:t>Example 16-3</a:t>
            </a:r>
          </a:p>
          <a:p>
            <a:pPr algn="just"/>
            <a:r>
              <a:rPr lang="en-US" sz="2800" dirty="0"/>
              <a:t>What is the open-loop voltage gain of a 741C when the input frequency is 1 kHz? </a:t>
            </a:r>
            <a:r>
              <a:rPr lang="en-IN" sz="2800" dirty="0"/>
              <a:t>10 kHz? 100 kHz?</a:t>
            </a:r>
          </a:p>
          <a:p>
            <a:pPr algn="just"/>
            <a:r>
              <a:rPr lang="en-US" sz="2800" b="1" dirty="0"/>
              <a:t>SOLUTION </a:t>
            </a:r>
            <a:r>
              <a:rPr lang="en-US" sz="2800" dirty="0"/>
              <a:t>In Fig. 16-7</a:t>
            </a:r>
            <a:r>
              <a:rPr lang="en-US" sz="2800" i="1" dirty="0"/>
              <a:t>c</a:t>
            </a:r>
            <a:r>
              <a:rPr lang="en-US" sz="2800" dirty="0"/>
              <a:t>, the voltage gain is 1000 for 1 kHz, 100 for 10 </a:t>
            </a:r>
            <a:r>
              <a:rPr lang="en-US" sz="2800" dirty="0" err="1"/>
              <a:t>kHz,and</a:t>
            </a:r>
            <a:r>
              <a:rPr lang="en-US" sz="2800" dirty="0"/>
              <a:t> 10 for 100 kHz. As you can see, the voltage gain decreases by a factor of 10 each time the frequency increases by a factor of 10.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IN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23C4ED-8CB3-494D-A39D-88AC4F613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3429000"/>
            <a:ext cx="6143625" cy="2609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78003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2D666-9B1D-429C-8BB6-7EF3A6879E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1075"/>
            <a:ext cx="10515600" cy="5195888"/>
          </a:xfrm>
        </p:spPr>
        <p:txBody>
          <a:bodyPr/>
          <a:lstStyle/>
          <a:p>
            <a:r>
              <a:rPr lang="en-IN" sz="2800" b="1" dirty="0"/>
              <a:t>Example 16-4</a:t>
            </a:r>
          </a:p>
          <a:p>
            <a:pPr algn="just"/>
            <a:r>
              <a:rPr lang="en-US" sz="2800" dirty="0"/>
              <a:t>The input voltage to an op amp is a large voltage step. The output is an exponential waveform that changes to 0.25 V in 0.1 s. What is the slew rate of the op amp?</a:t>
            </a:r>
          </a:p>
          <a:p>
            <a:pPr algn="just"/>
            <a:r>
              <a:rPr lang="en-IN" sz="2800" b="1" dirty="0"/>
              <a:t>SOLUTION </a:t>
            </a:r>
            <a:r>
              <a:rPr lang="en-IN" sz="2800" dirty="0"/>
              <a:t>With Eq. (16-1):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5CA3793-35B5-4AE7-A5F7-0A7F6A100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86725" y="5983288"/>
            <a:ext cx="3400425" cy="387350"/>
          </a:xfrm>
        </p:spPr>
        <p:txBody>
          <a:bodyPr/>
          <a:lstStyle/>
          <a:p>
            <a:r>
              <a:rPr lang="en-US" dirty="0"/>
              <a:t>RAMYA. SRIKANTESWARA ,DEPARTMENT OF CSE, NMIT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1421E0-4BC3-4957-86B8-A6E09EA35D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5062" y="3065644"/>
            <a:ext cx="2644538" cy="121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13951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3FDAC4-B3C0-4D2E-BAA6-CF2C07D8CF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33450"/>
            <a:ext cx="10515600" cy="5243513"/>
          </a:xfrm>
        </p:spPr>
        <p:txBody>
          <a:bodyPr/>
          <a:lstStyle/>
          <a:p>
            <a:r>
              <a:rPr lang="en-IN" sz="2800" b="1" dirty="0"/>
              <a:t>Example 16-5</a:t>
            </a:r>
          </a:p>
          <a:p>
            <a:pPr algn="just"/>
            <a:r>
              <a:rPr lang="en-US" sz="2800" dirty="0"/>
              <a:t>The LF411A has a slew rate of 15 V/s. What is the power bandwidth for a peak output voltage of 10 V?</a:t>
            </a:r>
          </a:p>
          <a:p>
            <a:pPr algn="just"/>
            <a:r>
              <a:rPr lang="en-IN" sz="2800" b="1" dirty="0"/>
              <a:t>SOLUTION </a:t>
            </a:r>
            <a:r>
              <a:rPr lang="en-IN" sz="2800" dirty="0"/>
              <a:t>With Eq. (16-2):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5993634-D59B-460C-8AFD-CDB79F614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2901" y="5978525"/>
            <a:ext cx="3562350" cy="396875"/>
          </a:xfrm>
        </p:spPr>
        <p:txBody>
          <a:bodyPr/>
          <a:lstStyle/>
          <a:p>
            <a:r>
              <a:rPr lang="en-US" dirty="0"/>
              <a:t>RAMYA. SRIKANTESWARA ,DEPARTMENT OF CSE, NMIT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E77BFE-9C19-4957-8CA7-DC5043F47B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9300" y="2449586"/>
            <a:ext cx="2799900" cy="1145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69961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E015C9-396A-4F30-8E69-2D860E1664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09600"/>
            <a:ext cx="10515600" cy="5481638"/>
          </a:xfrm>
        </p:spPr>
        <p:txBody>
          <a:bodyPr>
            <a:normAutofit/>
          </a:bodyPr>
          <a:lstStyle/>
          <a:p>
            <a:r>
              <a:rPr lang="en-IN" sz="2800" b="1" dirty="0"/>
              <a:t>Example 16-6</a:t>
            </a:r>
          </a:p>
          <a:p>
            <a:pPr marL="0" indent="0" algn="just">
              <a:buNone/>
            </a:pPr>
            <a:r>
              <a:rPr lang="en-US" sz="2800" dirty="0"/>
              <a:t>What is the power bandwidth for each of the following?</a:t>
            </a:r>
          </a:p>
          <a:p>
            <a:pPr marL="3200400" lvl="7" indent="0" algn="just">
              <a:buNone/>
            </a:pPr>
            <a:r>
              <a:rPr lang="en-IN" sz="2800" i="1" dirty="0"/>
              <a:t>SR </a:t>
            </a:r>
            <a:r>
              <a:rPr lang="en-IN" sz="2800" dirty="0"/>
              <a:t>= 0.5 V/s and </a:t>
            </a:r>
            <a:r>
              <a:rPr lang="en-IN" sz="2800" i="1" dirty="0" err="1"/>
              <a:t>Vp</a:t>
            </a:r>
            <a:r>
              <a:rPr lang="en-IN" sz="2800" i="1" dirty="0"/>
              <a:t> </a:t>
            </a:r>
            <a:r>
              <a:rPr lang="en-IN" sz="2800" dirty="0"/>
              <a:t>= 8 V</a:t>
            </a:r>
          </a:p>
          <a:p>
            <a:pPr marL="3200400" lvl="7" indent="0" algn="just">
              <a:buNone/>
            </a:pPr>
            <a:r>
              <a:rPr lang="en-IN" sz="2800" i="1" dirty="0"/>
              <a:t>SR </a:t>
            </a:r>
            <a:r>
              <a:rPr lang="en-IN" sz="2800" dirty="0"/>
              <a:t>= 5 V/s and </a:t>
            </a:r>
            <a:r>
              <a:rPr lang="en-IN" sz="2800" i="1" dirty="0" err="1"/>
              <a:t>Vp</a:t>
            </a:r>
            <a:r>
              <a:rPr lang="en-IN" sz="2800" i="1" dirty="0"/>
              <a:t> </a:t>
            </a:r>
            <a:r>
              <a:rPr lang="en-IN" sz="2800" dirty="0"/>
              <a:t>= 8 V</a:t>
            </a:r>
          </a:p>
          <a:p>
            <a:pPr marL="3200400" lvl="7" indent="0" algn="just">
              <a:buNone/>
            </a:pPr>
            <a:r>
              <a:rPr lang="en-IN" sz="2800" i="1" dirty="0"/>
              <a:t>SR </a:t>
            </a:r>
            <a:r>
              <a:rPr lang="en-IN" sz="2800" dirty="0"/>
              <a:t>= 50 V/s and </a:t>
            </a:r>
            <a:r>
              <a:rPr lang="en-IN" sz="2800" i="1" dirty="0" err="1"/>
              <a:t>Vp</a:t>
            </a:r>
            <a:r>
              <a:rPr lang="en-IN" sz="2800" i="1" dirty="0"/>
              <a:t> </a:t>
            </a:r>
            <a:r>
              <a:rPr lang="en-IN" sz="2800" dirty="0"/>
              <a:t>= 8 V</a:t>
            </a:r>
          </a:p>
          <a:p>
            <a:pPr algn="just"/>
            <a:r>
              <a:rPr lang="en-US" sz="2800" b="1" dirty="0"/>
              <a:t>SOLUTION </a:t>
            </a:r>
            <a:r>
              <a:rPr lang="en-US" sz="2800" dirty="0"/>
              <a:t>With Fig. 16-10, read each power bandwidth to get these approximate</a:t>
            </a:r>
          </a:p>
          <a:p>
            <a:pPr algn="just"/>
            <a:r>
              <a:rPr lang="en-US" sz="2800" dirty="0"/>
              <a:t>answers: 10 kHz, 100 kHz, and 1 </a:t>
            </a:r>
            <a:r>
              <a:rPr lang="en-US" sz="2800" dirty="0" err="1"/>
              <a:t>MHz.</a:t>
            </a:r>
            <a:endParaRPr lang="en-IN" sz="28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7E3C4AC-FC3C-4431-912C-11D4B467A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67676" y="5902325"/>
            <a:ext cx="3200400" cy="377825"/>
          </a:xfrm>
        </p:spPr>
        <p:txBody>
          <a:bodyPr/>
          <a:lstStyle/>
          <a:p>
            <a:r>
              <a:rPr lang="en-US"/>
              <a:t>RAMYA. SRIKANTESWARA ,DEPARTMENT OF CSE, NMIT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042071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AB2A4-216A-4C94-B140-CFE20AB63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B3F5A86-4E2C-4041-92D3-EF887CC00FB6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/>
          <a:srcRect l="26263" t="16933" r="50133" b="64559"/>
          <a:stretch/>
        </p:blipFill>
        <p:spPr bwMode="auto">
          <a:xfrm>
            <a:off x="2809874" y="2276475"/>
            <a:ext cx="6448425" cy="30480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631761-50A9-4681-A6C7-A213DAB5E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24800" y="6059487"/>
            <a:ext cx="3267075" cy="377825"/>
          </a:xfrm>
        </p:spPr>
        <p:txBody>
          <a:bodyPr/>
          <a:lstStyle/>
          <a:p>
            <a:r>
              <a:rPr lang="en-US" dirty="0"/>
              <a:t>RAMYA. SRIKANTESWARA ,DEPARTMENT OF CSE, NMIT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65543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6DF11-C1F3-4AD9-9681-EAC0D2E476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28651"/>
            <a:ext cx="10515600" cy="4819650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Figure 16-2</a:t>
            </a:r>
            <a:r>
              <a:rPr lang="en-US" sz="2400" i="1" dirty="0"/>
              <a:t>a </a:t>
            </a:r>
            <a:r>
              <a:rPr lang="en-US" sz="2400" dirty="0"/>
              <a:t>is the schematic symbol of an op amp. </a:t>
            </a:r>
          </a:p>
          <a:p>
            <a:pPr algn="just"/>
            <a:r>
              <a:rPr lang="en-US" sz="2400" dirty="0"/>
              <a:t>It has noninverting and inverting inputs and a single-ended output.</a:t>
            </a:r>
          </a:p>
          <a:p>
            <a:pPr algn="just"/>
            <a:r>
              <a:rPr lang="en-US" sz="2400" dirty="0"/>
              <a:t> Ideally, this symbol means that the amplifier has infinite voltage gain, infinite input impedance, and zero output impedance. </a:t>
            </a:r>
          </a:p>
          <a:p>
            <a:pPr algn="just"/>
            <a:r>
              <a:rPr lang="en-US" sz="2400" dirty="0"/>
              <a:t>The ideal op amp represents a perfect voltage amplifier and is often referred to as a </a:t>
            </a:r>
            <a:r>
              <a:rPr lang="en-US" sz="2400" b="1" dirty="0"/>
              <a:t>voltage-controlled voltage source (VCVS). </a:t>
            </a:r>
          </a:p>
          <a:p>
            <a:pPr algn="just"/>
            <a:r>
              <a:rPr lang="en-US" sz="2400" dirty="0"/>
              <a:t>We can visualize a VCVS as shown in Fig. 16-2</a:t>
            </a:r>
            <a:r>
              <a:rPr lang="en-US" sz="2400" i="1" dirty="0"/>
              <a:t>b</a:t>
            </a:r>
            <a:r>
              <a:rPr lang="en-US" sz="2400" dirty="0"/>
              <a:t>, where </a:t>
            </a:r>
            <a:r>
              <a:rPr lang="en-US" sz="2400" i="1" dirty="0"/>
              <a:t>R</a:t>
            </a:r>
            <a:r>
              <a:rPr lang="en-US" sz="2400" dirty="0"/>
              <a:t>in is infinite and </a:t>
            </a:r>
            <a:r>
              <a:rPr lang="en-US" sz="2400" i="1" dirty="0"/>
              <a:t>R</a:t>
            </a:r>
            <a:r>
              <a:rPr lang="en-US" sz="2400" dirty="0"/>
              <a:t>out is zero.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1240283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419F793-71DB-4E29-9593-FA215A5DB3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7704" y="1621150"/>
            <a:ext cx="7827658" cy="361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832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2253B-3447-41BA-AA7C-929CD0A29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92CE22-130E-42AC-9607-39459F7774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D6C346-F3D7-468C-8AAF-B0344ACAED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2676" y="681037"/>
            <a:ext cx="7496174" cy="5100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749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ACA26-A0ED-43F5-AAEE-EBD0363248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44825"/>
            <a:ext cx="10515600" cy="4308199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Summary Table 16-1 summarizes the characteristics of an ideal op amp.</a:t>
            </a:r>
          </a:p>
          <a:p>
            <a:pPr algn="just"/>
            <a:r>
              <a:rPr lang="en-US" sz="2400" dirty="0"/>
              <a:t>The ideal op amp has infinite voltage gain, infinite unity-gain frequency, infinite input impedance, and infinite CMRR. </a:t>
            </a:r>
          </a:p>
          <a:p>
            <a:pPr algn="just"/>
            <a:r>
              <a:rPr lang="en-US" sz="2400" dirty="0"/>
              <a:t>It also has zero output resistance, zero bias current, and zero offsets.</a:t>
            </a:r>
          </a:p>
          <a:p>
            <a:pPr algn="just"/>
            <a:r>
              <a:rPr lang="en-US" sz="2400" dirty="0"/>
              <a:t> This is what manufacturers would build if they could.</a:t>
            </a:r>
          </a:p>
          <a:p>
            <a:pPr algn="just"/>
            <a:r>
              <a:rPr lang="en-US" sz="2400" dirty="0"/>
              <a:t>What they actually can build only approaches these ideal values.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3158405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2457</TotalTime>
  <Words>3780</Words>
  <Application>Microsoft Office PowerPoint</Application>
  <PresentationFormat>Widescreen</PresentationFormat>
  <Paragraphs>297</Paragraphs>
  <Slides>57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3" baseType="lpstr">
      <vt:lpstr>Arial</vt:lpstr>
      <vt:lpstr>Calibri</vt:lpstr>
      <vt:lpstr>Century Gothic</vt:lpstr>
      <vt:lpstr>Lato</vt:lpstr>
      <vt:lpstr>Wingdings 3</vt:lpstr>
      <vt:lpstr>Ion</vt:lpstr>
      <vt:lpstr>ELECTRONIC CIRCUITS</vt:lpstr>
      <vt:lpstr>INTRODUCTION TO OP AMPS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16-2 The 741 Op Amp</vt:lpstr>
      <vt:lpstr>An Industry Standard</vt:lpstr>
      <vt:lpstr>Three popular package styles and their respective pinouts</vt:lpstr>
      <vt:lpstr>The Input Diff Amp</vt:lpstr>
      <vt:lpstr>PowerPoint Presentation</vt:lpstr>
      <vt:lpstr>The Input Diff Amp</vt:lpstr>
      <vt:lpstr>PowerPoint Presentation</vt:lpstr>
      <vt:lpstr>The Input Diff Amp</vt:lpstr>
      <vt:lpstr>The Final Stage</vt:lpstr>
      <vt:lpstr>PowerPoint Presentation</vt:lpstr>
      <vt:lpstr>The Input Diff Amp</vt:lpstr>
      <vt:lpstr>Active Loading</vt:lpstr>
      <vt:lpstr>The Input Diff Amp</vt:lpstr>
      <vt:lpstr>Frequency Compensation</vt:lpstr>
      <vt:lpstr>PowerPoint Presentation</vt:lpstr>
      <vt:lpstr>PowerPoint Presentation</vt:lpstr>
      <vt:lpstr>PowerPoint Presentation</vt:lpstr>
      <vt:lpstr>Bias and Off sets</vt:lpstr>
      <vt:lpstr>PowerPoint Presentation</vt:lpstr>
      <vt:lpstr>PowerPoint Presentation</vt:lpstr>
      <vt:lpstr>Common-Mode Rejection Ratio</vt:lpstr>
      <vt:lpstr>PowerPoint Presentation</vt:lpstr>
      <vt:lpstr>Maximum Peak-to-Peak Output</vt:lpstr>
      <vt:lpstr>PowerPoint Presentation</vt:lpstr>
      <vt:lpstr>Short-Circuit Current</vt:lpstr>
      <vt:lpstr>Frequency Response</vt:lpstr>
      <vt:lpstr>PowerPoint Presentation</vt:lpstr>
      <vt:lpstr>PowerPoint Presentation</vt:lpstr>
      <vt:lpstr>Slew Rate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ELECTRONIC CIRCUITS</dc:title>
  <dc:creator>avinash kc</dc:creator>
  <cp:lastModifiedBy>avinash kc</cp:lastModifiedBy>
  <cp:revision>143</cp:revision>
  <dcterms:created xsi:type="dcterms:W3CDTF">2019-11-04T03:46:06Z</dcterms:created>
  <dcterms:modified xsi:type="dcterms:W3CDTF">2023-02-14T04:56:05Z</dcterms:modified>
</cp:coreProperties>
</file>