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3" r:id="rId1"/>
  </p:sldMasterIdLst>
  <p:notesMasterIdLst>
    <p:notesMasterId r:id="rId136"/>
  </p:notesMasterIdLst>
  <p:sldIdLst>
    <p:sldId id="256" r:id="rId2"/>
    <p:sldId id="257" r:id="rId3"/>
    <p:sldId id="258" r:id="rId4"/>
    <p:sldId id="260" r:id="rId5"/>
    <p:sldId id="427" r:id="rId6"/>
    <p:sldId id="487" r:id="rId7"/>
    <p:sldId id="428" r:id="rId8"/>
    <p:sldId id="429" r:id="rId9"/>
    <p:sldId id="430" r:id="rId10"/>
    <p:sldId id="431" r:id="rId11"/>
    <p:sldId id="432" r:id="rId12"/>
    <p:sldId id="433" r:id="rId13"/>
    <p:sldId id="434" r:id="rId14"/>
    <p:sldId id="435" r:id="rId15"/>
    <p:sldId id="436" r:id="rId16"/>
    <p:sldId id="437" r:id="rId17"/>
    <p:sldId id="438" r:id="rId18"/>
    <p:sldId id="439" r:id="rId19"/>
    <p:sldId id="440" r:id="rId20"/>
    <p:sldId id="441" r:id="rId21"/>
    <p:sldId id="442" r:id="rId22"/>
    <p:sldId id="443" r:id="rId23"/>
    <p:sldId id="444" r:id="rId24"/>
    <p:sldId id="445" r:id="rId25"/>
    <p:sldId id="446" r:id="rId26"/>
    <p:sldId id="447" r:id="rId27"/>
    <p:sldId id="448" r:id="rId28"/>
    <p:sldId id="449" r:id="rId29"/>
    <p:sldId id="450" r:id="rId30"/>
    <p:sldId id="451" r:id="rId31"/>
    <p:sldId id="452" r:id="rId32"/>
    <p:sldId id="453" r:id="rId33"/>
    <p:sldId id="454" r:id="rId34"/>
    <p:sldId id="455" r:id="rId35"/>
    <p:sldId id="486" r:id="rId36"/>
    <p:sldId id="456" r:id="rId37"/>
    <p:sldId id="457" r:id="rId38"/>
    <p:sldId id="458" r:id="rId39"/>
    <p:sldId id="459" r:id="rId40"/>
    <p:sldId id="460" r:id="rId41"/>
    <p:sldId id="461" r:id="rId42"/>
    <p:sldId id="462" r:id="rId43"/>
    <p:sldId id="463" r:id="rId44"/>
    <p:sldId id="464" r:id="rId45"/>
    <p:sldId id="465" r:id="rId46"/>
    <p:sldId id="466" r:id="rId47"/>
    <p:sldId id="467" r:id="rId48"/>
    <p:sldId id="511" r:id="rId49"/>
    <p:sldId id="468" r:id="rId50"/>
    <p:sldId id="469" r:id="rId51"/>
    <p:sldId id="470" r:id="rId52"/>
    <p:sldId id="471" r:id="rId53"/>
    <p:sldId id="472" r:id="rId54"/>
    <p:sldId id="473" r:id="rId55"/>
    <p:sldId id="474" r:id="rId56"/>
    <p:sldId id="475" r:id="rId57"/>
    <p:sldId id="476" r:id="rId58"/>
    <p:sldId id="477" r:id="rId59"/>
    <p:sldId id="478" r:id="rId60"/>
    <p:sldId id="479" r:id="rId61"/>
    <p:sldId id="480" r:id="rId62"/>
    <p:sldId id="481" r:id="rId63"/>
    <p:sldId id="482" r:id="rId64"/>
    <p:sldId id="483" r:id="rId65"/>
    <p:sldId id="484" r:id="rId66"/>
    <p:sldId id="485" r:id="rId67"/>
    <p:sldId id="488" r:id="rId68"/>
    <p:sldId id="489" r:id="rId69"/>
    <p:sldId id="490" r:id="rId70"/>
    <p:sldId id="491" r:id="rId71"/>
    <p:sldId id="492" r:id="rId72"/>
    <p:sldId id="493" r:id="rId73"/>
    <p:sldId id="494" r:id="rId74"/>
    <p:sldId id="495" r:id="rId75"/>
    <p:sldId id="496" r:id="rId76"/>
    <p:sldId id="623" r:id="rId77"/>
    <p:sldId id="497" r:id="rId78"/>
    <p:sldId id="498" r:id="rId79"/>
    <p:sldId id="499" r:id="rId80"/>
    <p:sldId id="500" r:id="rId81"/>
    <p:sldId id="501" r:id="rId82"/>
    <p:sldId id="502" r:id="rId83"/>
    <p:sldId id="503" r:id="rId84"/>
    <p:sldId id="504" r:id="rId85"/>
    <p:sldId id="624" r:id="rId86"/>
    <p:sldId id="505" r:id="rId87"/>
    <p:sldId id="506" r:id="rId88"/>
    <p:sldId id="507" r:id="rId89"/>
    <p:sldId id="512" r:id="rId90"/>
    <p:sldId id="508" r:id="rId91"/>
    <p:sldId id="509" r:id="rId92"/>
    <p:sldId id="510" r:id="rId93"/>
    <p:sldId id="553" r:id="rId94"/>
    <p:sldId id="554" r:id="rId95"/>
    <p:sldId id="555" r:id="rId96"/>
    <p:sldId id="556" r:id="rId97"/>
    <p:sldId id="557" r:id="rId98"/>
    <p:sldId id="558" r:id="rId99"/>
    <p:sldId id="559" r:id="rId100"/>
    <p:sldId id="560" r:id="rId101"/>
    <p:sldId id="561" r:id="rId102"/>
    <p:sldId id="562" r:id="rId103"/>
    <p:sldId id="563" r:id="rId104"/>
    <p:sldId id="564" r:id="rId105"/>
    <p:sldId id="565" r:id="rId106"/>
    <p:sldId id="622" r:id="rId107"/>
    <p:sldId id="566" r:id="rId108"/>
    <p:sldId id="567" r:id="rId109"/>
    <p:sldId id="568" r:id="rId110"/>
    <p:sldId id="569" r:id="rId111"/>
    <p:sldId id="570" r:id="rId112"/>
    <p:sldId id="571" r:id="rId113"/>
    <p:sldId id="572" r:id="rId114"/>
    <p:sldId id="573" r:id="rId115"/>
    <p:sldId id="574" r:id="rId116"/>
    <p:sldId id="575" r:id="rId117"/>
    <p:sldId id="576" r:id="rId118"/>
    <p:sldId id="577" r:id="rId119"/>
    <p:sldId id="578" r:id="rId120"/>
    <p:sldId id="579" r:id="rId121"/>
    <p:sldId id="580" r:id="rId122"/>
    <p:sldId id="581" r:id="rId123"/>
    <p:sldId id="582" r:id="rId124"/>
    <p:sldId id="583" r:id="rId125"/>
    <p:sldId id="584" r:id="rId126"/>
    <p:sldId id="585" r:id="rId127"/>
    <p:sldId id="586" r:id="rId128"/>
    <p:sldId id="587" r:id="rId129"/>
    <p:sldId id="588" r:id="rId130"/>
    <p:sldId id="589" r:id="rId131"/>
    <p:sldId id="590" r:id="rId132"/>
    <p:sldId id="591" r:id="rId133"/>
    <p:sldId id="592" r:id="rId134"/>
    <p:sldId id="593" r:id="rId1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B569DC-4B77-4BAB-9A94-AE07054BFE5E}" type="datetimeFigureOut">
              <a:rPr lang="en-IN" smtClean="0"/>
              <a:t>15-02-2023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20B161-A58B-469F-97A7-39254F16B695}" type="slidenum">
              <a:rPr lang="en-IN" smtClean="0"/>
              <a:t>‹#›</a:t>
            </a:fld>
            <a:endParaRPr lang="en-IN"/>
          </a:p>
        </p:txBody>
      </p:sp>
    </p:spTree>
    <p:extLst>
      <p:ext uri="{BB962C8B-B14F-4D97-AF65-F5344CB8AC3E}">
        <p14:creationId xmlns:p14="http://schemas.microsoft.com/office/powerpoint/2010/main" val="3460651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B69C27-6163-49A7-8FB0-2F5002543C5D}" type="datetime1">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50A33-9CD0-4A98-854C-74B376B35DEB}" type="slidenum">
              <a:rPr lang="en-IN" smtClean="0"/>
              <a:t>‹#›</a:t>
            </a:fld>
            <a:endParaRPr lang="en-IN"/>
          </a:p>
        </p:txBody>
      </p:sp>
    </p:spTree>
    <p:extLst>
      <p:ext uri="{BB962C8B-B14F-4D97-AF65-F5344CB8AC3E}">
        <p14:creationId xmlns:p14="http://schemas.microsoft.com/office/powerpoint/2010/main" val="2525330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8AECAF-C59F-45F0-AC02-4E373A10B1A5}" type="datetime1">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50A33-9CD0-4A98-854C-74B376B35DEB}" type="slidenum">
              <a:rPr lang="en-IN" smtClean="0"/>
              <a:t>‹#›</a:t>
            </a:fld>
            <a:endParaRPr lang="en-IN"/>
          </a:p>
        </p:txBody>
      </p:sp>
    </p:spTree>
    <p:extLst>
      <p:ext uri="{BB962C8B-B14F-4D97-AF65-F5344CB8AC3E}">
        <p14:creationId xmlns:p14="http://schemas.microsoft.com/office/powerpoint/2010/main" val="1108121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A98C6C-9179-4B92-B927-6219FBBC5CFD}" type="datetime1">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50A33-9CD0-4A98-854C-74B376B35DEB}" type="slidenum">
              <a:rPr lang="en-IN" smtClean="0"/>
              <a:t>‹#›</a:t>
            </a:fld>
            <a:endParaRPr lang="en-IN"/>
          </a:p>
        </p:txBody>
      </p:sp>
    </p:spTree>
    <p:extLst>
      <p:ext uri="{BB962C8B-B14F-4D97-AF65-F5344CB8AC3E}">
        <p14:creationId xmlns:p14="http://schemas.microsoft.com/office/powerpoint/2010/main" val="3432777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7A7E31-06D4-4C3A-AC37-A519AC1EA41D}" type="datetime1">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50A33-9CD0-4A98-854C-74B376B35DE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31319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BA6DB9-2B00-455F-ADB8-B29A3ADD2BF8}" type="datetime1">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50A33-9CD0-4A98-854C-74B376B35DEB}" type="slidenum">
              <a:rPr lang="en-IN" smtClean="0"/>
              <a:t>‹#›</a:t>
            </a:fld>
            <a:endParaRPr lang="en-IN"/>
          </a:p>
        </p:txBody>
      </p:sp>
    </p:spTree>
    <p:extLst>
      <p:ext uri="{BB962C8B-B14F-4D97-AF65-F5344CB8AC3E}">
        <p14:creationId xmlns:p14="http://schemas.microsoft.com/office/powerpoint/2010/main" val="100312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85AC1D-2C58-419B-AC83-9DFD04D354FB}" type="datetime1">
              <a:rPr lang="en-IN" smtClean="0"/>
              <a:t>15-02-2023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50A33-9CD0-4A98-854C-74B376B35DEB}" type="slidenum">
              <a:rPr lang="en-IN" smtClean="0"/>
              <a:t>‹#›</a:t>
            </a:fld>
            <a:endParaRPr lang="en-IN"/>
          </a:p>
        </p:txBody>
      </p:sp>
    </p:spTree>
    <p:extLst>
      <p:ext uri="{BB962C8B-B14F-4D97-AF65-F5344CB8AC3E}">
        <p14:creationId xmlns:p14="http://schemas.microsoft.com/office/powerpoint/2010/main" val="774564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EED5DB9-581A-4FF8-9977-1BF6D9B3AFFE}" type="datetime1">
              <a:rPr lang="en-IN" smtClean="0"/>
              <a:t>15-02-2023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50A33-9CD0-4A98-854C-74B376B35DEB}" type="slidenum">
              <a:rPr lang="en-IN" smtClean="0"/>
              <a:t>‹#›</a:t>
            </a:fld>
            <a:endParaRPr lang="en-IN"/>
          </a:p>
        </p:txBody>
      </p:sp>
    </p:spTree>
    <p:extLst>
      <p:ext uri="{BB962C8B-B14F-4D97-AF65-F5344CB8AC3E}">
        <p14:creationId xmlns:p14="http://schemas.microsoft.com/office/powerpoint/2010/main" val="449443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E36A62-F1E9-4D6A-90A7-746AAFE54596}" type="datetime1">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50A33-9CD0-4A98-854C-74B376B35DEB}" type="slidenum">
              <a:rPr lang="en-IN" smtClean="0"/>
              <a:t>‹#›</a:t>
            </a:fld>
            <a:endParaRPr lang="en-IN"/>
          </a:p>
        </p:txBody>
      </p:sp>
    </p:spTree>
    <p:extLst>
      <p:ext uri="{BB962C8B-B14F-4D97-AF65-F5344CB8AC3E}">
        <p14:creationId xmlns:p14="http://schemas.microsoft.com/office/powerpoint/2010/main" val="478534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18AC97-BCD9-403E-936B-46E820CD4320}" type="datetime1">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50A33-9CD0-4A98-854C-74B376B35DEB}" type="slidenum">
              <a:rPr lang="en-IN" smtClean="0"/>
              <a:t>‹#›</a:t>
            </a:fld>
            <a:endParaRPr lang="en-IN"/>
          </a:p>
        </p:txBody>
      </p:sp>
    </p:spTree>
    <p:extLst>
      <p:ext uri="{BB962C8B-B14F-4D97-AF65-F5344CB8AC3E}">
        <p14:creationId xmlns:p14="http://schemas.microsoft.com/office/powerpoint/2010/main" val="368101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2C983F7-06F1-47FB-A225-A2AF18B389F1}" type="datetime1">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50A33-9CD0-4A98-854C-74B376B35DEB}" type="slidenum">
              <a:rPr lang="en-IN" smtClean="0"/>
              <a:t>‹#›</a:t>
            </a:fld>
            <a:endParaRPr lang="en-IN"/>
          </a:p>
        </p:txBody>
      </p:sp>
    </p:spTree>
    <p:extLst>
      <p:ext uri="{BB962C8B-B14F-4D97-AF65-F5344CB8AC3E}">
        <p14:creationId xmlns:p14="http://schemas.microsoft.com/office/powerpoint/2010/main" val="2425680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87FA2E-EE21-4164-A739-53C7C30B8668}" type="datetime1">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50A33-9CD0-4A98-854C-74B376B35DEB}" type="slidenum">
              <a:rPr lang="en-IN" smtClean="0"/>
              <a:t>‹#›</a:t>
            </a:fld>
            <a:endParaRPr lang="en-IN"/>
          </a:p>
        </p:txBody>
      </p:sp>
    </p:spTree>
    <p:extLst>
      <p:ext uri="{BB962C8B-B14F-4D97-AF65-F5344CB8AC3E}">
        <p14:creationId xmlns:p14="http://schemas.microsoft.com/office/powerpoint/2010/main" val="138258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E67C79-BF5F-4DC4-A961-6F506255AAEF}" type="datetime1">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50A33-9CD0-4A98-854C-74B376B35DEB}" type="slidenum">
              <a:rPr lang="en-IN" smtClean="0"/>
              <a:t>‹#›</a:t>
            </a:fld>
            <a:endParaRPr lang="en-IN"/>
          </a:p>
        </p:txBody>
      </p:sp>
    </p:spTree>
    <p:extLst>
      <p:ext uri="{BB962C8B-B14F-4D97-AF65-F5344CB8AC3E}">
        <p14:creationId xmlns:p14="http://schemas.microsoft.com/office/powerpoint/2010/main" val="4274058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85BCA2-A098-4763-A562-FDD660CC97F9}" type="datetime1">
              <a:rPr lang="en-IN" smtClean="0"/>
              <a:t>15-02-2023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150A33-9CD0-4A98-854C-74B376B35DEB}" type="slidenum">
              <a:rPr lang="en-IN" smtClean="0"/>
              <a:t>‹#›</a:t>
            </a:fld>
            <a:endParaRPr lang="en-IN"/>
          </a:p>
        </p:txBody>
      </p:sp>
    </p:spTree>
    <p:extLst>
      <p:ext uri="{BB962C8B-B14F-4D97-AF65-F5344CB8AC3E}">
        <p14:creationId xmlns:p14="http://schemas.microsoft.com/office/powerpoint/2010/main" val="3130305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B02238B-4A56-43FD-AAE2-EB3FC0BB598C}" type="datetime1">
              <a:rPr lang="en-IN" smtClean="0"/>
              <a:t>15-02-2023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D150A33-9CD0-4A98-854C-74B376B35DEB}" type="slidenum">
              <a:rPr lang="en-IN" smtClean="0"/>
              <a:t>‹#›</a:t>
            </a:fld>
            <a:endParaRPr lang="en-IN"/>
          </a:p>
        </p:txBody>
      </p:sp>
    </p:spTree>
    <p:extLst>
      <p:ext uri="{BB962C8B-B14F-4D97-AF65-F5344CB8AC3E}">
        <p14:creationId xmlns:p14="http://schemas.microsoft.com/office/powerpoint/2010/main" val="2600997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894DD9-F803-47F3-8BA2-37F65F4B1EA6}" type="datetime1">
              <a:rPr lang="en-IN" smtClean="0"/>
              <a:t>15-02-2023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D150A33-9CD0-4A98-854C-74B376B35DEB}" type="slidenum">
              <a:rPr lang="en-IN" smtClean="0"/>
              <a:t>‹#›</a:t>
            </a:fld>
            <a:endParaRPr lang="en-IN"/>
          </a:p>
        </p:txBody>
      </p:sp>
    </p:spTree>
    <p:extLst>
      <p:ext uri="{BB962C8B-B14F-4D97-AF65-F5344CB8AC3E}">
        <p14:creationId xmlns:p14="http://schemas.microsoft.com/office/powerpoint/2010/main" val="65083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2AA0F0F-F5B7-4212-B0C9-8F517CBD4DB5}" type="datetime1">
              <a:rPr lang="en-IN" smtClean="0"/>
              <a:t>15-02-2023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D150A33-9CD0-4A98-854C-74B376B35DEB}" type="slidenum">
              <a:rPr lang="en-IN" smtClean="0"/>
              <a:t>‹#›</a:t>
            </a:fld>
            <a:endParaRPr lang="en-IN"/>
          </a:p>
        </p:txBody>
      </p:sp>
    </p:spTree>
    <p:extLst>
      <p:ext uri="{BB962C8B-B14F-4D97-AF65-F5344CB8AC3E}">
        <p14:creationId xmlns:p14="http://schemas.microsoft.com/office/powerpoint/2010/main" val="4073993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1A5E94-F5CF-4833-9E5A-41CC9B5D3EF4}" type="datetime1">
              <a:rPr lang="en-IN" smtClean="0"/>
              <a:t>15-02-2023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D150A33-9CD0-4A98-854C-74B376B35DEB}" type="slidenum">
              <a:rPr lang="en-IN" smtClean="0"/>
              <a:t>‹#›</a:t>
            </a:fld>
            <a:endParaRPr lang="en-IN"/>
          </a:p>
        </p:txBody>
      </p:sp>
    </p:spTree>
    <p:extLst>
      <p:ext uri="{BB962C8B-B14F-4D97-AF65-F5344CB8AC3E}">
        <p14:creationId xmlns:p14="http://schemas.microsoft.com/office/powerpoint/2010/main" val="13562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AF5EC28-66EC-48CA-AF3A-D0CC201FB2BF}" type="datetime1">
              <a:rPr lang="en-IN" smtClean="0"/>
              <a:t>15-02-2023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D150A33-9CD0-4A98-854C-74B376B35DEB}" type="slidenum">
              <a:rPr lang="en-IN" smtClean="0"/>
              <a:t>‹#›</a:t>
            </a:fld>
            <a:endParaRPr lang="en-IN"/>
          </a:p>
        </p:txBody>
      </p:sp>
    </p:spTree>
    <p:extLst>
      <p:ext uri="{BB962C8B-B14F-4D97-AF65-F5344CB8AC3E}">
        <p14:creationId xmlns:p14="http://schemas.microsoft.com/office/powerpoint/2010/main" val="261545636"/>
      </p:ext>
    </p:extLst>
  </p:cSld>
  <p:clrMap bg1="dk1" tx1="lt1" bg2="dk2" tx2="lt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 id="2147483965" r:id="rId12"/>
    <p:sldLayoutId id="2147483966" r:id="rId13"/>
    <p:sldLayoutId id="2147483967" r:id="rId14"/>
    <p:sldLayoutId id="2147483968" r:id="rId15"/>
    <p:sldLayoutId id="2147483969" r:id="rId16"/>
    <p:sldLayoutId id="2147483970"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78.e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79.em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image" Target="../media/image81.emf"/><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84.emf"/><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85.emf"/><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87.em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90.em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image" Target="../media/image91.em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93.emf"/><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94.emf"/><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95.emf"/><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96.emf"/><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97.emf"/><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98.emf"/><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99.emf"/><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01.emf"/><Relationship Id="rId2" Type="http://schemas.openxmlformats.org/officeDocument/2006/relationships/image" Target="../media/image10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02.emf"/><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03.emf"/><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0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2.xml"/><Relationship Id="rId4" Type="http://schemas.openxmlformats.org/officeDocument/2006/relationships/image" Target="../media/image50.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slideLayout" Target="../slideLayouts/slideLayout2.xml"/><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image" Target="../media/image68.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0.emf"/><Relationship Id="rId1" Type="http://schemas.openxmlformats.org/officeDocument/2006/relationships/slideLayout" Target="../slideLayouts/slideLayout2.xml"/><Relationship Id="rId4" Type="http://schemas.openxmlformats.org/officeDocument/2006/relationships/image" Target="../media/image72.e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46E76-8479-4CB4-B5B2-885CD574CA13}"/>
              </a:ext>
            </a:extLst>
          </p:cNvPr>
          <p:cNvSpPr>
            <a:spLocks noGrp="1"/>
          </p:cNvSpPr>
          <p:nvPr>
            <p:ph type="ctrTitle"/>
          </p:nvPr>
        </p:nvSpPr>
        <p:spPr>
          <a:xfrm>
            <a:off x="3971925" y="1122362"/>
            <a:ext cx="3467100" cy="1125537"/>
          </a:xfrm>
        </p:spPr>
        <p:txBody>
          <a:bodyPr>
            <a:noAutofit/>
          </a:bodyPr>
          <a:lstStyle/>
          <a:p>
            <a:r>
              <a:rPr lang="en-US" sz="8800" dirty="0"/>
              <a:t>UNIT 5</a:t>
            </a:r>
            <a:endParaRPr lang="en-IN" sz="8800" dirty="0"/>
          </a:p>
        </p:txBody>
      </p:sp>
      <p:pic>
        <p:nvPicPr>
          <p:cNvPr id="5" name="Picture 4">
            <a:extLst>
              <a:ext uri="{FF2B5EF4-FFF2-40B4-BE49-F238E27FC236}">
                <a16:creationId xmlns:a16="http://schemas.microsoft.com/office/drawing/2014/main" id="{23F174D5-8059-46AA-B004-4B255D50426C}"/>
              </a:ext>
            </a:extLst>
          </p:cNvPr>
          <p:cNvPicPr>
            <a:picLocks noChangeAspect="1"/>
          </p:cNvPicPr>
          <p:nvPr/>
        </p:nvPicPr>
        <p:blipFill>
          <a:blip r:embed="rId2"/>
          <a:stretch>
            <a:fillRect/>
          </a:stretch>
        </p:blipFill>
        <p:spPr>
          <a:xfrm>
            <a:off x="2371725" y="2466975"/>
            <a:ext cx="7667625" cy="2790825"/>
          </a:xfrm>
          <a:prstGeom prst="rect">
            <a:avLst/>
          </a:prstGeom>
        </p:spPr>
      </p:pic>
      <p:sp>
        <p:nvSpPr>
          <p:cNvPr id="4" name="Slide Number Placeholder 3">
            <a:extLst>
              <a:ext uri="{FF2B5EF4-FFF2-40B4-BE49-F238E27FC236}">
                <a16:creationId xmlns:a16="http://schemas.microsoft.com/office/drawing/2014/main" id="{E012E804-9E93-4EC8-BE1E-AE2FB2CDDE67}"/>
              </a:ext>
            </a:extLst>
          </p:cNvPr>
          <p:cNvSpPr>
            <a:spLocks noGrp="1"/>
          </p:cNvSpPr>
          <p:nvPr>
            <p:ph type="sldNum" sz="quarter" idx="12"/>
          </p:nvPr>
        </p:nvSpPr>
        <p:spPr/>
        <p:txBody>
          <a:bodyPr/>
          <a:lstStyle/>
          <a:p>
            <a:fld id="{4D150A33-9CD0-4A98-854C-74B376B35DEB}" type="slidenum">
              <a:rPr lang="en-IN" smtClean="0"/>
              <a:t>1</a:t>
            </a:fld>
            <a:endParaRPr lang="en-IN"/>
          </a:p>
        </p:txBody>
      </p:sp>
      <p:sp>
        <p:nvSpPr>
          <p:cNvPr id="7" name="Subtitle 6">
            <a:extLst>
              <a:ext uri="{FF2B5EF4-FFF2-40B4-BE49-F238E27FC236}">
                <a16:creationId xmlns:a16="http://schemas.microsoft.com/office/drawing/2014/main" id="{B6BEAB2D-2E81-46A5-AE54-87FAA12553A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48638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804582"/>
          </a:xfrm>
        </p:spPr>
        <p:txBody>
          <a:bodyPr/>
          <a:lstStyle/>
          <a:p>
            <a:r>
              <a:rPr lang="en-IN" b="1" dirty="0"/>
              <a:t>Diode Clamps</a:t>
            </a:r>
            <a:endParaRPr lang="en-IN"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409700"/>
            <a:ext cx="10660064" cy="4343401"/>
          </a:xfrm>
        </p:spPr>
        <p:txBody>
          <a:bodyPr/>
          <a:lstStyle/>
          <a:p>
            <a:r>
              <a:rPr lang="en-US" dirty="0"/>
              <a:t>The use of </a:t>
            </a:r>
            <a:r>
              <a:rPr lang="en-US" i="1" dirty="0"/>
              <a:t>diode clamps is </a:t>
            </a:r>
            <a:r>
              <a:rPr lang="en-US" dirty="0"/>
              <a:t>to protect sensitive circuits.</a:t>
            </a:r>
          </a:p>
          <a:p>
            <a:r>
              <a:rPr lang="en-US" dirty="0"/>
              <a:t>Figure 20-2</a:t>
            </a:r>
            <a:r>
              <a:rPr lang="en-US" i="1" dirty="0"/>
              <a:t>a </a:t>
            </a:r>
            <a:r>
              <a:rPr lang="en-US" dirty="0"/>
              <a:t>is a practical example. </a:t>
            </a:r>
          </a:p>
          <a:p>
            <a:r>
              <a:rPr lang="en-US" dirty="0"/>
              <a:t>Here we see two diode clamps protecting the comparator against excessively large input voltages. </a:t>
            </a:r>
          </a:p>
          <a:p>
            <a:r>
              <a:rPr lang="en-US" dirty="0"/>
              <a:t>For instance, the LM311 is an IC comparator with an absolute maximum input rating of ± 15 V.</a:t>
            </a:r>
          </a:p>
          <a:p>
            <a:r>
              <a:rPr lang="en-US" dirty="0"/>
              <a:t> If the input voltage exceeds these limits, the LM311 will be destroyed.</a:t>
            </a:r>
          </a:p>
          <a:p>
            <a:r>
              <a:rPr lang="en-US" dirty="0"/>
              <a:t>With some comparators, the maximum input voltage rating may be as little as ± 5 V, whereas with others it may be more than ± 30 V.</a:t>
            </a:r>
            <a:endParaRPr lang="en-IN"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5" name="Slide Number Placeholder 4">
            <a:extLst>
              <a:ext uri="{FF2B5EF4-FFF2-40B4-BE49-F238E27FC236}">
                <a16:creationId xmlns:a16="http://schemas.microsoft.com/office/drawing/2014/main" id="{9E47F234-3C8F-4DE8-8504-723DF51500BB}"/>
              </a:ext>
            </a:extLst>
          </p:cNvPr>
          <p:cNvSpPr>
            <a:spLocks noGrp="1"/>
          </p:cNvSpPr>
          <p:nvPr>
            <p:ph type="sldNum" sz="quarter" idx="12"/>
          </p:nvPr>
        </p:nvSpPr>
        <p:spPr/>
        <p:txBody>
          <a:bodyPr/>
          <a:lstStyle/>
          <a:p>
            <a:fld id="{4D150A33-9CD0-4A98-854C-74B376B35DEB}" type="slidenum">
              <a:rPr lang="en-IN" smtClean="0"/>
              <a:t>10</a:t>
            </a:fld>
            <a:endParaRPr lang="en-IN"/>
          </a:p>
        </p:txBody>
      </p:sp>
    </p:spTree>
    <p:extLst>
      <p:ext uri="{BB962C8B-B14F-4D97-AF65-F5344CB8AC3E}">
        <p14:creationId xmlns:p14="http://schemas.microsoft.com/office/powerpoint/2010/main" val="395595417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A2E8-F59D-4E3E-B6D3-8ADC40C67608}"/>
              </a:ext>
            </a:extLst>
          </p:cNvPr>
          <p:cNvSpPr>
            <a:spLocks noGrp="1"/>
          </p:cNvSpPr>
          <p:nvPr>
            <p:ph type="title"/>
          </p:nvPr>
        </p:nvSpPr>
        <p:spPr>
          <a:xfrm>
            <a:off x="646111" y="452718"/>
            <a:ext cx="9404723" cy="842682"/>
          </a:xfrm>
        </p:spPr>
        <p:txBody>
          <a:bodyPr/>
          <a:lstStyle/>
          <a:p>
            <a:r>
              <a:rPr lang="en-IN" sz="3200" b="1" dirty="0"/>
              <a:t>Sine to Rectangular</a:t>
            </a:r>
            <a:endParaRPr lang="en-IN" sz="3200" dirty="0"/>
          </a:p>
        </p:txBody>
      </p:sp>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809625" y="1419226"/>
            <a:ext cx="10467975" cy="4705350"/>
          </a:xfrm>
        </p:spPr>
        <p:txBody>
          <a:bodyPr>
            <a:normAutofit/>
          </a:bodyPr>
          <a:lstStyle/>
          <a:p>
            <a:r>
              <a:rPr lang="en-US" sz="2400" dirty="0"/>
              <a:t>Figure 20-27</a:t>
            </a:r>
            <a:r>
              <a:rPr lang="en-US" sz="2400" i="1" dirty="0"/>
              <a:t>a </a:t>
            </a:r>
            <a:r>
              <a:rPr lang="en-US" sz="2400" dirty="0"/>
              <a:t>shows a Schmitt trigger, and Fig. 20-27</a:t>
            </a:r>
            <a:r>
              <a:rPr lang="en-US" sz="2400" i="1" dirty="0"/>
              <a:t>b </a:t>
            </a:r>
            <a:r>
              <a:rPr lang="en-US" sz="2400" dirty="0"/>
              <a:t>is the graph of output </a:t>
            </a:r>
            <a:r>
              <a:rPr lang="en-IN" sz="2400" dirty="0"/>
              <a:t>voltage versus input voltage.</a:t>
            </a:r>
          </a:p>
          <a:p>
            <a:endParaRPr lang="en-IN" sz="2400"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A9D5C05B-6139-4966-8021-932E5779F761}"/>
              </a:ext>
            </a:extLst>
          </p:cNvPr>
          <p:cNvPicPr>
            <a:picLocks noChangeAspect="1"/>
          </p:cNvPicPr>
          <p:nvPr/>
        </p:nvPicPr>
        <p:blipFill>
          <a:blip r:embed="rId2"/>
          <a:stretch>
            <a:fillRect/>
          </a:stretch>
        </p:blipFill>
        <p:spPr>
          <a:xfrm>
            <a:off x="2200275" y="2619375"/>
            <a:ext cx="8134349" cy="2952749"/>
          </a:xfrm>
          <a:prstGeom prst="rect">
            <a:avLst/>
          </a:prstGeom>
        </p:spPr>
      </p:pic>
      <p:sp>
        <p:nvSpPr>
          <p:cNvPr id="6" name="Slide Number Placeholder 5">
            <a:extLst>
              <a:ext uri="{FF2B5EF4-FFF2-40B4-BE49-F238E27FC236}">
                <a16:creationId xmlns:a16="http://schemas.microsoft.com/office/drawing/2014/main" id="{EF19B41A-FC8A-4683-A0E2-E19B2513DFC6}"/>
              </a:ext>
            </a:extLst>
          </p:cNvPr>
          <p:cNvSpPr>
            <a:spLocks noGrp="1"/>
          </p:cNvSpPr>
          <p:nvPr>
            <p:ph type="sldNum" sz="quarter" idx="12"/>
          </p:nvPr>
        </p:nvSpPr>
        <p:spPr/>
        <p:txBody>
          <a:bodyPr/>
          <a:lstStyle/>
          <a:p>
            <a:fld id="{4D150A33-9CD0-4A98-854C-74B376B35DEB}" type="slidenum">
              <a:rPr lang="en-IN" smtClean="0"/>
              <a:t>100</a:t>
            </a:fld>
            <a:endParaRPr lang="en-IN"/>
          </a:p>
        </p:txBody>
      </p:sp>
    </p:spTree>
    <p:extLst>
      <p:ext uri="{BB962C8B-B14F-4D97-AF65-F5344CB8AC3E}">
        <p14:creationId xmlns:p14="http://schemas.microsoft.com/office/powerpoint/2010/main" val="145863917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1103312" y="1266824"/>
            <a:ext cx="8946541" cy="4857751"/>
          </a:xfrm>
        </p:spPr>
        <p:txBody>
          <a:bodyPr>
            <a:normAutofit/>
          </a:bodyPr>
          <a:lstStyle/>
          <a:p>
            <a:pPr algn="just"/>
            <a:r>
              <a:rPr lang="en-US" sz="2400" dirty="0"/>
              <a:t>When the input signal is </a:t>
            </a:r>
            <a:r>
              <a:rPr lang="en-US" sz="2400" i="1" dirty="0"/>
              <a:t>periodic </a:t>
            </a:r>
            <a:r>
              <a:rPr lang="en-US" sz="2400" dirty="0"/>
              <a:t>(repeating cycles), the Schmitt trigger produces a rectangular output, as shown.</a:t>
            </a:r>
          </a:p>
          <a:p>
            <a:pPr algn="just"/>
            <a:r>
              <a:rPr lang="en-US" sz="2400" dirty="0"/>
              <a:t> This assumes that the input signal is large enough to pass through both trip points of Fig. 20-27</a:t>
            </a:r>
            <a:r>
              <a:rPr lang="en-US" sz="2400" i="1" dirty="0"/>
              <a:t>c</a:t>
            </a:r>
            <a:r>
              <a:rPr lang="en-US" sz="2400" dirty="0"/>
              <a:t>. </a:t>
            </a:r>
          </a:p>
          <a:p>
            <a:pPr algn="just"/>
            <a:r>
              <a:rPr lang="en-US" sz="2400" dirty="0"/>
              <a:t>When the input voltage exceeds UTP on the upward swing of the positive half-cycle, the output voltage switches to –</a:t>
            </a:r>
            <a:r>
              <a:rPr lang="en-US" sz="2400" i="1" dirty="0"/>
              <a:t>V </a:t>
            </a:r>
            <a:r>
              <a:rPr lang="en-US" sz="2400" dirty="0"/>
              <a:t>sat. </a:t>
            </a:r>
          </a:p>
          <a:p>
            <a:pPr algn="just"/>
            <a:r>
              <a:rPr lang="en-US" sz="2400" dirty="0"/>
              <a:t>One half-cycle later, the input voltage becomes more negative than LTP, and the output switches back to +</a:t>
            </a:r>
            <a:r>
              <a:rPr lang="en-US" sz="2400" i="1" dirty="0" err="1"/>
              <a:t>V</a:t>
            </a:r>
            <a:r>
              <a:rPr lang="en-US" sz="2400" dirty="0" err="1"/>
              <a:t>sat</a:t>
            </a:r>
            <a:r>
              <a:rPr lang="en-US" sz="2400" dirty="0"/>
              <a:t>.</a:t>
            </a:r>
            <a:endParaRPr lang="en-IN" sz="2400"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2" name="Slide Number Placeholder 1">
            <a:extLst>
              <a:ext uri="{FF2B5EF4-FFF2-40B4-BE49-F238E27FC236}">
                <a16:creationId xmlns:a16="http://schemas.microsoft.com/office/drawing/2014/main" id="{88AB1866-DAB0-4658-B001-3EC16E322A03}"/>
              </a:ext>
            </a:extLst>
          </p:cNvPr>
          <p:cNvSpPr>
            <a:spLocks noGrp="1"/>
          </p:cNvSpPr>
          <p:nvPr>
            <p:ph type="sldNum" sz="quarter" idx="12"/>
          </p:nvPr>
        </p:nvSpPr>
        <p:spPr/>
        <p:txBody>
          <a:bodyPr/>
          <a:lstStyle/>
          <a:p>
            <a:fld id="{4D150A33-9CD0-4A98-854C-74B376B35DEB}" type="slidenum">
              <a:rPr lang="en-IN" smtClean="0"/>
              <a:t>101</a:t>
            </a:fld>
            <a:endParaRPr lang="en-IN"/>
          </a:p>
        </p:txBody>
      </p:sp>
    </p:spTree>
    <p:extLst>
      <p:ext uri="{BB962C8B-B14F-4D97-AF65-F5344CB8AC3E}">
        <p14:creationId xmlns:p14="http://schemas.microsoft.com/office/powerpoint/2010/main" val="175230037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619125" y="781050"/>
            <a:ext cx="10525125" cy="5343525"/>
          </a:xfrm>
        </p:spPr>
        <p:txBody>
          <a:bodyPr>
            <a:normAutofit/>
          </a:bodyPr>
          <a:lstStyle/>
          <a:p>
            <a:pPr algn="just"/>
            <a:r>
              <a:rPr lang="en-US" sz="2400" dirty="0"/>
              <a:t>A Schmitt trigger always produces a rectangular output,</a:t>
            </a:r>
          </a:p>
          <a:p>
            <a:pPr marL="0" indent="0" algn="just">
              <a:buNone/>
            </a:pPr>
            <a:r>
              <a:rPr lang="en-US" sz="2400" dirty="0"/>
              <a:t>    regardless of the shape of the input signal.</a:t>
            </a:r>
          </a:p>
          <a:p>
            <a:pPr algn="just"/>
            <a:r>
              <a:rPr lang="en-US" sz="2400" dirty="0"/>
              <a:t> In other words, the input voltage does not have to be </a:t>
            </a:r>
            <a:r>
              <a:rPr lang="en-IN" sz="2400" dirty="0"/>
              <a:t>sinusoidal.</a:t>
            </a:r>
          </a:p>
          <a:p>
            <a:pPr algn="just"/>
            <a:r>
              <a:rPr lang="en-US" sz="2400" dirty="0"/>
              <a:t>This rectangular wave has the same frequency as the input signal.</a:t>
            </a:r>
          </a:p>
          <a:p>
            <a:pPr algn="just"/>
            <a:endParaRPr lang="en-US" sz="2400" dirty="0"/>
          </a:p>
          <a:p>
            <a:pPr algn="just"/>
            <a:endParaRPr lang="en-IN" sz="2400"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2C61F77A-5101-4DE3-BB31-55943E32710D}"/>
              </a:ext>
            </a:extLst>
          </p:cNvPr>
          <p:cNvPicPr>
            <a:picLocks noChangeAspect="1"/>
          </p:cNvPicPr>
          <p:nvPr/>
        </p:nvPicPr>
        <p:blipFill>
          <a:blip r:embed="rId2"/>
          <a:stretch>
            <a:fillRect/>
          </a:stretch>
        </p:blipFill>
        <p:spPr>
          <a:xfrm>
            <a:off x="2581275" y="3097083"/>
            <a:ext cx="6553200" cy="2636967"/>
          </a:xfrm>
          <a:prstGeom prst="rect">
            <a:avLst/>
          </a:prstGeom>
        </p:spPr>
      </p:pic>
      <p:sp>
        <p:nvSpPr>
          <p:cNvPr id="2" name="Slide Number Placeholder 1">
            <a:extLst>
              <a:ext uri="{FF2B5EF4-FFF2-40B4-BE49-F238E27FC236}">
                <a16:creationId xmlns:a16="http://schemas.microsoft.com/office/drawing/2014/main" id="{23B77316-B822-421A-9FAB-CAD951DF3A1B}"/>
              </a:ext>
            </a:extLst>
          </p:cNvPr>
          <p:cNvSpPr>
            <a:spLocks noGrp="1"/>
          </p:cNvSpPr>
          <p:nvPr>
            <p:ph type="sldNum" sz="quarter" idx="12"/>
          </p:nvPr>
        </p:nvSpPr>
        <p:spPr/>
        <p:txBody>
          <a:bodyPr/>
          <a:lstStyle/>
          <a:p>
            <a:fld id="{4D150A33-9CD0-4A98-854C-74B376B35DEB}" type="slidenum">
              <a:rPr lang="en-IN" smtClean="0"/>
              <a:t>102</a:t>
            </a:fld>
            <a:endParaRPr lang="en-IN"/>
          </a:p>
        </p:txBody>
      </p:sp>
    </p:spTree>
    <p:extLst>
      <p:ext uri="{BB962C8B-B14F-4D97-AF65-F5344CB8AC3E}">
        <p14:creationId xmlns:p14="http://schemas.microsoft.com/office/powerpoint/2010/main" val="198198867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838200" y="771525"/>
            <a:ext cx="10344150" cy="5105400"/>
          </a:xfrm>
        </p:spPr>
        <p:txBody>
          <a:bodyPr>
            <a:normAutofit/>
          </a:bodyPr>
          <a:lstStyle/>
          <a:p>
            <a:pPr algn="just"/>
            <a:r>
              <a:rPr lang="en-US" sz="2400" dirty="0"/>
              <a:t>As an example, Fig. 20-27</a:t>
            </a:r>
            <a:r>
              <a:rPr lang="en-US" sz="2400" i="1" dirty="0"/>
              <a:t>d </a:t>
            </a:r>
            <a:r>
              <a:rPr lang="en-US" sz="2400" dirty="0"/>
              <a:t>shows a Schmitt trigger with </a:t>
            </a:r>
          </a:p>
          <a:p>
            <a:pPr marL="0" indent="0" algn="just">
              <a:buNone/>
            </a:pPr>
            <a:r>
              <a:rPr lang="en-US" sz="2400" dirty="0"/>
              <a:t>    trip points of approximately UTP = +0.1 V and LTP = - 0.1 V. </a:t>
            </a:r>
          </a:p>
          <a:p>
            <a:pPr algn="just"/>
            <a:r>
              <a:rPr lang="en-US" sz="2400" dirty="0"/>
              <a:t>If the input voltage is repetitive and has a peak-to-peak value greater than 0.2 V, the output voltage is a rectangular wave with a peak-to-peak value of approximately 2</a:t>
            </a:r>
            <a:r>
              <a:rPr lang="en-US" sz="2400" i="1" dirty="0"/>
              <a:t>V</a:t>
            </a:r>
            <a:r>
              <a:rPr lang="en-US" sz="2400" dirty="0"/>
              <a:t>sat.</a:t>
            </a:r>
          </a:p>
          <a:p>
            <a:pPr algn="just"/>
            <a:endParaRPr lang="en-IN" sz="2400"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5B8190D1-2455-4C75-9341-8EDC4CB58DA2}"/>
              </a:ext>
            </a:extLst>
          </p:cNvPr>
          <p:cNvPicPr>
            <a:picLocks noChangeAspect="1"/>
          </p:cNvPicPr>
          <p:nvPr/>
        </p:nvPicPr>
        <p:blipFill>
          <a:blip r:embed="rId2"/>
          <a:stretch>
            <a:fillRect/>
          </a:stretch>
        </p:blipFill>
        <p:spPr>
          <a:xfrm>
            <a:off x="3390900" y="2958841"/>
            <a:ext cx="4886325" cy="2441834"/>
          </a:xfrm>
          <a:prstGeom prst="rect">
            <a:avLst/>
          </a:prstGeom>
        </p:spPr>
      </p:pic>
      <p:sp>
        <p:nvSpPr>
          <p:cNvPr id="2" name="Slide Number Placeholder 1">
            <a:extLst>
              <a:ext uri="{FF2B5EF4-FFF2-40B4-BE49-F238E27FC236}">
                <a16:creationId xmlns:a16="http://schemas.microsoft.com/office/drawing/2014/main" id="{670DADA0-BA34-453F-BEE2-E1EF6459DEEE}"/>
              </a:ext>
            </a:extLst>
          </p:cNvPr>
          <p:cNvSpPr>
            <a:spLocks noGrp="1"/>
          </p:cNvSpPr>
          <p:nvPr>
            <p:ph type="sldNum" sz="quarter" idx="12"/>
          </p:nvPr>
        </p:nvSpPr>
        <p:spPr/>
        <p:txBody>
          <a:bodyPr/>
          <a:lstStyle/>
          <a:p>
            <a:fld id="{4D150A33-9CD0-4A98-854C-74B376B35DEB}" type="slidenum">
              <a:rPr lang="en-IN" smtClean="0"/>
              <a:t>103</a:t>
            </a:fld>
            <a:endParaRPr lang="en-IN"/>
          </a:p>
        </p:txBody>
      </p:sp>
    </p:spTree>
    <p:extLst>
      <p:ext uri="{BB962C8B-B14F-4D97-AF65-F5344CB8AC3E}">
        <p14:creationId xmlns:p14="http://schemas.microsoft.com/office/powerpoint/2010/main" val="376812995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A2E8-F59D-4E3E-B6D3-8ADC40C67608}"/>
              </a:ext>
            </a:extLst>
          </p:cNvPr>
          <p:cNvSpPr>
            <a:spLocks noGrp="1"/>
          </p:cNvSpPr>
          <p:nvPr>
            <p:ph type="title"/>
          </p:nvPr>
        </p:nvSpPr>
        <p:spPr>
          <a:xfrm>
            <a:off x="646111" y="657224"/>
            <a:ext cx="9404723" cy="1057275"/>
          </a:xfrm>
        </p:spPr>
        <p:txBody>
          <a:bodyPr/>
          <a:lstStyle/>
          <a:p>
            <a:r>
              <a:rPr lang="en-IN" sz="3200" b="1" dirty="0"/>
              <a:t>Rectangular to Triangular</a:t>
            </a:r>
            <a:endParaRPr lang="en-IN" sz="3200" dirty="0"/>
          </a:p>
        </p:txBody>
      </p:sp>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645131" y="2324100"/>
            <a:ext cx="10622943" cy="3800476"/>
          </a:xfrm>
        </p:spPr>
        <p:txBody>
          <a:bodyPr>
            <a:normAutofit/>
          </a:bodyPr>
          <a:lstStyle/>
          <a:p>
            <a:pPr algn="just"/>
            <a:r>
              <a:rPr lang="en-US" sz="2400" dirty="0"/>
              <a:t>In Fig. 20-28</a:t>
            </a:r>
            <a:r>
              <a:rPr lang="en-US" sz="2400" i="1" dirty="0"/>
              <a:t>a</a:t>
            </a:r>
            <a:r>
              <a:rPr lang="en-US" sz="2400" dirty="0"/>
              <a:t>, a rectangular wave is the input to an integrator. </a:t>
            </a:r>
          </a:p>
          <a:p>
            <a:pPr algn="just"/>
            <a:r>
              <a:rPr lang="en-US" sz="2400" dirty="0"/>
              <a:t>Since the input voltage has a dc or average value of zero, the dc or average value of the output is also zero. </a:t>
            </a:r>
          </a:p>
          <a:p>
            <a:pPr algn="just"/>
            <a:r>
              <a:rPr lang="en-US" sz="2400" dirty="0"/>
              <a:t>As shown in Fig. 20-28</a:t>
            </a:r>
            <a:r>
              <a:rPr lang="en-US" sz="2400" i="1" dirty="0"/>
              <a:t>b</a:t>
            </a:r>
            <a:r>
              <a:rPr lang="en-US" sz="2400" dirty="0"/>
              <a:t>, the ramp is decreasing during the positive half-cycle of input voltage and increasing during the negative half-cycle.</a:t>
            </a:r>
          </a:p>
          <a:p>
            <a:pPr algn="just"/>
            <a:endParaRPr lang="en-IN" sz="2400"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5" name="Slide Number Placeholder 4">
            <a:extLst>
              <a:ext uri="{FF2B5EF4-FFF2-40B4-BE49-F238E27FC236}">
                <a16:creationId xmlns:a16="http://schemas.microsoft.com/office/drawing/2014/main" id="{DE326C8A-DB04-4EF4-BD59-2BB0B987E650}"/>
              </a:ext>
            </a:extLst>
          </p:cNvPr>
          <p:cNvSpPr>
            <a:spLocks noGrp="1"/>
          </p:cNvSpPr>
          <p:nvPr>
            <p:ph type="sldNum" sz="quarter" idx="12"/>
          </p:nvPr>
        </p:nvSpPr>
        <p:spPr/>
        <p:txBody>
          <a:bodyPr/>
          <a:lstStyle/>
          <a:p>
            <a:fld id="{4D150A33-9CD0-4A98-854C-74B376B35DEB}" type="slidenum">
              <a:rPr lang="en-IN" smtClean="0"/>
              <a:t>104</a:t>
            </a:fld>
            <a:endParaRPr lang="en-IN"/>
          </a:p>
        </p:txBody>
      </p:sp>
    </p:spTree>
    <p:extLst>
      <p:ext uri="{BB962C8B-B14F-4D97-AF65-F5344CB8AC3E}">
        <p14:creationId xmlns:p14="http://schemas.microsoft.com/office/powerpoint/2010/main" val="352090603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A2E8-F59D-4E3E-B6D3-8ADC40C676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1103312" y="2052918"/>
            <a:ext cx="8946541" cy="4071657"/>
          </a:xfrm>
        </p:spPr>
        <p:txBody>
          <a:bodyPr/>
          <a:lstStyle/>
          <a:p>
            <a:endParaRPr lang="en-IN"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82C4E610-50AD-401F-9563-57ABC995D091}"/>
              </a:ext>
            </a:extLst>
          </p:cNvPr>
          <p:cNvPicPr>
            <a:picLocks noChangeAspect="1"/>
          </p:cNvPicPr>
          <p:nvPr/>
        </p:nvPicPr>
        <p:blipFill>
          <a:blip r:embed="rId2"/>
          <a:stretch>
            <a:fillRect/>
          </a:stretch>
        </p:blipFill>
        <p:spPr>
          <a:xfrm>
            <a:off x="1276350" y="1190625"/>
            <a:ext cx="8601075" cy="4071657"/>
          </a:xfrm>
          <a:prstGeom prst="rect">
            <a:avLst/>
          </a:prstGeom>
        </p:spPr>
      </p:pic>
      <p:sp>
        <p:nvSpPr>
          <p:cNvPr id="6" name="Slide Number Placeholder 5">
            <a:extLst>
              <a:ext uri="{FF2B5EF4-FFF2-40B4-BE49-F238E27FC236}">
                <a16:creationId xmlns:a16="http://schemas.microsoft.com/office/drawing/2014/main" id="{0A99361C-3787-4595-A5A6-7972086CD5F1}"/>
              </a:ext>
            </a:extLst>
          </p:cNvPr>
          <p:cNvSpPr>
            <a:spLocks noGrp="1"/>
          </p:cNvSpPr>
          <p:nvPr>
            <p:ph type="sldNum" sz="quarter" idx="12"/>
          </p:nvPr>
        </p:nvSpPr>
        <p:spPr/>
        <p:txBody>
          <a:bodyPr/>
          <a:lstStyle/>
          <a:p>
            <a:fld id="{4D150A33-9CD0-4A98-854C-74B376B35DEB}" type="slidenum">
              <a:rPr lang="en-IN" smtClean="0"/>
              <a:t>105</a:t>
            </a:fld>
            <a:endParaRPr lang="en-IN"/>
          </a:p>
        </p:txBody>
      </p:sp>
    </p:spTree>
    <p:extLst>
      <p:ext uri="{BB962C8B-B14F-4D97-AF65-F5344CB8AC3E}">
        <p14:creationId xmlns:p14="http://schemas.microsoft.com/office/powerpoint/2010/main" val="67051731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771526" y="600076"/>
            <a:ext cx="9278328" cy="5524500"/>
          </a:xfrm>
        </p:spPr>
        <p:txBody>
          <a:bodyPr>
            <a:normAutofit/>
          </a:bodyPr>
          <a:lstStyle/>
          <a:p>
            <a:pPr algn="just"/>
            <a:r>
              <a:rPr lang="en-US" sz="2400" dirty="0"/>
              <a:t>Therefore, the output is a triangular wave with the same frequency as the input.</a:t>
            </a:r>
          </a:p>
          <a:p>
            <a:pPr algn="just"/>
            <a:r>
              <a:rPr lang="en-US" sz="2400" dirty="0"/>
              <a:t>It can be shown that the triangular output waveform has a peak-to-peak value of:</a:t>
            </a:r>
          </a:p>
          <a:p>
            <a:pPr algn="just"/>
            <a:endParaRPr lang="en-US" sz="2400" dirty="0"/>
          </a:p>
          <a:p>
            <a:r>
              <a:rPr lang="en-US" sz="2400" dirty="0"/>
              <a:t>where </a:t>
            </a:r>
            <a:r>
              <a:rPr lang="en-US" sz="2400" i="1" dirty="0"/>
              <a:t>T </a:t>
            </a:r>
            <a:r>
              <a:rPr lang="en-US" sz="2400" dirty="0"/>
              <a:t>is the period of the signal. </a:t>
            </a:r>
          </a:p>
          <a:p>
            <a:r>
              <a:rPr lang="en-US" sz="2400" dirty="0"/>
              <a:t>An equivalent expression in terms of frequency </a:t>
            </a:r>
            <a:r>
              <a:rPr lang="en-IN" sz="2400" dirty="0"/>
              <a:t>is: </a:t>
            </a:r>
            <a:endParaRPr lang="en-US" sz="2400" dirty="0"/>
          </a:p>
          <a:p>
            <a:pPr algn="just"/>
            <a:endParaRPr lang="en-IN" sz="2400" dirty="0"/>
          </a:p>
          <a:p>
            <a:pPr algn="just"/>
            <a:endParaRPr lang="en-IN" sz="2400" dirty="0"/>
          </a:p>
          <a:p>
            <a:pPr algn="just"/>
            <a:r>
              <a:rPr lang="en-US" sz="2400" dirty="0"/>
              <a:t>where </a:t>
            </a:r>
            <a:r>
              <a:rPr lang="en-US" sz="2400" i="1" dirty="0" err="1"/>
              <a:t>Vp</a:t>
            </a:r>
            <a:r>
              <a:rPr lang="en-US" sz="2400" i="1" dirty="0"/>
              <a:t> </a:t>
            </a:r>
            <a:r>
              <a:rPr lang="en-US" sz="2400" dirty="0"/>
              <a:t>is the peak input voltage and </a:t>
            </a:r>
            <a:r>
              <a:rPr lang="en-US" sz="2400" i="1" dirty="0"/>
              <a:t>f </a:t>
            </a:r>
            <a:r>
              <a:rPr lang="en-US" sz="2400" dirty="0"/>
              <a:t>is the input frequency.</a:t>
            </a:r>
            <a:endParaRPr lang="en-IN" sz="2400"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F7650BEC-2587-4398-B7D0-A8AD2CFE03E8}"/>
              </a:ext>
            </a:extLst>
          </p:cNvPr>
          <p:cNvPicPr>
            <a:picLocks noChangeAspect="1"/>
          </p:cNvPicPr>
          <p:nvPr/>
        </p:nvPicPr>
        <p:blipFill>
          <a:blip r:embed="rId2"/>
          <a:stretch>
            <a:fillRect/>
          </a:stretch>
        </p:blipFill>
        <p:spPr>
          <a:xfrm>
            <a:off x="5003550" y="2094566"/>
            <a:ext cx="2006850" cy="601009"/>
          </a:xfrm>
          <a:prstGeom prst="rect">
            <a:avLst/>
          </a:prstGeom>
        </p:spPr>
      </p:pic>
      <p:pic>
        <p:nvPicPr>
          <p:cNvPr id="6" name="Picture 5">
            <a:extLst>
              <a:ext uri="{FF2B5EF4-FFF2-40B4-BE49-F238E27FC236}">
                <a16:creationId xmlns:a16="http://schemas.microsoft.com/office/drawing/2014/main" id="{EF6747E2-731D-4945-952B-E0A53060D647}"/>
              </a:ext>
            </a:extLst>
          </p:cNvPr>
          <p:cNvPicPr>
            <a:picLocks noChangeAspect="1"/>
          </p:cNvPicPr>
          <p:nvPr/>
        </p:nvPicPr>
        <p:blipFill>
          <a:blip r:embed="rId3"/>
          <a:stretch>
            <a:fillRect/>
          </a:stretch>
        </p:blipFill>
        <p:spPr>
          <a:xfrm>
            <a:off x="4949700" y="3809065"/>
            <a:ext cx="2114550" cy="601009"/>
          </a:xfrm>
          <a:prstGeom prst="rect">
            <a:avLst/>
          </a:prstGeom>
        </p:spPr>
      </p:pic>
      <p:sp>
        <p:nvSpPr>
          <p:cNvPr id="2" name="Slide Number Placeholder 1">
            <a:extLst>
              <a:ext uri="{FF2B5EF4-FFF2-40B4-BE49-F238E27FC236}">
                <a16:creationId xmlns:a16="http://schemas.microsoft.com/office/drawing/2014/main" id="{80E75848-F402-4A09-BB91-B662398FFEB8}"/>
              </a:ext>
            </a:extLst>
          </p:cNvPr>
          <p:cNvSpPr>
            <a:spLocks noGrp="1"/>
          </p:cNvSpPr>
          <p:nvPr>
            <p:ph type="sldNum" sz="quarter" idx="12"/>
          </p:nvPr>
        </p:nvSpPr>
        <p:spPr/>
        <p:txBody>
          <a:bodyPr/>
          <a:lstStyle/>
          <a:p>
            <a:fld id="{4D150A33-9CD0-4A98-854C-74B376B35DEB}" type="slidenum">
              <a:rPr lang="en-IN" smtClean="0"/>
              <a:t>106</a:t>
            </a:fld>
            <a:endParaRPr lang="en-IN"/>
          </a:p>
        </p:txBody>
      </p:sp>
    </p:spTree>
    <p:extLst>
      <p:ext uri="{BB962C8B-B14F-4D97-AF65-F5344CB8AC3E}">
        <p14:creationId xmlns:p14="http://schemas.microsoft.com/office/powerpoint/2010/main" val="107563523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A2E8-F59D-4E3E-B6D3-8ADC40C67608}"/>
              </a:ext>
            </a:extLst>
          </p:cNvPr>
          <p:cNvSpPr>
            <a:spLocks noGrp="1"/>
          </p:cNvSpPr>
          <p:nvPr>
            <p:ph type="title"/>
          </p:nvPr>
        </p:nvSpPr>
        <p:spPr>
          <a:xfrm>
            <a:off x="646111" y="452718"/>
            <a:ext cx="9404723" cy="918882"/>
          </a:xfrm>
        </p:spPr>
        <p:txBody>
          <a:bodyPr/>
          <a:lstStyle/>
          <a:p>
            <a:pPr algn="just"/>
            <a:r>
              <a:rPr lang="en-IN" sz="3200" b="1" dirty="0"/>
              <a:t>Triangle to Pulse</a:t>
            </a:r>
          </a:p>
        </p:txBody>
      </p:sp>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645130" y="1228726"/>
            <a:ext cx="9404723" cy="4895850"/>
          </a:xfrm>
        </p:spPr>
        <p:txBody>
          <a:bodyPr/>
          <a:lstStyle/>
          <a:p>
            <a:pPr algn="just"/>
            <a:r>
              <a:rPr lang="en-US" sz="2400" dirty="0"/>
              <a:t>Figure 20-29</a:t>
            </a:r>
            <a:r>
              <a:rPr lang="en-US" sz="2400" i="1" dirty="0"/>
              <a:t>a </a:t>
            </a:r>
            <a:r>
              <a:rPr lang="en-US" sz="2400" dirty="0"/>
              <a:t>shows a circuit that converts a triangular input to a rectangular output.</a:t>
            </a:r>
          </a:p>
          <a:p>
            <a:pPr algn="just"/>
            <a:r>
              <a:rPr lang="en-US" sz="2400" dirty="0"/>
              <a:t> By varying </a:t>
            </a:r>
            <a:r>
              <a:rPr lang="en-US" sz="2400" i="1" dirty="0"/>
              <a:t>R</a:t>
            </a:r>
            <a:r>
              <a:rPr lang="en-US" sz="2400" dirty="0"/>
              <a:t>2, we can change the width of the output pulses, which is equivalent to varying the duty cycle.</a:t>
            </a:r>
          </a:p>
          <a:p>
            <a:pPr algn="just"/>
            <a:endParaRPr lang="en-US" sz="2400" dirty="0"/>
          </a:p>
          <a:p>
            <a:endParaRPr lang="en-IN"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0FBB96EA-C2A5-4158-943C-1F4A17E71FE8}"/>
              </a:ext>
            </a:extLst>
          </p:cNvPr>
          <p:cNvPicPr>
            <a:picLocks noChangeAspect="1"/>
          </p:cNvPicPr>
          <p:nvPr/>
        </p:nvPicPr>
        <p:blipFill>
          <a:blip r:embed="rId2"/>
          <a:stretch>
            <a:fillRect/>
          </a:stretch>
        </p:blipFill>
        <p:spPr>
          <a:xfrm>
            <a:off x="2401312" y="3293774"/>
            <a:ext cx="6237863" cy="2335500"/>
          </a:xfrm>
          <a:prstGeom prst="rect">
            <a:avLst/>
          </a:prstGeom>
        </p:spPr>
      </p:pic>
      <p:sp>
        <p:nvSpPr>
          <p:cNvPr id="6" name="Slide Number Placeholder 5">
            <a:extLst>
              <a:ext uri="{FF2B5EF4-FFF2-40B4-BE49-F238E27FC236}">
                <a16:creationId xmlns:a16="http://schemas.microsoft.com/office/drawing/2014/main" id="{7B214DB7-89D6-4A11-93FB-DDA5802FE91C}"/>
              </a:ext>
            </a:extLst>
          </p:cNvPr>
          <p:cNvSpPr>
            <a:spLocks noGrp="1"/>
          </p:cNvSpPr>
          <p:nvPr>
            <p:ph type="sldNum" sz="quarter" idx="12"/>
          </p:nvPr>
        </p:nvSpPr>
        <p:spPr/>
        <p:txBody>
          <a:bodyPr/>
          <a:lstStyle/>
          <a:p>
            <a:fld id="{4D150A33-9CD0-4A98-854C-74B376B35DEB}" type="slidenum">
              <a:rPr lang="en-IN" smtClean="0"/>
              <a:t>107</a:t>
            </a:fld>
            <a:endParaRPr lang="en-IN"/>
          </a:p>
        </p:txBody>
      </p:sp>
    </p:spTree>
    <p:extLst>
      <p:ext uri="{BB962C8B-B14F-4D97-AF65-F5344CB8AC3E}">
        <p14:creationId xmlns:p14="http://schemas.microsoft.com/office/powerpoint/2010/main" val="155040773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1103312" y="1028700"/>
            <a:ext cx="8946541" cy="5095875"/>
          </a:xfrm>
        </p:spPr>
        <p:txBody>
          <a:bodyPr>
            <a:normAutofit/>
          </a:bodyPr>
          <a:lstStyle/>
          <a:p>
            <a:pPr algn="just"/>
            <a:r>
              <a:rPr lang="en-US" sz="2400" dirty="0"/>
              <a:t>In Fig. 20-29</a:t>
            </a:r>
            <a:r>
              <a:rPr lang="en-US" sz="2400" i="1" dirty="0"/>
              <a:t>b</a:t>
            </a:r>
            <a:r>
              <a:rPr lang="en-US" sz="2400" dirty="0"/>
              <a:t>, </a:t>
            </a:r>
            <a:r>
              <a:rPr lang="en-US" sz="2400" i="1" dirty="0"/>
              <a:t>W </a:t>
            </a:r>
            <a:r>
              <a:rPr lang="en-US" sz="2400" dirty="0"/>
              <a:t>represents the width of the pulse and </a:t>
            </a:r>
            <a:r>
              <a:rPr lang="en-US" sz="2400" i="1" dirty="0"/>
              <a:t>T </a:t>
            </a:r>
            <a:r>
              <a:rPr lang="en-US" sz="2400" dirty="0"/>
              <a:t>is the period. </a:t>
            </a:r>
          </a:p>
          <a:p>
            <a:pPr algn="just"/>
            <a:r>
              <a:rPr lang="en-US" sz="2400" dirty="0"/>
              <a:t>The duty cycle </a:t>
            </a:r>
            <a:r>
              <a:rPr lang="en-US" sz="2400" i="1" dirty="0"/>
              <a:t>D </a:t>
            </a:r>
            <a:r>
              <a:rPr lang="en-US" sz="2400" dirty="0"/>
              <a:t>is the width of the pulse divided by the period.</a:t>
            </a:r>
          </a:p>
          <a:p>
            <a:pPr algn="just"/>
            <a:endParaRPr lang="en-US" sz="2400" dirty="0"/>
          </a:p>
          <a:p>
            <a:pPr algn="just"/>
            <a:endParaRPr lang="en-IN" sz="2400"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AD13A71D-5D18-414E-AE96-03684554AE7B}"/>
              </a:ext>
            </a:extLst>
          </p:cNvPr>
          <p:cNvPicPr>
            <a:picLocks noChangeAspect="1"/>
          </p:cNvPicPr>
          <p:nvPr/>
        </p:nvPicPr>
        <p:blipFill>
          <a:blip r:embed="rId2"/>
          <a:stretch>
            <a:fillRect/>
          </a:stretch>
        </p:blipFill>
        <p:spPr>
          <a:xfrm>
            <a:off x="3895724" y="3067051"/>
            <a:ext cx="4257675" cy="2019300"/>
          </a:xfrm>
          <a:prstGeom prst="rect">
            <a:avLst/>
          </a:prstGeom>
        </p:spPr>
      </p:pic>
      <p:sp>
        <p:nvSpPr>
          <p:cNvPr id="2" name="Slide Number Placeholder 1">
            <a:extLst>
              <a:ext uri="{FF2B5EF4-FFF2-40B4-BE49-F238E27FC236}">
                <a16:creationId xmlns:a16="http://schemas.microsoft.com/office/drawing/2014/main" id="{99F8C227-A9CA-4BAF-89B4-A03A9B441A74}"/>
              </a:ext>
            </a:extLst>
          </p:cNvPr>
          <p:cNvSpPr>
            <a:spLocks noGrp="1"/>
          </p:cNvSpPr>
          <p:nvPr>
            <p:ph type="sldNum" sz="quarter" idx="12"/>
          </p:nvPr>
        </p:nvSpPr>
        <p:spPr/>
        <p:txBody>
          <a:bodyPr/>
          <a:lstStyle/>
          <a:p>
            <a:fld id="{4D150A33-9CD0-4A98-854C-74B376B35DEB}" type="slidenum">
              <a:rPr lang="en-IN" smtClean="0"/>
              <a:t>108</a:t>
            </a:fld>
            <a:endParaRPr lang="en-IN"/>
          </a:p>
        </p:txBody>
      </p:sp>
    </p:spTree>
    <p:extLst>
      <p:ext uri="{BB962C8B-B14F-4D97-AF65-F5344CB8AC3E}">
        <p14:creationId xmlns:p14="http://schemas.microsoft.com/office/powerpoint/2010/main" val="322549094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1103312" y="771526"/>
            <a:ext cx="8946541" cy="5353050"/>
          </a:xfrm>
        </p:spPr>
        <p:txBody>
          <a:bodyPr>
            <a:normAutofit/>
          </a:bodyPr>
          <a:lstStyle/>
          <a:p>
            <a:pPr algn="just"/>
            <a:r>
              <a:rPr lang="en-US" sz="2400" dirty="0"/>
              <a:t>In some applications, we want to vary the duty cycle.</a:t>
            </a:r>
          </a:p>
          <a:p>
            <a:pPr algn="just"/>
            <a:r>
              <a:rPr lang="en-US" sz="2400" dirty="0"/>
              <a:t>The adjustable limit detector of Fig. 20-29</a:t>
            </a:r>
            <a:r>
              <a:rPr lang="en-US" sz="2400" i="1" dirty="0"/>
              <a:t>a </a:t>
            </a:r>
            <a:r>
              <a:rPr lang="en-US" sz="2400" dirty="0"/>
              <a:t>is ideal for this purpose.</a:t>
            </a:r>
          </a:p>
          <a:p>
            <a:pPr algn="just"/>
            <a:r>
              <a:rPr lang="en-US" sz="2400" dirty="0"/>
              <a:t> With this circuit, we can move the trip point from zero to a positive level. </a:t>
            </a:r>
          </a:p>
          <a:p>
            <a:pPr algn="just"/>
            <a:r>
              <a:rPr lang="en-US" sz="2400" dirty="0"/>
              <a:t>When the triangular input voltage exceeds the trip point, the output is high, as shown in Fig. 20-29</a:t>
            </a:r>
            <a:r>
              <a:rPr lang="en-US" sz="2400" i="1" dirty="0"/>
              <a:t>c</a:t>
            </a:r>
            <a:r>
              <a:rPr lang="en-US" sz="2400" dirty="0"/>
              <a:t>. </a:t>
            </a:r>
          </a:p>
          <a:p>
            <a:pPr algn="just"/>
            <a:r>
              <a:rPr lang="en-US" sz="2400" dirty="0"/>
              <a:t>Since </a:t>
            </a:r>
            <a:r>
              <a:rPr lang="en-US" sz="2400" i="1" dirty="0" err="1"/>
              <a:t>v</a:t>
            </a:r>
            <a:r>
              <a:rPr lang="en-US" sz="2400" dirty="0" err="1"/>
              <a:t>ref</a:t>
            </a:r>
            <a:r>
              <a:rPr lang="en-US" sz="2400" dirty="0"/>
              <a:t> is adjustable, we can vary the width of the output pulse, which is equivalent to changing the duty cycle. </a:t>
            </a:r>
          </a:p>
          <a:p>
            <a:pPr algn="just"/>
            <a:r>
              <a:rPr lang="en-US" sz="2400" dirty="0"/>
              <a:t>With a circuit like this, we can vary the duty cycle from approximately 0 to </a:t>
            </a:r>
            <a:r>
              <a:rPr lang="en-IN" sz="2400" dirty="0"/>
              <a:t>50 percent.</a:t>
            </a:r>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2" name="Slide Number Placeholder 1">
            <a:extLst>
              <a:ext uri="{FF2B5EF4-FFF2-40B4-BE49-F238E27FC236}">
                <a16:creationId xmlns:a16="http://schemas.microsoft.com/office/drawing/2014/main" id="{A69BCAFA-057D-484B-85D1-EB173C3B306A}"/>
              </a:ext>
            </a:extLst>
          </p:cNvPr>
          <p:cNvSpPr>
            <a:spLocks noGrp="1"/>
          </p:cNvSpPr>
          <p:nvPr>
            <p:ph type="sldNum" sz="quarter" idx="12"/>
          </p:nvPr>
        </p:nvSpPr>
        <p:spPr/>
        <p:txBody>
          <a:bodyPr/>
          <a:lstStyle/>
          <a:p>
            <a:fld id="{4D150A33-9CD0-4A98-854C-74B376B35DEB}" type="slidenum">
              <a:rPr lang="en-IN" smtClean="0"/>
              <a:t>109</a:t>
            </a:fld>
            <a:endParaRPr lang="en-IN"/>
          </a:p>
        </p:txBody>
      </p:sp>
    </p:spTree>
    <p:extLst>
      <p:ext uri="{BB962C8B-B14F-4D97-AF65-F5344CB8AC3E}">
        <p14:creationId xmlns:p14="http://schemas.microsoft.com/office/powerpoint/2010/main" val="1798822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104899"/>
            <a:ext cx="10660064" cy="4648201"/>
          </a:xfrm>
        </p:spPr>
        <p:txBody>
          <a:bodyPr>
            <a:normAutofit/>
          </a:bodyPr>
          <a:lstStyle/>
          <a:p>
            <a:pPr algn="just"/>
            <a:r>
              <a:rPr lang="en-US" sz="2400" dirty="0"/>
              <a:t>In any case, we can protect a comparator against destructively large input voltages by using the diode clamps shown in Fig. 20-2</a:t>
            </a:r>
            <a:r>
              <a:rPr lang="en-US" sz="2400" i="1" dirty="0"/>
              <a:t>a</a:t>
            </a:r>
            <a:r>
              <a:rPr lang="en-US" sz="2400" dirty="0"/>
              <a:t>. </a:t>
            </a:r>
          </a:p>
          <a:p>
            <a:pPr algn="just"/>
            <a:r>
              <a:rPr lang="en-US" sz="2400" dirty="0"/>
              <a:t>These diodes have no effect on the operation of the circuit as long as the magnitude of the input voltage is less than 0.7 V.</a:t>
            </a:r>
          </a:p>
          <a:p>
            <a:pPr algn="just"/>
            <a:r>
              <a:rPr lang="en-US" sz="2400" dirty="0"/>
              <a:t> When the magnitude of the input voltage is greater than 0.7 V, one of the diodes will turn on and clamp the magnitude of the inverting input voltage to approximately 0.7 V.</a:t>
            </a:r>
          </a:p>
          <a:p>
            <a:pPr algn="just"/>
            <a:r>
              <a:rPr lang="en-US" sz="2400" dirty="0"/>
              <a:t>When using one of these comparators, we have to add an external resistor in series with the input terminal.</a:t>
            </a:r>
          </a:p>
          <a:p>
            <a:pPr algn="just"/>
            <a:r>
              <a:rPr lang="en-US" sz="2400" dirty="0"/>
              <a:t>This series resistor will limit the internal diode currents to a safe level.</a:t>
            </a:r>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2" name="Slide Number Placeholder 1">
            <a:extLst>
              <a:ext uri="{FF2B5EF4-FFF2-40B4-BE49-F238E27FC236}">
                <a16:creationId xmlns:a16="http://schemas.microsoft.com/office/drawing/2014/main" id="{4F590935-71F6-4D0A-9238-0A525CB1F331}"/>
              </a:ext>
            </a:extLst>
          </p:cNvPr>
          <p:cNvSpPr>
            <a:spLocks noGrp="1"/>
          </p:cNvSpPr>
          <p:nvPr>
            <p:ph type="sldNum" sz="quarter" idx="12"/>
          </p:nvPr>
        </p:nvSpPr>
        <p:spPr/>
        <p:txBody>
          <a:bodyPr/>
          <a:lstStyle/>
          <a:p>
            <a:fld id="{4D150A33-9CD0-4A98-854C-74B376B35DEB}" type="slidenum">
              <a:rPr lang="en-IN" smtClean="0"/>
              <a:t>11</a:t>
            </a:fld>
            <a:endParaRPr lang="en-IN"/>
          </a:p>
        </p:txBody>
      </p:sp>
    </p:spTree>
    <p:extLst>
      <p:ext uri="{BB962C8B-B14F-4D97-AF65-F5344CB8AC3E}">
        <p14:creationId xmlns:p14="http://schemas.microsoft.com/office/powerpoint/2010/main" val="332220195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A2E8-F59D-4E3E-B6D3-8ADC40C676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1103312" y="2052918"/>
            <a:ext cx="8946541" cy="4071657"/>
          </a:xfrm>
        </p:spPr>
        <p:txBody>
          <a:bodyPr/>
          <a:lstStyle/>
          <a:p>
            <a:endParaRPr lang="en-IN"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73C57382-9B0F-47CD-9457-D16F93BEA12C}"/>
              </a:ext>
            </a:extLst>
          </p:cNvPr>
          <p:cNvPicPr>
            <a:picLocks noChangeAspect="1"/>
          </p:cNvPicPr>
          <p:nvPr/>
        </p:nvPicPr>
        <p:blipFill>
          <a:blip r:embed="rId2"/>
          <a:stretch>
            <a:fillRect/>
          </a:stretch>
        </p:blipFill>
        <p:spPr>
          <a:xfrm>
            <a:off x="3925837" y="2197574"/>
            <a:ext cx="3522713" cy="2336325"/>
          </a:xfrm>
          <a:prstGeom prst="rect">
            <a:avLst/>
          </a:prstGeom>
        </p:spPr>
      </p:pic>
      <p:sp>
        <p:nvSpPr>
          <p:cNvPr id="6" name="Slide Number Placeholder 5">
            <a:extLst>
              <a:ext uri="{FF2B5EF4-FFF2-40B4-BE49-F238E27FC236}">
                <a16:creationId xmlns:a16="http://schemas.microsoft.com/office/drawing/2014/main" id="{95906E78-F35F-41D7-B48B-CBE0ADC8B897}"/>
              </a:ext>
            </a:extLst>
          </p:cNvPr>
          <p:cNvSpPr>
            <a:spLocks noGrp="1"/>
          </p:cNvSpPr>
          <p:nvPr>
            <p:ph type="sldNum" sz="quarter" idx="12"/>
          </p:nvPr>
        </p:nvSpPr>
        <p:spPr/>
        <p:txBody>
          <a:bodyPr/>
          <a:lstStyle/>
          <a:p>
            <a:fld id="{4D150A33-9CD0-4A98-854C-74B376B35DEB}" type="slidenum">
              <a:rPr lang="en-IN" smtClean="0"/>
              <a:t>110</a:t>
            </a:fld>
            <a:endParaRPr lang="en-IN"/>
          </a:p>
        </p:txBody>
      </p:sp>
    </p:spTree>
    <p:extLst>
      <p:ext uri="{BB962C8B-B14F-4D97-AF65-F5344CB8AC3E}">
        <p14:creationId xmlns:p14="http://schemas.microsoft.com/office/powerpoint/2010/main" val="233100375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A2E8-F59D-4E3E-B6D3-8ADC40C676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1103312" y="2052918"/>
            <a:ext cx="8946541" cy="4071657"/>
          </a:xfrm>
        </p:spPr>
        <p:txBody>
          <a:bodyPr/>
          <a:lstStyle/>
          <a:p>
            <a:endParaRPr lang="en-IN"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1F2A7209-019D-4D9E-80F1-B66A3CF8FA8C}"/>
              </a:ext>
            </a:extLst>
          </p:cNvPr>
          <p:cNvPicPr>
            <a:picLocks noChangeAspect="1"/>
          </p:cNvPicPr>
          <p:nvPr/>
        </p:nvPicPr>
        <p:blipFill>
          <a:blip r:embed="rId2"/>
          <a:stretch>
            <a:fillRect/>
          </a:stretch>
        </p:blipFill>
        <p:spPr>
          <a:xfrm>
            <a:off x="1266825" y="552450"/>
            <a:ext cx="9934575" cy="5200650"/>
          </a:xfrm>
          <a:prstGeom prst="rect">
            <a:avLst/>
          </a:prstGeom>
        </p:spPr>
      </p:pic>
      <p:sp>
        <p:nvSpPr>
          <p:cNvPr id="6" name="Slide Number Placeholder 5">
            <a:extLst>
              <a:ext uri="{FF2B5EF4-FFF2-40B4-BE49-F238E27FC236}">
                <a16:creationId xmlns:a16="http://schemas.microsoft.com/office/drawing/2014/main" id="{ACC5D4A0-2D98-4EF5-A845-48EA77A9E60E}"/>
              </a:ext>
            </a:extLst>
          </p:cNvPr>
          <p:cNvSpPr>
            <a:spLocks noGrp="1"/>
          </p:cNvSpPr>
          <p:nvPr>
            <p:ph type="sldNum" sz="quarter" idx="12"/>
          </p:nvPr>
        </p:nvSpPr>
        <p:spPr/>
        <p:txBody>
          <a:bodyPr/>
          <a:lstStyle/>
          <a:p>
            <a:fld id="{4D150A33-9CD0-4A98-854C-74B376B35DEB}" type="slidenum">
              <a:rPr lang="en-IN" smtClean="0"/>
              <a:t>111</a:t>
            </a:fld>
            <a:endParaRPr lang="en-IN"/>
          </a:p>
        </p:txBody>
      </p:sp>
    </p:spTree>
    <p:extLst>
      <p:ext uri="{BB962C8B-B14F-4D97-AF65-F5344CB8AC3E}">
        <p14:creationId xmlns:p14="http://schemas.microsoft.com/office/powerpoint/2010/main" val="367526519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A2E8-F59D-4E3E-B6D3-8ADC40C676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1103312" y="2052918"/>
            <a:ext cx="8946541" cy="4071657"/>
          </a:xfrm>
        </p:spPr>
        <p:txBody>
          <a:bodyPr/>
          <a:lstStyle/>
          <a:p>
            <a:endParaRPr lang="en-IN"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EDB19D45-F0BC-41B8-94E4-4DBA110A3FE9}"/>
              </a:ext>
            </a:extLst>
          </p:cNvPr>
          <p:cNvPicPr>
            <a:picLocks noChangeAspect="1"/>
          </p:cNvPicPr>
          <p:nvPr/>
        </p:nvPicPr>
        <p:blipFill>
          <a:blip r:embed="rId2"/>
          <a:stretch>
            <a:fillRect/>
          </a:stretch>
        </p:blipFill>
        <p:spPr>
          <a:xfrm>
            <a:off x="914400" y="828675"/>
            <a:ext cx="10363200" cy="4972049"/>
          </a:xfrm>
          <a:prstGeom prst="rect">
            <a:avLst/>
          </a:prstGeom>
        </p:spPr>
      </p:pic>
      <p:sp>
        <p:nvSpPr>
          <p:cNvPr id="6" name="Slide Number Placeholder 5">
            <a:extLst>
              <a:ext uri="{FF2B5EF4-FFF2-40B4-BE49-F238E27FC236}">
                <a16:creationId xmlns:a16="http://schemas.microsoft.com/office/drawing/2014/main" id="{A08EF891-FA7B-40AF-B3F8-3E5A2C8CB205}"/>
              </a:ext>
            </a:extLst>
          </p:cNvPr>
          <p:cNvSpPr>
            <a:spLocks noGrp="1"/>
          </p:cNvSpPr>
          <p:nvPr>
            <p:ph type="sldNum" sz="quarter" idx="12"/>
          </p:nvPr>
        </p:nvSpPr>
        <p:spPr/>
        <p:txBody>
          <a:bodyPr/>
          <a:lstStyle/>
          <a:p>
            <a:fld id="{4D150A33-9CD0-4A98-854C-74B376B35DEB}" type="slidenum">
              <a:rPr lang="en-IN" smtClean="0"/>
              <a:t>112</a:t>
            </a:fld>
            <a:endParaRPr lang="en-IN"/>
          </a:p>
        </p:txBody>
      </p:sp>
    </p:spTree>
    <p:extLst>
      <p:ext uri="{BB962C8B-B14F-4D97-AF65-F5344CB8AC3E}">
        <p14:creationId xmlns:p14="http://schemas.microsoft.com/office/powerpoint/2010/main" val="206908795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A2E8-F59D-4E3E-B6D3-8ADC40C676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1103312" y="2052918"/>
            <a:ext cx="8946541" cy="4071657"/>
          </a:xfrm>
        </p:spPr>
        <p:txBody>
          <a:bodyPr/>
          <a:lstStyle/>
          <a:p>
            <a:endParaRPr lang="en-IN"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E718B585-3221-4B5E-897D-0092B731CE54}"/>
              </a:ext>
            </a:extLst>
          </p:cNvPr>
          <p:cNvPicPr>
            <a:picLocks noChangeAspect="1"/>
          </p:cNvPicPr>
          <p:nvPr/>
        </p:nvPicPr>
        <p:blipFill>
          <a:blip r:embed="rId2"/>
          <a:stretch>
            <a:fillRect/>
          </a:stretch>
        </p:blipFill>
        <p:spPr>
          <a:xfrm>
            <a:off x="646111" y="571500"/>
            <a:ext cx="10899778" cy="5486400"/>
          </a:xfrm>
          <a:prstGeom prst="rect">
            <a:avLst/>
          </a:prstGeom>
        </p:spPr>
      </p:pic>
      <p:sp>
        <p:nvSpPr>
          <p:cNvPr id="6" name="Slide Number Placeholder 5">
            <a:extLst>
              <a:ext uri="{FF2B5EF4-FFF2-40B4-BE49-F238E27FC236}">
                <a16:creationId xmlns:a16="http://schemas.microsoft.com/office/drawing/2014/main" id="{B2D47DC7-D559-40F8-B46E-FB872D69037A}"/>
              </a:ext>
            </a:extLst>
          </p:cNvPr>
          <p:cNvSpPr>
            <a:spLocks noGrp="1"/>
          </p:cNvSpPr>
          <p:nvPr>
            <p:ph type="sldNum" sz="quarter" idx="12"/>
          </p:nvPr>
        </p:nvSpPr>
        <p:spPr/>
        <p:txBody>
          <a:bodyPr/>
          <a:lstStyle/>
          <a:p>
            <a:fld id="{4D150A33-9CD0-4A98-854C-74B376B35DEB}" type="slidenum">
              <a:rPr lang="en-IN" smtClean="0"/>
              <a:t>113</a:t>
            </a:fld>
            <a:endParaRPr lang="en-IN"/>
          </a:p>
        </p:txBody>
      </p:sp>
    </p:spTree>
    <p:extLst>
      <p:ext uri="{BB962C8B-B14F-4D97-AF65-F5344CB8AC3E}">
        <p14:creationId xmlns:p14="http://schemas.microsoft.com/office/powerpoint/2010/main" val="12988749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A2E8-F59D-4E3E-B6D3-8ADC40C67608}"/>
              </a:ext>
            </a:extLst>
          </p:cNvPr>
          <p:cNvSpPr>
            <a:spLocks noGrp="1"/>
          </p:cNvSpPr>
          <p:nvPr>
            <p:ph type="title"/>
          </p:nvPr>
        </p:nvSpPr>
        <p:spPr>
          <a:xfrm>
            <a:off x="646111" y="452718"/>
            <a:ext cx="9404723" cy="709332"/>
          </a:xfrm>
        </p:spPr>
        <p:txBody>
          <a:bodyPr/>
          <a:lstStyle/>
          <a:p>
            <a:r>
              <a:rPr lang="en-IN" b="1" dirty="0"/>
              <a:t>20-7 Waveform Generation</a:t>
            </a:r>
            <a:endParaRPr lang="en-IN" dirty="0"/>
          </a:p>
        </p:txBody>
      </p:sp>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762000" y="1562100"/>
            <a:ext cx="10658475" cy="4562475"/>
          </a:xfrm>
        </p:spPr>
        <p:txBody>
          <a:bodyPr>
            <a:normAutofit/>
          </a:bodyPr>
          <a:lstStyle/>
          <a:p>
            <a:r>
              <a:rPr lang="en-US" sz="2800" dirty="0"/>
              <a:t>With positive feedback, we can build </a:t>
            </a:r>
            <a:r>
              <a:rPr lang="en-US" sz="2800" b="1" dirty="0"/>
              <a:t>oscillators, </a:t>
            </a:r>
            <a:r>
              <a:rPr lang="en-US" sz="2800" dirty="0"/>
              <a:t>circuits that generate or create an output signal with no external input signal. </a:t>
            </a:r>
          </a:p>
          <a:p>
            <a:r>
              <a:rPr lang="en-US" sz="2800" dirty="0"/>
              <a:t>This section discusses some op-amp circuits that can generate non sinusoidal signals.</a:t>
            </a:r>
            <a:endParaRPr lang="en-IN" sz="2800"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5" name="Slide Number Placeholder 4">
            <a:extLst>
              <a:ext uri="{FF2B5EF4-FFF2-40B4-BE49-F238E27FC236}">
                <a16:creationId xmlns:a16="http://schemas.microsoft.com/office/drawing/2014/main" id="{054EEA74-F183-41EF-8B11-75E2946EEB0A}"/>
              </a:ext>
            </a:extLst>
          </p:cNvPr>
          <p:cNvSpPr>
            <a:spLocks noGrp="1"/>
          </p:cNvSpPr>
          <p:nvPr>
            <p:ph type="sldNum" sz="quarter" idx="12"/>
          </p:nvPr>
        </p:nvSpPr>
        <p:spPr/>
        <p:txBody>
          <a:bodyPr/>
          <a:lstStyle/>
          <a:p>
            <a:fld id="{4D150A33-9CD0-4A98-854C-74B376B35DEB}" type="slidenum">
              <a:rPr lang="en-IN" smtClean="0"/>
              <a:t>114</a:t>
            </a:fld>
            <a:endParaRPr lang="en-IN"/>
          </a:p>
        </p:txBody>
      </p:sp>
    </p:spTree>
    <p:extLst>
      <p:ext uri="{BB962C8B-B14F-4D97-AF65-F5344CB8AC3E}">
        <p14:creationId xmlns:p14="http://schemas.microsoft.com/office/powerpoint/2010/main" val="369730364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A2E8-F59D-4E3E-B6D3-8ADC40C67608}"/>
              </a:ext>
            </a:extLst>
          </p:cNvPr>
          <p:cNvSpPr>
            <a:spLocks noGrp="1"/>
          </p:cNvSpPr>
          <p:nvPr>
            <p:ph type="title"/>
          </p:nvPr>
        </p:nvSpPr>
        <p:spPr>
          <a:xfrm>
            <a:off x="646111" y="452718"/>
            <a:ext cx="9404723" cy="871257"/>
          </a:xfrm>
        </p:spPr>
        <p:txBody>
          <a:bodyPr/>
          <a:lstStyle/>
          <a:p>
            <a:r>
              <a:rPr lang="en-IN" b="1" dirty="0"/>
              <a:t>Relaxation Oscillator</a:t>
            </a:r>
            <a:endParaRPr lang="en-IN" dirty="0"/>
          </a:p>
        </p:txBody>
      </p:sp>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645130" y="1524000"/>
            <a:ext cx="10356245" cy="4600575"/>
          </a:xfrm>
        </p:spPr>
        <p:txBody>
          <a:bodyPr/>
          <a:lstStyle/>
          <a:p>
            <a:r>
              <a:rPr lang="en-US" dirty="0"/>
              <a:t>In Fig. 20-32</a:t>
            </a:r>
            <a:r>
              <a:rPr lang="en-US" i="1" dirty="0"/>
              <a:t>a</a:t>
            </a:r>
            <a:r>
              <a:rPr lang="en-US" dirty="0"/>
              <a:t>, there is no input signal. Nevertheless, the circuit produces a rectangular output signal. </a:t>
            </a:r>
          </a:p>
          <a:p>
            <a:r>
              <a:rPr lang="en-US" dirty="0"/>
              <a:t>This output is a square wave that swings between -</a:t>
            </a:r>
            <a:r>
              <a:rPr lang="en-US" i="1" dirty="0" err="1"/>
              <a:t>V</a:t>
            </a:r>
            <a:r>
              <a:rPr lang="en-US" dirty="0" err="1"/>
              <a:t>sat</a:t>
            </a:r>
            <a:r>
              <a:rPr lang="en-US" dirty="0"/>
              <a:t> </a:t>
            </a:r>
            <a:r>
              <a:rPr lang="en-IN" dirty="0"/>
              <a:t>and +</a:t>
            </a:r>
            <a:r>
              <a:rPr lang="en-IN" i="1" dirty="0" err="1"/>
              <a:t>V</a:t>
            </a:r>
            <a:r>
              <a:rPr lang="en-IN" dirty="0" err="1"/>
              <a:t>sat</a:t>
            </a:r>
            <a:r>
              <a:rPr lang="en-IN" dirty="0"/>
              <a:t>.</a:t>
            </a:r>
          </a:p>
          <a:p>
            <a:endParaRPr lang="en-IN"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15D85199-6E17-49E9-88B3-BA6BA58FB896}"/>
              </a:ext>
            </a:extLst>
          </p:cNvPr>
          <p:cNvPicPr>
            <a:picLocks noChangeAspect="1"/>
          </p:cNvPicPr>
          <p:nvPr/>
        </p:nvPicPr>
        <p:blipFill>
          <a:blip r:embed="rId2"/>
          <a:stretch>
            <a:fillRect/>
          </a:stretch>
        </p:blipFill>
        <p:spPr>
          <a:xfrm>
            <a:off x="2799899" y="2973100"/>
            <a:ext cx="5134425" cy="2473900"/>
          </a:xfrm>
          <a:prstGeom prst="rect">
            <a:avLst/>
          </a:prstGeom>
        </p:spPr>
      </p:pic>
      <p:sp>
        <p:nvSpPr>
          <p:cNvPr id="6" name="Slide Number Placeholder 5">
            <a:extLst>
              <a:ext uri="{FF2B5EF4-FFF2-40B4-BE49-F238E27FC236}">
                <a16:creationId xmlns:a16="http://schemas.microsoft.com/office/drawing/2014/main" id="{772B1D3E-A9E6-49F6-A7B7-505BDC0E1E1A}"/>
              </a:ext>
            </a:extLst>
          </p:cNvPr>
          <p:cNvSpPr>
            <a:spLocks noGrp="1"/>
          </p:cNvSpPr>
          <p:nvPr>
            <p:ph type="sldNum" sz="quarter" idx="12"/>
          </p:nvPr>
        </p:nvSpPr>
        <p:spPr/>
        <p:txBody>
          <a:bodyPr/>
          <a:lstStyle/>
          <a:p>
            <a:fld id="{4D150A33-9CD0-4A98-854C-74B376B35DEB}" type="slidenum">
              <a:rPr lang="en-IN" smtClean="0"/>
              <a:t>115</a:t>
            </a:fld>
            <a:endParaRPr lang="en-IN"/>
          </a:p>
        </p:txBody>
      </p:sp>
    </p:spTree>
    <p:extLst>
      <p:ext uri="{BB962C8B-B14F-4D97-AF65-F5344CB8AC3E}">
        <p14:creationId xmlns:p14="http://schemas.microsoft.com/office/powerpoint/2010/main" val="117184543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1103312" y="942976"/>
            <a:ext cx="9831388" cy="5181600"/>
          </a:xfrm>
        </p:spPr>
        <p:txBody>
          <a:bodyPr>
            <a:normAutofit/>
          </a:bodyPr>
          <a:lstStyle/>
          <a:p>
            <a:pPr algn="just"/>
            <a:r>
              <a:rPr lang="en-US" dirty="0"/>
              <a:t>Assume that the output of Fig. 20-32</a:t>
            </a:r>
            <a:r>
              <a:rPr lang="en-US" i="1" dirty="0"/>
              <a:t>a </a:t>
            </a:r>
            <a:r>
              <a:rPr lang="en-US" dirty="0"/>
              <a:t>is in positive saturation. </a:t>
            </a:r>
          </a:p>
          <a:p>
            <a:pPr algn="just"/>
            <a:r>
              <a:rPr lang="en-US" dirty="0"/>
              <a:t>Because of feedback resistor </a:t>
            </a:r>
            <a:r>
              <a:rPr lang="en-US" i="1" dirty="0"/>
              <a:t>R</a:t>
            </a:r>
            <a:r>
              <a:rPr lang="en-US" dirty="0"/>
              <a:t>, the capacitor will charge exponentially toward -</a:t>
            </a:r>
            <a:r>
              <a:rPr lang="en-US" i="1" dirty="0" err="1"/>
              <a:t>V</a:t>
            </a:r>
            <a:r>
              <a:rPr lang="en-US" dirty="0" err="1"/>
              <a:t>sat</a:t>
            </a:r>
            <a:r>
              <a:rPr lang="en-US" dirty="0"/>
              <a:t>, as shown in Fig. 20-32</a:t>
            </a:r>
            <a:r>
              <a:rPr lang="en-US" i="1" dirty="0"/>
              <a:t>b</a:t>
            </a:r>
            <a:r>
              <a:rPr lang="en-US" dirty="0"/>
              <a:t>. </a:t>
            </a:r>
          </a:p>
          <a:p>
            <a:pPr algn="just"/>
            <a:r>
              <a:rPr lang="en-US" dirty="0"/>
              <a:t>But the capacitor voltage never reaches +</a:t>
            </a:r>
            <a:r>
              <a:rPr lang="en-US" i="1" dirty="0" err="1"/>
              <a:t>V</a:t>
            </a:r>
            <a:r>
              <a:rPr lang="en-US" dirty="0" err="1"/>
              <a:t>sat</a:t>
            </a:r>
            <a:r>
              <a:rPr lang="en-US" dirty="0"/>
              <a:t> because the voltage crosses the UTP. </a:t>
            </a:r>
          </a:p>
          <a:p>
            <a:pPr algn="just"/>
            <a:r>
              <a:rPr lang="en-US" dirty="0"/>
              <a:t>When this happens, the output square wave switches to -</a:t>
            </a:r>
            <a:r>
              <a:rPr lang="en-US" i="1" dirty="0" err="1"/>
              <a:t>V</a:t>
            </a:r>
            <a:r>
              <a:rPr lang="en-US" dirty="0" err="1"/>
              <a:t>sat</a:t>
            </a:r>
            <a:r>
              <a:rPr lang="en-US" dirty="0"/>
              <a:t>.</a:t>
            </a:r>
          </a:p>
          <a:p>
            <a:pPr algn="just"/>
            <a:r>
              <a:rPr lang="en-US" dirty="0"/>
              <a:t>With the output now in negative saturation, the capacitor discharges, as</a:t>
            </a:r>
          </a:p>
          <a:p>
            <a:pPr algn="just"/>
            <a:r>
              <a:rPr lang="en-US" dirty="0"/>
              <a:t>shown in Fig. 20-32</a:t>
            </a:r>
            <a:r>
              <a:rPr lang="en-US" i="1" dirty="0"/>
              <a:t>b</a:t>
            </a:r>
            <a:r>
              <a:rPr lang="en-US" dirty="0"/>
              <a:t>. </a:t>
            </a:r>
          </a:p>
          <a:p>
            <a:pPr algn="just"/>
            <a:r>
              <a:rPr lang="en-US" dirty="0"/>
              <a:t>When the capacitor voltage crosses through zero, the capacitor starts charging negatively toward -</a:t>
            </a:r>
            <a:r>
              <a:rPr lang="en-US" i="1" dirty="0" err="1"/>
              <a:t>V</a:t>
            </a:r>
            <a:r>
              <a:rPr lang="en-US" dirty="0" err="1"/>
              <a:t>sat</a:t>
            </a:r>
            <a:r>
              <a:rPr lang="en-US" dirty="0"/>
              <a:t>. </a:t>
            </a:r>
          </a:p>
          <a:p>
            <a:pPr algn="just"/>
            <a:r>
              <a:rPr lang="en-US" dirty="0"/>
              <a:t>When the capacitor voltage crosses the LTP, the output square wave switches back to +</a:t>
            </a:r>
            <a:r>
              <a:rPr lang="en-US" i="1" dirty="0" err="1"/>
              <a:t>V</a:t>
            </a:r>
            <a:r>
              <a:rPr lang="en-US" dirty="0" err="1"/>
              <a:t>sat</a:t>
            </a:r>
            <a:r>
              <a:rPr lang="en-US" dirty="0"/>
              <a:t>. </a:t>
            </a:r>
          </a:p>
          <a:p>
            <a:pPr algn="just"/>
            <a:r>
              <a:rPr lang="en-US" dirty="0"/>
              <a:t>The cycle then repeats.</a:t>
            </a:r>
            <a:endParaRPr lang="en-IN"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2" name="Slide Number Placeholder 1">
            <a:extLst>
              <a:ext uri="{FF2B5EF4-FFF2-40B4-BE49-F238E27FC236}">
                <a16:creationId xmlns:a16="http://schemas.microsoft.com/office/drawing/2014/main" id="{58EF7BB1-B265-4EE8-ADCD-EC6498B90DDB}"/>
              </a:ext>
            </a:extLst>
          </p:cNvPr>
          <p:cNvSpPr>
            <a:spLocks noGrp="1"/>
          </p:cNvSpPr>
          <p:nvPr>
            <p:ph type="sldNum" sz="quarter" idx="12"/>
          </p:nvPr>
        </p:nvSpPr>
        <p:spPr/>
        <p:txBody>
          <a:bodyPr/>
          <a:lstStyle/>
          <a:p>
            <a:fld id="{4D150A33-9CD0-4A98-854C-74B376B35DEB}" type="slidenum">
              <a:rPr lang="en-IN" smtClean="0"/>
              <a:t>116</a:t>
            </a:fld>
            <a:endParaRPr lang="en-IN"/>
          </a:p>
        </p:txBody>
      </p:sp>
    </p:spTree>
    <p:extLst>
      <p:ext uri="{BB962C8B-B14F-4D97-AF65-F5344CB8AC3E}">
        <p14:creationId xmlns:p14="http://schemas.microsoft.com/office/powerpoint/2010/main" val="159047461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A2E8-F59D-4E3E-B6D3-8ADC40C676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1103312" y="2052918"/>
            <a:ext cx="8946541" cy="4071657"/>
          </a:xfrm>
        </p:spPr>
        <p:txBody>
          <a:bodyPr/>
          <a:lstStyle/>
          <a:p>
            <a:endParaRPr lang="en-IN"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D614A136-B099-4EEE-9119-D6542CC32436}"/>
              </a:ext>
            </a:extLst>
          </p:cNvPr>
          <p:cNvPicPr>
            <a:picLocks noChangeAspect="1"/>
          </p:cNvPicPr>
          <p:nvPr/>
        </p:nvPicPr>
        <p:blipFill>
          <a:blip r:embed="rId2"/>
          <a:stretch>
            <a:fillRect/>
          </a:stretch>
        </p:blipFill>
        <p:spPr>
          <a:xfrm>
            <a:off x="2295526" y="1362075"/>
            <a:ext cx="6581774" cy="3240441"/>
          </a:xfrm>
          <a:prstGeom prst="rect">
            <a:avLst/>
          </a:prstGeom>
        </p:spPr>
      </p:pic>
      <p:sp>
        <p:nvSpPr>
          <p:cNvPr id="6" name="Slide Number Placeholder 5">
            <a:extLst>
              <a:ext uri="{FF2B5EF4-FFF2-40B4-BE49-F238E27FC236}">
                <a16:creationId xmlns:a16="http://schemas.microsoft.com/office/drawing/2014/main" id="{3A3252E1-9E8F-4F90-9FF9-259C3084D616}"/>
              </a:ext>
            </a:extLst>
          </p:cNvPr>
          <p:cNvSpPr>
            <a:spLocks noGrp="1"/>
          </p:cNvSpPr>
          <p:nvPr>
            <p:ph type="sldNum" sz="quarter" idx="12"/>
          </p:nvPr>
        </p:nvSpPr>
        <p:spPr/>
        <p:txBody>
          <a:bodyPr/>
          <a:lstStyle/>
          <a:p>
            <a:fld id="{4D150A33-9CD0-4A98-854C-74B376B35DEB}" type="slidenum">
              <a:rPr lang="en-IN" smtClean="0"/>
              <a:t>117</a:t>
            </a:fld>
            <a:endParaRPr lang="en-IN"/>
          </a:p>
        </p:txBody>
      </p:sp>
    </p:spTree>
    <p:extLst>
      <p:ext uri="{BB962C8B-B14F-4D97-AF65-F5344CB8AC3E}">
        <p14:creationId xmlns:p14="http://schemas.microsoft.com/office/powerpoint/2010/main" val="404181328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742950" y="581026"/>
            <a:ext cx="10248899" cy="5472112"/>
          </a:xfrm>
        </p:spPr>
        <p:txBody>
          <a:bodyPr>
            <a:normAutofit fontScale="92500"/>
          </a:bodyPr>
          <a:lstStyle/>
          <a:p>
            <a:pPr algn="just"/>
            <a:r>
              <a:rPr lang="en-US" dirty="0"/>
              <a:t>Because of the continuous charging and discharging of the </a:t>
            </a:r>
          </a:p>
          <a:p>
            <a:pPr marL="0" indent="0" algn="just">
              <a:buNone/>
            </a:pPr>
            <a:r>
              <a:rPr lang="en-US" dirty="0"/>
              <a:t>      capacitor, the output is a rectangular wave with a duty cycle of 50 percent. </a:t>
            </a:r>
          </a:p>
          <a:p>
            <a:pPr algn="just"/>
            <a:r>
              <a:rPr lang="en-US" dirty="0"/>
              <a:t>By analyzing the exponential charge and discharge of the capacitor, we can derive this formula for the period of the rectangular output:</a:t>
            </a:r>
          </a:p>
          <a:p>
            <a:pPr algn="just"/>
            <a:endParaRPr lang="en-US" dirty="0"/>
          </a:p>
          <a:p>
            <a:pPr algn="just"/>
            <a:endParaRPr lang="en-US" dirty="0"/>
          </a:p>
          <a:p>
            <a:pPr algn="just"/>
            <a:r>
              <a:rPr lang="en-US" dirty="0"/>
              <a:t>where </a:t>
            </a:r>
            <a:r>
              <a:rPr lang="en-US" i="1" dirty="0"/>
              <a:t>B </a:t>
            </a:r>
            <a:r>
              <a:rPr lang="en-US" dirty="0"/>
              <a:t>is the feedback fraction given by:</a:t>
            </a:r>
          </a:p>
          <a:p>
            <a:pPr algn="just"/>
            <a:endParaRPr lang="en-US" dirty="0"/>
          </a:p>
          <a:p>
            <a:pPr algn="just"/>
            <a:r>
              <a:rPr lang="en-US" dirty="0"/>
              <a:t>Figure 20-32</a:t>
            </a:r>
            <a:r>
              <a:rPr lang="en-US" i="1" dirty="0"/>
              <a:t>a </a:t>
            </a:r>
            <a:r>
              <a:rPr lang="en-US" dirty="0"/>
              <a:t>is called a </a:t>
            </a:r>
            <a:r>
              <a:rPr lang="en-US" b="1" dirty="0"/>
              <a:t>relaxation oscillator, </a:t>
            </a:r>
            <a:r>
              <a:rPr lang="en-US" dirty="0"/>
              <a:t>defined as a circuit that generates an output signal whose frequency depends on the charging of a capacitor.</a:t>
            </a:r>
          </a:p>
          <a:p>
            <a:pPr algn="just"/>
            <a:r>
              <a:rPr lang="en-US" dirty="0"/>
              <a:t>If we increase the </a:t>
            </a:r>
            <a:r>
              <a:rPr lang="en-US" i="1" dirty="0"/>
              <a:t>RC </a:t>
            </a:r>
            <a:r>
              <a:rPr lang="en-US" dirty="0"/>
              <a:t>time constant, it takes longer for the capacitor voltage to reach the trip points.</a:t>
            </a:r>
          </a:p>
          <a:p>
            <a:pPr algn="just"/>
            <a:r>
              <a:rPr lang="en-US" dirty="0"/>
              <a:t> Therefore, the frequency is lower.</a:t>
            </a:r>
          </a:p>
          <a:p>
            <a:pPr algn="just"/>
            <a:r>
              <a:rPr lang="en-US" dirty="0"/>
              <a:t> By making </a:t>
            </a:r>
            <a:r>
              <a:rPr lang="en-US" i="1" dirty="0"/>
              <a:t>R </a:t>
            </a:r>
            <a:r>
              <a:rPr lang="en-US" dirty="0"/>
              <a:t>adjustable, we can get a 50 : 1 tuning range.</a:t>
            </a:r>
          </a:p>
          <a:p>
            <a:endParaRPr lang="en-IN"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0E26B2E8-8422-4766-93BA-571878FEB42A}"/>
              </a:ext>
            </a:extLst>
          </p:cNvPr>
          <p:cNvPicPr>
            <a:picLocks noChangeAspect="1"/>
          </p:cNvPicPr>
          <p:nvPr/>
        </p:nvPicPr>
        <p:blipFill>
          <a:blip r:embed="rId2"/>
          <a:stretch>
            <a:fillRect/>
          </a:stretch>
        </p:blipFill>
        <p:spPr>
          <a:xfrm>
            <a:off x="4362451" y="2109241"/>
            <a:ext cx="1968262" cy="567284"/>
          </a:xfrm>
          <a:prstGeom prst="rect">
            <a:avLst/>
          </a:prstGeom>
        </p:spPr>
      </p:pic>
      <p:pic>
        <p:nvPicPr>
          <p:cNvPr id="6" name="Picture 5">
            <a:extLst>
              <a:ext uri="{FF2B5EF4-FFF2-40B4-BE49-F238E27FC236}">
                <a16:creationId xmlns:a16="http://schemas.microsoft.com/office/drawing/2014/main" id="{B27EBEE7-EC79-4F77-A9FD-750B6D4D2E82}"/>
              </a:ext>
            </a:extLst>
          </p:cNvPr>
          <p:cNvPicPr>
            <a:picLocks noChangeAspect="1"/>
          </p:cNvPicPr>
          <p:nvPr/>
        </p:nvPicPr>
        <p:blipFill>
          <a:blip r:embed="rId3"/>
          <a:stretch>
            <a:fillRect/>
          </a:stretch>
        </p:blipFill>
        <p:spPr>
          <a:xfrm>
            <a:off x="6619873" y="2705155"/>
            <a:ext cx="1943102" cy="554001"/>
          </a:xfrm>
          <a:prstGeom prst="rect">
            <a:avLst/>
          </a:prstGeom>
        </p:spPr>
      </p:pic>
      <p:sp>
        <p:nvSpPr>
          <p:cNvPr id="2" name="Slide Number Placeholder 1">
            <a:extLst>
              <a:ext uri="{FF2B5EF4-FFF2-40B4-BE49-F238E27FC236}">
                <a16:creationId xmlns:a16="http://schemas.microsoft.com/office/drawing/2014/main" id="{C316CD1A-FAC9-4368-9B0C-E70D0F2E0BA1}"/>
              </a:ext>
            </a:extLst>
          </p:cNvPr>
          <p:cNvSpPr>
            <a:spLocks noGrp="1"/>
          </p:cNvSpPr>
          <p:nvPr>
            <p:ph type="sldNum" sz="quarter" idx="12"/>
          </p:nvPr>
        </p:nvSpPr>
        <p:spPr/>
        <p:txBody>
          <a:bodyPr/>
          <a:lstStyle/>
          <a:p>
            <a:fld id="{4D150A33-9CD0-4A98-854C-74B376B35DEB}" type="slidenum">
              <a:rPr lang="en-IN" smtClean="0"/>
              <a:t>118</a:t>
            </a:fld>
            <a:endParaRPr lang="en-IN"/>
          </a:p>
        </p:txBody>
      </p:sp>
    </p:spTree>
    <p:extLst>
      <p:ext uri="{BB962C8B-B14F-4D97-AF65-F5344CB8AC3E}">
        <p14:creationId xmlns:p14="http://schemas.microsoft.com/office/powerpoint/2010/main" val="15172432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A2E8-F59D-4E3E-B6D3-8ADC40C67608}"/>
              </a:ext>
            </a:extLst>
          </p:cNvPr>
          <p:cNvSpPr>
            <a:spLocks noGrp="1"/>
          </p:cNvSpPr>
          <p:nvPr>
            <p:ph type="title"/>
          </p:nvPr>
        </p:nvSpPr>
        <p:spPr>
          <a:xfrm>
            <a:off x="646111" y="452718"/>
            <a:ext cx="9404723" cy="795057"/>
          </a:xfrm>
        </p:spPr>
        <p:txBody>
          <a:bodyPr/>
          <a:lstStyle/>
          <a:p>
            <a:r>
              <a:rPr lang="en-IN" b="1" dirty="0"/>
              <a:t>Generating Triangular Waves</a:t>
            </a:r>
            <a:endParaRPr lang="en-IN" dirty="0"/>
          </a:p>
        </p:txBody>
      </p:sp>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645131" y="1590675"/>
            <a:ext cx="10280043" cy="4533900"/>
          </a:xfrm>
        </p:spPr>
        <p:txBody>
          <a:bodyPr>
            <a:normAutofit/>
          </a:bodyPr>
          <a:lstStyle/>
          <a:p>
            <a:pPr algn="just"/>
            <a:r>
              <a:rPr lang="en-US" sz="2400" dirty="0"/>
              <a:t>By cascading a relaxation oscillator and an integrator, we get a circuit that produces the triangular output shown in Fig. 20-33. </a:t>
            </a:r>
          </a:p>
          <a:p>
            <a:pPr algn="just"/>
            <a:r>
              <a:rPr lang="en-US" sz="2400" dirty="0"/>
              <a:t>The rectangular wave out of the relaxation oscillator drives the integrator, which produces a triangular output waveform. </a:t>
            </a:r>
          </a:p>
          <a:p>
            <a:pPr algn="just"/>
            <a:r>
              <a:rPr lang="en-US" sz="2400" dirty="0"/>
              <a:t>The rectangular wave swings between +</a:t>
            </a:r>
            <a:r>
              <a:rPr lang="en-US" sz="2400" i="1" dirty="0" err="1"/>
              <a:t>V</a:t>
            </a:r>
            <a:r>
              <a:rPr lang="en-US" sz="2400" dirty="0" err="1"/>
              <a:t>sat</a:t>
            </a:r>
            <a:r>
              <a:rPr lang="en-US" sz="2400" dirty="0"/>
              <a:t> and -</a:t>
            </a:r>
            <a:r>
              <a:rPr lang="en-US" sz="2400" i="1" dirty="0" err="1"/>
              <a:t>V</a:t>
            </a:r>
            <a:r>
              <a:rPr lang="en-US" sz="2400" dirty="0" err="1"/>
              <a:t>sat</a:t>
            </a:r>
            <a:r>
              <a:rPr lang="en-US" sz="2400" dirty="0"/>
              <a:t>.</a:t>
            </a:r>
          </a:p>
          <a:p>
            <a:pPr algn="just"/>
            <a:r>
              <a:rPr lang="en-US" sz="2400" dirty="0"/>
              <a:t> You can calculate its period with Eq. (20-18). </a:t>
            </a:r>
          </a:p>
          <a:p>
            <a:pPr algn="just"/>
            <a:r>
              <a:rPr lang="en-US" sz="2400" dirty="0"/>
              <a:t>The triangular wave has the same period and frequency.</a:t>
            </a:r>
          </a:p>
          <a:p>
            <a:pPr algn="just"/>
            <a:r>
              <a:rPr lang="en-US" sz="2400" dirty="0"/>
              <a:t> You can calculate its peak-to-peak value with Eq. (20-16).</a:t>
            </a:r>
            <a:endParaRPr lang="en-IN" sz="2400"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5" name="Slide Number Placeholder 4">
            <a:extLst>
              <a:ext uri="{FF2B5EF4-FFF2-40B4-BE49-F238E27FC236}">
                <a16:creationId xmlns:a16="http://schemas.microsoft.com/office/drawing/2014/main" id="{8D1218C6-DA9E-4B5E-8B5D-7B87EF4F0812}"/>
              </a:ext>
            </a:extLst>
          </p:cNvPr>
          <p:cNvSpPr>
            <a:spLocks noGrp="1"/>
          </p:cNvSpPr>
          <p:nvPr>
            <p:ph type="sldNum" sz="quarter" idx="12"/>
          </p:nvPr>
        </p:nvSpPr>
        <p:spPr/>
        <p:txBody>
          <a:bodyPr/>
          <a:lstStyle/>
          <a:p>
            <a:fld id="{4D150A33-9CD0-4A98-854C-74B376B35DEB}" type="slidenum">
              <a:rPr lang="en-IN" smtClean="0"/>
              <a:t>119</a:t>
            </a:fld>
            <a:endParaRPr lang="en-IN"/>
          </a:p>
        </p:txBody>
      </p:sp>
    </p:spTree>
    <p:extLst>
      <p:ext uri="{BB962C8B-B14F-4D97-AF65-F5344CB8AC3E}">
        <p14:creationId xmlns:p14="http://schemas.microsoft.com/office/powerpoint/2010/main" val="1232350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652181"/>
          </a:xfrm>
        </p:spPr>
        <p:txBody>
          <a:bodyPr/>
          <a:lstStyle/>
          <a:p>
            <a:r>
              <a:rPr lang="en-US" sz="3200" b="1" dirty="0"/>
              <a:t>Converting Sine Waves to Square Waves</a:t>
            </a:r>
            <a:endParaRPr lang="en-IN" sz="3200"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323975"/>
            <a:ext cx="10660064" cy="4429126"/>
          </a:xfrm>
        </p:spPr>
        <p:txBody>
          <a:bodyPr>
            <a:normAutofit/>
          </a:bodyPr>
          <a:lstStyle/>
          <a:p>
            <a:pPr algn="just"/>
            <a:r>
              <a:rPr lang="en-US" sz="2400" dirty="0"/>
              <a:t>The </a:t>
            </a:r>
            <a:r>
              <a:rPr lang="en-US" sz="2400" b="1" dirty="0"/>
              <a:t>trip point </a:t>
            </a:r>
            <a:r>
              <a:rPr lang="en-US" sz="2400" dirty="0"/>
              <a:t>(also called the </a:t>
            </a:r>
            <a:r>
              <a:rPr lang="en-US" sz="2400" b="1" dirty="0"/>
              <a:t>threshold </a:t>
            </a:r>
            <a:r>
              <a:rPr lang="en-US" sz="2400" dirty="0"/>
              <a:t>or </a:t>
            </a:r>
            <a:r>
              <a:rPr lang="en-US" sz="2400" i="1" dirty="0"/>
              <a:t>reference</a:t>
            </a:r>
            <a:r>
              <a:rPr lang="en-US" sz="2400" dirty="0"/>
              <a:t>) of a comparator is the input voltage that causes the output voltage to switch states (from low to high or from high to low). </a:t>
            </a:r>
          </a:p>
          <a:p>
            <a:pPr algn="just"/>
            <a:r>
              <a:rPr lang="en-US" sz="2400" dirty="0"/>
              <a:t>In the noninverting and inverting comparators discussed earlier, the trip point is zero because this is the value of input voltage where the output switches states.</a:t>
            </a:r>
          </a:p>
          <a:p>
            <a:pPr algn="just"/>
            <a:r>
              <a:rPr lang="en-US" sz="2400" dirty="0"/>
              <a:t> Since a zero-crossing detector has a </a:t>
            </a:r>
            <a:r>
              <a:rPr lang="en-US" sz="2400" i="1" dirty="0"/>
              <a:t>two-state output, </a:t>
            </a:r>
            <a:r>
              <a:rPr lang="en-US" sz="2400" dirty="0"/>
              <a:t>any periodic input signal that crosses zero threshold will produce a rectangular output waveform.</a:t>
            </a:r>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5" name="Slide Number Placeholder 4">
            <a:extLst>
              <a:ext uri="{FF2B5EF4-FFF2-40B4-BE49-F238E27FC236}">
                <a16:creationId xmlns:a16="http://schemas.microsoft.com/office/drawing/2014/main" id="{C71B5121-3F64-4288-9C7B-E2B21A5089EC}"/>
              </a:ext>
            </a:extLst>
          </p:cNvPr>
          <p:cNvSpPr>
            <a:spLocks noGrp="1"/>
          </p:cNvSpPr>
          <p:nvPr>
            <p:ph type="sldNum" sz="quarter" idx="12"/>
          </p:nvPr>
        </p:nvSpPr>
        <p:spPr/>
        <p:txBody>
          <a:bodyPr/>
          <a:lstStyle/>
          <a:p>
            <a:fld id="{4D150A33-9CD0-4A98-854C-74B376B35DEB}" type="slidenum">
              <a:rPr lang="en-IN" smtClean="0"/>
              <a:t>12</a:t>
            </a:fld>
            <a:endParaRPr lang="en-IN"/>
          </a:p>
        </p:txBody>
      </p:sp>
    </p:spTree>
    <p:extLst>
      <p:ext uri="{BB962C8B-B14F-4D97-AF65-F5344CB8AC3E}">
        <p14:creationId xmlns:p14="http://schemas.microsoft.com/office/powerpoint/2010/main" val="354510122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A2E8-F59D-4E3E-B6D3-8ADC40C676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1103312" y="2052918"/>
            <a:ext cx="8946541" cy="4071657"/>
          </a:xfrm>
        </p:spPr>
        <p:txBody>
          <a:bodyPr/>
          <a:lstStyle/>
          <a:p>
            <a:endParaRPr lang="en-IN"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1D239571-0942-473A-BDF5-82E3875FBC46}"/>
              </a:ext>
            </a:extLst>
          </p:cNvPr>
          <p:cNvPicPr>
            <a:picLocks noChangeAspect="1"/>
          </p:cNvPicPr>
          <p:nvPr/>
        </p:nvPicPr>
        <p:blipFill>
          <a:blip r:embed="rId2"/>
          <a:stretch>
            <a:fillRect/>
          </a:stretch>
        </p:blipFill>
        <p:spPr>
          <a:xfrm>
            <a:off x="1609725" y="1390651"/>
            <a:ext cx="7788713" cy="3952874"/>
          </a:xfrm>
          <a:prstGeom prst="rect">
            <a:avLst/>
          </a:prstGeom>
        </p:spPr>
      </p:pic>
      <p:sp>
        <p:nvSpPr>
          <p:cNvPr id="6" name="Slide Number Placeholder 5">
            <a:extLst>
              <a:ext uri="{FF2B5EF4-FFF2-40B4-BE49-F238E27FC236}">
                <a16:creationId xmlns:a16="http://schemas.microsoft.com/office/drawing/2014/main" id="{0A4733CE-2519-49DA-970A-3FF2458B39A0}"/>
              </a:ext>
            </a:extLst>
          </p:cNvPr>
          <p:cNvSpPr>
            <a:spLocks noGrp="1"/>
          </p:cNvSpPr>
          <p:nvPr>
            <p:ph type="sldNum" sz="quarter" idx="12"/>
          </p:nvPr>
        </p:nvSpPr>
        <p:spPr/>
        <p:txBody>
          <a:bodyPr/>
          <a:lstStyle/>
          <a:p>
            <a:fld id="{4D150A33-9CD0-4A98-854C-74B376B35DEB}" type="slidenum">
              <a:rPr lang="en-IN" smtClean="0"/>
              <a:t>120</a:t>
            </a:fld>
            <a:endParaRPr lang="en-IN"/>
          </a:p>
        </p:txBody>
      </p:sp>
    </p:spTree>
    <p:extLst>
      <p:ext uri="{BB962C8B-B14F-4D97-AF65-F5344CB8AC3E}">
        <p14:creationId xmlns:p14="http://schemas.microsoft.com/office/powerpoint/2010/main" val="130689495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A2E8-F59D-4E3E-B6D3-8ADC40C676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1103312" y="2052918"/>
            <a:ext cx="8946541" cy="4071657"/>
          </a:xfrm>
        </p:spPr>
        <p:txBody>
          <a:bodyPr/>
          <a:lstStyle/>
          <a:p>
            <a:endParaRPr lang="en-IN"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C80B80BA-094A-46AF-9E52-A77B63157D0A}"/>
              </a:ext>
            </a:extLst>
          </p:cNvPr>
          <p:cNvPicPr>
            <a:picLocks noChangeAspect="1"/>
          </p:cNvPicPr>
          <p:nvPr/>
        </p:nvPicPr>
        <p:blipFill>
          <a:blip r:embed="rId2"/>
          <a:stretch>
            <a:fillRect/>
          </a:stretch>
        </p:blipFill>
        <p:spPr>
          <a:xfrm>
            <a:off x="1314451" y="828675"/>
            <a:ext cx="8410574" cy="5096229"/>
          </a:xfrm>
          <a:prstGeom prst="rect">
            <a:avLst/>
          </a:prstGeom>
        </p:spPr>
      </p:pic>
      <p:sp>
        <p:nvSpPr>
          <p:cNvPr id="6" name="Slide Number Placeholder 5">
            <a:extLst>
              <a:ext uri="{FF2B5EF4-FFF2-40B4-BE49-F238E27FC236}">
                <a16:creationId xmlns:a16="http://schemas.microsoft.com/office/drawing/2014/main" id="{ABE640B5-8E17-475B-9E2D-DF1625F2A577}"/>
              </a:ext>
            </a:extLst>
          </p:cNvPr>
          <p:cNvSpPr>
            <a:spLocks noGrp="1"/>
          </p:cNvSpPr>
          <p:nvPr>
            <p:ph type="sldNum" sz="quarter" idx="12"/>
          </p:nvPr>
        </p:nvSpPr>
        <p:spPr/>
        <p:txBody>
          <a:bodyPr/>
          <a:lstStyle/>
          <a:p>
            <a:fld id="{4D150A33-9CD0-4A98-854C-74B376B35DEB}" type="slidenum">
              <a:rPr lang="en-IN" smtClean="0"/>
              <a:t>121</a:t>
            </a:fld>
            <a:endParaRPr lang="en-IN"/>
          </a:p>
        </p:txBody>
      </p:sp>
    </p:spTree>
    <p:extLst>
      <p:ext uri="{BB962C8B-B14F-4D97-AF65-F5344CB8AC3E}">
        <p14:creationId xmlns:p14="http://schemas.microsoft.com/office/powerpoint/2010/main" val="17367507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A2E8-F59D-4E3E-B6D3-8ADC40C676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1103312" y="2052918"/>
            <a:ext cx="8946541" cy="4071657"/>
          </a:xfrm>
        </p:spPr>
        <p:txBody>
          <a:bodyPr/>
          <a:lstStyle/>
          <a:p>
            <a:endParaRPr lang="en-IN"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D2C9716E-F4C4-4FA5-9854-4739E1993520}"/>
              </a:ext>
            </a:extLst>
          </p:cNvPr>
          <p:cNvPicPr>
            <a:picLocks noChangeAspect="1"/>
          </p:cNvPicPr>
          <p:nvPr/>
        </p:nvPicPr>
        <p:blipFill>
          <a:blip r:embed="rId2"/>
          <a:stretch>
            <a:fillRect/>
          </a:stretch>
        </p:blipFill>
        <p:spPr>
          <a:xfrm>
            <a:off x="1447800" y="981075"/>
            <a:ext cx="8305800" cy="4495800"/>
          </a:xfrm>
          <a:prstGeom prst="rect">
            <a:avLst/>
          </a:prstGeom>
        </p:spPr>
      </p:pic>
      <p:sp>
        <p:nvSpPr>
          <p:cNvPr id="6" name="Slide Number Placeholder 5">
            <a:extLst>
              <a:ext uri="{FF2B5EF4-FFF2-40B4-BE49-F238E27FC236}">
                <a16:creationId xmlns:a16="http://schemas.microsoft.com/office/drawing/2014/main" id="{9D266A3D-C2F7-44EE-A115-CC2C28279E03}"/>
              </a:ext>
            </a:extLst>
          </p:cNvPr>
          <p:cNvSpPr>
            <a:spLocks noGrp="1"/>
          </p:cNvSpPr>
          <p:nvPr>
            <p:ph type="sldNum" sz="quarter" idx="12"/>
          </p:nvPr>
        </p:nvSpPr>
        <p:spPr/>
        <p:txBody>
          <a:bodyPr/>
          <a:lstStyle/>
          <a:p>
            <a:fld id="{4D150A33-9CD0-4A98-854C-74B376B35DEB}" type="slidenum">
              <a:rPr lang="en-IN" smtClean="0"/>
              <a:t>122</a:t>
            </a:fld>
            <a:endParaRPr lang="en-IN"/>
          </a:p>
        </p:txBody>
      </p:sp>
    </p:spTree>
    <p:extLst>
      <p:ext uri="{BB962C8B-B14F-4D97-AF65-F5344CB8AC3E}">
        <p14:creationId xmlns:p14="http://schemas.microsoft.com/office/powerpoint/2010/main" val="2263312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A2E8-F59D-4E3E-B6D3-8ADC40C676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1103312" y="2052918"/>
            <a:ext cx="8946541" cy="4071657"/>
          </a:xfrm>
        </p:spPr>
        <p:txBody>
          <a:bodyPr/>
          <a:lstStyle/>
          <a:p>
            <a:endParaRPr lang="en-IN"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AF47D037-B4D8-49AE-AC1C-8BAFAB2F259B}"/>
              </a:ext>
            </a:extLst>
          </p:cNvPr>
          <p:cNvPicPr>
            <a:picLocks noChangeAspect="1"/>
          </p:cNvPicPr>
          <p:nvPr/>
        </p:nvPicPr>
        <p:blipFill>
          <a:blip r:embed="rId2"/>
          <a:stretch>
            <a:fillRect/>
          </a:stretch>
        </p:blipFill>
        <p:spPr>
          <a:xfrm>
            <a:off x="2141167" y="1143000"/>
            <a:ext cx="6802808" cy="3619500"/>
          </a:xfrm>
          <a:prstGeom prst="rect">
            <a:avLst/>
          </a:prstGeom>
        </p:spPr>
      </p:pic>
      <p:sp>
        <p:nvSpPr>
          <p:cNvPr id="6" name="Slide Number Placeholder 5">
            <a:extLst>
              <a:ext uri="{FF2B5EF4-FFF2-40B4-BE49-F238E27FC236}">
                <a16:creationId xmlns:a16="http://schemas.microsoft.com/office/drawing/2014/main" id="{AE54BA75-2796-496B-B346-083B6CFEE0AD}"/>
              </a:ext>
            </a:extLst>
          </p:cNvPr>
          <p:cNvSpPr>
            <a:spLocks noGrp="1"/>
          </p:cNvSpPr>
          <p:nvPr>
            <p:ph type="sldNum" sz="quarter" idx="12"/>
          </p:nvPr>
        </p:nvSpPr>
        <p:spPr/>
        <p:txBody>
          <a:bodyPr/>
          <a:lstStyle/>
          <a:p>
            <a:fld id="{4D150A33-9CD0-4A98-854C-74B376B35DEB}" type="slidenum">
              <a:rPr lang="en-IN" smtClean="0"/>
              <a:t>123</a:t>
            </a:fld>
            <a:endParaRPr lang="en-IN"/>
          </a:p>
        </p:txBody>
      </p:sp>
    </p:spTree>
    <p:extLst>
      <p:ext uri="{BB962C8B-B14F-4D97-AF65-F5344CB8AC3E}">
        <p14:creationId xmlns:p14="http://schemas.microsoft.com/office/powerpoint/2010/main" val="90963701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A2E8-F59D-4E3E-B6D3-8ADC40C676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1103312" y="2052918"/>
            <a:ext cx="8946541" cy="4071657"/>
          </a:xfrm>
        </p:spPr>
        <p:txBody>
          <a:bodyPr/>
          <a:lstStyle/>
          <a:p>
            <a:endParaRPr lang="en-IN"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34BD2B24-A38A-4D5F-9D56-91C58F1F6DAF}"/>
              </a:ext>
            </a:extLst>
          </p:cNvPr>
          <p:cNvPicPr>
            <a:picLocks noChangeAspect="1"/>
          </p:cNvPicPr>
          <p:nvPr/>
        </p:nvPicPr>
        <p:blipFill>
          <a:blip r:embed="rId2"/>
          <a:stretch>
            <a:fillRect/>
          </a:stretch>
        </p:blipFill>
        <p:spPr>
          <a:xfrm>
            <a:off x="1543050" y="1238250"/>
            <a:ext cx="8172450" cy="3448050"/>
          </a:xfrm>
          <a:prstGeom prst="rect">
            <a:avLst/>
          </a:prstGeom>
        </p:spPr>
      </p:pic>
      <p:sp>
        <p:nvSpPr>
          <p:cNvPr id="6" name="Slide Number Placeholder 5">
            <a:extLst>
              <a:ext uri="{FF2B5EF4-FFF2-40B4-BE49-F238E27FC236}">
                <a16:creationId xmlns:a16="http://schemas.microsoft.com/office/drawing/2014/main" id="{3A1D7C44-417A-430E-8E24-57B9F1B744DF}"/>
              </a:ext>
            </a:extLst>
          </p:cNvPr>
          <p:cNvSpPr>
            <a:spLocks noGrp="1"/>
          </p:cNvSpPr>
          <p:nvPr>
            <p:ph type="sldNum" sz="quarter" idx="12"/>
          </p:nvPr>
        </p:nvSpPr>
        <p:spPr/>
        <p:txBody>
          <a:bodyPr/>
          <a:lstStyle/>
          <a:p>
            <a:fld id="{4D150A33-9CD0-4A98-854C-74B376B35DEB}" type="slidenum">
              <a:rPr lang="en-IN" smtClean="0"/>
              <a:t>124</a:t>
            </a:fld>
            <a:endParaRPr lang="en-IN"/>
          </a:p>
        </p:txBody>
      </p:sp>
    </p:spTree>
    <p:extLst>
      <p:ext uri="{BB962C8B-B14F-4D97-AF65-F5344CB8AC3E}">
        <p14:creationId xmlns:p14="http://schemas.microsoft.com/office/powerpoint/2010/main" val="372228426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A2E8-F59D-4E3E-B6D3-8ADC40C67608}"/>
              </a:ext>
            </a:extLst>
          </p:cNvPr>
          <p:cNvSpPr>
            <a:spLocks noGrp="1"/>
          </p:cNvSpPr>
          <p:nvPr>
            <p:ph type="title"/>
          </p:nvPr>
        </p:nvSpPr>
        <p:spPr>
          <a:xfrm>
            <a:off x="646111" y="452718"/>
            <a:ext cx="9404723" cy="814107"/>
          </a:xfrm>
        </p:spPr>
        <p:txBody>
          <a:bodyPr/>
          <a:lstStyle/>
          <a:p>
            <a:r>
              <a:rPr lang="en-IN" b="1" dirty="0"/>
              <a:t>20-10 The Differentiator</a:t>
            </a:r>
            <a:endParaRPr lang="en-IN" dirty="0"/>
          </a:p>
        </p:txBody>
      </p:sp>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828675" y="1800224"/>
            <a:ext cx="10029825" cy="4324351"/>
          </a:xfrm>
        </p:spPr>
        <p:txBody>
          <a:bodyPr>
            <a:normAutofit/>
          </a:bodyPr>
          <a:lstStyle/>
          <a:p>
            <a:pPr algn="just"/>
            <a:r>
              <a:rPr lang="en-US" sz="2400" dirty="0"/>
              <a:t>A </a:t>
            </a:r>
            <a:r>
              <a:rPr lang="en-US" sz="2400" b="1" dirty="0"/>
              <a:t>differentiator </a:t>
            </a:r>
            <a:r>
              <a:rPr lang="en-US" sz="2400" dirty="0"/>
              <a:t>is a circuit that performs a calculus operation called </a:t>
            </a:r>
            <a:r>
              <a:rPr lang="en-US" sz="2400" i="1" dirty="0"/>
              <a:t>differentiation.</a:t>
            </a:r>
          </a:p>
          <a:p>
            <a:pPr algn="just"/>
            <a:r>
              <a:rPr lang="en-US" sz="2400" dirty="0"/>
              <a:t>It produces an output voltage proportional to the instantaneous rate of change of the input voltage. </a:t>
            </a:r>
          </a:p>
          <a:p>
            <a:pPr algn="just"/>
            <a:r>
              <a:rPr lang="en-US" sz="2400" dirty="0"/>
              <a:t>Common applications of a differentiator are to detect the leading and trailing edges of a rectangular pulse or to produce a rectangular output from </a:t>
            </a:r>
            <a:r>
              <a:rPr lang="en-IN" sz="2400" dirty="0"/>
              <a:t>a ramp input.</a:t>
            </a:r>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5" name="Slide Number Placeholder 4">
            <a:extLst>
              <a:ext uri="{FF2B5EF4-FFF2-40B4-BE49-F238E27FC236}">
                <a16:creationId xmlns:a16="http://schemas.microsoft.com/office/drawing/2014/main" id="{C2BD806F-7EE5-414F-B7AB-E5EC73EA3B29}"/>
              </a:ext>
            </a:extLst>
          </p:cNvPr>
          <p:cNvSpPr>
            <a:spLocks noGrp="1"/>
          </p:cNvSpPr>
          <p:nvPr>
            <p:ph type="sldNum" sz="quarter" idx="12"/>
          </p:nvPr>
        </p:nvSpPr>
        <p:spPr/>
        <p:txBody>
          <a:bodyPr/>
          <a:lstStyle/>
          <a:p>
            <a:fld id="{4D150A33-9CD0-4A98-854C-74B376B35DEB}" type="slidenum">
              <a:rPr lang="en-IN" smtClean="0"/>
              <a:t>125</a:t>
            </a:fld>
            <a:endParaRPr lang="en-IN"/>
          </a:p>
        </p:txBody>
      </p:sp>
    </p:spTree>
    <p:extLst>
      <p:ext uri="{BB962C8B-B14F-4D97-AF65-F5344CB8AC3E}">
        <p14:creationId xmlns:p14="http://schemas.microsoft.com/office/powerpoint/2010/main" val="414632608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A2E8-F59D-4E3E-B6D3-8ADC40C67608}"/>
              </a:ext>
            </a:extLst>
          </p:cNvPr>
          <p:cNvSpPr>
            <a:spLocks noGrp="1"/>
          </p:cNvSpPr>
          <p:nvPr>
            <p:ph type="title"/>
          </p:nvPr>
        </p:nvSpPr>
        <p:spPr>
          <a:xfrm>
            <a:off x="646111" y="452718"/>
            <a:ext cx="9404723" cy="1052232"/>
          </a:xfrm>
        </p:spPr>
        <p:txBody>
          <a:bodyPr/>
          <a:lstStyle/>
          <a:p>
            <a:r>
              <a:rPr lang="en-IN" b="1" i="1" dirty="0"/>
              <a:t>RC </a:t>
            </a:r>
            <a:r>
              <a:rPr lang="en-IN" b="1" dirty="0"/>
              <a:t>Differentiator</a:t>
            </a:r>
            <a:endParaRPr lang="en-IN" dirty="0"/>
          </a:p>
        </p:txBody>
      </p:sp>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723900" y="1419226"/>
            <a:ext cx="10458450" cy="4705350"/>
          </a:xfrm>
        </p:spPr>
        <p:txBody>
          <a:bodyPr>
            <a:normAutofit/>
          </a:bodyPr>
          <a:lstStyle/>
          <a:p>
            <a:pPr algn="just"/>
            <a:r>
              <a:rPr lang="en-US" sz="2400" dirty="0"/>
              <a:t>An </a:t>
            </a:r>
            <a:r>
              <a:rPr lang="en-US" sz="2400" i="1" dirty="0"/>
              <a:t>RC </a:t>
            </a:r>
            <a:r>
              <a:rPr lang="en-US" sz="2400" dirty="0"/>
              <a:t>circuit like the one shown in Fig. 20-40</a:t>
            </a:r>
            <a:r>
              <a:rPr lang="en-US" sz="2400" i="1" dirty="0"/>
              <a:t>a </a:t>
            </a:r>
            <a:r>
              <a:rPr lang="en-US" sz="2400" dirty="0"/>
              <a:t>can be used to differentiate an input signal. </a:t>
            </a:r>
          </a:p>
          <a:p>
            <a:pPr algn="just"/>
            <a:r>
              <a:rPr lang="en-US" sz="2400" dirty="0"/>
              <a:t>The typical input signal is a rectangular pulse, as shown in Fig. 20-40</a:t>
            </a:r>
            <a:r>
              <a:rPr lang="en-US" sz="2400" i="1" dirty="0"/>
              <a:t>b</a:t>
            </a:r>
            <a:r>
              <a:rPr lang="en-US" sz="2400" dirty="0"/>
              <a:t>.</a:t>
            </a:r>
          </a:p>
          <a:p>
            <a:pPr algn="just"/>
            <a:r>
              <a:rPr lang="en-US" sz="2400" dirty="0"/>
              <a:t>The output of the circuit is a series of positive and negative spikes. </a:t>
            </a:r>
          </a:p>
          <a:p>
            <a:pPr algn="just"/>
            <a:r>
              <a:rPr lang="en-US" sz="2400" dirty="0"/>
              <a:t>The positive spike occurs at the same instant as the leading edge of the input, and the negative spike occurs at the same instant as the trailing edge. </a:t>
            </a:r>
          </a:p>
          <a:p>
            <a:pPr algn="just"/>
            <a:r>
              <a:rPr lang="en-US" sz="2400" dirty="0"/>
              <a:t>Spikes like these are useful signals because they indicate when the rectangular input signal starts and ends.</a:t>
            </a:r>
            <a:endParaRPr lang="en-IN" sz="2400"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5" name="Slide Number Placeholder 4">
            <a:extLst>
              <a:ext uri="{FF2B5EF4-FFF2-40B4-BE49-F238E27FC236}">
                <a16:creationId xmlns:a16="http://schemas.microsoft.com/office/drawing/2014/main" id="{71D18BE0-98A3-4B8F-AB9C-DE19811501D6}"/>
              </a:ext>
            </a:extLst>
          </p:cNvPr>
          <p:cNvSpPr>
            <a:spLocks noGrp="1"/>
          </p:cNvSpPr>
          <p:nvPr>
            <p:ph type="sldNum" sz="quarter" idx="12"/>
          </p:nvPr>
        </p:nvSpPr>
        <p:spPr/>
        <p:txBody>
          <a:bodyPr/>
          <a:lstStyle/>
          <a:p>
            <a:fld id="{4D150A33-9CD0-4A98-854C-74B376B35DEB}" type="slidenum">
              <a:rPr lang="en-IN" smtClean="0"/>
              <a:t>126</a:t>
            </a:fld>
            <a:endParaRPr lang="en-IN"/>
          </a:p>
        </p:txBody>
      </p:sp>
    </p:spTree>
    <p:extLst>
      <p:ext uri="{BB962C8B-B14F-4D97-AF65-F5344CB8AC3E}">
        <p14:creationId xmlns:p14="http://schemas.microsoft.com/office/powerpoint/2010/main" val="86036523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A2E8-F59D-4E3E-B6D3-8ADC40C676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1103312" y="2052918"/>
            <a:ext cx="8946541" cy="4071657"/>
          </a:xfrm>
        </p:spPr>
        <p:txBody>
          <a:bodyPr/>
          <a:lstStyle/>
          <a:p>
            <a:endParaRPr lang="en-IN"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FCBDE962-DE80-4384-86E6-D42EA1E0B4EA}"/>
              </a:ext>
            </a:extLst>
          </p:cNvPr>
          <p:cNvPicPr>
            <a:picLocks noChangeAspect="1"/>
          </p:cNvPicPr>
          <p:nvPr/>
        </p:nvPicPr>
        <p:blipFill>
          <a:blip r:embed="rId2"/>
          <a:stretch>
            <a:fillRect/>
          </a:stretch>
        </p:blipFill>
        <p:spPr>
          <a:xfrm>
            <a:off x="2028825" y="1476375"/>
            <a:ext cx="7486650" cy="2633091"/>
          </a:xfrm>
          <a:prstGeom prst="rect">
            <a:avLst/>
          </a:prstGeom>
        </p:spPr>
      </p:pic>
      <p:sp>
        <p:nvSpPr>
          <p:cNvPr id="6" name="Slide Number Placeholder 5">
            <a:extLst>
              <a:ext uri="{FF2B5EF4-FFF2-40B4-BE49-F238E27FC236}">
                <a16:creationId xmlns:a16="http://schemas.microsoft.com/office/drawing/2014/main" id="{98C33728-B01B-44CC-BECE-438EE848EB84}"/>
              </a:ext>
            </a:extLst>
          </p:cNvPr>
          <p:cNvSpPr>
            <a:spLocks noGrp="1"/>
          </p:cNvSpPr>
          <p:nvPr>
            <p:ph type="sldNum" sz="quarter" idx="12"/>
          </p:nvPr>
        </p:nvSpPr>
        <p:spPr/>
        <p:txBody>
          <a:bodyPr/>
          <a:lstStyle/>
          <a:p>
            <a:fld id="{4D150A33-9CD0-4A98-854C-74B376B35DEB}" type="slidenum">
              <a:rPr lang="en-IN" smtClean="0"/>
              <a:t>127</a:t>
            </a:fld>
            <a:endParaRPr lang="en-IN"/>
          </a:p>
        </p:txBody>
      </p:sp>
    </p:spTree>
    <p:extLst>
      <p:ext uri="{BB962C8B-B14F-4D97-AF65-F5344CB8AC3E}">
        <p14:creationId xmlns:p14="http://schemas.microsoft.com/office/powerpoint/2010/main" val="145581609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895350" y="447675"/>
            <a:ext cx="10201275" cy="5800725"/>
          </a:xfrm>
        </p:spPr>
        <p:txBody>
          <a:bodyPr>
            <a:noAutofit/>
          </a:bodyPr>
          <a:lstStyle/>
          <a:p>
            <a:pPr algn="just"/>
            <a:r>
              <a:rPr lang="en-US" sz="2400" dirty="0"/>
              <a:t>To understand how the </a:t>
            </a:r>
            <a:r>
              <a:rPr lang="en-US" sz="2400" i="1" dirty="0"/>
              <a:t>RC </a:t>
            </a:r>
            <a:r>
              <a:rPr lang="en-US" sz="2400" dirty="0"/>
              <a:t>differentiator works, look at </a:t>
            </a:r>
          </a:p>
          <a:p>
            <a:pPr marL="0" indent="0" algn="just">
              <a:buNone/>
            </a:pPr>
            <a:r>
              <a:rPr lang="en-US" sz="2400" dirty="0"/>
              <a:t>Fig. 20-40</a:t>
            </a:r>
            <a:r>
              <a:rPr lang="en-US" sz="2400" i="1" dirty="0"/>
              <a:t>c</a:t>
            </a:r>
            <a:r>
              <a:rPr lang="en-US" sz="2400" dirty="0"/>
              <a:t>.</a:t>
            </a:r>
          </a:p>
          <a:p>
            <a:pPr algn="just"/>
            <a:r>
              <a:rPr lang="en-US" sz="2400" dirty="0"/>
              <a:t>When the input voltage changes from 0 to 1</a:t>
            </a:r>
            <a:r>
              <a:rPr lang="en-US" sz="2400" i="1" dirty="0"/>
              <a:t>V</a:t>
            </a:r>
            <a:r>
              <a:rPr lang="en-US" sz="2400" dirty="0"/>
              <a:t>, the capacitor begins to charge exponentially, as shown. </a:t>
            </a:r>
          </a:p>
          <a:p>
            <a:pPr algn="just"/>
            <a:r>
              <a:rPr lang="en-US" sz="2400" dirty="0"/>
              <a:t>After five time constants, the capacitor voltage is within 1 percent of the final voltage. </a:t>
            </a:r>
          </a:p>
          <a:p>
            <a:pPr algn="just"/>
            <a:r>
              <a:rPr lang="en-US" sz="2400" dirty="0"/>
              <a:t>To satisfy Kirchhoff’s voltage law, the voltage across the resistor of Fig. 20-40</a:t>
            </a:r>
            <a:r>
              <a:rPr lang="en-US" sz="2400" i="1" dirty="0"/>
              <a:t>a </a:t>
            </a:r>
            <a:r>
              <a:rPr lang="en-US" sz="2400" dirty="0"/>
              <a:t>is: </a:t>
            </a:r>
          </a:p>
          <a:p>
            <a:pPr algn="just"/>
            <a:r>
              <a:rPr lang="en-US" sz="2400" dirty="0"/>
              <a:t>Since </a:t>
            </a:r>
            <a:r>
              <a:rPr lang="en-US" sz="2400" i="1" dirty="0" err="1"/>
              <a:t>vC</a:t>
            </a:r>
            <a:r>
              <a:rPr lang="en-US" sz="2400" i="1" dirty="0"/>
              <a:t> </a:t>
            </a:r>
            <a:r>
              <a:rPr lang="en-US" sz="2400" dirty="0"/>
              <a:t>is initially zero, the output voltage suddenly jumps from 0 to </a:t>
            </a:r>
            <a:r>
              <a:rPr lang="en-US" sz="2400" i="1" dirty="0"/>
              <a:t>V </a:t>
            </a:r>
            <a:r>
              <a:rPr lang="en-US" sz="2400" dirty="0"/>
              <a:t>and then decays exponentially, as shown in Fig. 20-40</a:t>
            </a:r>
            <a:r>
              <a:rPr lang="en-US" sz="2400" i="1" dirty="0"/>
              <a:t>b</a:t>
            </a:r>
            <a:r>
              <a:rPr lang="en-US" sz="2400" dirty="0"/>
              <a:t>. </a:t>
            </a:r>
          </a:p>
          <a:p>
            <a:pPr algn="just"/>
            <a:r>
              <a:rPr lang="en-US" sz="2400" dirty="0"/>
              <a:t>By a similar argument, the trailing edge of a rectangular pulse produces a negative spike. Incidentally, each spike in Fig. 20-40</a:t>
            </a:r>
            <a:r>
              <a:rPr lang="en-US" sz="2400" i="1" dirty="0"/>
              <a:t>b </a:t>
            </a:r>
            <a:r>
              <a:rPr lang="en-US" sz="2400" dirty="0"/>
              <a:t>has a peak value of approximately </a:t>
            </a:r>
            <a:r>
              <a:rPr lang="en-US" sz="2400" i="1" dirty="0"/>
              <a:t>V</a:t>
            </a:r>
            <a:r>
              <a:rPr lang="en-US" sz="2400" dirty="0"/>
              <a:t>, the size of the </a:t>
            </a:r>
            <a:r>
              <a:rPr lang="en-IN" sz="2400" dirty="0"/>
              <a:t>voltage step.</a:t>
            </a:r>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568410F3-0F76-473B-8F7E-A27BB2C8B81E}"/>
              </a:ext>
            </a:extLst>
          </p:cNvPr>
          <p:cNvPicPr>
            <a:picLocks noChangeAspect="1"/>
          </p:cNvPicPr>
          <p:nvPr/>
        </p:nvPicPr>
        <p:blipFill>
          <a:blip r:embed="rId2"/>
          <a:stretch>
            <a:fillRect/>
          </a:stretch>
        </p:blipFill>
        <p:spPr>
          <a:xfrm>
            <a:off x="3467099" y="3546025"/>
            <a:ext cx="1362075" cy="432701"/>
          </a:xfrm>
          <a:prstGeom prst="rect">
            <a:avLst/>
          </a:prstGeom>
        </p:spPr>
      </p:pic>
      <p:sp>
        <p:nvSpPr>
          <p:cNvPr id="2" name="Slide Number Placeholder 1">
            <a:extLst>
              <a:ext uri="{FF2B5EF4-FFF2-40B4-BE49-F238E27FC236}">
                <a16:creationId xmlns:a16="http://schemas.microsoft.com/office/drawing/2014/main" id="{6E46D72D-7982-45EC-9F03-B199689006DF}"/>
              </a:ext>
            </a:extLst>
          </p:cNvPr>
          <p:cNvSpPr>
            <a:spLocks noGrp="1"/>
          </p:cNvSpPr>
          <p:nvPr>
            <p:ph type="sldNum" sz="quarter" idx="12"/>
          </p:nvPr>
        </p:nvSpPr>
        <p:spPr/>
        <p:txBody>
          <a:bodyPr/>
          <a:lstStyle/>
          <a:p>
            <a:fld id="{4D150A33-9CD0-4A98-854C-74B376B35DEB}" type="slidenum">
              <a:rPr lang="en-IN" smtClean="0"/>
              <a:t>128</a:t>
            </a:fld>
            <a:endParaRPr lang="en-IN"/>
          </a:p>
        </p:txBody>
      </p:sp>
    </p:spTree>
    <p:extLst>
      <p:ext uri="{BB962C8B-B14F-4D97-AF65-F5344CB8AC3E}">
        <p14:creationId xmlns:p14="http://schemas.microsoft.com/office/powerpoint/2010/main" val="309789341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1103312" y="981076"/>
            <a:ext cx="10040938" cy="5143500"/>
          </a:xfrm>
        </p:spPr>
        <p:txBody>
          <a:bodyPr/>
          <a:lstStyle/>
          <a:p>
            <a:r>
              <a:rPr lang="en-US" sz="2400" dirty="0"/>
              <a:t>If an </a:t>
            </a:r>
            <a:r>
              <a:rPr lang="en-US" sz="2400" i="1" dirty="0"/>
              <a:t>RC </a:t>
            </a:r>
            <a:r>
              <a:rPr lang="en-US" sz="2400" dirty="0"/>
              <a:t>differentiator is to produce narrow spikes, the time constant should be at least 10 times smaller than the pulse width </a:t>
            </a:r>
            <a:r>
              <a:rPr lang="en-US" sz="2400" i="1" dirty="0"/>
              <a:t>T</a:t>
            </a:r>
            <a:r>
              <a:rPr lang="en-US" sz="2400" dirty="0"/>
              <a:t>:</a:t>
            </a:r>
          </a:p>
          <a:p>
            <a:endParaRPr lang="en-US" dirty="0"/>
          </a:p>
          <a:p>
            <a:endParaRPr lang="en-US" dirty="0"/>
          </a:p>
          <a:p>
            <a:endParaRPr lang="en-IN"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3B221D38-D89F-4C18-B25A-1508850037BF}"/>
              </a:ext>
            </a:extLst>
          </p:cNvPr>
          <p:cNvPicPr>
            <a:picLocks noChangeAspect="1"/>
          </p:cNvPicPr>
          <p:nvPr/>
        </p:nvPicPr>
        <p:blipFill>
          <a:blip r:embed="rId2"/>
          <a:stretch>
            <a:fillRect/>
          </a:stretch>
        </p:blipFill>
        <p:spPr>
          <a:xfrm>
            <a:off x="2031562" y="1905117"/>
            <a:ext cx="1483163" cy="488108"/>
          </a:xfrm>
          <a:prstGeom prst="rect">
            <a:avLst/>
          </a:prstGeom>
        </p:spPr>
      </p:pic>
      <p:pic>
        <p:nvPicPr>
          <p:cNvPr id="6" name="Picture 5">
            <a:extLst>
              <a:ext uri="{FF2B5EF4-FFF2-40B4-BE49-F238E27FC236}">
                <a16:creationId xmlns:a16="http://schemas.microsoft.com/office/drawing/2014/main" id="{519FB787-4DE4-4C0A-BFAE-94EF65506C16}"/>
              </a:ext>
            </a:extLst>
          </p:cNvPr>
          <p:cNvPicPr>
            <a:picLocks noChangeAspect="1"/>
          </p:cNvPicPr>
          <p:nvPr/>
        </p:nvPicPr>
        <p:blipFill>
          <a:blip r:embed="rId3"/>
          <a:stretch>
            <a:fillRect/>
          </a:stretch>
        </p:blipFill>
        <p:spPr>
          <a:xfrm>
            <a:off x="3001610" y="2745649"/>
            <a:ext cx="4867277" cy="2693125"/>
          </a:xfrm>
          <a:prstGeom prst="rect">
            <a:avLst/>
          </a:prstGeom>
        </p:spPr>
      </p:pic>
      <p:sp>
        <p:nvSpPr>
          <p:cNvPr id="2" name="Slide Number Placeholder 1">
            <a:extLst>
              <a:ext uri="{FF2B5EF4-FFF2-40B4-BE49-F238E27FC236}">
                <a16:creationId xmlns:a16="http://schemas.microsoft.com/office/drawing/2014/main" id="{05337542-47E4-4C1F-BAFF-0574BC9686A9}"/>
              </a:ext>
            </a:extLst>
          </p:cNvPr>
          <p:cNvSpPr>
            <a:spLocks noGrp="1"/>
          </p:cNvSpPr>
          <p:nvPr>
            <p:ph type="sldNum" sz="quarter" idx="12"/>
          </p:nvPr>
        </p:nvSpPr>
        <p:spPr/>
        <p:txBody>
          <a:bodyPr/>
          <a:lstStyle/>
          <a:p>
            <a:fld id="{4D150A33-9CD0-4A98-854C-74B376B35DEB}" type="slidenum">
              <a:rPr lang="en-IN" smtClean="0"/>
              <a:t>129</a:t>
            </a:fld>
            <a:endParaRPr lang="en-IN"/>
          </a:p>
        </p:txBody>
      </p:sp>
    </p:spTree>
    <p:extLst>
      <p:ext uri="{BB962C8B-B14F-4D97-AF65-F5344CB8AC3E}">
        <p14:creationId xmlns:p14="http://schemas.microsoft.com/office/powerpoint/2010/main" val="637846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960437" y="657225"/>
            <a:ext cx="10660064" cy="5467350"/>
          </a:xfrm>
        </p:spPr>
        <p:txBody>
          <a:bodyPr>
            <a:normAutofit/>
          </a:bodyPr>
          <a:lstStyle/>
          <a:p>
            <a:pPr algn="just"/>
            <a:r>
              <a:rPr lang="en-US" sz="2400" dirty="0"/>
              <a:t>For instance, if a sine wave is the input to a noninverting comparator with a threshold of 0 V, the output will be the square wave shown in Fig. 20-3</a:t>
            </a:r>
            <a:r>
              <a:rPr lang="en-US" sz="2400" i="1" dirty="0"/>
              <a:t>a</a:t>
            </a:r>
            <a:r>
              <a:rPr lang="en-US" sz="2400" dirty="0"/>
              <a:t>.</a:t>
            </a:r>
          </a:p>
          <a:p>
            <a:pPr algn="just"/>
            <a:r>
              <a:rPr lang="en-US" sz="2400" dirty="0"/>
              <a:t>As we can see, the output of a zero-crossing detector switches states each time the input voltage crosses the zero threshold.</a:t>
            </a:r>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7C63CBF4-7774-4393-AE86-B3611602B1AB}"/>
              </a:ext>
            </a:extLst>
          </p:cNvPr>
          <p:cNvPicPr>
            <a:picLocks noChangeAspect="1"/>
          </p:cNvPicPr>
          <p:nvPr/>
        </p:nvPicPr>
        <p:blipFill>
          <a:blip r:embed="rId2"/>
          <a:stretch>
            <a:fillRect/>
          </a:stretch>
        </p:blipFill>
        <p:spPr>
          <a:xfrm>
            <a:off x="3457576" y="2981326"/>
            <a:ext cx="5572124" cy="2809874"/>
          </a:xfrm>
          <a:prstGeom prst="rect">
            <a:avLst/>
          </a:prstGeom>
        </p:spPr>
      </p:pic>
      <p:sp>
        <p:nvSpPr>
          <p:cNvPr id="2" name="Slide Number Placeholder 1">
            <a:extLst>
              <a:ext uri="{FF2B5EF4-FFF2-40B4-BE49-F238E27FC236}">
                <a16:creationId xmlns:a16="http://schemas.microsoft.com/office/drawing/2014/main" id="{58AA66BE-46FB-4256-887B-9134CA6DF398}"/>
              </a:ext>
            </a:extLst>
          </p:cNvPr>
          <p:cNvSpPr>
            <a:spLocks noGrp="1"/>
          </p:cNvSpPr>
          <p:nvPr>
            <p:ph type="sldNum" sz="quarter" idx="12"/>
          </p:nvPr>
        </p:nvSpPr>
        <p:spPr/>
        <p:txBody>
          <a:bodyPr/>
          <a:lstStyle/>
          <a:p>
            <a:fld id="{4D150A33-9CD0-4A98-854C-74B376B35DEB}" type="slidenum">
              <a:rPr lang="en-IN" smtClean="0"/>
              <a:t>13</a:t>
            </a:fld>
            <a:endParaRPr lang="en-IN"/>
          </a:p>
        </p:txBody>
      </p:sp>
    </p:spTree>
    <p:extLst>
      <p:ext uri="{BB962C8B-B14F-4D97-AF65-F5344CB8AC3E}">
        <p14:creationId xmlns:p14="http://schemas.microsoft.com/office/powerpoint/2010/main" val="221036397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714375" y="1095376"/>
            <a:ext cx="9934575" cy="5029200"/>
          </a:xfrm>
        </p:spPr>
        <p:txBody>
          <a:bodyPr>
            <a:normAutofit/>
          </a:bodyPr>
          <a:lstStyle/>
          <a:p>
            <a:pPr algn="just"/>
            <a:r>
              <a:rPr lang="en-US" sz="2400" dirty="0"/>
              <a:t>If the pulse width is 1 </a:t>
            </a:r>
            <a:r>
              <a:rPr lang="en-US" sz="2400" dirty="0" err="1"/>
              <a:t>ms</a:t>
            </a:r>
            <a:r>
              <a:rPr lang="en-US" sz="2400" dirty="0"/>
              <a:t>, the </a:t>
            </a:r>
            <a:r>
              <a:rPr lang="en-US" sz="2400" i="1" dirty="0"/>
              <a:t>RC </a:t>
            </a:r>
            <a:r>
              <a:rPr lang="en-US" sz="2400" dirty="0"/>
              <a:t>time constant should be less than 0.1 </a:t>
            </a:r>
            <a:r>
              <a:rPr lang="en-US" sz="2400" dirty="0" err="1"/>
              <a:t>ms.</a:t>
            </a:r>
            <a:r>
              <a:rPr lang="en-US" sz="2400" dirty="0"/>
              <a:t> Figure 20-40</a:t>
            </a:r>
            <a:r>
              <a:rPr lang="en-US" sz="2400" i="1" dirty="0"/>
              <a:t>d </a:t>
            </a:r>
            <a:r>
              <a:rPr lang="en-US" sz="2400" dirty="0"/>
              <a:t>shows an </a:t>
            </a:r>
            <a:r>
              <a:rPr lang="en-US" sz="2400" i="1" dirty="0"/>
              <a:t>RC </a:t>
            </a:r>
            <a:r>
              <a:rPr lang="en-US" sz="2400" dirty="0"/>
              <a:t>differentiator with a time constant of 0.1 </a:t>
            </a:r>
            <a:r>
              <a:rPr lang="en-US" sz="2400" dirty="0" err="1"/>
              <a:t>ms.</a:t>
            </a:r>
            <a:r>
              <a:rPr lang="en-US" sz="2400" dirty="0"/>
              <a:t> </a:t>
            </a:r>
          </a:p>
          <a:p>
            <a:pPr algn="just"/>
            <a:r>
              <a:rPr lang="en-US" sz="2400" dirty="0"/>
              <a:t>If you drive this circuit with any rectangular pulse that has </a:t>
            </a:r>
            <a:r>
              <a:rPr lang="en-US" sz="2400" i="1" dirty="0"/>
              <a:t>T </a:t>
            </a:r>
            <a:r>
              <a:rPr lang="en-US" sz="2400" dirty="0"/>
              <a:t>greater than 1 </a:t>
            </a:r>
            <a:r>
              <a:rPr lang="en-US" sz="2400" dirty="0" err="1"/>
              <a:t>ms</a:t>
            </a:r>
            <a:r>
              <a:rPr lang="en-US" sz="2400" dirty="0"/>
              <a:t>, the output is a series of sharp positive and negative voltage spikes.</a:t>
            </a:r>
            <a:endParaRPr lang="en-IN" sz="2400"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2" name="Slide Number Placeholder 1">
            <a:extLst>
              <a:ext uri="{FF2B5EF4-FFF2-40B4-BE49-F238E27FC236}">
                <a16:creationId xmlns:a16="http://schemas.microsoft.com/office/drawing/2014/main" id="{C21694D1-8613-4400-9AA8-EA918294F573}"/>
              </a:ext>
            </a:extLst>
          </p:cNvPr>
          <p:cNvSpPr>
            <a:spLocks noGrp="1"/>
          </p:cNvSpPr>
          <p:nvPr>
            <p:ph type="sldNum" sz="quarter" idx="12"/>
          </p:nvPr>
        </p:nvSpPr>
        <p:spPr/>
        <p:txBody>
          <a:bodyPr/>
          <a:lstStyle/>
          <a:p>
            <a:fld id="{4D150A33-9CD0-4A98-854C-74B376B35DEB}" type="slidenum">
              <a:rPr lang="en-IN" smtClean="0"/>
              <a:t>130</a:t>
            </a:fld>
            <a:endParaRPr lang="en-IN"/>
          </a:p>
        </p:txBody>
      </p:sp>
    </p:spTree>
    <p:extLst>
      <p:ext uri="{BB962C8B-B14F-4D97-AF65-F5344CB8AC3E}">
        <p14:creationId xmlns:p14="http://schemas.microsoft.com/office/powerpoint/2010/main" val="270093676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A2E8-F59D-4E3E-B6D3-8ADC40C67608}"/>
              </a:ext>
            </a:extLst>
          </p:cNvPr>
          <p:cNvSpPr>
            <a:spLocks noGrp="1"/>
          </p:cNvSpPr>
          <p:nvPr>
            <p:ph type="title"/>
          </p:nvPr>
        </p:nvSpPr>
        <p:spPr>
          <a:xfrm>
            <a:off x="646111" y="452718"/>
            <a:ext cx="9404723" cy="918882"/>
          </a:xfrm>
        </p:spPr>
        <p:txBody>
          <a:bodyPr/>
          <a:lstStyle/>
          <a:p>
            <a:r>
              <a:rPr lang="en-IN" b="1" dirty="0"/>
              <a:t>Op-Amp Differentiator</a:t>
            </a:r>
            <a:endParaRPr lang="en-IN" dirty="0"/>
          </a:p>
        </p:txBody>
      </p:sp>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914400" y="1371600"/>
            <a:ext cx="9582150" cy="4752975"/>
          </a:xfrm>
        </p:spPr>
        <p:txBody>
          <a:bodyPr/>
          <a:lstStyle/>
          <a:p>
            <a:pPr algn="just"/>
            <a:r>
              <a:rPr lang="en-US" sz="2400" dirty="0"/>
              <a:t>Figure 20-41</a:t>
            </a:r>
            <a:r>
              <a:rPr lang="en-US" sz="2400" i="1" dirty="0"/>
              <a:t>a </a:t>
            </a:r>
            <a:r>
              <a:rPr lang="en-US" sz="2400" dirty="0"/>
              <a:t>shows an op-amp differentiator. </a:t>
            </a:r>
          </a:p>
          <a:p>
            <a:pPr algn="just"/>
            <a:r>
              <a:rPr lang="en-US" sz="2400" dirty="0"/>
              <a:t>Notice the similarity to the op amp integrator. </a:t>
            </a:r>
          </a:p>
          <a:p>
            <a:pPr algn="just"/>
            <a:r>
              <a:rPr lang="en-US" sz="2400" dirty="0"/>
              <a:t>The difference is that the resistor and capacitor are interchanged.</a:t>
            </a:r>
          </a:p>
          <a:p>
            <a:pPr algn="just"/>
            <a:r>
              <a:rPr lang="en-US" sz="2400" dirty="0"/>
              <a:t>Because of the virtual ground, the capacitor current passes through the feedback resistor, producing a voltage across this resistor. </a:t>
            </a:r>
          </a:p>
          <a:p>
            <a:pPr algn="just"/>
            <a:r>
              <a:rPr lang="en-US" sz="2400" dirty="0"/>
              <a:t>The capacitor current is given by </a:t>
            </a:r>
            <a:r>
              <a:rPr lang="en-IN" sz="2400" dirty="0"/>
              <a:t>this fundamental relation:</a:t>
            </a:r>
          </a:p>
          <a:p>
            <a:endParaRPr lang="en-IN"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E6A3A1DD-2744-48C7-A262-5EA428DD5F2B}"/>
              </a:ext>
            </a:extLst>
          </p:cNvPr>
          <p:cNvPicPr>
            <a:picLocks noChangeAspect="1"/>
          </p:cNvPicPr>
          <p:nvPr/>
        </p:nvPicPr>
        <p:blipFill>
          <a:blip r:embed="rId2"/>
          <a:stretch>
            <a:fillRect/>
          </a:stretch>
        </p:blipFill>
        <p:spPr>
          <a:xfrm>
            <a:off x="4626187" y="5100033"/>
            <a:ext cx="1869863" cy="681642"/>
          </a:xfrm>
          <a:prstGeom prst="rect">
            <a:avLst/>
          </a:prstGeom>
        </p:spPr>
      </p:pic>
      <p:sp>
        <p:nvSpPr>
          <p:cNvPr id="6" name="Slide Number Placeholder 5">
            <a:extLst>
              <a:ext uri="{FF2B5EF4-FFF2-40B4-BE49-F238E27FC236}">
                <a16:creationId xmlns:a16="http://schemas.microsoft.com/office/drawing/2014/main" id="{F21281D7-794F-400A-830D-EC8A59B4CBDF}"/>
              </a:ext>
            </a:extLst>
          </p:cNvPr>
          <p:cNvSpPr>
            <a:spLocks noGrp="1"/>
          </p:cNvSpPr>
          <p:nvPr>
            <p:ph type="sldNum" sz="quarter" idx="12"/>
          </p:nvPr>
        </p:nvSpPr>
        <p:spPr/>
        <p:txBody>
          <a:bodyPr/>
          <a:lstStyle/>
          <a:p>
            <a:fld id="{4D150A33-9CD0-4A98-854C-74B376B35DEB}" type="slidenum">
              <a:rPr lang="en-IN" smtClean="0"/>
              <a:t>131</a:t>
            </a:fld>
            <a:endParaRPr lang="en-IN"/>
          </a:p>
        </p:txBody>
      </p:sp>
    </p:spTree>
    <p:extLst>
      <p:ext uri="{BB962C8B-B14F-4D97-AF65-F5344CB8AC3E}">
        <p14:creationId xmlns:p14="http://schemas.microsoft.com/office/powerpoint/2010/main" val="98185993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1103312" y="714375"/>
            <a:ext cx="8946541" cy="5410201"/>
          </a:xfrm>
        </p:spPr>
        <p:txBody>
          <a:bodyPr>
            <a:normAutofit/>
          </a:bodyPr>
          <a:lstStyle/>
          <a:p>
            <a:pPr algn="just"/>
            <a:r>
              <a:rPr lang="en-US" sz="2400" dirty="0"/>
              <a:t>The quantity </a:t>
            </a:r>
            <a:r>
              <a:rPr lang="en-US" sz="2400" i="1" dirty="0"/>
              <a:t>dv/dt </a:t>
            </a:r>
            <a:r>
              <a:rPr lang="en-US" sz="2400" dirty="0"/>
              <a:t>equals the slope of the input voltage.</a:t>
            </a:r>
          </a:p>
          <a:p>
            <a:pPr algn="just"/>
            <a:r>
              <a:rPr lang="en-US" sz="2400" dirty="0"/>
              <a:t>One common application of the op-amp differentiator is to produce very narrow spikes, as shown in Fig. 20-41</a:t>
            </a:r>
            <a:r>
              <a:rPr lang="en-US" sz="2400" i="1" dirty="0"/>
              <a:t>b</a:t>
            </a:r>
            <a:r>
              <a:rPr lang="en-US" sz="2400" dirty="0"/>
              <a:t>. </a:t>
            </a:r>
          </a:p>
          <a:p>
            <a:pPr algn="just"/>
            <a:r>
              <a:rPr lang="en-US" sz="2400" dirty="0"/>
              <a:t>The advantage of an op-amp differentiator over a simple </a:t>
            </a:r>
            <a:r>
              <a:rPr lang="en-US" sz="2400" i="1" dirty="0"/>
              <a:t>RC </a:t>
            </a:r>
            <a:r>
              <a:rPr lang="en-US" sz="2400" dirty="0"/>
              <a:t>differentiator is that the spikes  are coming from a low impedance source, which makes driving typical load resistances easier.</a:t>
            </a:r>
          </a:p>
          <a:p>
            <a:pPr algn="just"/>
            <a:endParaRPr lang="en-IN" sz="2400"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0B4A920A-E14A-4142-B570-8DD6808CD3F2}"/>
              </a:ext>
            </a:extLst>
          </p:cNvPr>
          <p:cNvPicPr>
            <a:picLocks noChangeAspect="1"/>
          </p:cNvPicPr>
          <p:nvPr/>
        </p:nvPicPr>
        <p:blipFill>
          <a:blip r:embed="rId2"/>
          <a:stretch>
            <a:fillRect/>
          </a:stretch>
        </p:blipFill>
        <p:spPr>
          <a:xfrm>
            <a:off x="1861425" y="3769796"/>
            <a:ext cx="6453900" cy="2254767"/>
          </a:xfrm>
          <a:prstGeom prst="rect">
            <a:avLst/>
          </a:prstGeom>
        </p:spPr>
      </p:pic>
      <p:sp>
        <p:nvSpPr>
          <p:cNvPr id="2" name="Slide Number Placeholder 1">
            <a:extLst>
              <a:ext uri="{FF2B5EF4-FFF2-40B4-BE49-F238E27FC236}">
                <a16:creationId xmlns:a16="http://schemas.microsoft.com/office/drawing/2014/main" id="{5B20CF82-7E84-4060-A508-F5AC9F6C7914}"/>
              </a:ext>
            </a:extLst>
          </p:cNvPr>
          <p:cNvSpPr>
            <a:spLocks noGrp="1"/>
          </p:cNvSpPr>
          <p:nvPr>
            <p:ph type="sldNum" sz="quarter" idx="12"/>
          </p:nvPr>
        </p:nvSpPr>
        <p:spPr/>
        <p:txBody>
          <a:bodyPr/>
          <a:lstStyle/>
          <a:p>
            <a:fld id="{4D150A33-9CD0-4A98-854C-74B376B35DEB}" type="slidenum">
              <a:rPr lang="en-IN" smtClean="0"/>
              <a:t>132</a:t>
            </a:fld>
            <a:endParaRPr lang="en-IN"/>
          </a:p>
        </p:txBody>
      </p:sp>
    </p:spTree>
    <p:extLst>
      <p:ext uri="{BB962C8B-B14F-4D97-AF65-F5344CB8AC3E}">
        <p14:creationId xmlns:p14="http://schemas.microsoft.com/office/powerpoint/2010/main" val="62548640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A2E8-F59D-4E3E-B6D3-8ADC40C67608}"/>
              </a:ext>
            </a:extLst>
          </p:cNvPr>
          <p:cNvSpPr>
            <a:spLocks noGrp="1"/>
          </p:cNvSpPr>
          <p:nvPr>
            <p:ph type="title"/>
          </p:nvPr>
        </p:nvSpPr>
        <p:spPr>
          <a:xfrm>
            <a:off x="646111" y="452718"/>
            <a:ext cx="9404723" cy="814107"/>
          </a:xfrm>
        </p:spPr>
        <p:txBody>
          <a:bodyPr/>
          <a:lstStyle/>
          <a:p>
            <a:r>
              <a:rPr lang="en-IN" b="1" dirty="0"/>
              <a:t>Practical Op-Amp Differentiator</a:t>
            </a:r>
            <a:endParaRPr lang="en-IN" dirty="0"/>
          </a:p>
        </p:txBody>
      </p:sp>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714375" y="1504950"/>
            <a:ext cx="10363199" cy="4619625"/>
          </a:xfrm>
        </p:spPr>
        <p:txBody>
          <a:bodyPr>
            <a:normAutofit/>
          </a:bodyPr>
          <a:lstStyle/>
          <a:p>
            <a:pPr algn="just"/>
            <a:r>
              <a:rPr lang="en-US" sz="2400" dirty="0"/>
              <a:t>The op-amp differentiator of Fig. 20-41</a:t>
            </a:r>
            <a:r>
              <a:rPr lang="en-US" sz="2400" i="1" dirty="0"/>
              <a:t>a </a:t>
            </a:r>
            <a:r>
              <a:rPr lang="en-US" sz="2400" dirty="0"/>
              <a:t>has a tendency to oscillate. </a:t>
            </a:r>
          </a:p>
          <a:p>
            <a:pPr algn="just"/>
            <a:r>
              <a:rPr lang="en-US" sz="2400" dirty="0"/>
              <a:t>To avoid this, a practical op-amp differentiator usually includes some resistance in series with the capacitor, as shown in Fig. 20-42.</a:t>
            </a:r>
          </a:p>
          <a:p>
            <a:pPr algn="just"/>
            <a:r>
              <a:rPr lang="en-US" sz="2400" dirty="0"/>
              <a:t> A typical value for this added resistance is between 0.01</a:t>
            </a:r>
            <a:r>
              <a:rPr lang="en-US" sz="2400" i="1" dirty="0"/>
              <a:t>R </a:t>
            </a:r>
            <a:r>
              <a:rPr lang="en-US" sz="2400" dirty="0"/>
              <a:t>and 0.1</a:t>
            </a:r>
            <a:r>
              <a:rPr lang="en-US" sz="2400" i="1" dirty="0"/>
              <a:t>R</a:t>
            </a:r>
            <a:r>
              <a:rPr lang="en-US" sz="2400" dirty="0"/>
              <a:t>. </a:t>
            </a:r>
          </a:p>
          <a:p>
            <a:pPr algn="just"/>
            <a:r>
              <a:rPr lang="en-US" sz="2400" dirty="0"/>
              <a:t>With this resistor, the closed-loop voltage gain is between 10 and 100. </a:t>
            </a:r>
          </a:p>
          <a:p>
            <a:pPr algn="just"/>
            <a:r>
              <a:rPr lang="en-US" sz="2400" dirty="0"/>
              <a:t>The effect is to limit the closed-loop voltage gain at higher frequencies, where the oscillation problem arises.</a:t>
            </a:r>
            <a:endParaRPr lang="en-IN" sz="2400"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5" name="Slide Number Placeholder 4">
            <a:extLst>
              <a:ext uri="{FF2B5EF4-FFF2-40B4-BE49-F238E27FC236}">
                <a16:creationId xmlns:a16="http://schemas.microsoft.com/office/drawing/2014/main" id="{285103AC-C646-404E-90B0-0D7439C23630}"/>
              </a:ext>
            </a:extLst>
          </p:cNvPr>
          <p:cNvSpPr>
            <a:spLocks noGrp="1"/>
          </p:cNvSpPr>
          <p:nvPr>
            <p:ph type="sldNum" sz="quarter" idx="12"/>
          </p:nvPr>
        </p:nvSpPr>
        <p:spPr/>
        <p:txBody>
          <a:bodyPr/>
          <a:lstStyle/>
          <a:p>
            <a:fld id="{4D150A33-9CD0-4A98-854C-74B376B35DEB}" type="slidenum">
              <a:rPr lang="en-IN" smtClean="0"/>
              <a:t>133</a:t>
            </a:fld>
            <a:endParaRPr lang="en-IN"/>
          </a:p>
        </p:txBody>
      </p:sp>
    </p:spTree>
    <p:extLst>
      <p:ext uri="{BB962C8B-B14F-4D97-AF65-F5344CB8AC3E}">
        <p14:creationId xmlns:p14="http://schemas.microsoft.com/office/powerpoint/2010/main" val="24421626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A2E8-F59D-4E3E-B6D3-8ADC40C676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1103312" y="2052918"/>
            <a:ext cx="8946541" cy="4071657"/>
          </a:xfrm>
        </p:spPr>
        <p:txBody>
          <a:bodyPr/>
          <a:lstStyle/>
          <a:p>
            <a:endParaRPr lang="en-IN"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68208C17-C78C-447B-832E-A0992932C3F7}"/>
              </a:ext>
            </a:extLst>
          </p:cNvPr>
          <p:cNvPicPr>
            <a:picLocks noChangeAspect="1"/>
          </p:cNvPicPr>
          <p:nvPr/>
        </p:nvPicPr>
        <p:blipFill>
          <a:blip r:embed="rId2"/>
          <a:stretch>
            <a:fillRect/>
          </a:stretch>
        </p:blipFill>
        <p:spPr>
          <a:xfrm>
            <a:off x="1857375" y="1157570"/>
            <a:ext cx="7629525" cy="4071656"/>
          </a:xfrm>
          <a:prstGeom prst="rect">
            <a:avLst/>
          </a:prstGeom>
        </p:spPr>
      </p:pic>
      <p:sp>
        <p:nvSpPr>
          <p:cNvPr id="6" name="Slide Number Placeholder 5">
            <a:extLst>
              <a:ext uri="{FF2B5EF4-FFF2-40B4-BE49-F238E27FC236}">
                <a16:creationId xmlns:a16="http://schemas.microsoft.com/office/drawing/2014/main" id="{87B51B24-7F9E-4FC6-BFB2-56AF19F09C78}"/>
              </a:ext>
            </a:extLst>
          </p:cNvPr>
          <p:cNvSpPr>
            <a:spLocks noGrp="1"/>
          </p:cNvSpPr>
          <p:nvPr>
            <p:ph type="sldNum" sz="quarter" idx="12"/>
          </p:nvPr>
        </p:nvSpPr>
        <p:spPr/>
        <p:txBody>
          <a:bodyPr/>
          <a:lstStyle/>
          <a:p>
            <a:fld id="{4D150A33-9CD0-4A98-854C-74B376B35DEB}" type="slidenum">
              <a:rPr lang="en-IN" smtClean="0"/>
              <a:t>134</a:t>
            </a:fld>
            <a:endParaRPr lang="en-IN"/>
          </a:p>
        </p:txBody>
      </p:sp>
    </p:spTree>
    <p:extLst>
      <p:ext uri="{BB962C8B-B14F-4D97-AF65-F5344CB8AC3E}">
        <p14:creationId xmlns:p14="http://schemas.microsoft.com/office/powerpoint/2010/main" val="666747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571500"/>
            <a:ext cx="10660064" cy="5181601"/>
          </a:xfrm>
        </p:spPr>
        <p:txBody>
          <a:bodyPr>
            <a:normAutofit/>
          </a:bodyPr>
          <a:lstStyle/>
          <a:p>
            <a:pPr algn="just"/>
            <a:endParaRPr lang="en-US" sz="2400" dirty="0"/>
          </a:p>
          <a:p>
            <a:pPr algn="just"/>
            <a:r>
              <a:rPr lang="en-US" sz="2400" dirty="0"/>
              <a:t>Figure 20-3</a:t>
            </a:r>
            <a:r>
              <a:rPr lang="en-US" sz="2400" i="1" dirty="0"/>
              <a:t>b </a:t>
            </a:r>
            <a:r>
              <a:rPr lang="en-US" sz="2400" dirty="0"/>
              <a:t>shows the input sine wave and the output square wave for an inverting comparator with a threshold of 0 V. With this zero-crossing detector, the output square wave is 180° out of phase with the input sine wave.</a:t>
            </a:r>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9435D800-7C47-4EF6-BBCA-2DFC789AB78C}"/>
              </a:ext>
            </a:extLst>
          </p:cNvPr>
          <p:cNvPicPr>
            <a:picLocks noChangeAspect="1"/>
          </p:cNvPicPr>
          <p:nvPr/>
        </p:nvPicPr>
        <p:blipFill>
          <a:blip r:embed="rId2"/>
          <a:stretch>
            <a:fillRect/>
          </a:stretch>
        </p:blipFill>
        <p:spPr>
          <a:xfrm>
            <a:off x="2733675" y="2836021"/>
            <a:ext cx="6315075" cy="3102817"/>
          </a:xfrm>
          <a:prstGeom prst="rect">
            <a:avLst/>
          </a:prstGeom>
        </p:spPr>
      </p:pic>
      <p:sp>
        <p:nvSpPr>
          <p:cNvPr id="2" name="Slide Number Placeholder 1">
            <a:extLst>
              <a:ext uri="{FF2B5EF4-FFF2-40B4-BE49-F238E27FC236}">
                <a16:creationId xmlns:a16="http://schemas.microsoft.com/office/drawing/2014/main" id="{01970F8D-3538-44FC-83DD-7EE7CF32DBD4}"/>
              </a:ext>
            </a:extLst>
          </p:cNvPr>
          <p:cNvSpPr>
            <a:spLocks noGrp="1"/>
          </p:cNvSpPr>
          <p:nvPr>
            <p:ph type="sldNum" sz="quarter" idx="12"/>
          </p:nvPr>
        </p:nvSpPr>
        <p:spPr/>
        <p:txBody>
          <a:bodyPr/>
          <a:lstStyle/>
          <a:p>
            <a:fld id="{4D150A33-9CD0-4A98-854C-74B376B35DEB}" type="slidenum">
              <a:rPr lang="en-IN" smtClean="0"/>
              <a:t>14</a:t>
            </a:fld>
            <a:endParaRPr lang="en-IN"/>
          </a:p>
        </p:txBody>
      </p:sp>
    </p:spTree>
    <p:extLst>
      <p:ext uri="{BB962C8B-B14F-4D97-AF65-F5344CB8AC3E}">
        <p14:creationId xmlns:p14="http://schemas.microsoft.com/office/powerpoint/2010/main" val="3294470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814107"/>
          </a:xfrm>
        </p:spPr>
        <p:txBody>
          <a:bodyPr/>
          <a:lstStyle/>
          <a:p>
            <a:r>
              <a:rPr lang="en-IN" sz="3200" b="1" dirty="0"/>
              <a:t>Linear Region</a:t>
            </a:r>
            <a:endParaRPr lang="en-IN" sz="3200"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266825"/>
            <a:ext cx="10660064" cy="4486276"/>
          </a:xfrm>
        </p:spPr>
        <p:txBody>
          <a:bodyPr>
            <a:normAutofit/>
          </a:bodyPr>
          <a:lstStyle/>
          <a:p>
            <a:pPr algn="just"/>
            <a:r>
              <a:rPr lang="en-US" sz="2400" dirty="0"/>
              <a:t>Figure 20-4</a:t>
            </a:r>
            <a:r>
              <a:rPr lang="en-US" sz="2400" i="1" dirty="0"/>
              <a:t>a </a:t>
            </a:r>
            <a:r>
              <a:rPr lang="en-US" sz="2400" dirty="0"/>
              <a:t>shows a zero-crossing detector. </a:t>
            </a:r>
          </a:p>
          <a:p>
            <a:pPr algn="just"/>
            <a:r>
              <a:rPr lang="en-US" sz="2400" dirty="0"/>
              <a:t>If this comparator had an infinite open-loop gain, the transition between negative and positive saturation would be </a:t>
            </a:r>
            <a:r>
              <a:rPr lang="en-IN" sz="2400" dirty="0"/>
              <a:t>vertical.</a:t>
            </a:r>
          </a:p>
          <a:p>
            <a:pPr algn="just"/>
            <a:r>
              <a:rPr lang="en-US" sz="2400" dirty="0"/>
              <a:t>When the sensitivity of the 2 channel is changed to 200 V/</a:t>
            </a:r>
            <a:r>
              <a:rPr lang="en-US" sz="2400" dirty="0" err="1"/>
              <a:t>Div</a:t>
            </a:r>
            <a:r>
              <a:rPr lang="en-US" sz="2400" dirty="0"/>
              <a:t>, we can see that the transition is not vertical, as shown in Fig. 20-4</a:t>
            </a:r>
            <a:r>
              <a:rPr lang="en-US" sz="2400" i="1" dirty="0"/>
              <a:t>b. </a:t>
            </a:r>
          </a:p>
          <a:p>
            <a:pPr algn="just"/>
            <a:r>
              <a:rPr lang="en-US" sz="2400" dirty="0"/>
              <a:t>It takes approximately ± 100 V to get positive or negative saturation. </a:t>
            </a:r>
          </a:p>
          <a:p>
            <a:pPr algn="just"/>
            <a:r>
              <a:rPr lang="en-US" sz="2400" dirty="0"/>
              <a:t>This is typical for a comparator.</a:t>
            </a:r>
          </a:p>
          <a:p>
            <a:pPr algn="just"/>
            <a:r>
              <a:rPr lang="en-US" sz="2400" dirty="0"/>
              <a:t>The narrow input region between approximately -100 and +100 V is called the </a:t>
            </a:r>
            <a:r>
              <a:rPr lang="en-US" sz="2400" i="1" dirty="0"/>
              <a:t>linear region of the comparator.</a:t>
            </a:r>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5" name="Slide Number Placeholder 4">
            <a:extLst>
              <a:ext uri="{FF2B5EF4-FFF2-40B4-BE49-F238E27FC236}">
                <a16:creationId xmlns:a16="http://schemas.microsoft.com/office/drawing/2014/main" id="{21CFE7ED-949A-4BC2-9ABA-4634C0DD0246}"/>
              </a:ext>
            </a:extLst>
          </p:cNvPr>
          <p:cNvSpPr>
            <a:spLocks noGrp="1"/>
          </p:cNvSpPr>
          <p:nvPr>
            <p:ph type="sldNum" sz="quarter" idx="12"/>
          </p:nvPr>
        </p:nvSpPr>
        <p:spPr/>
        <p:txBody>
          <a:bodyPr/>
          <a:lstStyle/>
          <a:p>
            <a:fld id="{4D150A33-9CD0-4A98-854C-74B376B35DEB}" type="slidenum">
              <a:rPr lang="en-IN" smtClean="0"/>
              <a:t>15</a:t>
            </a:fld>
            <a:endParaRPr lang="en-IN"/>
          </a:p>
        </p:txBody>
      </p:sp>
    </p:spTree>
    <p:extLst>
      <p:ext uri="{BB962C8B-B14F-4D97-AF65-F5344CB8AC3E}">
        <p14:creationId xmlns:p14="http://schemas.microsoft.com/office/powerpoint/2010/main" val="3462242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1400530"/>
          </a:xfrm>
        </p:spPr>
        <p:txBody>
          <a:bodyPr/>
          <a:lstStyle/>
          <a:p>
            <a:endParaRPr lang="en-IN"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2052919"/>
            <a:ext cx="10660064" cy="3700182"/>
          </a:xfrm>
        </p:spPr>
        <p:txBody>
          <a:bodyPr/>
          <a:lstStyle/>
          <a:p>
            <a:endParaRPr lang="en-IN"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6467DAF9-3B3D-4C8E-9452-5DABC3AB3B6A}"/>
              </a:ext>
            </a:extLst>
          </p:cNvPr>
          <p:cNvPicPr>
            <a:picLocks noChangeAspect="1"/>
          </p:cNvPicPr>
          <p:nvPr/>
        </p:nvPicPr>
        <p:blipFill>
          <a:blip r:embed="rId2"/>
          <a:stretch>
            <a:fillRect/>
          </a:stretch>
        </p:blipFill>
        <p:spPr>
          <a:xfrm>
            <a:off x="1112400" y="1571625"/>
            <a:ext cx="3661650" cy="3009900"/>
          </a:xfrm>
          <a:prstGeom prst="rect">
            <a:avLst/>
          </a:prstGeom>
        </p:spPr>
      </p:pic>
      <p:pic>
        <p:nvPicPr>
          <p:cNvPr id="6" name="Picture 5">
            <a:extLst>
              <a:ext uri="{FF2B5EF4-FFF2-40B4-BE49-F238E27FC236}">
                <a16:creationId xmlns:a16="http://schemas.microsoft.com/office/drawing/2014/main" id="{F5B68392-6F9E-4055-BE32-E274E87A37F4}"/>
              </a:ext>
            </a:extLst>
          </p:cNvPr>
          <p:cNvPicPr>
            <a:picLocks noChangeAspect="1"/>
          </p:cNvPicPr>
          <p:nvPr/>
        </p:nvPicPr>
        <p:blipFill>
          <a:blip r:embed="rId3"/>
          <a:stretch>
            <a:fillRect/>
          </a:stretch>
        </p:blipFill>
        <p:spPr>
          <a:xfrm>
            <a:off x="5486400" y="1682843"/>
            <a:ext cx="5267325" cy="2898682"/>
          </a:xfrm>
          <a:prstGeom prst="rect">
            <a:avLst/>
          </a:prstGeom>
        </p:spPr>
      </p:pic>
      <p:sp>
        <p:nvSpPr>
          <p:cNvPr id="7" name="Slide Number Placeholder 6">
            <a:extLst>
              <a:ext uri="{FF2B5EF4-FFF2-40B4-BE49-F238E27FC236}">
                <a16:creationId xmlns:a16="http://schemas.microsoft.com/office/drawing/2014/main" id="{8A4704A3-F083-4D5E-8E30-058F942BA14A}"/>
              </a:ext>
            </a:extLst>
          </p:cNvPr>
          <p:cNvSpPr>
            <a:spLocks noGrp="1"/>
          </p:cNvSpPr>
          <p:nvPr>
            <p:ph type="sldNum" sz="quarter" idx="12"/>
          </p:nvPr>
        </p:nvSpPr>
        <p:spPr/>
        <p:txBody>
          <a:bodyPr/>
          <a:lstStyle/>
          <a:p>
            <a:fld id="{4D150A33-9CD0-4A98-854C-74B376B35DEB}" type="slidenum">
              <a:rPr lang="en-IN" smtClean="0"/>
              <a:t>16</a:t>
            </a:fld>
            <a:endParaRPr lang="en-IN"/>
          </a:p>
        </p:txBody>
      </p:sp>
    </p:spTree>
    <p:extLst>
      <p:ext uri="{BB962C8B-B14F-4D97-AF65-F5344CB8AC3E}">
        <p14:creationId xmlns:p14="http://schemas.microsoft.com/office/powerpoint/2010/main" val="2953408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842682"/>
          </a:xfrm>
        </p:spPr>
        <p:txBody>
          <a:bodyPr/>
          <a:lstStyle/>
          <a:p>
            <a:r>
              <a:rPr lang="en-US" sz="3200" b="1" dirty="0"/>
              <a:t>Interfacing Analog and Digital Circuits</a:t>
            </a:r>
            <a:endParaRPr lang="en-IN" sz="3200"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095375"/>
            <a:ext cx="10660064" cy="5581650"/>
          </a:xfrm>
        </p:spPr>
        <p:txBody>
          <a:bodyPr>
            <a:normAutofit/>
          </a:bodyPr>
          <a:lstStyle/>
          <a:p>
            <a:pPr algn="just"/>
            <a:r>
              <a:rPr lang="en-US" sz="2400" dirty="0"/>
              <a:t>Comparators usually interface at their outputs with digital circuits such as CMOS,EMOS, or TTL (stands for </a:t>
            </a:r>
            <a:r>
              <a:rPr lang="en-US" sz="2400" i="1" dirty="0"/>
              <a:t>transistor-transistor logic, </a:t>
            </a:r>
            <a:r>
              <a:rPr lang="en-US" sz="2400" dirty="0"/>
              <a:t>a family of digital circuits).</a:t>
            </a:r>
          </a:p>
          <a:p>
            <a:pPr algn="just"/>
            <a:r>
              <a:rPr lang="en-US" sz="2400" dirty="0"/>
              <a:t>Figure 20-5</a:t>
            </a:r>
            <a:r>
              <a:rPr lang="en-US" sz="2400" i="1" dirty="0"/>
              <a:t>a </a:t>
            </a:r>
            <a:r>
              <a:rPr lang="en-US" sz="2400" dirty="0"/>
              <a:t>shows how a zero-crossing detector can interface with an EMOS circuit. </a:t>
            </a:r>
          </a:p>
          <a:p>
            <a:pPr algn="just"/>
            <a:r>
              <a:rPr lang="en-US" sz="2400" dirty="0"/>
              <a:t>Whenever the input voltage is greater than zero, the output of the comparator is high. </a:t>
            </a:r>
          </a:p>
          <a:p>
            <a:pPr algn="just"/>
            <a:r>
              <a:rPr lang="en-US" sz="2400" dirty="0"/>
              <a:t>This turns on the power FET and produces a large load current.</a:t>
            </a:r>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D987BEA4-F328-4803-A7EF-B5CCEA3AFBA3}"/>
              </a:ext>
            </a:extLst>
          </p:cNvPr>
          <p:cNvPicPr>
            <a:picLocks noChangeAspect="1"/>
          </p:cNvPicPr>
          <p:nvPr/>
        </p:nvPicPr>
        <p:blipFill>
          <a:blip r:embed="rId2"/>
          <a:stretch>
            <a:fillRect/>
          </a:stretch>
        </p:blipFill>
        <p:spPr>
          <a:xfrm>
            <a:off x="1323975" y="4775833"/>
            <a:ext cx="5133975" cy="1701167"/>
          </a:xfrm>
          <a:prstGeom prst="rect">
            <a:avLst/>
          </a:prstGeom>
        </p:spPr>
      </p:pic>
      <p:sp>
        <p:nvSpPr>
          <p:cNvPr id="6" name="Slide Number Placeholder 5">
            <a:extLst>
              <a:ext uri="{FF2B5EF4-FFF2-40B4-BE49-F238E27FC236}">
                <a16:creationId xmlns:a16="http://schemas.microsoft.com/office/drawing/2014/main" id="{69A0C508-7251-43A4-A6FA-2C19ECED75A1}"/>
              </a:ext>
            </a:extLst>
          </p:cNvPr>
          <p:cNvSpPr>
            <a:spLocks noGrp="1"/>
          </p:cNvSpPr>
          <p:nvPr>
            <p:ph type="sldNum" sz="quarter" idx="12"/>
          </p:nvPr>
        </p:nvSpPr>
        <p:spPr/>
        <p:txBody>
          <a:bodyPr/>
          <a:lstStyle/>
          <a:p>
            <a:fld id="{4D150A33-9CD0-4A98-854C-74B376B35DEB}" type="slidenum">
              <a:rPr lang="en-IN" smtClean="0"/>
              <a:t>17</a:t>
            </a:fld>
            <a:endParaRPr lang="en-IN"/>
          </a:p>
        </p:txBody>
      </p:sp>
    </p:spTree>
    <p:extLst>
      <p:ext uri="{BB962C8B-B14F-4D97-AF65-F5344CB8AC3E}">
        <p14:creationId xmlns:p14="http://schemas.microsoft.com/office/powerpoint/2010/main" val="3806154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514350"/>
            <a:ext cx="10660064" cy="5238751"/>
          </a:xfrm>
        </p:spPr>
        <p:txBody>
          <a:bodyPr>
            <a:normAutofit/>
          </a:bodyPr>
          <a:lstStyle/>
          <a:p>
            <a:pPr algn="just"/>
            <a:r>
              <a:rPr lang="en-US" sz="2400" dirty="0"/>
              <a:t>Figure 20-5</a:t>
            </a:r>
            <a:r>
              <a:rPr lang="en-US" sz="2400" i="1" dirty="0"/>
              <a:t>b </a:t>
            </a:r>
            <a:r>
              <a:rPr lang="en-US" sz="2400" dirty="0"/>
              <a:t>shows a zero-crossing detector interfacing with </a:t>
            </a:r>
          </a:p>
          <a:p>
            <a:pPr marL="0" indent="0" algn="just">
              <a:buNone/>
            </a:pPr>
            <a:r>
              <a:rPr lang="en-US" sz="2400" dirty="0"/>
              <a:t>   a CMOS inverter. </a:t>
            </a:r>
          </a:p>
          <a:p>
            <a:pPr algn="just"/>
            <a:r>
              <a:rPr lang="en-US" sz="2400" dirty="0"/>
              <a:t>The idea is basically the same. </a:t>
            </a:r>
          </a:p>
          <a:p>
            <a:pPr algn="just"/>
            <a:r>
              <a:rPr lang="en-US" sz="2400" dirty="0"/>
              <a:t>A comparator input greater than zero produces a high input to the CMOS inverter.</a:t>
            </a:r>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959FC126-E17B-4715-A92C-428645165A73}"/>
              </a:ext>
            </a:extLst>
          </p:cNvPr>
          <p:cNvPicPr>
            <a:picLocks noChangeAspect="1"/>
          </p:cNvPicPr>
          <p:nvPr/>
        </p:nvPicPr>
        <p:blipFill>
          <a:blip r:embed="rId2"/>
          <a:stretch>
            <a:fillRect/>
          </a:stretch>
        </p:blipFill>
        <p:spPr>
          <a:xfrm>
            <a:off x="2695312" y="3030925"/>
            <a:ext cx="5181863" cy="2110600"/>
          </a:xfrm>
          <a:prstGeom prst="rect">
            <a:avLst/>
          </a:prstGeom>
        </p:spPr>
      </p:pic>
      <p:sp>
        <p:nvSpPr>
          <p:cNvPr id="2" name="Slide Number Placeholder 1">
            <a:extLst>
              <a:ext uri="{FF2B5EF4-FFF2-40B4-BE49-F238E27FC236}">
                <a16:creationId xmlns:a16="http://schemas.microsoft.com/office/drawing/2014/main" id="{771298D8-F2D7-4B1F-9BFB-8371F125C99C}"/>
              </a:ext>
            </a:extLst>
          </p:cNvPr>
          <p:cNvSpPr>
            <a:spLocks noGrp="1"/>
          </p:cNvSpPr>
          <p:nvPr>
            <p:ph type="sldNum" sz="quarter" idx="12"/>
          </p:nvPr>
        </p:nvSpPr>
        <p:spPr/>
        <p:txBody>
          <a:bodyPr/>
          <a:lstStyle/>
          <a:p>
            <a:fld id="{4D150A33-9CD0-4A98-854C-74B376B35DEB}" type="slidenum">
              <a:rPr lang="en-IN" smtClean="0"/>
              <a:t>18</a:t>
            </a:fld>
            <a:endParaRPr lang="en-IN" dirty="0"/>
          </a:p>
        </p:txBody>
      </p:sp>
    </p:spTree>
    <p:extLst>
      <p:ext uri="{BB962C8B-B14F-4D97-AF65-F5344CB8AC3E}">
        <p14:creationId xmlns:p14="http://schemas.microsoft.com/office/powerpoint/2010/main" val="833724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314451"/>
            <a:ext cx="10660064" cy="4438650"/>
          </a:xfrm>
        </p:spPr>
        <p:txBody>
          <a:bodyPr>
            <a:normAutofit/>
          </a:bodyPr>
          <a:lstStyle/>
          <a:p>
            <a:r>
              <a:rPr lang="en-US" sz="2400" dirty="0"/>
              <a:t>Most EMOS devices can handle input voltages greater than ± 15 V, and most CMOS devices can handle input voltages up to ±15 V. </a:t>
            </a:r>
          </a:p>
          <a:p>
            <a:r>
              <a:rPr lang="en-US" sz="2400" dirty="0"/>
              <a:t>Therefore, we can interface the output of a typical comparator without any level shifting or clamping.</a:t>
            </a:r>
          </a:p>
          <a:p>
            <a:r>
              <a:rPr lang="en-US" sz="2400" dirty="0"/>
              <a:t>TTL logic, on the other hand, operates with lower input voltages. </a:t>
            </a:r>
          </a:p>
          <a:p>
            <a:r>
              <a:rPr lang="en-US" sz="2400" dirty="0"/>
              <a:t>Because of this, interfacing a comparator with TTL requires a different approach.</a:t>
            </a:r>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2" name="Slide Number Placeholder 1">
            <a:extLst>
              <a:ext uri="{FF2B5EF4-FFF2-40B4-BE49-F238E27FC236}">
                <a16:creationId xmlns:a16="http://schemas.microsoft.com/office/drawing/2014/main" id="{6FABC08B-7A11-4239-95BD-1DACD594E108}"/>
              </a:ext>
            </a:extLst>
          </p:cNvPr>
          <p:cNvSpPr>
            <a:spLocks noGrp="1"/>
          </p:cNvSpPr>
          <p:nvPr>
            <p:ph type="sldNum" sz="quarter" idx="12"/>
          </p:nvPr>
        </p:nvSpPr>
        <p:spPr/>
        <p:txBody>
          <a:bodyPr/>
          <a:lstStyle/>
          <a:p>
            <a:fld id="{4D150A33-9CD0-4A98-854C-74B376B35DEB}" type="slidenum">
              <a:rPr lang="en-IN" smtClean="0"/>
              <a:t>19</a:t>
            </a:fld>
            <a:endParaRPr lang="en-IN"/>
          </a:p>
        </p:txBody>
      </p:sp>
    </p:spTree>
    <p:extLst>
      <p:ext uri="{BB962C8B-B14F-4D97-AF65-F5344CB8AC3E}">
        <p14:creationId xmlns:p14="http://schemas.microsoft.com/office/powerpoint/2010/main" val="2688957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A57F71-7932-4872-8441-19E4ED4678AA}"/>
              </a:ext>
            </a:extLst>
          </p:cNvPr>
          <p:cNvSpPr>
            <a:spLocks noGrp="1"/>
          </p:cNvSpPr>
          <p:nvPr>
            <p:ph idx="1"/>
          </p:nvPr>
        </p:nvSpPr>
        <p:spPr>
          <a:xfrm>
            <a:off x="1141412" y="1000125"/>
            <a:ext cx="9905999" cy="4791076"/>
          </a:xfrm>
        </p:spPr>
        <p:txBody>
          <a:bodyPr>
            <a:normAutofit/>
          </a:bodyPr>
          <a:lstStyle/>
          <a:p>
            <a:pPr algn="just"/>
            <a:r>
              <a:rPr lang="en-US" sz="2400" dirty="0"/>
              <a:t>Monolithic op amps are inexpensive, versatile, and reliable. </a:t>
            </a:r>
          </a:p>
          <a:p>
            <a:pPr algn="just"/>
            <a:r>
              <a:rPr lang="en-US" sz="2400" dirty="0"/>
              <a:t>They can be used not only for linear circuits like voltage amplifiers, current sources, and active filters, but also for </a:t>
            </a:r>
            <a:r>
              <a:rPr lang="en-US" sz="2400" b="1" dirty="0"/>
              <a:t>nonlinear circuits </a:t>
            </a:r>
            <a:r>
              <a:rPr lang="en-US" sz="2400" dirty="0"/>
              <a:t>such as comparators, wave shapers, and active-diode circuits.</a:t>
            </a:r>
          </a:p>
          <a:p>
            <a:pPr algn="just"/>
            <a:r>
              <a:rPr lang="en-US" sz="2400" dirty="0"/>
              <a:t>The output of a nonlinear op-amp circuit usually has a different shape from the input signal because the op amp saturates during part of the input cycle. </a:t>
            </a:r>
          </a:p>
          <a:p>
            <a:pPr algn="just"/>
            <a:r>
              <a:rPr lang="en-US" sz="2400" dirty="0"/>
              <a:t>Because of this, we have to analyze two different modes of operation to see what happens </a:t>
            </a:r>
            <a:r>
              <a:rPr lang="en-IN" sz="2400" dirty="0"/>
              <a:t>during an entire cycle.</a:t>
            </a:r>
          </a:p>
        </p:txBody>
      </p:sp>
      <p:sp>
        <p:nvSpPr>
          <p:cNvPr id="2" name="Slide Number Placeholder 1">
            <a:extLst>
              <a:ext uri="{FF2B5EF4-FFF2-40B4-BE49-F238E27FC236}">
                <a16:creationId xmlns:a16="http://schemas.microsoft.com/office/drawing/2014/main" id="{A5426CA8-C4C1-41F8-9496-603C1EFA1FDE}"/>
              </a:ext>
            </a:extLst>
          </p:cNvPr>
          <p:cNvSpPr>
            <a:spLocks noGrp="1"/>
          </p:cNvSpPr>
          <p:nvPr>
            <p:ph type="sldNum" sz="quarter" idx="12"/>
          </p:nvPr>
        </p:nvSpPr>
        <p:spPr/>
        <p:txBody>
          <a:bodyPr/>
          <a:lstStyle/>
          <a:p>
            <a:fld id="{4D150A33-9CD0-4A98-854C-74B376B35DEB}" type="slidenum">
              <a:rPr lang="en-IN" smtClean="0"/>
              <a:t>2</a:t>
            </a:fld>
            <a:endParaRPr lang="en-IN"/>
          </a:p>
        </p:txBody>
      </p:sp>
    </p:spTree>
    <p:extLst>
      <p:ext uri="{BB962C8B-B14F-4D97-AF65-F5344CB8AC3E}">
        <p14:creationId xmlns:p14="http://schemas.microsoft.com/office/powerpoint/2010/main" val="2396561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652181"/>
          </a:xfrm>
        </p:spPr>
        <p:txBody>
          <a:bodyPr/>
          <a:lstStyle/>
          <a:p>
            <a:r>
              <a:rPr lang="en-US" sz="3200" b="1" dirty="0"/>
              <a:t>Clamping Diodes and Compensating Resistors</a:t>
            </a:r>
            <a:endParaRPr lang="en-IN" sz="3200"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343025"/>
            <a:ext cx="10660064" cy="4410076"/>
          </a:xfrm>
        </p:spPr>
        <p:txBody>
          <a:bodyPr>
            <a:normAutofit/>
          </a:bodyPr>
          <a:lstStyle/>
          <a:p>
            <a:pPr algn="just"/>
            <a:r>
              <a:rPr lang="en-US" sz="2400" dirty="0"/>
              <a:t>When a current-limiting resistor is used with clamping diodes, a compensating resistor of equal size may be used on the other input of the comparator, as shown in Fig. 20-6. </a:t>
            </a:r>
          </a:p>
          <a:p>
            <a:pPr algn="just"/>
            <a:r>
              <a:rPr lang="en-US" sz="2400" dirty="0"/>
              <a:t>This is still a zero-crossing detector, except that it now has a compensating resistor to eliminate the effect of input bias current.</a:t>
            </a:r>
          </a:p>
          <a:p>
            <a:pPr algn="just"/>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956FB158-59E7-428F-ACD9-677A0DE71B06}"/>
              </a:ext>
            </a:extLst>
          </p:cNvPr>
          <p:cNvPicPr>
            <a:picLocks noChangeAspect="1"/>
          </p:cNvPicPr>
          <p:nvPr/>
        </p:nvPicPr>
        <p:blipFill>
          <a:blip r:embed="rId2"/>
          <a:stretch>
            <a:fillRect/>
          </a:stretch>
        </p:blipFill>
        <p:spPr>
          <a:xfrm>
            <a:off x="3209924" y="3548063"/>
            <a:ext cx="5476875" cy="2300287"/>
          </a:xfrm>
          <a:prstGeom prst="rect">
            <a:avLst/>
          </a:prstGeom>
        </p:spPr>
      </p:pic>
      <p:sp>
        <p:nvSpPr>
          <p:cNvPr id="6" name="Slide Number Placeholder 5">
            <a:extLst>
              <a:ext uri="{FF2B5EF4-FFF2-40B4-BE49-F238E27FC236}">
                <a16:creationId xmlns:a16="http://schemas.microsoft.com/office/drawing/2014/main" id="{B8152817-A2E9-41A1-B644-4BFABC21FFC2}"/>
              </a:ext>
            </a:extLst>
          </p:cNvPr>
          <p:cNvSpPr>
            <a:spLocks noGrp="1"/>
          </p:cNvSpPr>
          <p:nvPr>
            <p:ph type="sldNum" sz="quarter" idx="12"/>
          </p:nvPr>
        </p:nvSpPr>
        <p:spPr/>
        <p:txBody>
          <a:bodyPr/>
          <a:lstStyle/>
          <a:p>
            <a:fld id="{4D150A33-9CD0-4A98-854C-74B376B35DEB}" type="slidenum">
              <a:rPr lang="en-IN" smtClean="0"/>
              <a:t>20</a:t>
            </a:fld>
            <a:endParaRPr lang="en-IN"/>
          </a:p>
        </p:txBody>
      </p:sp>
    </p:spTree>
    <p:extLst>
      <p:ext uri="{BB962C8B-B14F-4D97-AF65-F5344CB8AC3E}">
        <p14:creationId xmlns:p14="http://schemas.microsoft.com/office/powerpoint/2010/main" val="2720669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890307"/>
          </a:xfrm>
        </p:spPr>
        <p:txBody>
          <a:bodyPr/>
          <a:lstStyle/>
          <a:p>
            <a:pPr algn="just"/>
            <a:r>
              <a:rPr lang="en-IN" sz="3200" b="1" dirty="0"/>
              <a:t>Bounded Output</a:t>
            </a:r>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990600"/>
            <a:ext cx="10660064" cy="5133975"/>
          </a:xfrm>
        </p:spPr>
        <p:txBody>
          <a:bodyPr>
            <a:noAutofit/>
          </a:bodyPr>
          <a:lstStyle/>
          <a:p>
            <a:r>
              <a:rPr lang="en-US" sz="2400" dirty="0"/>
              <a:t>The output swing of a zero-crossing detector may be too large in some applications.</a:t>
            </a:r>
          </a:p>
          <a:p>
            <a:r>
              <a:rPr lang="en-US" sz="2400" dirty="0"/>
              <a:t>If so, we can </a:t>
            </a:r>
            <a:r>
              <a:rPr lang="en-US" sz="2400" i="1" dirty="0"/>
              <a:t>bound the output </a:t>
            </a:r>
            <a:r>
              <a:rPr lang="en-US" sz="2400" dirty="0"/>
              <a:t>by using back-to-back </a:t>
            </a:r>
            <a:r>
              <a:rPr lang="en-US" sz="2400" dirty="0" err="1"/>
              <a:t>zener</a:t>
            </a:r>
            <a:r>
              <a:rPr lang="en-US" sz="2400" dirty="0"/>
              <a:t> diodes, as shown in Fig. 20-7</a:t>
            </a:r>
            <a:r>
              <a:rPr lang="en-US" sz="2400" i="1" dirty="0"/>
              <a:t>a</a:t>
            </a:r>
            <a:r>
              <a:rPr lang="en-US" sz="2400" dirty="0"/>
              <a:t>. </a:t>
            </a:r>
          </a:p>
          <a:p>
            <a:r>
              <a:rPr lang="en-US" sz="2400" dirty="0"/>
              <a:t>In this circuit, the inverting comparator has a bounded output because one of the diodes will be conducting in the forward direction and the other will be operating in the breakdown region.</a:t>
            </a:r>
          </a:p>
          <a:p>
            <a:r>
              <a:rPr lang="en-US" sz="2400" dirty="0"/>
              <a:t>For instance, a 1N4731A has a </a:t>
            </a:r>
            <a:r>
              <a:rPr lang="en-US" sz="2400" dirty="0" err="1"/>
              <a:t>zener</a:t>
            </a:r>
            <a:r>
              <a:rPr lang="en-US" sz="2400" dirty="0"/>
              <a:t> voltage of 4.3 V. Therefore, the</a:t>
            </a:r>
          </a:p>
          <a:p>
            <a:r>
              <a:rPr lang="en-US" sz="2400" dirty="0"/>
              <a:t>voltage across the two diodes will be approximately ±5 V.</a:t>
            </a:r>
          </a:p>
          <a:p>
            <a:r>
              <a:rPr lang="en-US" sz="2400" dirty="0"/>
              <a:t> If the input voltage is a sine wave with a peak value of 25 mV, then the output voltage will be an inverted square wave with a peak voltage of 5 V.</a:t>
            </a:r>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5" name="Slide Number Placeholder 4">
            <a:extLst>
              <a:ext uri="{FF2B5EF4-FFF2-40B4-BE49-F238E27FC236}">
                <a16:creationId xmlns:a16="http://schemas.microsoft.com/office/drawing/2014/main" id="{88807780-4091-4B43-B08B-68DDDFE27B4B}"/>
              </a:ext>
            </a:extLst>
          </p:cNvPr>
          <p:cNvSpPr>
            <a:spLocks noGrp="1"/>
          </p:cNvSpPr>
          <p:nvPr>
            <p:ph type="sldNum" sz="quarter" idx="12"/>
          </p:nvPr>
        </p:nvSpPr>
        <p:spPr/>
        <p:txBody>
          <a:bodyPr/>
          <a:lstStyle/>
          <a:p>
            <a:fld id="{4D150A33-9CD0-4A98-854C-74B376B35DEB}" type="slidenum">
              <a:rPr lang="en-IN" smtClean="0"/>
              <a:t>21</a:t>
            </a:fld>
            <a:endParaRPr lang="en-IN"/>
          </a:p>
        </p:txBody>
      </p:sp>
    </p:spTree>
    <p:extLst>
      <p:ext uri="{BB962C8B-B14F-4D97-AF65-F5344CB8AC3E}">
        <p14:creationId xmlns:p14="http://schemas.microsoft.com/office/powerpoint/2010/main" val="2794232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685800"/>
            <a:ext cx="10660064" cy="5067301"/>
          </a:xfrm>
        </p:spPr>
        <p:txBody>
          <a:bodyPr/>
          <a:lstStyle/>
          <a:p>
            <a:endParaRPr lang="en-IN"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9BCDD338-9163-42C4-B92F-7B36CB6DE63C}"/>
              </a:ext>
            </a:extLst>
          </p:cNvPr>
          <p:cNvPicPr>
            <a:picLocks noChangeAspect="1"/>
          </p:cNvPicPr>
          <p:nvPr/>
        </p:nvPicPr>
        <p:blipFill>
          <a:blip r:embed="rId2"/>
          <a:stretch>
            <a:fillRect/>
          </a:stretch>
        </p:blipFill>
        <p:spPr>
          <a:xfrm>
            <a:off x="4102950" y="1533525"/>
            <a:ext cx="3986100" cy="2844091"/>
          </a:xfrm>
          <a:prstGeom prst="rect">
            <a:avLst/>
          </a:prstGeom>
        </p:spPr>
      </p:pic>
      <p:sp>
        <p:nvSpPr>
          <p:cNvPr id="2" name="Slide Number Placeholder 1">
            <a:extLst>
              <a:ext uri="{FF2B5EF4-FFF2-40B4-BE49-F238E27FC236}">
                <a16:creationId xmlns:a16="http://schemas.microsoft.com/office/drawing/2014/main" id="{D7E4324C-832F-4C90-9186-BB5FAEF441BA}"/>
              </a:ext>
            </a:extLst>
          </p:cNvPr>
          <p:cNvSpPr>
            <a:spLocks noGrp="1"/>
          </p:cNvSpPr>
          <p:nvPr>
            <p:ph type="sldNum" sz="quarter" idx="12"/>
          </p:nvPr>
        </p:nvSpPr>
        <p:spPr/>
        <p:txBody>
          <a:bodyPr/>
          <a:lstStyle/>
          <a:p>
            <a:fld id="{4D150A33-9CD0-4A98-854C-74B376B35DEB}" type="slidenum">
              <a:rPr lang="en-IN" smtClean="0"/>
              <a:t>22</a:t>
            </a:fld>
            <a:endParaRPr lang="en-IN"/>
          </a:p>
        </p:txBody>
      </p:sp>
    </p:spTree>
    <p:extLst>
      <p:ext uri="{BB962C8B-B14F-4D97-AF65-F5344CB8AC3E}">
        <p14:creationId xmlns:p14="http://schemas.microsoft.com/office/powerpoint/2010/main" val="2832788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866775"/>
            <a:ext cx="10660064" cy="4886326"/>
          </a:xfrm>
        </p:spPr>
        <p:txBody>
          <a:bodyPr/>
          <a:lstStyle/>
          <a:p>
            <a:r>
              <a:rPr lang="en-US" sz="2400" dirty="0"/>
              <a:t>Figure 20-7</a:t>
            </a:r>
            <a:r>
              <a:rPr lang="en-US" sz="2400" i="1" dirty="0"/>
              <a:t>b </a:t>
            </a:r>
            <a:r>
              <a:rPr lang="en-US" sz="2400" dirty="0"/>
              <a:t>shows another example of a bounded output. </a:t>
            </a:r>
          </a:p>
          <a:p>
            <a:r>
              <a:rPr lang="en-US" sz="2400" dirty="0"/>
              <a:t>This time, the output diode will clip off the negative half-cycles of the output voltage. </a:t>
            </a:r>
          </a:p>
          <a:p>
            <a:r>
              <a:rPr lang="en-US" sz="2400" dirty="0"/>
              <a:t>Given an input sine wave with a peak of 25 mV, the output  is bounded between </a:t>
            </a:r>
          </a:p>
          <a:p>
            <a:pPr marL="0" indent="0">
              <a:buNone/>
            </a:pPr>
            <a:r>
              <a:rPr lang="en-US" sz="2400" dirty="0"/>
              <a:t> -0.7 and </a:t>
            </a:r>
            <a:r>
              <a:rPr lang="en-IN" sz="2400" dirty="0"/>
              <a:t>+15 V as shown.</a:t>
            </a:r>
          </a:p>
          <a:p>
            <a:pPr marL="0" indent="0">
              <a:buNone/>
            </a:pPr>
            <a:endParaRPr lang="en-IN"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778521B3-AC31-4A68-9343-30536C2D2F4F}"/>
              </a:ext>
            </a:extLst>
          </p:cNvPr>
          <p:cNvPicPr>
            <a:picLocks noChangeAspect="1"/>
          </p:cNvPicPr>
          <p:nvPr/>
        </p:nvPicPr>
        <p:blipFill>
          <a:blip r:embed="rId2"/>
          <a:stretch>
            <a:fillRect/>
          </a:stretch>
        </p:blipFill>
        <p:spPr>
          <a:xfrm>
            <a:off x="4305300" y="3529014"/>
            <a:ext cx="6667500" cy="2224087"/>
          </a:xfrm>
          <a:prstGeom prst="rect">
            <a:avLst/>
          </a:prstGeom>
        </p:spPr>
      </p:pic>
      <p:sp>
        <p:nvSpPr>
          <p:cNvPr id="2" name="Slide Number Placeholder 1">
            <a:extLst>
              <a:ext uri="{FF2B5EF4-FFF2-40B4-BE49-F238E27FC236}">
                <a16:creationId xmlns:a16="http://schemas.microsoft.com/office/drawing/2014/main" id="{A155B45E-2508-4BA0-81F1-5EF4478FCFF9}"/>
              </a:ext>
            </a:extLst>
          </p:cNvPr>
          <p:cNvSpPr>
            <a:spLocks noGrp="1"/>
          </p:cNvSpPr>
          <p:nvPr>
            <p:ph type="sldNum" sz="quarter" idx="12"/>
          </p:nvPr>
        </p:nvSpPr>
        <p:spPr/>
        <p:txBody>
          <a:bodyPr/>
          <a:lstStyle/>
          <a:p>
            <a:fld id="{4D150A33-9CD0-4A98-854C-74B376B35DEB}" type="slidenum">
              <a:rPr lang="en-IN" smtClean="0"/>
              <a:t>23</a:t>
            </a:fld>
            <a:endParaRPr lang="en-IN"/>
          </a:p>
        </p:txBody>
      </p:sp>
    </p:spTree>
    <p:extLst>
      <p:ext uri="{BB962C8B-B14F-4D97-AF65-F5344CB8AC3E}">
        <p14:creationId xmlns:p14="http://schemas.microsoft.com/office/powerpoint/2010/main" val="4233008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1" y="1771650"/>
            <a:ext cx="10660064" cy="4048126"/>
          </a:xfrm>
        </p:spPr>
        <p:txBody>
          <a:bodyPr>
            <a:normAutofit/>
          </a:bodyPr>
          <a:lstStyle/>
          <a:p>
            <a:pPr algn="just"/>
            <a:r>
              <a:rPr lang="en-US" sz="2400" dirty="0"/>
              <a:t>A third approach to bounding the output is to connect </a:t>
            </a:r>
            <a:r>
              <a:rPr lang="en-US" sz="2400" dirty="0" err="1"/>
              <a:t>zener</a:t>
            </a:r>
            <a:r>
              <a:rPr lang="en-US" sz="2400" dirty="0"/>
              <a:t> diodes across the output. </a:t>
            </a:r>
          </a:p>
          <a:p>
            <a:pPr algn="just"/>
            <a:r>
              <a:rPr lang="en-US" sz="2400" dirty="0"/>
              <a:t>For instance, if we connect the back-to-back </a:t>
            </a:r>
            <a:r>
              <a:rPr lang="en-US" sz="2400" dirty="0" err="1"/>
              <a:t>zener</a:t>
            </a:r>
            <a:r>
              <a:rPr lang="en-US" sz="2400" dirty="0"/>
              <a:t> diodes of Fig. 20-7</a:t>
            </a:r>
            <a:r>
              <a:rPr lang="en-US" sz="2400" i="1" dirty="0"/>
              <a:t>a </a:t>
            </a:r>
            <a:r>
              <a:rPr lang="en-US" sz="2400" dirty="0"/>
              <a:t>across the output, the output will be bounded at ±5 V.</a:t>
            </a:r>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2" name="Slide Number Placeholder 1">
            <a:extLst>
              <a:ext uri="{FF2B5EF4-FFF2-40B4-BE49-F238E27FC236}">
                <a16:creationId xmlns:a16="http://schemas.microsoft.com/office/drawing/2014/main" id="{DA7834F4-6D10-4DCD-8A01-71916DD19D82}"/>
              </a:ext>
            </a:extLst>
          </p:cNvPr>
          <p:cNvSpPr>
            <a:spLocks noGrp="1"/>
          </p:cNvSpPr>
          <p:nvPr>
            <p:ph type="sldNum" sz="quarter" idx="12"/>
          </p:nvPr>
        </p:nvSpPr>
        <p:spPr/>
        <p:txBody>
          <a:bodyPr/>
          <a:lstStyle/>
          <a:p>
            <a:fld id="{4D150A33-9CD0-4A98-854C-74B376B35DEB}" type="slidenum">
              <a:rPr lang="en-IN" smtClean="0"/>
              <a:t>24</a:t>
            </a:fld>
            <a:endParaRPr lang="en-IN"/>
          </a:p>
        </p:txBody>
      </p:sp>
    </p:spTree>
    <p:extLst>
      <p:ext uri="{BB962C8B-B14F-4D97-AF65-F5344CB8AC3E}">
        <p14:creationId xmlns:p14="http://schemas.microsoft.com/office/powerpoint/2010/main" val="648168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1400530"/>
          </a:xfrm>
        </p:spPr>
        <p:txBody>
          <a:bodyPr/>
          <a:lstStyle/>
          <a:p>
            <a:endParaRPr lang="en-IN"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2052919"/>
            <a:ext cx="10660064" cy="3700182"/>
          </a:xfrm>
        </p:spPr>
        <p:txBody>
          <a:bodyPr/>
          <a:lstStyle/>
          <a:p>
            <a:endParaRPr lang="en-IN"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6D7D94DA-059E-42BB-BD2B-9B52EE432F68}"/>
              </a:ext>
            </a:extLst>
          </p:cNvPr>
          <p:cNvPicPr>
            <a:picLocks noChangeAspect="1"/>
          </p:cNvPicPr>
          <p:nvPr/>
        </p:nvPicPr>
        <p:blipFill>
          <a:blip r:embed="rId2"/>
          <a:stretch>
            <a:fillRect/>
          </a:stretch>
        </p:blipFill>
        <p:spPr>
          <a:xfrm>
            <a:off x="2095500" y="1009651"/>
            <a:ext cx="7696199" cy="4257674"/>
          </a:xfrm>
          <a:prstGeom prst="rect">
            <a:avLst/>
          </a:prstGeom>
        </p:spPr>
      </p:pic>
      <p:sp>
        <p:nvSpPr>
          <p:cNvPr id="6" name="Slide Number Placeholder 5">
            <a:extLst>
              <a:ext uri="{FF2B5EF4-FFF2-40B4-BE49-F238E27FC236}">
                <a16:creationId xmlns:a16="http://schemas.microsoft.com/office/drawing/2014/main" id="{D4AEDAD4-F552-43D7-B5EB-CA1AAAAB100F}"/>
              </a:ext>
            </a:extLst>
          </p:cNvPr>
          <p:cNvSpPr>
            <a:spLocks noGrp="1"/>
          </p:cNvSpPr>
          <p:nvPr>
            <p:ph type="sldNum" sz="quarter" idx="12"/>
          </p:nvPr>
        </p:nvSpPr>
        <p:spPr/>
        <p:txBody>
          <a:bodyPr/>
          <a:lstStyle/>
          <a:p>
            <a:fld id="{4D150A33-9CD0-4A98-854C-74B376B35DEB}" type="slidenum">
              <a:rPr lang="en-IN" smtClean="0"/>
              <a:t>25</a:t>
            </a:fld>
            <a:endParaRPr lang="en-IN"/>
          </a:p>
        </p:txBody>
      </p:sp>
    </p:spTree>
    <p:extLst>
      <p:ext uri="{BB962C8B-B14F-4D97-AF65-F5344CB8AC3E}">
        <p14:creationId xmlns:p14="http://schemas.microsoft.com/office/powerpoint/2010/main" val="284196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581025"/>
            <a:ext cx="10660064" cy="5172076"/>
          </a:xfrm>
        </p:spPr>
        <p:txBody>
          <a:bodyPr>
            <a:noAutofit/>
          </a:bodyPr>
          <a:lstStyle/>
          <a:p>
            <a:pPr algn="just"/>
            <a:r>
              <a:rPr lang="en-US" sz="2400" dirty="0"/>
              <a:t>This circuit compares two voltages of opposite polarity to </a:t>
            </a:r>
          </a:p>
          <a:p>
            <a:pPr marL="0" indent="0" algn="just">
              <a:buNone/>
            </a:pPr>
            <a:r>
              <a:rPr lang="en-US" sz="2400" dirty="0"/>
              <a:t>       determine which is greater.</a:t>
            </a:r>
          </a:p>
          <a:p>
            <a:pPr algn="just"/>
            <a:r>
              <a:rPr lang="en-US" sz="2400" dirty="0"/>
              <a:t> If the magnitude of </a:t>
            </a:r>
            <a:r>
              <a:rPr lang="en-US" sz="2400" i="1" dirty="0"/>
              <a:t>v</a:t>
            </a:r>
            <a:r>
              <a:rPr lang="en-US" sz="2400" dirty="0"/>
              <a:t>1 is greater than the magnitude of </a:t>
            </a:r>
            <a:r>
              <a:rPr lang="en-US" sz="2400" i="1" dirty="0"/>
              <a:t>v</a:t>
            </a:r>
            <a:r>
              <a:rPr lang="en-US" sz="2400" dirty="0"/>
              <a:t>2, the noninverting input is positive, the comparator output is positive, and the green LED is on. </a:t>
            </a:r>
          </a:p>
          <a:p>
            <a:pPr algn="just"/>
            <a:r>
              <a:rPr lang="en-US" sz="2400" dirty="0"/>
              <a:t>On the other hand, if the magnitude of </a:t>
            </a:r>
            <a:r>
              <a:rPr lang="en-US" sz="2400" i="1" dirty="0"/>
              <a:t>v</a:t>
            </a:r>
            <a:r>
              <a:rPr lang="en-US" sz="2400" dirty="0"/>
              <a:t>1 is less than the magnitude of </a:t>
            </a:r>
            <a:r>
              <a:rPr lang="en-US" sz="2400" i="1" dirty="0"/>
              <a:t>v</a:t>
            </a:r>
            <a:r>
              <a:rPr lang="en-US" sz="2400" dirty="0"/>
              <a:t>2, the noninverting input is negative, the comparator output is negative, and the red LED is on. </a:t>
            </a:r>
          </a:p>
          <a:p>
            <a:pPr algn="just"/>
            <a:r>
              <a:rPr lang="en-US" sz="2400" dirty="0"/>
              <a:t>If a 741C op amp is used, the LEDs at the output do not need current-limiting resistors because the maximum output current will be approximately 25 mA.</a:t>
            </a:r>
          </a:p>
          <a:p>
            <a:pPr algn="just"/>
            <a:r>
              <a:rPr lang="en-US" sz="2400" dirty="0"/>
              <a:t> </a:t>
            </a:r>
            <a:r>
              <a:rPr lang="en-US" sz="2400" i="1" dirty="0"/>
              <a:t>D</a:t>
            </a:r>
            <a:r>
              <a:rPr lang="en-US" sz="2400" dirty="0"/>
              <a:t>1 and </a:t>
            </a:r>
            <a:r>
              <a:rPr lang="en-US" sz="2400" i="1" dirty="0"/>
              <a:t>D</a:t>
            </a:r>
            <a:r>
              <a:rPr lang="en-US" sz="2400" dirty="0"/>
              <a:t>2 are input clamping diodes.</a:t>
            </a:r>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2" name="Slide Number Placeholder 1">
            <a:extLst>
              <a:ext uri="{FF2B5EF4-FFF2-40B4-BE49-F238E27FC236}">
                <a16:creationId xmlns:a16="http://schemas.microsoft.com/office/drawing/2014/main" id="{5D68EF23-D5F9-4DA2-9DBE-FF2CEE2CF171}"/>
              </a:ext>
            </a:extLst>
          </p:cNvPr>
          <p:cNvSpPr>
            <a:spLocks noGrp="1"/>
          </p:cNvSpPr>
          <p:nvPr>
            <p:ph type="sldNum" sz="quarter" idx="12"/>
          </p:nvPr>
        </p:nvSpPr>
        <p:spPr/>
        <p:txBody>
          <a:bodyPr/>
          <a:lstStyle/>
          <a:p>
            <a:fld id="{4D150A33-9CD0-4A98-854C-74B376B35DEB}" type="slidenum">
              <a:rPr lang="en-IN" smtClean="0"/>
              <a:t>26</a:t>
            </a:fld>
            <a:endParaRPr lang="en-IN"/>
          </a:p>
        </p:txBody>
      </p:sp>
    </p:spTree>
    <p:extLst>
      <p:ext uri="{BB962C8B-B14F-4D97-AF65-F5344CB8AC3E}">
        <p14:creationId xmlns:p14="http://schemas.microsoft.com/office/powerpoint/2010/main" val="2450978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1400530"/>
          </a:xfrm>
        </p:spPr>
        <p:txBody>
          <a:bodyPr/>
          <a:lstStyle/>
          <a:p>
            <a:endParaRPr lang="en-IN"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2052919"/>
            <a:ext cx="10660064" cy="3700182"/>
          </a:xfrm>
        </p:spPr>
        <p:txBody>
          <a:bodyPr/>
          <a:lstStyle/>
          <a:p>
            <a:endParaRPr lang="en-IN"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8B63FA7C-189E-4054-9A24-3BDFC725E714}"/>
              </a:ext>
            </a:extLst>
          </p:cNvPr>
          <p:cNvPicPr>
            <a:picLocks noChangeAspect="1"/>
          </p:cNvPicPr>
          <p:nvPr/>
        </p:nvPicPr>
        <p:blipFill>
          <a:blip r:embed="rId2"/>
          <a:stretch>
            <a:fillRect/>
          </a:stretch>
        </p:blipFill>
        <p:spPr>
          <a:xfrm>
            <a:off x="1914525" y="971550"/>
            <a:ext cx="8058150" cy="4033203"/>
          </a:xfrm>
          <a:prstGeom prst="rect">
            <a:avLst/>
          </a:prstGeom>
        </p:spPr>
      </p:pic>
      <p:sp>
        <p:nvSpPr>
          <p:cNvPr id="6" name="Slide Number Placeholder 5">
            <a:extLst>
              <a:ext uri="{FF2B5EF4-FFF2-40B4-BE49-F238E27FC236}">
                <a16:creationId xmlns:a16="http://schemas.microsoft.com/office/drawing/2014/main" id="{B742CDFB-BF64-4B24-BADE-ECEC97E56C57}"/>
              </a:ext>
            </a:extLst>
          </p:cNvPr>
          <p:cNvSpPr>
            <a:spLocks noGrp="1"/>
          </p:cNvSpPr>
          <p:nvPr>
            <p:ph type="sldNum" sz="quarter" idx="12"/>
          </p:nvPr>
        </p:nvSpPr>
        <p:spPr/>
        <p:txBody>
          <a:bodyPr/>
          <a:lstStyle/>
          <a:p>
            <a:fld id="{4D150A33-9CD0-4A98-854C-74B376B35DEB}" type="slidenum">
              <a:rPr lang="en-IN" smtClean="0"/>
              <a:t>27</a:t>
            </a:fld>
            <a:endParaRPr lang="en-IN"/>
          </a:p>
        </p:txBody>
      </p:sp>
    </p:spTree>
    <p:extLst>
      <p:ext uri="{BB962C8B-B14F-4D97-AF65-F5344CB8AC3E}">
        <p14:creationId xmlns:p14="http://schemas.microsoft.com/office/powerpoint/2010/main" val="2115273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800099"/>
            <a:ext cx="10660064" cy="4953001"/>
          </a:xfrm>
        </p:spPr>
        <p:txBody>
          <a:bodyPr>
            <a:normAutofit lnSpcReduction="10000"/>
          </a:bodyPr>
          <a:lstStyle/>
          <a:p>
            <a:pPr algn="just"/>
            <a:r>
              <a:rPr lang="en-US" sz="2400" dirty="0"/>
              <a:t>To begin with, the output diode </a:t>
            </a:r>
            <a:r>
              <a:rPr lang="en-US" sz="2400" i="1" dirty="0"/>
              <a:t>D</a:t>
            </a:r>
            <a:r>
              <a:rPr lang="en-US" sz="2400" dirty="0"/>
              <a:t>1 clips off the negative </a:t>
            </a:r>
          </a:p>
          <a:p>
            <a:pPr marL="0" indent="0" algn="just">
              <a:buNone/>
            </a:pPr>
            <a:r>
              <a:rPr lang="en-US" sz="2400" dirty="0"/>
              <a:t>half-cycles. </a:t>
            </a:r>
          </a:p>
          <a:p>
            <a:pPr algn="just"/>
            <a:r>
              <a:rPr lang="en-US" sz="2400" dirty="0"/>
              <a:t>Figure 20-9 also contains a signal called a </a:t>
            </a:r>
            <a:r>
              <a:rPr lang="en-US" sz="2400" i="1" dirty="0"/>
              <a:t>strobe. </a:t>
            </a:r>
          </a:p>
          <a:p>
            <a:pPr algn="just"/>
            <a:r>
              <a:rPr lang="en-US" sz="2400" dirty="0"/>
              <a:t>When the strobe is positive, </a:t>
            </a:r>
            <a:r>
              <a:rPr lang="en-US" sz="2400" i="1" dirty="0"/>
              <a:t>Q</a:t>
            </a:r>
            <a:r>
              <a:rPr lang="en-US" sz="2400" dirty="0"/>
              <a:t>1 saturates and pulls the output voltage down to approximately zero. </a:t>
            </a:r>
          </a:p>
          <a:p>
            <a:pPr algn="just"/>
            <a:r>
              <a:rPr lang="en-US" sz="2400" dirty="0"/>
              <a:t>When the strobe is zero, the transistor is cut off and the comparator output can swing positively. </a:t>
            </a:r>
          </a:p>
          <a:p>
            <a:pPr algn="just"/>
            <a:r>
              <a:rPr lang="en-US" sz="2400" dirty="0"/>
              <a:t>Therefore, the comparator output can swing from -0.7 to +15 V when the strobe is low. </a:t>
            </a:r>
          </a:p>
          <a:p>
            <a:pPr algn="just"/>
            <a:r>
              <a:rPr lang="en-US" sz="2400" dirty="0"/>
              <a:t>When the strobe is high, the output is disabled. In this circuit, the strobe is a signal used to turn the output off at certain times or under certain conditions.</a:t>
            </a:r>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2" name="Slide Number Placeholder 1">
            <a:extLst>
              <a:ext uri="{FF2B5EF4-FFF2-40B4-BE49-F238E27FC236}">
                <a16:creationId xmlns:a16="http://schemas.microsoft.com/office/drawing/2014/main" id="{7AF17046-3756-4B84-80A3-118959EE121A}"/>
              </a:ext>
            </a:extLst>
          </p:cNvPr>
          <p:cNvSpPr>
            <a:spLocks noGrp="1"/>
          </p:cNvSpPr>
          <p:nvPr>
            <p:ph type="sldNum" sz="quarter" idx="12"/>
          </p:nvPr>
        </p:nvSpPr>
        <p:spPr/>
        <p:txBody>
          <a:bodyPr/>
          <a:lstStyle/>
          <a:p>
            <a:fld id="{4D150A33-9CD0-4A98-854C-74B376B35DEB}" type="slidenum">
              <a:rPr lang="en-IN" smtClean="0"/>
              <a:t>28</a:t>
            </a:fld>
            <a:endParaRPr lang="en-IN"/>
          </a:p>
        </p:txBody>
      </p:sp>
    </p:spTree>
    <p:extLst>
      <p:ext uri="{BB962C8B-B14F-4D97-AF65-F5344CB8AC3E}">
        <p14:creationId xmlns:p14="http://schemas.microsoft.com/office/powerpoint/2010/main" val="3113722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1400530"/>
          </a:xfrm>
        </p:spPr>
        <p:txBody>
          <a:bodyPr/>
          <a:lstStyle/>
          <a:p>
            <a:endParaRPr lang="en-IN"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2052919"/>
            <a:ext cx="10660064" cy="3700182"/>
          </a:xfrm>
        </p:spPr>
        <p:txBody>
          <a:bodyPr>
            <a:normAutofit fontScale="92500" lnSpcReduction="20000"/>
          </a:bodyPr>
          <a:lstStyle/>
          <a:p>
            <a:endParaRPr lang="en-US" dirty="0"/>
          </a:p>
          <a:p>
            <a:endParaRPr lang="en-IN" dirty="0"/>
          </a:p>
          <a:p>
            <a:endParaRPr lang="en-IN" dirty="0"/>
          </a:p>
          <a:p>
            <a:endParaRPr lang="en-IN" dirty="0"/>
          </a:p>
          <a:p>
            <a:endParaRPr lang="en-IN" dirty="0"/>
          </a:p>
          <a:p>
            <a:endParaRPr lang="en-IN" dirty="0"/>
          </a:p>
          <a:p>
            <a:pPr algn="just"/>
            <a:r>
              <a:rPr lang="en-US" sz="2600" dirty="0"/>
              <a:t>This is one way to create a </a:t>
            </a:r>
            <a:r>
              <a:rPr lang="en-US" sz="2600" i="1" dirty="0"/>
              <a:t>60-Hz clock, </a:t>
            </a:r>
            <a:r>
              <a:rPr lang="en-US" sz="2600" dirty="0"/>
              <a:t>a square-wave signal used as the basic timing mechanism for inexpensive digital clocks. </a:t>
            </a:r>
          </a:p>
          <a:p>
            <a:pPr algn="just"/>
            <a:r>
              <a:rPr lang="en-US" sz="2600" dirty="0"/>
              <a:t>The transformer steps the line voltage down to 12 Vac. </a:t>
            </a:r>
          </a:p>
          <a:p>
            <a:pPr algn="just"/>
            <a:r>
              <a:rPr lang="en-US" sz="2600" dirty="0"/>
              <a:t>The diode clamps </a:t>
            </a:r>
            <a:r>
              <a:rPr lang="en-US" sz="2600" i="1" dirty="0"/>
              <a:t>D</a:t>
            </a:r>
            <a:r>
              <a:rPr lang="en-US" sz="2600" dirty="0"/>
              <a:t>1 and </a:t>
            </a:r>
            <a:r>
              <a:rPr lang="en-US" sz="2600" i="1" dirty="0"/>
              <a:t>D</a:t>
            </a:r>
            <a:r>
              <a:rPr lang="en-US" sz="2600" dirty="0"/>
              <a:t>2 then bound the input to 0.7 V. </a:t>
            </a:r>
          </a:p>
          <a:p>
            <a:endParaRPr lang="en-IN"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180306D2-CE91-420F-905A-9D499C1AF7F5}"/>
              </a:ext>
            </a:extLst>
          </p:cNvPr>
          <p:cNvPicPr>
            <a:picLocks noChangeAspect="1"/>
          </p:cNvPicPr>
          <p:nvPr/>
        </p:nvPicPr>
        <p:blipFill>
          <a:blip r:embed="rId2"/>
          <a:stretch>
            <a:fillRect/>
          </a:stretch>
        </p:blipFill>
        <p:spPr>
          <a:xfrm>
            <a:off x="1847850" y="547968"/>
            <a:ext cx="7294388" cy="2881032"/>
          </a:xfrm>
          <a:prstGeom prst="rect">
            <a:avLst/>
          </a:prstGeom>
        </p:spPr>
      </p:pic>
      <p:sp>
        <p:nvSpPr>
          <p:cNvPr id="6" name="Slide Number Placeholder 5">
            <a:extLst>
              <a:ext uri="{FF2B5EF4-FFF2-40B4-BE49-F238E27FC236}">
                <a16:creationId xmlns:a16="http://schemas.microsoft.com/office/drawing/2014/main" id="{664FFC1E-5E5A-4247-BB62-573FE2892352}"/>
              </a:ext>
            </a:extLst>
          </p:cNvPr>
          <p:cNvSpPr>
            <a:spLocks noGrp="1"/>
          </p:cNvSpPr>
          <p:nvPr>
            <p:ph type="sldNum" sz="quarter" idx="12"/>
          </p:nvPr>
        </p:nvSpPr>
        <p:spPr/>
        <p:txBody>
          <a:bodyPr/>
          <a:lstStyle/>
          <a:p>
            <a:fld id="{4D150A33-9CD0-4A98-854C-74B376B35DEB}" type="slidenum">
              <a:rPr lang="en-IN" smtClean="0"/>
              <a:t>29</a:t>
            </a:fld>
            <a:endParaRPr lang="en-IN"/>
          </a:p>
        </p:txBody>
      </p:sp>
    </p:spTree>
    <p:extLst>
      <p:ext uri="{BB962C8B-B14F-4D97-AF65-F5344CB8AC3E}">
        <p14:creationId xmlns:p14="http://schemas.microsoft.com/office/powerpoint/2010/main" val="3410150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9DE21-5EBE-485E-B73D-4EA124B70D37}"/>
              </a:ext>
            </a:extLst>
          </p:cNvPr>
          <p:cNvSpPr>
            <a:spLocks noGrp="1"/>
          </p:cNvSpPr>
          <p:nvPr>
            <p:ph type="title"/>
          </p:nvPr>
        </p:nvSpPr>
        <p:spPr>
          <a:xfrm>
            <a:off x="646111" y="452718"/>
            <a:ext cx="9404723" cy="776007"/>
          </a:xfrm>
        </p:spPr>
        <p:txBody>
          <a:bodyPr/>
          <a:lstStyle/>
          <a:p>
            <a:r>
              <a:rPr lang="en-IN" sz="3200" b="1" dirty="0"/>
              <a:t>20-1 Comparators with Zero Reference</a:t>
            </a:r>
            <a:endParaRPr lang="en-IN" sz="3200" dirty="0"/>
          </a:p>
        </p:txBody>
      </p:sp>
      <p:sp>
        <p:nvSpPr>
          <p:cNvPr id="3" name="Content Placeholder 2">
            <a:extLst>
              <a:ext uri="{FF2B5EF4-FFF2-40B4-BE49-F238E27FC236}">
                <a16:creationId xmlns:a16="http://schemas.microsoft.com/office/drawing/2014/main" id="{D47DD6C6-B442-4550-A1CF-B40B766A25D9}"/>
              </a:ext>
            </a:extLst>
          </p:cNvPr>
          <p:cNvSpPr>
            <a:spLocks noGrp="1"/>
          </p:cNvSpPr>
          <p:nvPr>
            <p:ph idx="1"/>
          </p:nvPr>
        </p:nvSpPr>
        <p:spPr>
          <a:xfrm>
            <a:off x="646112" y="1695450"/>
            <a:ext cx="10899778" cy="4219575"/>
          </a:xfrm>
        </p:spPr>
        <p:txBody>
          <a:bodyPr>
            <a:normAutofit/>
          </a:bodyPr>
          <a:lstStyle/>
          <a:p>
            <a:pPr algn="just"/>
            <a:r>
              <a:rPr lang="en-US" sz="2400" dirty="0"/>
              <a:t>Often we want to compare one voltage with another to see which is larger.</a:t>
            </a:r>
          </a:p>
          <a:p>
            <a:pPr algn="just"/>
            <a:r>
              <a:rPr lang="en-US" sz="2400" dirty="0"/>
              <a:t> In this situation, a </a:t>
            </a:r>
            <a:r>
              <a:rPr lang="en-US" sz="2400" b="1" dirty="0"/>
              <a:t>comparator </a:t>
            </a:r>
            <a:r>
              <a:rPr lang="en-US" sz="2400" dirty="0"/>
              <a:t>may be the perfect solution. </a:t>
            </a:r>
          </a:p>
          <a:p>
            <a:pPr algn="just"/>
            <a:r>
              <a:rPr lang="en-US" sz="2400" dirty="0"/>
              <a:t>A comparator is similar to an op amp because it has two input voltages (noninverting and inverting) and one output voltage. </a:t>
            </a:r>
          </a:p>
          <a:p>
            <a:pPr algn="just"/>
            <a:r>
              <a:rPr lang="en-US" sz="2400" dirty="0"/>
              <a:t>It differs from a linear op-amp circuit because it has a two-state output, either a low or a high voltage. </a:t>
            </a:r>
          </a:p>
          <a:p>
            <a:pPr algn="just"/>
            <a:r>
              <a:rPr lang="en-US" sz="2400" dirty="0"/>
              <a:t>Because of this, comparators are often used to interface with analog and digital circuits.</a:t>
            </a:r>
            <a:endParaRPr lang="en-IN" sz="2400" dirty="0"/>
          </a:p>
        </p:txBody>
      </p:sp>
      <p:sp>
        <p:nvSpPr>
          <p:cNvPr id="5" name="Slide Number Placeholder 4">
            <a:extLst>
              <a:ext uri="{FF2B5EF4-FFF2-40B4-BE49-F238E27FC236}">
                <a16:creationId xmlns:a16="http://schemas.microsoft.com/office/drawing/2014/main" id="{1665C545-8AED-46EE-8680-76124F56FBC3}"/>
              </a:ext>
            </a:extLst>
          </p:cNvPr>
          <p:cNvSpPr>
            <a:spLocks noGrp="1"/>
          </p:cNvSpPr>
          <p:nvPr>
            <p:ph type="sldNum" sz="quarter" idx="12"/>
          </p:nvPr>
        </p:nvSpPr>
        <p:spPr/>
        <p:txBody>
          <a:bodyPr/>
          <a:lstStyle/>
          <a:p>
            <a:fld id="{4D150A33-9CD0-4A98-854C-74B376B35DEB}" type="slidenum">
              <a:rPr lang="en-IN" smtClean="0"/>
              <a:t>3</a:t>
            </a:fld>
            <a:endParaRPr lang="en-IN"/>
          </a:p>
        </p:txBody>
      </p:sp>
    </p:spTree>
    <p:extLst>
      <p:ext uri="{BB962C8B-B14F-4D97-AF65-F5344CB8AC3E}">
        <p14:creationId xmlns:p14="http://schemas.microsoft.com/office/powerpoint/2010/main" val="1849710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561974"/>
            <a:ext cx="10660064" cy="5381625"/>
          </a:xfrm>
        </p:spPr>
        <p:txBody>
          <a:bodyPr>
            <a:noAutofit/>
          </a:bodyPr>
          <a:lstStyle/>
          <a:p>
            <a:pPr algn="just"/>
            <a:r>
              <a:rPr lang="en-US" sz="2400" dirty="0"/>
              <a:t>The inverting comparator produces an output square wave</a:t>
            </a:r>
          </a:p>
          <a:p>
            <a:pPr marL="0" indent="0" algn="just">
              <a:buNone/>
            </a:pPr>
            <a:r>
              <a:rPr lang="en-US" sz="2400" dirty="0"/>
              <a:t> with a frequency of 60 Hz.</a:t>
            </a:r>
          </a:p>
          <a:p>
            <a:pPr algn="just"/>
            <a:r>
              <a:rPr lang="en-US" sz="2400" dirty="0"/>
              <a:t> The output signal is called a </a:t>
            </a:r>
            <a:r>
              <a:rPr lang="en-US" sz="2400" i="1" dirty="0"/>
              <a:t>clock </a:t>
            </a:r>
            <a:r>
              <a:rPr lang="en-US" sz="2400" dirty="0"/>
              <a:t>because its frequency can be used to get seconds, minutes, and hours.</a:t>
            </a:r>
          </a:p>
          <a:p>
            <a:pPr algn="just"/>
            <a:r>
              <a:rPr lang="en-US" sz="2400" dirty="0"/>
              <a:t>A digital circuit called a </a:t>
            </a:r>
            <a:r>
              <a:rPr lang="en-US" sz="2400" i="1" dirty="0"/>
              <a:t>frequency divider </a:t>
            </a:r>
            <a:r>
              <a:rPr lang="en-US" sz="2400" dirty="0"/>
              <a:t>can divide the 60 Hz by 60 to get a square wave with a period of 1 s.</a:t>
            </a:r>
          </a:p>
          <a:p>
            <a:pPr algn="just"/>
            <a:r>
              <a:rPr lang="en-US" sz="2400" dirty="0"/>
              <a:t>Another divide-by-60 circuit can divide this signal to get a square wave with a period of 1 min.</a:t>
            </a:r>
          </a:p>
          <a:p>
            <a:pPr algn="just"/>
            <a:r>
              <a:rPr lang="en-US" sz="2400" dirty="0"/>
              <a:t> A final divide-by-60 circuit produces a square wave with a period of 1 hr. </a:t>
            </a:r>
          </a:p>
          <a:p>
            <a:pPr algn="just"/>
            <a:r>
              <a:rPr lang="en-US" sz="2400" dirty="0"/>
              <a:t>Using the three square waves (1 s, 1 min, 1 </a:t>
            </a:r>
            <a:r>
              <a:rPr lang="en-US" sz="2400" dirty="0" err="1"/>
              <a:t>hr</a:t>
            </a:r>
            <a:r>
              <a:rPr lang="en-US" sz="2400" dirty="0"/>
              <a:t>) with other digital circuits and seven-segment LED indicators, we can display the time of day numerically.</a:t>
            </a:r>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2" name="Slide Number Placeholder 1">
            <a:extLst>
              <a:ext uri="{FF2B5EF4-FFF2-40B4-BE49-F238E27FC236}">
                <a16:creationId xmlns:a16="http://schemas.microsoft.com/office/drawing/2014/main" id="{B0EC4A4E-EEB3-4859-A37C-1469998DC615}"/>
              </a:ext>
            </a:extLst>
          </p:cNvPr>
          <p:cNvSpPr>
            <a:spLocks noGrp="1"/>
          </p:cNvSpPr>
          <p:nvPr>
            <p:ph type="sldNum" sz="quarter" idx="12"/>
          </p:nvPr>
        </p:nvSpPr>
        <p:spPr/>
        <p:txBody>
          <a:bodyPr/>
          <a:lstStyle/>
          <a:p>
            <a:fld id="{4D150A33-9CD0-4A98-854C-74B376B35DEB}" type="slidenum">
              <a:rPr lang="en-IN" smtClean="0"/>
              <a:t>30</a:t>
            </a:fld>
            <a:endParaRPr lang="en-IN"/>
          </a:p>
        </p:txBody>
      </p:sp>
    </p:spTree>
    <p:extLst>
      <p:ext uri="{BB962C8B-B14F-4D97-AF65-F5344CB8AC3E}">
        <p14:creationId xmlns:p14="http://schemas.microsoft.com/office/powerpoint/2010/main" val="96717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776007"/>
          </a:xfrm>
        </p:spPr>
        <p:txBody>
          <a:bodyPr/>
          <a:lstStyle/>
          <a:p>
            <a:r>
              <a:rPr lang="en-IN" sz="3200" b="1" dirty="0"/>
              <a:t>20-2 Comparators with Nonzero References</a:t>
            </a:r>
            <a:endParaRPr lang="en-IN" sz="3200"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685925"/>
            <a:ext cx="10660064" cy="4067176"/>
          </a:xfrm>
        </p:spPr>
        <p:txBody>
          <a:bodyPr>
            <a:normAutofit/>
          </a:bodyPr>
          <a:lstStyle/>
          <a:p>
            <a:pPr algn="just"/>
            <a:r>
              <a:rPr lang="en-US" sz="2400" dirty="0"/>
              <a:t>In some applications, a threshold voltage different from zero may be preferred. </a:t>
            </a:r>
          </a:p>
          <a:p>
            <a:pPr algn="just"/>
            <a:r>
              <a:rPr lang="en-US" sz="2400" dirty="0"/>
              <a:t>By biasing either input, we can change the threshold voltage as needed.</a:t>
            </a:r>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5" name="Slide Number Placeholder 4">
            <a:extLst>
              <a:ext uri="{FF2B5EF4-FFF2-40B4-BE49-F238E27FC236}">
                <a16:creationId xmlns:a16="http://schemas.microsoft.com/office/drawing/2014/main" id="{0468D370-0171-4326-99C2-07C38513E5A6}"/>
              </a:ext>
            </a:extLst>
          </p:cNvPr>
          <p:cNvSpPr>
            <a:spLocks noGrp="1"/>
          </p:cNvSpPr>
          <p:nvPr>
            <p:ph type="sldNum" sz="quarter" idx="12"/>
          </p:nvPr>
        </p:nvSpPr>
        <p:spPr/>
        <p:txBody>
          <a:bodyPr/>
          <a:lstStyle/>
          <a:p>
            <a:fld id="{4D150A33-9CD0-4A98-854C-74B376B35DEB}" type="slidenum">
              <a:rPr lang="en-IN" smtClean="0"/>
              <a:t>31</a:t>
            </a:fld>
            <a:endParaRPr lang="en-IN"/>
          </a:p>
        </p:txBody>
      </p:sp>
    </p:spTree>
    <p:extLst>
      <p:ext uri="{BB962C8B-B14F-4D97-AF65-F5344CB8AC3E}">
        <p14:creationId xmlns:p14="http://schemas.microsoft.com/office/powerpoint/2010/main" val="3406415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871257"/>
          </a:xfrm>
        </p:spPr>
        <p:txBody>
          <a:bodyPr/>
          <a:lstStyle/>
          <a:p>
            <a:r>
              <a:rPr lang="en-IN" sz="3200" b="1" dirty="0"/>
              <a:t>Moving the Trip Point</a:t>
            </a:r>
            <a:endParaRPr lang="en-IN" sz="3200"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765968" y="1323975"/>
            <a:ext cx="10660064" cy="4533901"/>
          </a:xfrm>
        </p:spPr>
        <p:txBody>
          <a:bodyPr/>
          <a:lstStyle/>
          <a:p>
            <a:r>
              <a:rPr lang="en-US" sz="2400" dirty="0"/>
              <a:t>In Fig. 20-11</a:t>
            </a:r>
            <a:r>
              <a:rPr lang="en-US" sz="2400" i="1" dirty="0"/>
              <a:t>a</a:t>
            </a:r>
            <a:r>
              <a:rPr lang="en-US" sz="2400" dirty="0"/>
              <a:t>, a voltage divider produces the following reference voltage for the </a:t>
            </a:r>
            <a:r>
              <a:rPr lang="en-IN" sz="2400" dirty="0"/>
              <a:t>inverting input:</a:t>
            </a:r>
          </a:p>
          <a:p>
            <a:endParaRPr lang="en-IN" sz="2400" dirty="0"/>
          </a:p>
          <a:p>
            <a:r>
              <a:rPr lang="en-US" sz="2400" dirty="0"/>
              <a:t>When </a:t>
            </a:r>
            <a:r>
              <a:rPr lang="en-US" sz="2400" i="1" dirty="0"/>
              <a:t>v</a:t>
            </a:r>
            <a:r>
              <a:rPr lang="en-US" sz="2400" dirty="0"/>
              <a:t>in is greater than </a:t>
            </a:r>
            <a:r>
              <a:rPr lang="en-US" sz="2400" i="1" dirty="0" err="1"/>
              <a:t>v</a:t>
            </a:r>
            <a:r>
              <a:rPr lang="en-US" sz="2400" dirty="0" err="1"/>
              <a:t>ref</a:t>
            </a:r>
            <a:r>
              <a:rPr lang="en-US" sz="2400" dirty="0"/>
              <a:t>, the differential input voltage is positive and the output voltage is high. </a:t>
            </a:r>
          </a:p>
          <a:p>
            <a:r>
              <a:rPr lang="en-US" sz="2400" dirty="0"/>
              <a:t>When </a:t>
            </a:r>
            <a:r>
              <a:rPr lang="en-US" sz="2400" i="1" dirty="0"/>
              <a:t>v</a:t>
            </a:r>
            <a:r>
              <a:rPr lang="en-US" sz="2400" dirty="0"/>
              <a:t>in is less than </a:t>
            </a:r>
            <a:r>
              <a:rPr lang="en-US" sz="2400" i="1" dirty="0" err="1"/>
              <a:t>v</a:t>
            </a:r>
            <a:r>
              <a:rPr lang="en-US" sz="2400" dirty="0" err="1"/>
              <a:t>ref</a:t>
            </a:r>
            <a:r>
              <a:rPr lang="en-US" sz="2400" dirty="0"/>
              <a:t>, the differential input voltage is negative and the output voltage is low.</a:t>
            </a:r>
            <a:endParaRPr lang="en-IN" sz="2400" dirty="0"/>
          </a:p>
          <a:p>
            <a:endParaRPr lang="en-IN" dirty="0"/>
          </a:p>
          <a:p>
            <a:endParaRPr lang="en-IN"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17807EAE-1A8D-45AE-8BF4-03C577127D48}"/>
              </a:ext>
            </a:extLst>
          </p:cNvPr>
          <p:cNvPicPr>
            <a:picLocks noChangeAspect="1"/>
          </p:cNvPicPr>
          <p:nvPr/>
        </p:nvPicPr>
        <p:blipFill>
          <a:blip r:embed="rId2"/>
          <a:stretch>
            <a:fillRect/>
          </a:stretch>
        </p:blipFill>
        <p:spPr>
          <a:xfrm>
            <a:off x="6096000" y="1892308"/>
            <a:ext cx="1606800" cy="605848"/>
          </a:xfrm>
          <a:prstGeom prst="rect">
            <a:avLst/>
          </a:prstGeom>
        </p:spPr>
      </p:pic>
      <p:pic>
        <p:nvPicPr>
          <p:cNvPr id="6" name="Picture 5">
            <a:extLst>
              <a:ext uri="{FF2B5EF4-FFF2-40B4-BE49-F238E27FC236}">
                <a16:creationId xmlns:a16="http://schemas.microsoft.com/office/drawing/2014/main" id="{41A3B78B-3E2A-4252-9B6D-CF540B06DCDA}"/>
              </a:ext>
            </a:extLst>
          </p:cNvPr>
          <p:cNvPicPr>
            <a:picLocks noChangeAspect="1"/>
          </p:cNvPicPr>
          <p:nvPr/>
        </p:nvPicPr>
        <p:blipFill>
          <a:blip r:embed="rId3"/>
          <a:stretch>
            <a:fillRect/>
          </a:stretch>
        </p:blipFill>
        <p:spPr>
          <a:xfrm>
            <a:off x="1340925" y="4425176"/>
            <a:ext cx="4755075" cy="2001033"/>
          </a:xfrm>
          <a:prstGeom prst="rect">
            <a:avLst/>
          </a:prstGeom>
        </p:spPr>
      </p:pic>
      <p:sp>
        <p:nvSpPr>
          <p:cNvPr id="7" name="Slide Number Placeholder 6">
            <a:extLst>
              <a:ext uri="{FF2B5EF4-FFF2-40B4-BE49-F238E27FC236}">
                <a16:creationId xmlns:a16="http://schemas.microsoft.com/office/drawing/2014/main" id="{4512F594-64DB-407A-9A6C-837C5DE33375}"/>
              </a:ext>
            </a:extLst>
          </p:cNvPr>
          <p:cNvSpPr>
            <a:spLocks noGrp="1"/>
          </p:cNvSpPr>
          <p:nvPr>
            <p:ph type="sldNum" sz="quarter" idx="12"/>
          </p:nvPr>
        </p:nvSpPr>
        <p:spPr/>
        <p:txBody>
          <a:bodyPr/>
          <a:lstStyle/>
          <a:p>
            <a:fld id="{4D150A33-9CD0-4A98-854C-74B376B35DEB}" type="slidenum">
              <a:rPr lang="en-IN" smtClean="0"/>
              <a:t>32</a:t>
            </a:fld>
            <a:endParaRPr lang="en-IN"/>
          </a:p>
        </p:txBody>
      </p:sp>
    </p:spTree>
    <p:extLst>
      <p:ext uri="{BB962C8B-B14F-4D97-AF65-F5344CB8AC3E}">
        <p14:creationId xmlns:p14="http://schemas.microsoft.com/office/powerpoint/2010/main" val="2443501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063416"/>
            <a:ext cx="10660064" cy="4689685"/>
          </a:xfrm>
        </p:spPr>
        <p:txBody>
          <a:bodyPr>
            <a:normAutofit/>
          </a:bodyPr>
          <a:lstStyle/>
          <a:p>
            <a:pPr algn="just"/>
            <a:r>
              <a:rPr lang="en-US" sz="2400" dirty="0"/>
              <a:t>A bypass capacitor is typically used on the inverting input, as shown in Fig. 20-11</a:t>
            </a:r>
            <a:r>
              <a:rPr lang="en-US" sz="2400" i="1" dirty="0"/>
              <a:t>a</a:t>
            </a:r>
            <a:r>
              <a:rPr lang="en-US" sz="2400" dirty="0"/>
              <a:t>. </a:t>
            </a:r>
          </a:p>
          <a:p>
            <a:pPr algn="just"/>
            <a:r>
              <a:rPr lang="en-US" sz="2400" dirty="0"/>
              <a:t>This reduces the amount of power-supply ripple and other noise appearing </a:t>
            </a:r>
            <a:r>
              <a:rPr lang="en-IN" sz="2400" dirty="0"/>
              <a:t>at the inverting input.</a:t>
            </a:r>
          </a:p>
          <a:p>
            <a:pPr algn="just"/>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6" name="Picture 5">
            <a:extLst>
              <a:ext uri="{FF2B5EF4-FFF2-40B4-BE49-F238E27FC236}">
                <a16:creationId xmlns:a16="http://schemas.microsoft.com/office/drawing/2014/main" id="{B74C66D4-385E-415A-8767-C3D14905DE1A}"/>
              </a:ext>
            </a:extLst>
          </p:cNvPr>
          <p:cNvPicPr>
            <a:picLocks noChangeAspect="1"/>
          </p:cNvPicPr>
          <p:nvPr/>
        </p:nvPicPr>
        <p:blipFill>
          <a:blip r:embed="rId2"/>
          <a:stretch>
            <a:fillRect/>
          </a:stretch>
        </p:blipFill>
        <p:spPr>
          <a:xfrm>
            <a:off x="3376798" y="3039303"/>
            <a:ext cx="4061813" cy="2362200"/>
          </a:xfrm>
          <a:prstGeom prst="rect">
            <a:avLst/>
          </a:prstGeom>
        </p:spPr>
      </p:pic>
      <p:sp>
        <p:nvSpPr>
          <p:cNvPr id="2" name="Slide Number Placeholder 1">
            <a:extLst>
              <a:ext uri="{FF2B5EF4-FFF2-40B4-BE49-F238E27FC236}">
                <a16:creationId xmlns:a16="http://schemas.microsoft.com/office/drawing/2014/main" id="{1E7FB88B-C5BF-4A17-AAE1-1C6C8CB9F91E}"/>
              </a:ext>
            </a:extLst>
          </p:cNvPr>
          <p:cNvSpPr>
            <a:spLocks noGrp="1"/>
          </p:cNvSpPr>
          <p:nvPr>
            <p:ph type="sldNum" sz="quarter" idx="12"/>
          </p:nvPr>
        </p:nvSpPr>
        <p:spPr/>
        <p:txBody>
          <a:bodyPr/>
          <a:lstStyle/>
          <a:p>
            <a:fld id="{4D150A33-9CD0-4A98-854C-74B376B35DEB}" type="slidenum">
              <a:rPr lang="en-IN" smtClean="0"/>
              <a:t>33</a:t>
            </a:fld>
            <a:endParaRPr lang="en-IN"/>
          </a:p>
        </p:txBody>
      </p:sp>
    </p:spTree>
    <p:extLst>
      <p:ext uri="{BB962C8B-B14F-4D97-AF65-F5344CB8AC3E}">
        <p14:creationId xmlns:p14="http://schemas.microsoft.com/office/powerpoint/2010/main" val="3151329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247774"/>
            <a:ext cx="10660064" cy="4876801"/>
          </a:xfrm>
        </p:spPr>
        <p:txBody>
          <a:bodyPr>
            <a:normAutofit/>
          </a:bodyPr>
          <a:lstStyle/>
          <a:p>
            <a:r>
              <a:rPr lang="en-US" sz="2400" dirty="0"/>
              <a:t>To be effective, the cutoff frequency of this bypass circuit should be much lower than the ripple frequency of the power supply. </a:t>
            </a:r>
          </a:p>
          <a:p>
            <a:r>
              <a:rPr lang="en-US" sz="2400" dirty="0"/>
              <a:t>The cutoff frequency is given by: </a:t>
            </a:r>
          </a:p>
          <a:p>
            <a:endParaRPr lang="en-US"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EF590B61-97B3-447B-B76C-DCA3B70370AC}"/>
              </a:ext>
            </a:extLst>
          </p:cNvPr>
          <p:cNvPicPr>
            <a:picLocks noChangeAspect="1"/>
          </p:cNvPicPr>
          <p:nvPr/>
        </p:nvPicPr>
        <p:blipFill>
          <a:blip r:embed="rId2"/>
          <a:stretch>
            <a:fillRect/>
          </a:stretch>
        </p:blipFill>
        <p:spPr>
          <a:xfrm>
            <a:off x="3238500" y="3058261"/>
            <a:ext cx="2076450" cy="526559"/>
          </a:xfrm>
          <a:prstGeom prst="rect">
            <a:avLst/>
          </a:prstGeom>
        </p:spPr>
      </p:pic>
      <p:sp>
        <p:nvSpPr>
          <p:cNvPr id="2" name="Slide Number Placeholder 1">
            <a:extLst>
              <a:ext uri="{FF2B5EF4-FFF2-40B4-BE49-F238E27FC236}">
                <a16:creationId xmlns:a16="http://schemas.microsoft.com/office/drawing/2014/main" id="{903D1656-537D-4F9F-A7D5-9DDEBC7A9C02}"/>
              </a:ext>
            </a:extLst>
          </p:cNvPr>
          <p:cNvSpPr>
            <a:spLocks noGrp="1"/>
          </p:cNvSpPr>
          <p:nvPr>
            <p:ph type="sldNum" sz="quarter" idx="12"/>
          </p:nvPr>
        </p:nvSpPr>
        <p:spPr/>
        <p:txBody>
          <a:bodyPr/>
          <a:lstStyle/>
          <a:p>
            <a:fld id="{4D150A33-9CD0-4A98-854C-74B376B35DEB}" type="slidenum">
              <a:rPr lang="en-IN" smtClean="0"/>
              <a:t>34</a:t>
            </a:fld>
            <a:endParaRPr lang="en-IN"/>
          </a:p>
        </p:txBody>
      </p:sp>
    </p:spTree>
    <p:extLst>
      <p:ext uri="{BB962C8B-B14F-4D97-AF65-F5344CB8AC3E}">
        <p14:creationId xmlns:p14="http://schemas.microsoft.com/office/powerpoint/2010/main" val="8394850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EE70D1-DF08-4602-B454-E1777366DC9F}"/>
              </a:ext>
            </a:extLst>
          </p:cNvPr>
          <p:cNvSpPr>
            <a:spLocks noGrp="1"/>
          </p:cNvSpPr>
          <p:nvPr>
            <p:ph idx="1"/>
          </p:nvPr>
        </p:nvSpPr>
        <p:spPr>
          <a:xfrm>
            <a:off x="1103312" y="866776"/>
            <a:ext cx="9869488" cy="5381624"/>
          </a:xfrm>
        </p:spPr>
        <p:txBody>
          <a:bodyPr/>
          <a:lstStyle/>
          <a:p>
            <a:pPr algn="just"/>
            <a:r>
              <a:rPr lang="en-US" sz="2400" dirty="0"/>
              <a:t>Figure 20-11</a:t>
            </a:r>
            <a:r>
              <a:rPr lang="en-US" sz="2400" i="1" dirty="0"/>
              <a:t>b </a:t>
            </a:r>
            <a:r>
              <a:rPr lang="en-US" sz="2400" dirty="0"/>
              <a:t>shows the </a:t>
            </a:r>
            <a:r>
              <a:rPr lang="en-US" sz="2400" b="1" dirty="0"/>
              <a:t>transfer characteristic</a:t>
            </a:r>
          </a:p>
          <a:p>
            <a:pPr marL="0" indent="0" algn="just">
              <a:buNone/>
            </a:pPr>
            <a:r>
              <a:rPr lang="en-US" sz="2400" b="1" dirty="0"/>
              <a:t>   </a:t>
            </a:r>
            <a:r>
              <a:rPr lang="en-US" sz="2400" dirty="0"/>
              <a:t>(input/output response).</a:t>
            </a:r>
          </a:p>
          <a:p>
            <a:pPr algn="just"/>
            <a:r>
              <a:rPr lang="en-US" sz="2400" dirty="0"/>
              <a:t>The trip point is now equal to </a:t>
            </a:r>
            <a:r>
              <a:rPr lang="en-US" sz="2400" i="1" dirty="0" err="1"/>
              <a:t>v</a:t>
            </a:r>
            <a:r>
              <a:rPr lang="en-US" sz="2400" dirty="0" err="1"/>
              <a:t>ref</a:t>
            </a:r>
            <a:r>
              <a:rPr lang="en-US" sz="2400" dirty="0"/>
              <a:t>. When </a:t>
            </a:r>
            <a:r>
              <a:rPr lang="en-US" sz="2400" i="1" dirty="0"/>
              <a:t>v</a:t>
            </a:r>
            <a:r>
              <a:rPr lang="en-US" sz="2400" dirty="0"/>
              <a:t>in is greater than </a:t>
            </a:r>
            <a:r>
              <a:rPr lang="en-US" sz="2400" i="1" dirty="0" err="1"/>
              <a:t>v</a:t>
            </a:r>
            <a:r>
              <a:rPr lang="en-US" sz="2400" dirty="0" err="1"/>
              <a:t>ref</a:t>
            </a:r>
            <a:r>
              <a:rPr lang="en-US" sz="2400" dirty="0"/>
              <a:t>, the output of the comparator goes into positive saturation. </a:t>
            </a:r>
          </a:p>
          <a:p>
            <a:pPr algn="just"/>
            <a:r>
              <a:rPr lang="en-US" sz="2400" dirty="0"/>
              <a:t>When </a:t>
            </a:r>
            <a:r>
              <a:rPr lang="en-US" sz="2400" i="1" dirty="0"/>
              <a:t>v</a:t>
            </a:r>
            <a:r>
              <a:rPr lang="en-US" sz="2400" dirty="0"/>
              <a:t>in is less than </a:t>
            </a:r>
            <a:r>
              <a:rPr lang="en-US" sz="2400" i="1" dirty="0" err="1"/>
              <a:t>v</a:t>
            </a:r>
            <a:r>
              <a:rPr lang="en-US" sz="2400" dirty="0" err="1"/>
              <a:t>ref</a:t>
            </a:r>
            <a:r>
              <a:rPr lang="en-US" sz="2400" dirty="0"/>
              <a:t>, the output </a:t>
            </a:r>
            <a:r>
              <a:rPr lang="en-IN" sz="2400" dirty="0"/>
              <a:t>goes into negative saturation.</a:t>
            </a:r>
          </a:p>
          <a:p>
            <a:endParaRPr lang="en-IN" dirty="0"/>
          </a:p>
        </p:txBody>
      </p:sp>
      <p:pic>
        <p:nvPicPr>
          <p:cNvPr id="4" name="Picture 3">
            <a:extLst>
              <a:ext uri="{FF2B5EF4-FFF2-40B4-BE49-F238E27FC236}">
                <a16:creationId xmlns:a16="http://schemas.microsoft.com/office/drawing/2014/main" id="{EE6D9E7E-ED41-4FD3-8A96-D302BB0E1586}"/>
              </a:ext>
            </a:extLst>
          </p:cNvPr>
          <p:cNvPicPr>
            <a:picLocks noChangeAspect="1"/>
          </p:cNvPicPr>
          <p:nvPr/>
        </p:nvPicPr>
        <p:blipFill>
          <a:blip r:embed="rId2"/>
          <a:stretch>
            <a:fillRect/>
          </a:stretch>
        </p:blipFill>
        <p:spPr>
          <a:xfrm>
            <a:off x="1838739" y="3798094"/>
            <a:ext cx="7267955" cy="2193129"/>
          </a:xfrm>
          <a:prstGeom prst="rect">
            <a:avLst/>
          </a:prstGeom>
        </p:spPr>
      </p:pic>
      <p:sp>
        <p:nvSpPr>
          <p:cNvPr id="2" name="Slide Number Placeholder 1">
            <a:extLst>
              <a:ext uri="{FF2B5EF4-FFF2-40B4-BE49-F238E27FC236}">
                <a16:creationId xmlns:a16="http://schemas.microsoft.com/office/drawing/2014/main" id="{EF3EF8B4-F93A-4E0A-8107-773C442ED296}"/>
              </a:ext>
            </a:extLst>
          </p:cNvPr>
          <p:cNvSpPr>
            <a:spLocks noGrp="1"/>
          </p:cNvSpPr>
          <p:nvPr>
            <p:ph type="sldNum" sz="quarter" idx="12"/>
          </p:nvPr>
        </p:nvSpPr>
        <p:spPr/>
        <p:txBody>
          <a:bodyPr/>
          <a:lstStyle/>
          <a:p>
            <a:fld id="{4D150A33-9CD0-4A98-854C-74B376B35DEB}" type="slidenum">
              <a:rPr lang="en-IN" smtClean="0"/>
              <a:t>35</a:t>
            </a:fld>
            <a:endParaRPr lang="en-IN"/>
          </a:p>
        </p:txBody>
      </p:sp>
    </p:spTree>
    <p:extLst>
      <p:ext uri="{BB962C8B-B14F-4D97-AF65-F5344CB8AC3E}">
        <p14:creationId xmlns:p14="http://schemas.microsoft.com/office/powerpoint/2010/main" val="3392877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752475"/>
            <a:ext cx="10660064" cy="5000626"/>
          </a:xfrm>
        </p:spPr>
        <p:txBody>
          <a:bodyPr>
            <a:normAutofit/>
          </a:bodyPr>
          <a:lstStyle/>
          <a:p>
            <a:pPr algn="just"/>
            <a:r>
              <a:rPr lang="en-US" sz="2400" dirty="0"/>
              <a:t>A comparator like this is sometimes called a </a:t>
            </a:r>
            <a:r>
              <a:rPr lang="en-US" sz="2400" i="1" dirty="0"/>
              <a:t>limit detector </a:t>
            </a:r>
          </a:p>
          <a:p>
            <a:pPr marL="0" indent="0" algn="just">
              <a:buNone/>
            </a:pPr>
            <a:r>
              <a:rPr lang="en-US" sz="2400" i="1" dirty="0"/>
              <a:t>   </a:t>
            </a:r>
            <a:r>
              <a:rPr lang="en-US" sz="2400" dirty="0"/>
              <a:t>because a positive output indicates that the input voltage exceeds a specific limit. </a:t>
            </a:r>
          </a:p>
          <a:p>
            <a:pPr algn="just"/>
            <a:r>
              <a:rPr lang="en-US" sz="2400" dirty="0"/>
              <a:t>With different values of </a:t>
            </a:r>
            <a:r>
              <a:rPr lang="en-US" sz="2400" i="1" dirty="0"/>
              <a:t>R</a:t>
            </a:r>
            <a:r>
              <a:rPr lang="en-US" sz="2400" dirty="0"/>
              <a:t>1 and </a:t>
            </a:r>
            <a:r>
              <a:rPr lang="en-US" sz="2400" i="1" dirty="0"/>
              <a:t>R</a:t>
            </a:r>
            <a:r>
              <a:rPr lang="en-US" sz="2400" dirty="0"/>
              <a:t>2, we can set the limit anywhere between 0 and </a:t>
            </a:r>
            <a:r>
              <a:rPr lang="en-US" sz="2400" i="1" dirty="0"/>
              <a:t>VCC</a:t>
            </a:r>
            <a:r>
              <a:rPr lang="en-US" sz="2400" dirty="0"/>
              <a:t>. </a:t>
            </a:r>
          </a:p>
          <a:p>
            <a:pPr algn="just"/>
            <a:r>
              <a:rPr lang="en-US" sz="2400" dirty="0"/>
              <a:t>If a negative limit is preferred, connect -V</a:t>
            </a:r>
            <a:r>
              <a:rPr lang="en-US" sz="2400" i="1" dirty="0"/>
              <a:t>EE </a:t>
            </a:r>
            <a:r>
              <a:rPr lang="en-US" sz="2400" dirty="0"/>
              <a:t>to the voltage divider, as shown in Fig. 20-11</a:t>
            </a:r>
            <a:r>
              <a:rPr lang="en-US" sz="2400" i="1" dirty="0"/>
              <a:t>c</a:t>
            </a:r>
            <a:r>
              <a:rPr lang="en-US" sz="2400" dirty="0"/>
              <a:t>.</a:t>
            </a:r>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DF90F958-62D6-4572-8F53-C8E5F795606F}"/>
              </a:ext>
            </a:extLst>
          </p:cNvPr>
          <p:cNvPicPr>
            <a:picLocks noChangeAspect="1"/>
          </p:cNvPicPr>
          <p:nvPr/>
        </p:nvPicPr>
        <p:blipFill>
          <a:blip r:embed="rId2"/>
          <a:stretch>
            <a:fillRect/>
          </a:stretch>
        </p:blipFill>
        <p:spPr>
          <a:xfrm>
            <a:off x="2454074" y="3717468"/>
            <a:ext cx="4041975" cy="2035633"/>
          </a:xfrm>
          <a:prstGeom prst="rect">
            <a:avLst/>
          </a:prstGeom>
        </p:spPr>
      </p:pic>
      <p:sp>
        <p:nvSpPr>
          <p:cNvPr id="2" name="Slide Number Placeholder 1">
            <a:extLst>
              <a:ext uri="{FF2B5EF4-FFF2-40B4-BE49-F238E27FC236}">
                <a16:creationId xmlns:a16="http://schemas.microsoft.com/office/drawing/2014/main" id="{6383B69E-C8E0-42FA-9E9E-1175C6E7A19C}"/>
              </a:ext>
            </a:extLst>
          </p:cNvPr>
          <p:cNvSpPr>
            <a:spLocks noGrp="1"/>
          </p:cNvSpPr>
          <p:nvPr>
            <p:ph type="sldNum" sz="quarter" idx="12"/>
          </p:nvPr>
        </p:nvSpPr>
        <p:spPr/>
        <p:txBody>
          <a:bodyPr/>
          <a:lstStyle/>
          <a:p>
            <a:fld id="{4D150A33-9CD0-4A98-854C-74B376B35DEB}" type="slidenum">
              <a:rPr lang="en-IN" smtClean="0"/>
              <a:t>36</a:t>
            </a:fld>
            <a:endParaRPr lang="en-IN"/>
          </a:p>
        </p:txBody>
      </p:sp>
    </p:spTree>
    <p:extLst>
      <p:ext uri="{BB962C8B-B14F-4D97-AF65-F5344CB8AC3E}">
        <p14:creationId xmlns:p14="http://schemas.microsoft.com/office/powerpoint/2010/main" val="14706958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222513"/>
            <a:ext cx="10660064" cy="4578213"/>
          </a:xfrm>
        </p:spPr>
        <p:txBody>
          <a:bodyPr>
            <a:normAutofit/>
          </a:bodyPr>
          <a:lstStyle/>
          <a:p>
            <a:r>
              <a:rPr lang="en-IN" sz="2400" dirty="0"/>
              <a:t>Now </a:t>
            </a:r>
            <a:r>
              <a:rPr lang="en-US" sz="2400" dirty="0"/>
              <a:t>a negative reference voltage is applied to the inverting input. </a:t>
            </a:r>
          </a:p>
          <a:p>
            <a:r>
              <a:rPr lang="en-US" sz="2400" dirty="0"/>
              <a:t>When </a:t>
            </a:r>
            <a:r>
              <a:rPr lang="en-US" sz="2400" i="1" dirty="0"/>
              <a:t>v</a:t>
            </a:r>
            <a:r>
              <a:rPr lang="en-US" sz="2400" dirty="0"/>
              <a:t>in is more positive than </a:t>
            </a:r>
            <a:r>
              <a:rPr lang="en-US" sz="2400" i="1" dirty="0" err="1"/>
              <a:t>v</a:t>
            </a:r>
            <a:r>
              <a:rPr lang="en-US" sz="2400" dirty="0" err="1"/>
              <a:t>ref</a:t>
            </a:r>
            <a:r>
              <a:rPr lang="en-US" sz="2400" dirty="0"/>
              <a:t>, the differential input voltage is positive and the output is high, as shown in Fig. 20-11</a:t>
            </a:r>
            <a:r>
              <a:rPr lang="en-US" sz="2400" i="1" dirty="0"/>
              <a:t>d</a:t>
            </a:r>
            <a:r>
              <a:rPr lang="en-US" sz="2400" dirty="0"/>
              <a:t>. </a:t>
            </a:r>
          </a:p>
          <a:p>
            <a:r>
              <a:rPr lang="en-US" sz="2400" dirty="0"/>
              <a:t>When </a:t>
            </a:r>
            <a:r>
              <a:rPr lang="en-US" sz="2400" i="1" dirty="0"/>
              <a:t>v</a:t>
            </a:r>
            <a:r>
              <a:rPr lang="en-US" sz="2400" dirty="0"/>
              <a:t>in is more negative than </a:t>
            </a:r>
            <a:r>
              <a:rPr lang="en-US" sz="2400" i="1" dirty="0" err="1"/>
              <a:t>v</a:t>
            </a:r>
            <a:r>
              <a:rPr lang="en-US" sz="2400" dirty="0" err="1"/>
              <a:t>ref</a:t>
            </a:r>
            <a:r>
              <a:rPr lang="en-US" sz="2400" dirty="0"/>
              <a:t>, the output is low.</a:t>
            </a:r>
          </a:p>
          <a:p>
            <a:endParaRPr lang="en-US" sz="2400" dirty="0"/>
          </a:p>
          <a:p>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6" name="Picture 5">
            <a:extLst>
              <a:ext uri="{FF2B5EF4-FFF2-40B4-BE49-F238E27FC236}">
                <a16:creationId xmlns:a16="http://schemas.microsoft.com/office/drawing/2014/main" id="{E3AF7BAE-2368-4E25-9A9E-F83D6F9367B4}"/>
              </a:ext>
            </a:extLst>
          </p:cNvPr>
          <p:cNvPicPr>
            <a:picLocks noChangeAspect="1"/>
          </p:cNvPicPr>
          <p:nvPr/>
        </p:nvPicPr>
        <p:blipFill>
          <a:blip r:embed="rId2"/>
          <a:stretch>
            <a:fillRect/>
          </a:stretch>
        </p:blipFill>
        <p:spPr>
          <a:xfrm>
            <a:off x="2226366" y="3511619"/>
            <a:ext cx="6679096" cy="2289107"/>
          </a:xfrm>
          <a:prstGeom prst="rect">
            <a:avLst/>
          </a:prstGeom>
        </p:spPr>
      </p:pic>
      <p:sp>
        <p:nvSpPr>
          <p:cNvPr id="2" name="Slide Number Placeholder 1">
            <a:extLst>
              <a:ext uri="{FF2B5EF4-FFF2-40B4-BE49-F238E27FC236}">
                <a16:creationId xmlns:a16="http://schemas.microsoft.com/office/drawing/2014/main" id="{E07B9DCB-3BE2-4A07-9007-B98D4CB349D5}"/>
              </a:ext>
            </a:extLst>
          </p:cNvPr>
          <p:cNvSpPr>
            <a:spLocks noGrp="1"/>
          </p:cNvSpPr>
          <p:nvPr>
            <p:ph type="sldNum" sz="quarter" idx="12"/>
          </p:nvPr>
        </p:nvSpPr>
        <p:spPr/>
        <p:txBody>
          <a:bodyPr/>
          <a:lstStyle/>
          <a:p>
            <a:fld id="{4D150A33-9CD0-4A98-854C-74B376B35DEB}" type="slidenum">
              <a:rPr lang="en-IN" smtClean="0"/>
              <a:t>37</a:t>
            </a:fld>
            <a:endParaRPr lang="en-IN"/>
          </a:p>
        </p:txBody>
      </p:sp>
    </p:spTree>
    <p:extLst>
      <p:ext uri="{BB962C8B-B14F-4D97-AF65-F5344CB8AC3E}">
        <p14:creationId xmlns:p14="http://schemas.microsoft.com/office/powerpoint/2010/main" val="32019353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823632"/>
          </a:xfrm>
        </p:spPr>
        <p:txBody>
          <a:bodyPr/>
          <a:lstStyle/>
          <a:p>
            <a:r>
              <a:rPr lang="en-IN" sz="3200" b="1" dirty="0"/>
              <a:t>Single-Supply Comparator</a:t>
            </a:r>
            <a:endParaRPr lang="en-IN" sz="3200"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276350"/>
            <a:ext cx="10660064" cy="4476751"/>
          </a:xfrm>
        </p:spPr>
        <p:txBody>
          <a:bodyPr>
            <a:normAutofit/>
          </a:bodyPr>
          <a:lstStyle/>
          <a:p>
            <a:pPr algn="just"/>
            <a:r>
              <a:rPr lang="en-US" sz="2400" dirty="0"/>
              <a:t>A typical op amp like the 741C can run on a single positive supply by grounding the -</a:t>
            </a:r>
            <a:r>
              <a:rPr lang="en-US" sz="2400" i="1" dirty="0"/>
              <a:t>VEE </a:t>
            </a:r>
            <a:r>
              <a:rPr lang="en-US" sz="2400" dirty="0"/>
              <a:t>pin, as shown in Fig. 20-12</a:t>
            </a:r>
            <a:r>
              <a:rPr lang="en-US" sz="2400" i="1" dirty="0"/>
              <a:t>a</a:t>
            </a:r>
            <a:r>
              <a:rPr lang="en-US" sz="2400" dirty="0"/>
              <a:t>. </a:t>
            </a:r>
          </a:p>
          <a:p>
            <a:pPr algn="just"/>
            <a:r>
              <a:rPr lang="en-US" sz="2400" dirty="0"/>
              <a:t>The output voltage has only one polarity, either a low or a high positive voltage.</a:t>
            </a:r>
          </a:p>
          <a:p>
            <a:pPr algn="just"/>
            <a:r>
              <a:rPr lang="en-US" sz="2400" dirty="0"/>
              <a:t> For instance, with </a:t>
            </a:r>
            <a:r>
              <a:rPr lang="en-US" sz="2400" i="1" dirty="0"/>
              <a:t>VCC </a:t>
            </a:r>
            <a:r>
              <a:rPr lang="en-US" sz="2400" dirty="0"/>
              <a:t>equal to +15 V, the output swing is from approximately +1.5 V (low state) to around +13.5 V (high state).</a:t>
            </a:r>
          </a:p>
          <a:p>
            <a:pPr algn="just"/>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8AC330D7-6433-4C96-81F0-0E818D9BE571}"/>
              </a:ext>
            </a:extLst>
          </p:cNvPr>
          <p:cNvPicPr>
            <a:picLocks noChangeAspect="1"/>
          </p:cNvPicPr>
          <p:nvPr/>
        </p:nvPicPr>
        <p:blipFill>
          <a:blip r:embed="rId2"/>
          <a:stretch>
            <a:fillRect/>
          </a:stretch>
        </p:blipFill>
        <p:spPr>
          <a:xfrm>
            <a:off x="1514475" y="3913534"/>
            <a:ext cx="5962650" cy="1839567"/>
          </a:xfrm>
          <a:prstGeom prst="rect">
            <a:avLst/>
          </a:prstGeom>
        </p:spPr>
      </p:pic>
      <p:sp>
        <p:nvSpPr>
          <p:cNvPr id="6" name="Slide Number Placeholder 5">
            <a:extLst>
              <a:ext uri="{FF2B5EF4-FFF2-40B4-BE49-F238E27FC236}">
                <a16:creationId xmlns:a16="http://schemas.microsoft.com/office/drawing/2014/main" id="{702D17AA-B2C0-4521-BE81-02D19F13AB6C}"/>
              </a:ext>
            </a:extLst>
          </p:cNvPr>
          <p:cNvSpPr>
            <a:spLocks noGrp="1"/>
          </p:cNvSpPr>
          <p:nvPr>
            <p:ph type="sldNum" sz="quarter" idx="12"/>
          </p:nvPr>
        </p:nvSpPr>
        <p:spPr/>
        <p:txBody>
          <a:bodyPr/>
          <a:lstStyle/>
          <a:p>
            <a:fld id="{4D150A33-9CD0-4A98-854C-74B376B35DEB}" type="slidenum">
              <a:rPr lang="en-IN" smtClean="0"/>
              <a:t>38</a:t>
            </a:fld>
            <a:endParaRPr lang="en-IN"/>
          </a:p>
        </p:txBody>
      </p:sp>
    </p:spTree>
    <p:extLst>
      <p:ext uri="{BB962C8B-B14F-4D97-AF65-F5344CB8AC3E}">
        <p14:creationId xmlns:p14="http://schemas.microsoft.com/office/powerpoint/2010/main" val="30727432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857250"/>
            <a:ext cx="10660064" cy="4895851"/>
          </a:xfrm>
        </p:spPr>
        <p:txBody>
          <a:bodyPr>
            <a:normAutofit/>
          </a:bodyPr>
          <a:lstStyle/>
          <a:p>
            <a:r>
              <a:rPr lang="en-US" sz="2400" dirty="0"/>
              <a:t>When </a:t>
            </a:r>
            <a:r>
              <a:rPr lang="en-US" sz="2400" i="1" dirty="0"/>
              <a:t>v</a:t>
            </a:r>
            <a:r>
              <a:rPr lang="en-US" sz="2400" dirty="0"/>
              <a:t>in is greater than </a:t>
            </a:r>
            <a:r>
              <a:rPr lang="en-US" sz="2400" i="1" dirty="0" err="1"/>
              <a:t>v</a:t>
            </a:r>
            <a:r>
              <a:rPr lang="en-US" sz="2400" dirty="0" err="1"/>
              <a:t>ref</a:t>
            </a:r>
            <a:r>
              <a:rPr lang="en-US" sz="2400" dirty="0"/>
              <a:t>, the output is high, as shown in Fig. 20-12</a:t>
            </a:r>
            <a:r>
              <a:rPr lang="en-US" sz="2400" i="1" dirty="0"/>
              <a:t>b</a:t>
            </a:r>
            <a:r>
              <a:rPr lang="en-US" sz="2400" dirty="0"/>
              <a:t>.</a:t>
            </a:r>
          </a:p>
          <a:p>
            <a:r>
              <a:rPr lang="en-US" sz="2400" dirty="0"/>
              <a:t>When </a:t>
            </a:r>
            <a:r>
              <a:rPr lang="en-US" sz="2400" i="1" dirty="0"/>
              <a:t>v</a:t>
            </a:r>
            <a:r>
              <a:rPr lang="en-US" sz="2400" dirty="0"/>
              <a:t>in is less than </a:t>
            </a:r>
            <a:r>
              <a:rPr lang="en-US" sz="2400" i="1" dirty="0" err="1"/>
              <a:t>v</a:t>
            </a:r>
            <a:r>
              <a:rPr lang="en-US" sz="2400" dirty="0" err="1"/>
              <a:t>ref</a:t>
            </a:r>
            <a:r>
              <a:rPr lang="en-US" sz="2400" dirty="0"/>
              <a:t>, the output is low. </a:t>
            </a:r>
          </a:p>
          <a:p>
            <a:r>
              <a:rPr lang="en-US" sz="2400" dirty="0"/>
              <a:t>In either case, the output has a positive polarity. </a:t>
            </a:r>
          </a:p>
          <a:p>
            <a:r>
              <a:rPr lang="en-US" sz="2400" dirty="0"/>
              <a:t>For many digital applications, this kind of positive output is preferred.</a:t>
            </a:r>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46FA05AB-3206-44DF-879F-1411E9AE62B9}"/>
              </a:ext>
            </a:extLst>
          </p:cNvPr>
          <p:cNvPicPr>
            <a:picLocks noChangeAspect="1"/>
          </p:cNvPicPr>
          <p:nvPr/>
        </p:nvPicPr>
        <p:blipFill>
          <a:blip r:embed="rId2"/>
          <a:stretch>
            <a:fillRect/>
          </a:stretch>
        </p:blipFill>
        <p:spPr>
          <a:xfrm>
            <a:off x="2205450" y="3522108"/>
            <a:ext cx="4290600" cy="1966433"/>
          </a:xfrm>
          <a:prstGeom prst="rect">
            <a:avLst/>
          </a:prstGeom>
        </p:spPr>
      </p:pic>
      <p:sp>
        <p:nvSpPr>
          <p:cNvPr id="2" name="Slide Number Placeholder 1">
            <a:extLst>
              <a:ext uri="{FF2B5EF4-FFF2-40B4-BE49-F238E27FC236}">
                <a16:creationId xmlns:a16="http://schemas.microsoft.com/office/drawing/2014/main" id="{CE81C8D6-3970-441C-BFF4-319E6F3DBCF9}"/>
              </a:ext>
            </a:extLst>
          </p:cNvPr>
          <p:cNvSpPr>
            <a:spLocks noGrp="1"/>
          </p:cNvSpPr>
          <p:nvPr>
            <p:ph type="sldNum" sz="quarter" idx="12"/>
          </p:nvPr>
        </p:nvSpPr>
        <p:spPr/>
        <p:txBody>
          <a:bodyPr/>
          <a:lstStyle/>
          <a:p>
            <a:fld id="{4D150A33-9CD0-4A98-854C-74B376B35DEB}" type="slidenum">
              <a:rPr lang="en-IN" smtClean="0"/>
              <a:t>39</a:t>
            </a:fld>
            <a:endParaRPr lang="en-IN"/>
          </a:p>
        </p:txBody>
      </p:sp>
    </p:spTree>
    <p:extLst>
      <p:ext uri="{BB962C8B-B14F-4D97-AF65-F5344CB8AC3E}">
        <p14:creationId xmlns:p14="http://schemas.microsoft.com/office/powerpoint/2010/main" val="1456699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737907"/>
          </a:xfrm>
        </p:spPr>
        <p:txBody>
          <a:bodyPr/>
          <a:lstStyle/>
          <a:p>
            <a:r>
              <a:rPr lang="en-IN" sz="3200" b="1" dirty="0"/>
              <a:t>Basic Idea</a:t>
            </a:r>
            <a:endParaRPr lang="en-IN" sz="3200"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323975"/>
            <a:ext cx="10660064" cy="4429126"/>
          </a:xfrm>
        </p:spPr>
        <p:txBody>
          <a:bodyPr>
            <a:normAutofit/>
          </a:bodyPr>
          <a:lstStyle/>
          <a:p>
            <a:r>
              <a:rPr lang="en-US" sz="2400" dirty="0"/>
              <a:t>The simplest way to build a comparator is to connect an op amp without feedback resistors, as shown in Fig. 20-1</a:t>
            </a:r>
            <a:r>
              <a:rPr lang="en-US" sz="2400" i="1" dirty="0"/>
              <a:t>a</a:t>
            </a:r>
            <a:r>
              <a:rPr lang="en-US" sz="2400" dirty="0"/>
              <a:t>. </a:t>
            </a:r>
          </a:p>
          <a:p>
            <a:r>
              <a:rPr lang="en-US" sz="2400" dirty="0"/>
              <a:t>Because of the high open-loop voltage gain, a </a:t>
            </a:r>
            <a:r>
              <a:rPr lang="en-IN" sz="2400" dirty="0"/>
              <a:t>positive input voltage produces positive saturation, and a negative input voltage produces negative saturation.</a:t>
            </a:r>
          </a:p>
        </p:txBody>
      </p:sp>
      <p:pic>
        <p:nvPicPr>
          <p:cNvPr id="5" name="Picture 4">
            <a:extLst>
              <a:ext uri="{FF2B5EF4-FFF2-40B4-BE49-F238E27FC236}">
                <a16:creationId xmlns:a16="http://schemas.microsoft.com/office/drawing/2014/main" id="{6AAC373B-0B67-488E-A9B3-614F14ACD97D}"/>
              </a:ext>
            </a:extLst>
          </p:cNvPr>
          <p:cNvPicPr>
            <a:picLocks noChangeAspect="1"/>
          </p:cNvPicPr>
          <p:nvPr/>
        </p:nvPicPr>
        <p:blipFill>
          <a:blip r:embed="rId2"/>
          <a:stretch>
            <a:fillRect/>
          </a:stretch>
        </p:blipFill>
        <p:spPr>
          <a:xfrm>
            <a:off x="3924301" y="3538537"/>
            <a:ext cx="3629024" cy="1995487"/>
          </a:xfrm>
          <a:prstGeom prst="rect">
            <a:avLst/>
          </a:prstGeom>
        </p:spPr>
      </p:pic>
      <p:sp>
        <p:nvSpPr>
          <p:cNvPr id="6" name="Slide Number Placeholder 5">
            <a:extLst>
              <a:ext uri="{FF2B5EF4-FFF2-40B4-BE49-F238E27FC236}">
                <a16:creationId xmlns:a16="http://schemas.microsoft.com/office/drawing/2014/main" id="{6C69536F-ECDC-4EAE-A9D3-8E2661FDEC90}"/>
              </a:ext>
            </a:extLst>
          </p:cNvPr>
          <p:cNvSpPr>
            <a:spLocks noGrp="1"/>
          </p:cNvSpPr>
          <p:nvPr>
            <p:ph type="sldNum" sz="quarter" idx="12"/>
          </p:nvPr>
        </p:nvSpPr>
        <p:spPr/>
        <p:txBody>
          <a:bodyPr/>
          <a:lstStyle/>
          <a:p>
            <a:fld id="{4D150A33-9CD0-4A98-854C-74B376B35DEB}" type="slidenum">
              <a:rPr lang="en-IN" smtClean="0"/>
              <a:t>4</a:t>
            </a:fld>
            <a:endParaRPr lang="en-IN"/>
          </a:p>
        </p:txBody>
      </p:sp>
    </p:spTree>
    <p:extLst>
      <p:ext uri="{BB962C8B-B14F-4D97-AF65-F5344CB8AC3E}">
        <p14:creationId xmlns:p14="http://schemas.microsoft.com/office/powerpoint/2010/main" val="38285445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833157"/>
          </a:xfrm>
        </p:spPr>
        <p:txBody>
          <a:bodyPr/>
          <a:lstStyle/>
          <a:p>
            <a:r>
              <a:rPr lang="en-IN" sz="3200" b="1" dirty="0"/>
              <a:t>IC Comparators</a:t>
            </a:r>
            <a:endParaRPr lang="en-IN" sz="3200"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133475"/>
            <a:ext cx="10660064" cy="4619626"/>
          </a:xfrm>
        </p:spPr>
        <p:txBody>
          <a:bodyPr>
            <a:normAutofit/>
          </a:bodyPr>
          <a:lstStyle/>
          <a:p>
            <a:r>
              <a:rPr lang="en-US" sz="2400" dirty="0"/>
              <a:t>An op amp like a 741C can be used as a comparator, but it has speed limitations because of its slew rate. </a:t>
            </a:r>
          </a:p>
          <a:p>
            <a:r>
              <a:rPr lang="en-US" sz="2400" dirty="0"/>
              <a:t>With a 741C, the output can change no faster than 0.5 V/ µs. </a:t>
            </a:r>
          </a:p>
          <a:p>
            <a:r>
              <a:rPr lang="en-US" sz="2400" dirty="0"/>
              <a:t>Because of this, a 741C takes more than 50 s to switch output states with </a:t>
            </a:r>
            <a:r>
              <a:rPr lang="en-IN" sz="2400" dirty="0"/>
              <a:t>supplies of ±15 V.</a:t>
            </a:r>
          </a:p>
          <a:p>
            <a:endParaRPr lang="en-IN" sz="2400" dirty="0"/>
          </a:p>
          <a:p>
            <a:r>
              <a:rPr lang="en-US" sz="2400" dirty="0"/>
              <a:t>One solution to the slew-rate problem is to use a faster op amp like an LM318.</a:t>
            </a:r>
          </a:p>
          <a:p>
            <a:r>
              <a:rPr lang="en-US" sz="2400" dirty="0"/>
              <a:t>Since it has a slew rate of 70 V/s, it can switch from -</a:t>
            </a:r>
            <a:r>
              <a:rPr lang="en-US" sz="2400" i="1" dirty="0" err="1"/>
              <a:t>V</a:t>
            </a:r>
            <a:r>
              <a:rPr lang="en-US" sz="2400" dirty="0" err="1"/>
              <a:t>sat</a:t>
            </a:r>
            <a:r>
              <a:rPr lang="en-US" sz="2400" dirty="0"/>
              <a:t> to +</a:t>
            </a:r>
            <a:r>
              <a:rPr lang="en-US" sz="2400" i="1" dirty="0" err="1"/>
              <a:t>V</a:t>
            </a:r>
            <a:r>
              <a:rPr lang="en-US" sz="2400" dirty="0" err="1"/>
              <a:t>sat</a:t>
            </a:r>
            <a:r>
              <a:rPr lang="en-US" sz="2400" dirty="0"/>
              <a:t> in approximately 0.3 s.</a:t>
            </a:r>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5" name="Slide Number Placeholder 4">
            <a:extLst>
              <a:ext uri="{FF2B5EF4-FFF2-40B4-BE49-F238E27FC236}">
                <a16:creationId xmlns:a16="http://schemas.microsoft.com/office/drawing/2014/main" id="{A3DE1EE0-96DC-4661-8B1C-4D13579FF508}"/>
              </a:ext>
            </a:extLst>
          </p:cNvPr>
          <p:cNvSpPr>
            <a:spLocks noGrp="1"/>
          </p:cNvSpPr>
          <p:nvPr>
            <p:ph type="sldNum" sz="quarter" idx="12"/>
          </p:nvPr>
        </p:nvSpPr>
        <p:spPr/>
        <p:txBody>
          <a:bodyPr/>
          <a:lstStyle/>
          <a:p>
            <a:fld id="{4D150A33-9CD0-4A98-854C-74B376B35DEB}" type="slidenum">
              <a:rPr lang="en-IN" smtClean="0"/>
              <a:t>40</a:t>
            </a:fld>
            <a:endParaRPr lang="en-IN"/>
          </a:p>
        </p:txBody>
      </p:sp>
    </p:spTree>
    <p:extLst>
      <p:ext uri="{BB962C8B-B14F-4D97-AF65-F5344CB8AC3E}">
        <p14:creationId xmlns:p14="http://schemas.microsoft.com/office/powerpoint/2010/main" val="34603634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533525"/>
            <a:ext cx="10660064" cy="4219576"/>
          </a:xfrm>
        </p:spPr>
        <p:txBody>
          <a:bodyPr>
            <a:normAutofit/>
          </a:bodyPr>
          <a:lstStyle/>
          <a:p>
            <a:pPr algn="just"/>
            <a:r>
              <a:rPr lang="en-US" sz="2400" dirty="0"/>
              <a:t>Another solution is to eliminate the compensating capacitor found in a typical op amp. </a:t>
            </a:r>
          </a:p>
          <a:p>
            <a:pPr algn="just"/>
            <a:r>
              <a:rPr lang="en-US" sz="2400" dirty="0"/>
              <a:t>Since a comparator is always used as a nonlinear circuit, a compensating capacitor is unnecessary. </a:t>
            </a:r>
          </a:p>
          <a:p>
            <a:pPr algn="just"/>
            <a:r>
              <a:rPr lang="en-US" sz="2400" dirty="0"/>
              <a:t>A manufacturer can delete the compensating capacitor and significantly increase the slew rate.</a:t>
            </a:r>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2" name="Slide Number Placeholder 1">
            <a:extLst>
              <a:ext uri="{FF2B5EF4-FFF2-40B4-BE49-F238E27FC236}">
                <a16:creationId xmlns:a16="http://schemas.microsoft.com/office/drawing/2014/main" id="{4245FBAB-4C2A-4B58-B979-C155DF73A379}"/>
              </a:ext>
            </a:extLst>
          </p:cNvPr>
          <p:cNvSpPr>
            <a:spLocks noGrp="1"/>
          </p:cNvSpPr>
          <p:nvPr>
            <p:ph type="sldNum" sz="quarter" idx="12"/>
          </p:nvPr>
        </p:nvSpPr>
        <p:spPr/>
        <p:txBody>
          <a:bodyPr/>
          <a:lstStyle/>
          <a:p>
            <a:fld id="{4D150A33-9CD0-4A98-854C-74B376B35DEB}" type="slidenum">
              <a:rPr lang="en-IN" smtClean="0"/>
              <a:t>41</a:t>
            </a:fld>
            <a:endParaRPr lang="en-IN"/>
          </a:p>
        </p:txBody>
      </p:sp>
    </p:spTree>
    <p:extLst>
      <p:ext uri="{BB962C8B-B14F-4D97-AF65-F5344CB8AC3E}">
        <p14:creationId xmlns:p14="http://schemas.microsoft.com/office/powerpoint/2010/main" val="984849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804582"/>
          </a:xfrm>
        </p:spPr>
        <p:txBody>
          <a:bodyPr/>
          <a:lstStyle/>
          <a:p>
            <a:r>
              <a:rPr lang="en-IN" sz="3200" b="1" dirty="0"/>
              <a:t>Open-Collector Devices</a:t>
            </a:r>
            <a:endParaRPr lang="en-IN" sz="3200"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352550"/>
            <a:ext cx="10660064" cy="4400551"/>
          </a:xfrm>
        </p:spPr>
        <p:txBody>
          <a:bodyPr>
            <a:normAutofit/>
          </a:bodyPr>
          <a:lstStyle/>
          <a:p>
            <a:pPr algn="just"/>
            <a:r>
              <a:rPr lang="en-US" sz="2400" dirty="0"/>
              <a:t>Figure 20-13</a:t>
            </a:r>
            <a:r>
              <a:rPr lang="en-US" sz="2400" i="1" dirty="0"/>
              <a:t>a </a:t>
            </a:r>
            <a:r>
              <a:rPr lang="en-US" sz="2400" dirty="0"/>
              <a:t>is a simplified schematic diagram for an </a:t>
            </a:r>
            <a:r>
              <a:rPr lang="en-US" sz="2400" b="1" dirty="0"/>
              <a:t>open-collector comparator.</a:t>
            </a:r>
          </a:p>
          <a:p>
            <a:pPr algn="just"/>
            <a:r>
              <a:rPr lang="en-US" sz="2400" dirty="0"/>
              <a:t>Notice that it runs off a single positive supply. </a:t>
            </a:r>
          </a:p>
          <a:p>
            <a:pPr algn="just"/>
            <a:r>
              <a:rPr lang="en-US" sz="2400" dirty="0"/>
              <a:t>The input stage is a diff amp (</a:t>
            </a:r>
            <a:r>
              <a:rPr lang="en-US" sz="2400" i="1" dirty="0"/>
              <a:t>Q</a:t>
            </a:r>
            <a:r>
              <a:rPr lang="en-US" sz="2400" dirty="0"/>
              <a:t>1 and </a:t>
            </a:r>
            <a:r>
              <a:rPr lang="en-US" sz="2400" i="1" dirty="0"/>
              <a:t>Q</a:t>
            </a:r>
            <a:r>
              <a:rPr lang="en-US" sz="2400" dirty="0"/>
              <a:t>2). </a:t>
            </a:r>
          </a:p>
          <a:p>
            <a:pPr algn="just"/>
            <a:r>
              <a:rPr lang="en-US" sz="2400" dirty="0"/>
              <a:t>A current source </a:t>
            </a:r>
            <a:r>
              <a:rPr lang="en-US" sz="2400" i="1" dirty="0"/>
              <a:t>Q</a:t>
            </a:r>
            <a:r>
              <a:rPr lang="en-US" sz="2400" dirty="0"/>
              <a:t>6 supplies the tail current. </a:t>
            </a:r>
          </a:p>
          <a:p>
            <a:pPr algn="just"/>
            <a:r>
              <a:rPr lang="en-US" sz="2400" dirty="0"/>
              <a:t>The diff amp drives an active-load </a:t>
            </a:r>
            <a:r>
              <a:rPr lang="en-US" sz="2400" i="1" dirty="0"/>
              <a:t>Q</a:t>
            </a:r>
            <a:r>
              <a:rPr lang="en-US" sz="2400" dirty="0"/>
              <a:t>4. </a:t>
            </a:r>
          </a:p>
          <a:p>
            <a:pPr algn="just"/>
            <a:r>
              <a:rPr lang="en-US" sz="2400" dirty="0"/>
              <a:t>The output stage is a single transistor </a:t>
            </a:r>
            <a:r>
              <a:rPr lang="en-US" sz="2400" i="1" dirty="0"/>
              <a:t>Q</a:t>
            </a:r>
            <a:r>
              <a:rPr lang="en-US" sz="2400" dirty="0"/>
              <a:t>5 with an open collector.</a:t>
            </a:r>
          </a:p>
          <a:p>
            <a:pPr algn="just"/>
            <a:r>
              <a:rPr lang="en-US" sz="2400" dirty="0"/>
              <a:t>This open collector allows the user to control the output swing of the comparator.</a:t>
            </a:r>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5" name="Slide Number Placeholder 4">
            <a:extLst>
              <a:ext uri="{FF2B5EF4-FFF2-40B4-BE49-F238E27FC236}">
                <a16:creationId xmlns:a16="http://schemas.microsoft.com/office/drawing/2014/main" id="{96661264-3C6B-4A39-920C-1DA772F263F5}"/>
              </a:ext>
            </a:extLst>
          </p:cNvPr>
          <p:cNvSpPr>
            <a:spLocks noGrp="1"/>
          </p:cNvSpPr>
          <p:nvPr>
            <p:ph type="sldNum" sz="quarter" idx="12"/>
          </p:nvPr>
        </p:nvSpPr>
        <p:spPr/>
        <p:txBody>
          <a:bodyPr/>
          <a:lstStyle/>
          <a:p>
            <a:fld id="{4D150A33-9CD0-4A98-854C-74B376B35DEB}" type="slidenum">
              <a:rPr lang="en-IN" smtClean="0"/>
              <a:t>42</a:t>
            </a:fld>
            <a:endParaRPr lang="en-IN"/>
          </a:p>
        </p:txBody>
      </p:sp>
    </p:spTree>
    <p:extLst>
      <p:ext uri="{BB962C8B-B14F-4D97-AF65-F5344CB8AC3E}">
        <p14:creationId xmlns:p14="http://schemas.microsoft.com/office/powerpoint/2010/main" val="15649339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1400530"/>
          </a:xfrm>
        </p:spPr>
        <p:txBody>
          <a:bodyPr/>
          <a:lstStyle/>
          <a:p>
            <a:endParaRPr lang="en-IN"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2052919"/>
            <a:ext cx="10660064" cy="3700182"/>
          </a:xfrm>
        </p:spPr>
        <p:txBody>
          <a:bodyPr/>
          <a:lstStyle/>
          <a:p>
            <a:endParaRPr lang="en-IN"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94438327-54AE-4105-B275-646FC9F4A2EE}"/>
              </a:ext>
            </a:extLst>
          </p:cNvPr>
          <p:cNvPicPr>
            <a:picLocks noChangeAspect="1"/>
          </p:cNvPicPr>
          <p:nvPr/>
        </p:nvPicPr>
        <p:blipFill>
          <a:blip r:embed="rId2"/>
          <a:stretch>
            <a:fillRect/>
          </a:stretch>
        </p:blipFill>
        <p:spPr>
          <a:xfrm>
            <a:off x="2466975" y="1485900"/>
            <a:ext cx="7162800" cy="3621200"/>
          </a:xfrm>
          <a:prstGeom prst="rect">
            <a:avLst/>
          </a:prstGeom>
        </p:spPr>
      </p:pic>
      <p:sp>
        <p:nvSpPr>
          <p:cNvPr id="6" name="Slide Number Placeholder 5">
            <a:extLst>
              <a:ext uri="{FF2B5EF4-FFF2-40B4-BE49-F238E27FC236}">
                <a16:creationId xmlns:a16="http://schemas.microsoft.com/office/drawing/2014/main" id="{B7EFB462-5DE6-47D5-A672-1CFA6E018C80}"/>
              </a:ext>
            </a:extLst>
          </p:cNvPr>
          <p:cNvSpPr>
            <a:spLocks noGrp="1"/>
          </p:cNvSpPr>
          <p:nvPr>
            <p:ph type="sldNum" sz="quarter" idx="12"/>
          </p:nvPr>
        </p:nvSpPr>
        <p:spPr/>
        <p:txBody>
          <a:bodyPr/>
          <a:lstStyle/>
          <a:p>
            <a:fld id="{4D150A33-9CD0-4A98-854C-74B376B35DEB}" type="slidenum">
              <a:rPr lang="en-IN" smtClean="0"/>
              <a:t>43</a:t>
            </a:fld>
            <a:endParaRPr lang="en-IN"/>
          </a:p>
        </p:txBody>
      </p:sp>
    </p:spTree>
    <p:extLst>
      <p:ext uri="{BB962C8B-B14F-4D97-AF65-F5344CB8AC3E}">
        <p14:creationId xmlns:p14="http://schemas.microsoft.com/office/powerpoint/2010/main" val="30801855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171575"/>
            <a:ext cx="10660064" cy="4581526"/>
          </a:xfrm>
        </p:spPr>
        <p:txBody>
          <a:bodyPr>
            <a:normAutofit/>
          </a:bodyPr>
          <a:lstStyle/>
          <a:p>
            <a:pPr algn="just"/>
            <a:r>
              <a:rPr lang="en-US" sz="2400" dirty="0"/>
              <a:t>A typical op amp has an output stage that can be described as an </a:t>
            </a:r>
            <a:r>
              <a:rPr lang="en-US" sz="2400" i="1" dirty="0"/>
              <a:t>active-pullup stage </a:t>
            </a:r>
            <a:r>
              <a:rPr lang="en-US" sz="2400" dirty="0"/>
              <a:t>because it contains two devices in a Class-B push-pull connection.</a:t>
            </a:r>
          </a:p>
          <a:p>
            <a:pPr algn="just"/>
            <a:r>
              <a:rPr lang="en-US" sz="2400" dirty="0"/>
              <a:t>With the active pullup, the upper device turns on and pulls the output up to the high output state. </a:t>
            </a:r>
          </a:p>
          <a:p>
            <a:pPr algn="just"/>
            <a:r>
              <a:rPr lang="en-US" sz="2400" dirty="0"/>
              <a:t>On the other hand, an open-collector output stage of Fig. 20-13</a:t>
            </a:r>
            <a:r>
              <a:rPr lang="en-US" sz="2400" i="1" dirty="0"/>
              <a:t>a </a:t>
            </a:r>
            <a:r>
              <a:rPr lang="en-US" sz="2400" dirty="0"/>
              <a:t>needs external components to be connected to it.</a:t>
            </a:r>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2" name="Slide Number Placeholder 1">
            <a:extLst>
              <a:ext uri="{FF2B5EF4-FFF2-40B4-BE49-F238E27FC236}">
                <a16:creationId xmlns:a16="http://schemas.microsoft.com/office/drawing/2014/main" id="{0A39555A-443F-4673-AB7D-23ED3EA3724D}"/>
              </a:ext>
            </a:extLst>
          </p:cNvPr>
          <p:cNvSpPr>
            <a:spLocks noGrp="1"/>
          </p:cNvSpPr>
          <p:nvPr>
            <p:ph type="sldNum" sz="quarter" idx="12"/>
          </p:nvPr>
        </p:nvSpPr>
        <p:spPr/>
        <p:txBody>
          <a:bodyPr/>
          <a:lstStyle/>
          <a:p>
            <a:fld id="{4D150A33-9CD0-4A98-854C-74B376B35DEB}" type="slidenum">
              <a:rPr lang="en-IN" smtClean="0"/>
              <a:t>44</a:t>
            </a:fld>
            <a:endParaRPr lang="en-IN"/>
          </a:p>
        </p:txBody>
      </p:sp>
    </p:spTree>
    <p:extLst>
      <p:ext uri="{BB962C8B-B14F-4D97-AF65-F5344CB8AC3E}">
        <p14:creationId xmlns:p14="http://schemas.microsoft.com/office/powerpoint/2010/main" val="390414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714376"/>
            <a:ext cx="10660064" cy="5038726"/>
          </a:xfrm>
        </p:spPr>
        <p:txBody>
          <a:bodyPr>
            <a:normAutofit/>
          </a:bodyPr>
          <a:lstStyle/>
          <a:p>
            <a:pPr algn="just"/>
            <a:r>
              <a:rPr lang="en-US" sz="2400" dirty="0"/>
              <a:t>For the output stage to work properly, the user has to connect the open collector to an external resistor and supply voltage, as shown in Fig. 20-13</a:t>
            </a:r>
            <a:r>
              <a:rPr lang="en-US" sz="2400" i="1" dirty="0"/>
              <a:t>b</a:t>
            </a:r>
            <a:r>
              <a:rPr lang="en-US" sz="2400" dirty="0"/>
              <a:t>. </a:t>
            </a:r>
          </a:p>
          <a:p>
            <a:pPr algn="just"/>
            <a:r>
              <a:rPr lang="en-US" sz="2400" dirty="0"/>
              <a:t>The resistor is called a </a:t>
            </a:r>
            <a:r>
              <a:rPr lang="en-US" sz="2400" b="1" dirty="0"/>
              <a:t>pullup resistor </a:t>
            </a:r>
            <a:r>
              <a:rPr lang="en-US" sz="2400" dirty="0"/>
              <a:t>because it pulls the output voltage up to the supply voltage when </a:t>
            </a:r>
            <a:r>
              <a:rPr lang="en-US" sz="2400" i="1" dirty="0"/>
              <a:t>Q</a:t>
            </a:r>
            <a:r>
              <a:rPr lang="en-US" sz="2400" dirty="0"/>
              <a:t>5 is cut off. When </a:t>
            </a:r>
            <a:r>
              <a:rPr lang="en-US" sz="2400" i="1" dirty="0"/>
              <a:t>Q</a:t>
            </a:r>
            <a:r>
              <a:rPr lang="en-US" sz="2400" dirty="0"/>
              <a:t>5 is saturated, the output voltage is low.</a:t>
            </a:r>
          </a:p>
          <a:p>
            <a:pPr algn="just"/>
            <a:r>
              <a:rPr lang="en-US" sz="2400" dirty="0"/>
              <a:t>Since the output stage is a transistor switch, the comparator produces a two-state </a:t>
            </a:r>
            <a:r>
              <a:rPr lang="en-IN" sz="2400" dirty="0"/>
              <a:t>output.</a:t>
            </a:r>
          </a:p>
          <a:p>
            <a:pPr algn="just"/>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6B13B505-B42E-4240-AA6D-3A5EB19434AA}"/>
              </a:ext>
            </a:extLst>
          </p:cNvPr>
          <p:cNvPicPr>
            <a:picLocks noChangeAspect="1"/>
          </p:cNvPicPr>
          <p:nvPr/>
        </p:nvPicPr>
        <p:blipFill>
          <a:blip r:embed="rId2"/>
          <a:stretch>
            <a:fillRect/>
          </a:stretch>
        </p:blipFill>
        <p:spPr>
          <a:xfrm>
            <a:off x="4472609" y="4193945"/>
            <a:ext cx="3627782" cy="1744894"/>
          </a:xfrm>
          <a:prstGeom prst="rect">
            <a:avLst/>
          </a:prstGeom>
        </p:spPr>
      </p:pic>
      <p:sp>
        <p:nvSpPr>
          <p:cNvPr id="2" name="Slide Number Placeholder 1">
            <a:extLst>
              <a:ext uri="{FF2B5EF4-FFF2-40B4-BE49-F238E27FC236}">
                <a16:creationId xmlns:a16="http://schemas.microsoft.com/office/drawing/2014/main" id="{2448F06C-B758-4C8C-AAA8-C9C5849685E7}"/>
              </a:ext>
            </a:extLst>
          </p:cNvPr>
          <p:cNvSpPr>
            <a:spLocks noGrp="1"/>
          </p:cNvSpPr>
          <p:nvPr>
            <p:ph type="sldNum" sz="quarter" idx="12"/>
          </p:nvPr>
        </p:nvSpPr>
        <p:spPr/>
        <p:txBody>
          <a:bodyPr/>
          <a:lstStyle/>
          <a:p>
            <a:fld id="{4D150A33-9CD0-4A98-854C-74B376B35DEB}" type="slidenum">
              <a:rPr lang="en-IN" smtClean="0"/>
              <a:t>45</a:t>
            </a:fld>
            <a:endParaRPr lang="en-IN"/>
          </a:p>
        </p:txBody>
      </p:sp>
    </p:spTree>
    <p:extLst>
      <p:ext uri="{BB962C8B-B14F-4D97-AF65-F5344CB8AC3E}">
        <p14:creationId xmlns:p14="http://schemas.microsoft.com/office/powerpoint/2010/main" val="17006266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009650"/>
            <a:ext cx="10660064" cy="4933950"/>
          </a:xfrm>
        </p:spPr>
        <p:txBody>
          <a:bodyPr>
            <a:noAutofit/>
          </a:bodyPr>
          <a:lstStyle/>
          <a:p>
            <a:pPr algn="just"/>
            <a:r>
              <a:rPr lang="en-US" sz="2400" dirty="0"/>
              <a:t>Examples of IC comparators are the LM311, LM339, and NE529. </a:t>
            </a:r>
          </a:p>
          <a:p>
            <a:pPr algn="just"/>
            <a:r>
              <a:rPr lang="en-US" sz="2400" dirty="0"/>
              <a:t>They all have an open-collector output stage, which means that you have to connect the output pin to a pullup resistor and a positive supply voltage. </a:t>
            </a:r>
          </a:p>
          <a:p>
            <a:pPr algn="just"/>
            <a:r>
              <a:rPr lang="en-US" sz="2400" dirty="0"/>
              <a:t>Because of their high slew rates, these IC comparators can switch output states in a microsecond or less.</a:t>
            </a:r>
          </a:p>
          <a:p>
            <a:pPr algn="just"/>
            <a:r>
              <a:rPr lang="en-US" sz="2400" dirty="0"/>
              <a:t>The LM339 is a </a:t>
            </a:r>
            <a:r>
              <a:rPr lang="en-US" sz="2400" i="1" dirty="0"/>
              <a:t>quad comparator</a:t>
            </a:r>
            <a:r>
              <a:rPr lang="en-US" sz="2400" dirty="0"/>
              <a:t>—four comparators in a single IC package. </a:t>
            </a:r>
          </a:p>
          <a:p>
            <a:pPr algn="just"/>
            <a:r>
              <a:rPr lang="en-US" sz="2400" dirty="0"/>
              <a:t>It can run off a single supply or off dual supplies. </a:t>
            </a:r>
          </a:p>
          <a:p>
            <a:pPr algn="just"/>
            <a:r>
              <a:rPr lang="en-US" sz="2400" dirty="0"/>
              <a:t>Because it is inexpensive and easy to use, the LM339 is a popular comparator for general-purpose </a:t>
            </a:r>
            <a:r>
              <a:rPr lang="en-IN" sz="2400" dirty="0"/>
              <a:t>applications.</a:t>
            </a:r>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2" name="Slide Number Placeholder 1">
            <a:extLst>
              <a:ext uri="{FF2B5EF4-FFF2-40B4-BE49-F238E27FC236}">
                <a16:creationId xmlns:a16="http://schemas.microsoft.com/office/drawing/2014/main" id="{E44C85D6-EB12-45FD-8277-33BF3F64979A}"/>
              </a:ext>
            </a:extLst>
          </p:cNvPr>
          <p:cNvSpPr>
            <a:spLocks noGrp="1"/>
          </p:cNvSpPr>
          <p:nvPr>
            <p:ph type="sldNum" sz="quarter" idx="12"/>
          </p:nvPr>
        </p:nvSpPr>
        <p:spPr/>
        <p:txBody>
          <a:bodyPr/>
          <a:lstStyle/>
          <a:p>
            <a:fld id="{4D150A33-9CD0-4A98-854C-74B376B35DEB}" type="slidenum">
              <a:rPr lang="en-IN" smtClean="0"/>
              <a:t>46</a:t>
            </a:fld>
            <a:endParaRPr lang="en-IN"/>
          </a:p>
        </p:txBody>
      </p:sp>
    </p:spTree>
    <p:extLst>
      <p:ext uri="{BB962C8B-B14F-4D97-AF65-F5344CB8AC3E}">
        <p14:creationId xmlns:p14="http://schemas.microsoft.com/office/powerpoint/2010/main" val="42460478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652181"/>
          </a:xfrm>
        </p:spPr>
        <p:txBody>
          <a:bodyPr/>
          <a:lstStyle/>
          <a:p>
            <a:pPr algn="just"/>
            <a:r>
              <a:rPr lang="en-IN" sz="3200" b="1" dirty="0"/>
              <a:t>Driving TTL</a:t>
            </a:r>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314450"/>
            <a:ext cx="10660064" cy="4438651"/>
          </a:xfrm>
        </p:spPr>
        <p:txBody>
          <a:bodyPr>
            <a:normAutofit/>
          </a:bodyPr>
          <a:lstStyle/>
          <a:p>
            <a:r>
              <a:rPr lang="en-US" sz="2400" dirty="0"/>
              <a:t>The LM339 is an open-collector device. </a:t>
            </a:r>
          </a:p>
          <a:p>
            <a:r>
              <a:rPr lang="en-US" sz="2400" dirty="0"/>
              <a:t>Figure 20-14</a:t>
            </a:r>
            <a:r>
              <a:rPr lang="en-US" sz="2400" i="1" dirty="0"/>
              <a:t>a </a:t>
            </a:r>
            <a:r>
              <a:rPr lang="en-US" sz="2400" dirty="0"/>
              <a:t>shows how an LM339 can be connected to interface with TTL devices. </a:t>
            </a:r>
          </a:p>
          <a:p>
            <a:r>
              <a:rPr lang="en-US" sz="2400" dirty="0"/>
              <a:t>A positive supply of +15 V is used for the comparator, but the open collector of the LM339 is connected to a supply of 15 V through a pullup resistor of 1 kV.</a:t>
            </a:r>
          </a:p>
          <a:p>
            <a:r>
              <a:rPr lang="en-US" sz="2400" dirty="0"/>
              <a:t> Because of this, the output swings between 0 and 15 V, as shown in Fig. 20-14</a:t>
            </a:r>
            <a:r>
              <a:rPr lang="en-US" sz="2400" i="1" dirty="0"/>
              <a:t>b</a:t>
            </a:r>
            <a:r>
              <a:rPr lang="en-US" sz="2400" dirty="0"/>
              <a:t>.</a:t>
            </a:r>
          </a:p>
          <a:p>
            <a:r>
              <a:rPr lang="en-US" sz="2400" dirty="0"/>
              <a:t> This output signal is ideal for TTL devices because they are designed to work with supplies of 15 V.</a:t>
            </a:r>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5" name="Slide Number Placeholder 4">
            <a:extLst>
              <a:ext uri="{FF2B5EF4-FFF2-40B4-BE49-F238E27FC236}">
                <a16:creationId xmlns:a16="http://schemas.microsoft.com/office/drawing/2014/main" id="{D088BA2E-9EAB-422D-963E-EBC23090BE4F}"/>
              </a:ext>
            </a:extLst>
          </p:cNvPr>
          <p:cNvSpPr>
            <a:spLocks noGrp="1"/>
          </p:cNvSpPr>
          <p:nvPr>
            <p:ph type="sldNum" sz="quarter" idx="12"/>
          </p:nvPr>
        </p:nvSpPr>
        <p:spPr/>
        <p:txBody>
          <a:bodyPr/>
          <a:lstStyle/>
          <a:p>
            <a:fld id="{4D150A33-9CD0-4A98-854C-74B376B35DEB}" type="slidenum">
              <a:rPr lang="en-IN" smtClean="0"/>
              <a:t>47</a:t>
            </a:fld>
            <a:endParaRPr lang="en-IN"/>
          </a:p>
        </p:txBody>
      </p:sp>
    </p:spTree>
    <p:extLst>
      <p:ext uri="{BB962C8B-B14F-4D97-AF65-F5344CB8AC3E}">
        <p14:creationId xmlns:p14="http://schemas.microsoft.com/office/powerpoint/2010/main" val="2197783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88F87-7CEC-49A9-A6C3-3E7BD6D1DA0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3ECDE50-EEED-4CDC-B40C-19FAB78A9FE6}"/>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E192C597-FC29-4071-8803-2F271DACE809}"/>
              </a:ext>
            </a:extLst>
          </p:cNvPr>
          <p:cNvPicPr>
            <a:picLocks noChangeAspect="1"/>
          </p:cNvPicPr>
          <p:nvPr/>
        </p:nvPicPr>
        <p:blipFill>
          <a:blip r:embed="rId2"/>
          <a:stretch>
            <a:fillRect/>
          </a:stretch>
        </p:blipFill>
        <p:spPr>
          <a:xfrm>
            <a:off x="2009775" y="1666875"/>
            <a:ext cx="7200900" cy="3657600"/>
          </a:xfrm>
          <a:prstGeom prst="rect">
            <a:avLst/>
          </a:prstGeom>
        </p:spPr>
      </p:pic>
      <p:sp>
        <p:nvSpPr>
          <p:cNvPr id="5" name="Slide Number Placeholder 4">
            <a:extLst>
              <a:ext uri="{FF2B5EF4-FFF2-40B4-BE49-F238E27FC236}">
                <a16:creationId xmlns:a16="http://schemas.microsoft.com/office/drawing/2014/main" id="{55835DCF-88A1-4FB0-ADF6-DD224E5AB072}"/>
              </a:ext>
            </a:extLst>
          </p:cNvPr>
          <p:cNvSpPr>
            <a:spLocks noGrp="1"/>
          </p:cNvSpPr>
          <p:nvPr>
            <p:ph type="sldNum" sz="quarter" idx="12"/>
          </p:nvPr>
        </p:nvSpPr>
        <p:spPr/>
        <p:txBody>
          <a:bodyPr/>
          <a:lstStyle/>
          <a:p>
            <a:fld id="{4D150A33-9CD0-4A98-854C-74B376B35DEB}" type="slidenum">
              <a:rPr lang="en-IN" smtClean="0"/>
              <a:t>48</a:t>
            </a:fld>
            <a:endParaRPr lang="en-IN"/>
          </a:p>
        </p:txBody>
      </p:sp>
    </p:spTree>
    <p:extLst>
      <p:ext uri="{BB962C8B-B14F-4D97-AF65-F5344CB8AC3E}">
        <p14:creationId xmlns:p14="http://schemas.microsoft.com/office/powerpoint/2010/main" val="11826403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1400530"/>
          </a:xfrm>
        </p:spPr>
        <p:txBody>
          <a:bodyPr/>
          <a:lstStyle/>
          <a:p>
            <a:endParaRPr lang="en-IN"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2052919"/>
            <a:ext cx="10660064" cy="3700182"/>
          </a:xfrm>
        </p:spPr>
        <p:txBody>
          <a:bodyPr/>
          <a:lstStyle/>
          <a:p>
            <a:endParaRPr lang="en-IN"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43104D68-511E-43A3-9785-2DD69360FB1C}"/>
              </a:ext>
            </a:extLst>
          </p:cNvPr>
          <p:cNvPicPr>
            <a:picLocks noChangeAspect="1"/>
          </p:cNvPicPr>
          <p:nvPr/>
        </p:nvPicPr>
        <p:blipFill>
          <a:blip r:embed="rId2"/>
          <a:stretch>
            <a:fillRect/>
          </a:stretch>
        </p:blipFill>
        <p:spPr>
          <a:xfrm>
            <a:off x="2076450" y="1352550"/>
            <a:ext cx="7781925" cy="2371726"/>
          </a:xfrm>
          <a:prstGeom prst="rect">
            <a:avLst/>
          </a:prstGeom>
        </p:spPr>
      </p:pic>
      <p:sp>
        <p:nvSpPr>
          <p:cNvPr id="6" name="Slide Number Placeholder 5">
            <a:extLst>
              <a:ext uri="{FF2B5EF4-FFF2-40B4-BE49-F238E27FC236}">
                <a16:creationId xmlns:a16="http://schemas.microsoft.com/office/drawing/2014/main" id="{835EFA98-9299-464F-86DB-73D024646ED8}"/>
              </a:ext>
            </a:extLst>
          </p:cNvPr>
          <p:cNvSpPr>
            <a:spLocks noGrp="1"/>
          </p:cNvSpPr>
          <p:nvPr>
            <p:ph type="sldNum" sz="quarter" idx="12"/>
          </p:nvPr>
        </p:nvSpPr>
        <p:spPr/>
        <p:txBody>
          <a:bodyPr/>
          <a:lstStyle/>
          <a:p>
            <a:fld id="{4D150A33-9CD0-4A98-854C-74B376B35DEB}" type="slidenum">
              <a:rPr lang="en-IN" smtClean="0"/>
              <a:t>49</a:t>
            </a:fld>
            <a:endParaRPr lang="en-IN"/>
          </a:p>
        </p:txBody>
      </p:sp>
    </p:spTree>
    <p:extLst>
      <p:ext uri="{BB962C8B-B14F-4D97-AF65-F5344CB8AC3E}">
        <p14:creationId xmlns:p14="http://schemas.microsoft.com/office/powerpoint/2010/main" val="4232307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495301" y="1064038"/>
            <a:ext cx="10963274" cy="4689064"/>
          </a:xfrm>
        </p:spPr>
        <p:txBody>
          <a:bodyPr/>
          <a:lstStyle/>
          <a:p>
            <a:pPr algn="just"/>
            <a:r>
              <a:rPr lang="en-US" sz="2400" dirty="0"/>
              <a:t>The comparator of Fig. 20-1</a:t>
            </a:r>
            <a:r>
              <a:rPr lang="en-US" sz="2400" i="1" dirty="0"/>
              <a:t>a </a:t>
            </a:r>
            <a:r>
              <a:rPr lang="en-US" sz="2400" dirty="0"/>
              <a:t>is called a </a:t>
            </a:r>
            <a:r>
              <a:rPr lang="en-US" sz="2400" b="1" dirty="0"/>
              <a:t>zero-crossing detector </a:t>
            </a:r>
            <a:r>
              <a:rPr lang="en-US" sz="2400" dirty="0"/>
              <a:t>because the output voltage ideally switches from low to high or vice versa whenever the input voltage crosses zero.</a:t>
            </a:r>
          </a:p>
          <a:p>
            <a:pPr algn="just"/>
            <a:r>
              <a:rPr lang="en-US" sz="2400" dirty="0"/>
              <a:t> Figure 20-1</a:t>
            </a:r>
            <a:r>
              <a:rPr lang="en-US" sz="2400" i="1" dirty="0"/>
              <a:t>b </a:t>
            </a:r>
            <a:r>
              <a:rPr lang="en-US" sz="2400" dirty="0"/>
              <a:t>shows the input-output response of a zero-crossing detector.</a:t>
            </a:r>
          </a:p>
          <a:p>
            <a:pPr algn="just"/>
            <a:r>
              <a:rPr lang="en-US" sz="2400" dirty="0"/>
              <a:t> The minimum input voltage that produces saturation is:</a:t>
            </a:r>
          </a:p>
          <a:p>
            <a:endParaRPr lang="en-IN" sz="2400" dirty="0"/>
          </a:p>
          <a:p>
            <a:endParaRPr lang="en-IN" dirty="0"/>
          </a:p>
        </p:txBody>
      </p:sp>
      <p:pic>
        <p:nvPicPr>
          <p:cNvPr id="5" name="Picture 4">
            <a:extLst>
              <a:ext uri="{FF2B5EF4-FFF2-40B4-BE49-F238E27FC236}">
                <a16:creationId xmlns:a16="http://schemas.microsoft.com/office/drawing/2014/main" id="{CA2FFD09-96F3-4016-9B6A-3F469889A5F7}"/>
              </a:ext>
            </a:extLst>
          </p:cNvPr>
          <p:cNvPicPr>
            <a:picLocks noChangeAspect="1"/>
          </p:cNvPicPr>
          <p:nvPr/>
        </p:nvPicPr>
        <p:blipFill>
          <a:blip r:embed="rId2"/>
          <a:stretch>
            <a:fillRect/>
          </a:stretch>
        </p:blipFill>
        <p:spPr>
          <a:xfrm>
            <a:off x="9263061" y="3429000"/>
            <a:ext cx="1324875" cy="647700"/>
          </a:xfrm>
          <a:prstGeom prst="rect">
            <a:avLst/>
          </a:prstGeom>
        </p:spPr>
      </p:pic>
      <p:pic>
        <p:nvPicPr>
          <p:cNvPr id="8" name="Picture 7">
            <a:extLst>
              <a:ext uri="{FF2B5EF4-FFF2-40B4-BE49-F238E27FC236}">
                <a16:creationId xmlns:a16="http://schemas.microsoft.com/office/drawing/2014/main" id="{A6E3A2F9-2655-4A00-A113-4FEBF0AFB303}"/>
              </a:ext>
            </a:extLst>
          </p:cNvPr>
          <p:cNvPicPr>
            <a:picLocks noChangeAspect="1"/>
          </p:cNvPicPr>
          <p:nvPr/>
        </p:nvPicPr>
        <p:blipFill>
          <a:blip r:embed="rId3"/>
          <a:stretch>
            <a:fillRect/>
          </a:stretch>
        </p:blipFill>
        <p:spPr>
          <a:xfrm>
            <a:off x="1604064" y="4076700"/>
            <a:ext cx="4181474" cy="1717263"/>
          </a:xfrm>
          <a:prstGeom prst="rect">
            <a:avLst/>
          </a:prstGeom>
        </p:spPr>
      </p:pic>
      <p:sp>
        <p:nvSpPr>
          <p:cNvPr id="2" name="Slide Number Placeholder 1">
            <a:extLst>
              <a:ext uri="{FF2B5EF4-FFF2-40B4-BE49-F238E27FC236}">
                <a16:creationId xmlns:a16="http://schemas.microsoft.com/office/drawing/2014/main" id="{102F949B-FE33-46E3-949E-B47F1C4B0AC9}"/>
              </a:ext>
            </a:extLst>
          </p:cNvPr>
          <p:cNvSpPr>
            <a:spLocks noGrp="1"/>
          </p:cNvSpPr>
          <p:nvPr>
            <p:ph type="sldNum" sz="quarter" idx="12"/>
          </p:nvPr>
        </p:nvSpPr>
        <p:spPr/>
        <p:txBody>
          <a:bodyPr/>
          <a:lstStyle/>
          <a:p>
            <a:fld id="{4D150A33-9CD0-4A98-854C-74B376B35DEB}" type="slidenum">
              <a:rPr lang="en-IN" smtClean="0"/>
              <a:t>5</a:t>
            </a:fld>
            <a:endParaRPr lang="en-IN"/>
          </a:p>
        </p:txBody>
      </p:sp>
    </p:spTree>
    <p:extLst>
      <p:ext uri="{BB962C8B-B14F-4D97-AF65-F5344CB8AC3E}">
        <p14:creationId xmlns:p14="http://schemas.microsoft.com/office/powerpoint/2010/main" val="13411523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1400530"/>
          </a:xfrm>
        </p:spPr>
        <p:txBody>
          <a:bodyPr/>
          <a:lstStyle/>
          <a:p>
            <a:endParaRPr lang="en-IN"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2052919"/>
            <a:ext cx="10660064" cy="3700182"/>
          </a:xfrm>
        </p:spPr>
        <p:txBody>
          <a:bodyPr/>
          <a:lstStyle/>
          <a:p>
            <a:endParaRPr lang="en-IN"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E8E1B98D-4AC9-44E9-91DC-D578B27806C8}"/>
              </a:ext>
            </a:extLst>
          </p:cNvPr>
          <p:cNvPicPr>
            <a:picLocks noChangeAspect="1"/>
          </p:cNvPicPr>
          <p:nvPr/>
        </p:nvPicPr>
        <p:blipFill>
          <a:blip r:embed="rId2"/>
          <a:stretch>
            <a:fillRect/>
          </a:stretch>
        </p:blipFill>
        <p:spPr>
          <a:xfrm>
            <a:off x="749991" y="526773"/>
            <a:ext cx="9696450" cy="5597802"/>
          </a:xfrm>
          <a:prstGeom prst="rect">
            <a:avLst/>
          </a:prstGeom>
        </p:spPr>
      </p:pic>
      <p:sp>
        <p:nvSpPr>
          <p:cNvPr id="6" name="Slide Number Placeholder 5">
            <a:extLst>
              <a:ext uri="{FF2B5EF4-FFF2-40B4-BE49-F238E27FC236}">
                <a16:creationId xmlns:a16="http://schemas.microsoft.com/office/drawing/2014/main" id="{A7AC8BFE-21B4-4EC4-9259-FA11AB7D7401}"/>
              </a:ext>
            </a:extLst>
          </p:cNvPr>
          <p:cNvSpPr>
            <a:spLocks noGrp="1"/>
          </p:cNvSpPr>
          <p:nvPr>
            <p:ph type="sldNum" sz="quarter" idx="12"/>
          </p:nvPr>
        </p:nvSpPr>
        <p:spPr/>
        <p:txBody>
          <a:bodyPr/>
          <a:lstStyle/>
          <a:p>
            <a:fld id="{4D150A33-9CD0-4A98-854C-74B376B35DEB}" type="slidenum">
              <a:rPr lang="en-IN" smtClean="0"/>
              <a:t>50</a:t>
            </a:fld>
            <a:endParaRPr lang="en-IN"/>
          </a:p>
        </p:txBody>
      </p:sp>
    </p:spTree>
    <p:extLst>
      <p:ext uri="{BB962C8B-B14F-4D97-AF65-F5344CB8AC3E}">
        <p14:creationId xmlns:p14="http://schemas.microsoft.com/office/powerpoint/2010/main" val="35944582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1400530"/>
          </a:xfrm>
        </p:spPr>
        <p:txBody>
          <a:bodyPr/>
          <a:lstStyle/>
          <a:p>
            <a:endParaRPr lang="en-IN"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2052919"/>
            <a:ext cx="10660064" cy="3700182"/>
          </a:xfrm>
        </p:spPr>
        <p:txBody>
          <a:bodyPr/>
          <a:lstStyle/>
          <a:p>
            <a:endParaRPr lang="en-IN"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9A614EC5-73EB-4524-9EDE-67BEC13EBD9F}"/>
              </a:ext>
            </a:extLst>
          </p:cNvPr>
          <p:cNvPicPr>
            <a:picLocks noChangeAspect="1"/>
          </p:cNvPicPr>
          <p:nvPr/>
        </p:nvPicPr>
        <p:blipFill>
          <a:blip r:embed="rId2"/>
          <a:stretch>
            <a:fillRect/>
          </a:stretch>
        </p:blipFill>
        <p:spPr>
          <a:xfrm>
            <a:off x="2409824" y="857249"/>
            <a:ext cx="6257925" cy="4562475"/>
          </a:xfrm>
          <a:prstGeom prst="rect">
            <a:avLst/>
          </a:prstGeom>
        </p:spPr>
      </p:pic>
      <p:sp>
        <p:nvSpPr>
          <p:cNvPr id="6" name="Slide Number Placeholder 5">
            <a:extLst>
              <a:ext uri="{FF2B5EF4-FFF2-40B4-BE49-F238E27FC236}">
                <a16:creationId xmlns:a16="http://schemas.microsoft.com/office/drawing/2014/main" id="{C10F3352-3844-4C0F-8BC7-BA77A3E496F7}"/>
              </a:ext>
            </a:extLst>
          </p:cNvPr>
          <p:cNvSpPr>
            <a:spLocks noGrp="1"/>
          </p:cNvSpPr>
          <p:nvPr>
            <p:ph type="sldNum" sz="quarter" idx="12"/>
          </p:nvPr>
        </p:nvSpPr>
        <p:spPr/>
        <p:txBody>
          <a:bodyPr/>
          <a:lstStyle/>
          <a:p>
            <a:fld id="{4D150A33-9CD0-4A98-854C-74B376B35DEB}" type="slidenum">
              <a:rPr lang="en-IN" smtClean="0"/>
              <a:t>51</a:t>
            </a:fld>
            <a:endParaRPr lang="en-IN"/>
          </a:p>
        </p:txBody>
      </p:sp>
    </p:spTree>
    <p:extLst>
      <p:ext uri="{BB962C8B-B14F-4D97-AF65-F5344CB8AC3E}">
        <p14:creationId xmlns:p14="http://schemas.microsoft.com/office/powerpoint/2010/main" val="40917357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1400530"/>
          </a:xfrm>
        </p:spPr>
        <p:txBody>
          <a:bodyPr/>
          <a:lstStyle/>
          <a:p>
            <a:endParaRPr lang="en-IN"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2052919"/>
            <a:ext cx="10660064" cy="3700182"/>
          </a:xfrm>
        </p:spPr>
        <p:txBody>
          <a:bodyPr/>
          <a:lstStyle/>
          <a:p>
            <a:endParaRPr lang="en-IN"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4CDC68CA-264A-4A34-A618-FCE0FC774C9B}"/>
              </a:ext>
            </a:extLst>
          </p:cNvPr>
          <p:cNvPicPr>
            <a:picLocks noChangeAspect="1"/>
          </p:cNvPicPr>
          <p:nvPr/>
        </p:nvPicPr>
        <p:blipFill>
          <a:blip r:embed="rId2"/>
          <a:stretch>
            <a:fillRect/>
          </a:stretch>
        </p:blipFill>
        <p:spPr>
          <a:xfrm>
            <a:off x="2324100" y="1681446"/>
            <a:ext cx="7467600" cy="3338230"/>
          </a:xfrm>
          <a:prstGeom prst="rect">
            <a:avLst/>
          </a:prstGeom>
        </p:spPr>
      </p:pic>
      <p:sp>
        <p:nvSpPr>
          <p:cNvPr id="6" name="Slide Number Placeholder 5">
            <a:extLst>
              <a:ext uri="{FF2B5EF4-FFF2-40B4-BE49-F238E27FC236}">
                <a16:creationId xmlns:a16="http://schemas.microsoft.com/office/drawing/2014/main" id="{930690EE-DAD1-429D-8198-982AB390C22C}"/>
              </a:ext>
            </a:extLst>
          </p:cNvPr>
          <p:cNvSpPr>
            <a:spLocks noGrp="1"/>
          </p:cNvSpPr>
          <p:nvPr>
            <p:ph type="sldNum" sz="quarter" idx="12"/>
          </p:nvPr>
        </p:nvSpPr>
        <p:spPr/>
        <p:txBody>
          <a:bodyPr/>
          <a:lstStyle/>
          <a:p>
            <a:fld id="{4D150A33-9CD0-4A98-854C-74B376B35DEB}" type="slidenum">
              <a:rPr lang="en-IN" smtClean="0"/>
              <a:t>52</a:t>
            </a:fld>
            <a:endParaRPr lang="en-IN"/>
          </a:p>
        </p:txBody>
      </p:sp>
    </p:spTree>
    <p:extLst>
      <p:ext uri="{BB962C8B-B14F-4D97-AF65-F5344CB8AC3E}">
        <p14:creationId xmlns:p14="http://schemas.microsoft.com/office/powerpoint/2010/main" val="25679724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1400530"/>
          </a:xfrm>
        </p:spPr>
        <p:txBody>
          <a:bodyPr/>
          <a:lstStyle/>
          <a:p>
            <a:endParaRPr lang="en-IN"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2052919"/>
            <a:ext cx="10660064" cy="3700182"/>
          </a:xfrm>
        </p:spPr>
        <p:txBody>
          <a:bodyPr/>
          <a:lstStyle/>
          <a:p>
            <a:endParaRPr lang="en-IN"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2B64D2CE-AC2C-4280-B0E0-33FD312EE7BB}"/>
              </a:ext>
            </a:extLst>
          </p:cNvPr>
          <p:cNvPicPr>
            <a:picLocks noChangeAspect="1"/>
          </p:cNvPicPr>
          <p:nvPr/>
        </p:nvPicPr>
        <p:blipFill>
          <a:blip r:embed="rId2"/>
          <a:stretch>
            <a:fillRect/>
          </a:stretch>
        </p:blipFill>
        <p:spPr>
          <a:xfrm>
            <a:off x="1304925" y="942975"/>
            <a:ext cx="9458325" cy="4061778"/>
          </a:xfrm>
          <a:prstGeom prst="rect">
            <a:avLst/>
          </a:prstGeom>
        </p:spPr>
      </p:pic>
      <p:sp>
        <p:nvSpPr>
          <p:cNvPr id="6" name="Slide Number Placeholder 5">
            <a:extLst>
              <a:ext uri="{FF2B5EF4-FFF2-40B4-BE49-F238E27FC236}">
                <a16:creationId xmlns:a16="http://schemas.microsoft.com/office/drawing/2014/main" id="{1D2F6A0D-A2D3-464F-BDC0-6C981DDCE351}"/>
              </a:ext>
            </a:extLst>
          </p:cNvPr>
          <p:cNvSpPr>
            <a:spLocks noGrp="1"/>
          </p:cNvSpPr>
          <p:nvPr>
            <p:ph type="sldNum" sz="quarter" idx="12"/>
          </p:nvPr>
        </p:nvSpPr>
        <p:spPr/>
        <p:txBody>
          <a:bodyPr/>
          <a:lstStyle/>
          <a:p>
            <a:fld id="{4D150A33-9CD0-4A98-854C-74B376B35DEB}" type="slidenum">
              <a:rPr lang="en-IN" smtClean="0"/>
              <a:t>53</a:t>
            </a:fld>
            <a:endParaRPr lang="en-IN"/>
          </a:p>
        </p:txBody>
      </p:sp>
    </p:spTree>
    <p:extLst>
      <p:ext uri="{BB962C8B-B14F-4D97-AF65-F5344CB8AC3E}">
        <p14:creationId xmlns:p14="http://schemas.microsoft.com/office/powerpoint/2010/main" val="35087978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1400530"/>
          </a:xfrm>
        </p:spPr>
        <p:txBody>
          <a:bodyPr/>
          <a:lstStyle/>
          <a:p>
            <a:endParaRPr lang="en-IN"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2052919"/>
            <a:ext cx="10660064" cy="3700182"/>
          </a:xfrm>
        </p:spPr>
        <p:txBody>
          <a:bodyPr/>
          <a:lstStyle/>
          <a:p>
            <a:endParaRPr lang="en-IN"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E4422D35-177F-4BD6-BF79-257E634DCF1C}"/>
              </a:ext>
            </a:extLst>
          </p:cNvPr>
          <p:cNvPicPr>
            <a:picLocks noChangeAspect="1"/>
          </p:cNvPicPr>
          <p:nvPr/>
        </p:nvPicPr>
        <p:blipFill>
          <a:blip r:embed="rId2"/>
          <a:stretch>
            <a:fillRect/>
          </a:stretch>
        </p:blipFill>
        <p:spPr>
          <a:xfrm>
            <a:off x="1647825" y="962025"/>
            <a:ext cx="8667750" cy="3340625"/>
          </a:xfrm>
          <a:prstGeom prst="rect">
            <a:avLst/>
          </a:prstGeom>
        </p:spPr>
      </p:pic>
      <p:sp>
        <p:nvSpPr>
          <p:cNvPr id="6" name="Slide Number Placeholder 5">
            <a:extLst>
              <a:ext uri="{FF2B5EF4-FFF2-40B4-BE49-F238E27FC236}">
                <a16:creationId xmlns:a16="http://schemas.microsoft.com/office/drawing/2014/main" id="{5B690FD0-5E79-4054-9BEE-41680100C0CC}"/>
              </a:ext>
            </a:extLst>
          </p:cNvPr>
          <p:cNvSpPr>
            <a:spLocks noGrp="1"/>
          </p:cNvSpPr>
          <p:nvPr>
            <p:ph type="sldNum" sz="quarter" idx="12"/>
          </p:nvPr>
        </p:nvSpPr>
        <p:spPr/>
        <p:txBody>
          <a:bodyPr/>
          <a:lstStyle/>
          <a:p>
            <a:fld id="{4D150A33-9CD0-4A98-854C-74B376B35DEB}" type="slidenum">
              <a:rPr lang="en-IN" smtClean="0"/>
              <a:t>54</a:t>
            </a:fld>
            <a:endParaRPr lang="en-IN"/>
          </a:p>
        </p:txBody>
      </p:sp>
    </p:spTree>
    <p:extLst>
      <p:ext uri="{BB962C8B-B14F-4D97-AF65-F5344CB8AC3E}">
        <p14:creationId xmlns:p14="http://schemas.microsoft.com/office/powerpoint/2010/main" val="29364778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1080807"/>
          </a:xfrm>
        </p:spPr>
        <p:txBody>
          <a:bodyPr/>
          <a:lstStyle/>
          <a:p>
            <a:r>
              <a:rPr lang="en-IN" sz="3200" b="1" dirty="0"/>
              <a:t>20-3 Comparators with Hysteresis</a:t>
            </a:r>
            <a:endParaRPr lang="en-IN" sz="3200"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809750"/>
            <a:ext cx="10660064" cy="3943351"/>
          </a:xfrm>
        </p:spPr>
        <p:txBody>
          <a:bodyPr>
            <a:normAutofit/>
          </a:bodyPr>
          <a:lstStyle/>
          <a:p>
            <a:pPr algn="just"/>
            <a:r>
              <a:rPr lang="en-US" sz="2400" dirty="0"/>
              <a:t>If the input to a comparator contains a large amount of noise, the output will be erratic when </a:t>
            </a:r>
            <a:r>
              <a:rPr lang="en-US" sz="2400" i="1" dirty="0"/>
              <a:t>v</a:t>
            </a:r>
            <a:r>
              <a:rPr lang="en-US" sz="2400" dirty="0"/>
              <a:t>in is near the trip point. </a:t>
            </a:r>
          </a:p>
          <a:p>
            <a:pPr algn="just"/>
            <a:r>
              <a:rPr lang="en-US" sz="2400" dirty="0"/>
              <a:t>One way to reduce the effect of noise is by using a comparator with positive feedback. </a:t>
            </a:r>
          </a:p>
          <a:p>
            <a:pPr algn="just"/>
            <a:r>
              <a:rPr lang="en-US" sz="2400" dirty="0"/>
              <a:t>The positive feedback produces two separate trip points that prevent a noisy input from producing false transitions.</a:t>
            </a:r>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5" name="Slide Number Placeholder 4">
            <a:extLst>
              <a:ext uri="{FF2B5EF4-FFF2-40B4-BE49-F238E27FC236}">
                <a16:creationId xmlns:a16="http://schemas.microsoft.com/office/drawing/2014/main" id="{5EB4D581-82BE-45A6-91E5-4EABECDBA1C4}"/>
              </a:ext>
            </a:extLst>
          </p:cNvPr>
          <p:cNvSpPr>
            <a:spLocks noGrp="1"/>
          </p:cNvSpPr>
          <p:nvPr>
            <p:ph type="sldNum" sz="quarter" idx="12"/>
          </p:nvPr>
        </p:nvSpPr>
        <p:spPr/>
        <p:txBody>
          <a:bodyPr/>
          <a:lstStyle/>
          <a:p>
            <a:fld id="{4D150A33-9CD0-4A98-854C-74B376B35DEB}" type="slidenum">
              <a:rPr lang="en-IN" smtClean="0"/>
              <a:t>55</a:t>
            </a:fld>
            <a:endParaRPr lang="en-IN"/>
          </a:p>
        </p:txBody>
      </p:sp>
    </p:spTree>
    <p:extLst>
      <p:ext uri="{BB962C8B-B14F-4D97-AF65-F5344CB8AC3E}">
        <p14:creationId xmlns:p14="http://schemas.microsoft.com/office/powerpoint/2010/main" val="26634035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804582"/>
          </a:xfrm>
        </p:spPr>
        <p:txBody>
          <a:bodyPr/>
          <a:lstStyle/>
          <a:p>
            <a:r>
              <a:rPr lang="en-IN" b="1" dirty="0"/>
              <a:t>Noise</a:t>
            </a:r>
            <a:endParaRPr lang="en-IN"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371600"/>
            <a:ext cx="10660064" cy="4381501"/>
          </a:xfrm>
        </p:spPr>
        <p:txBody>
          <a:bodyPr>
            <a:normAutofit/>
          </a:bodyPr>
          <a:lstStyle/>
          <a:p>
            <a:pPr algn="just"/>
            <a:r>
              <a:rPr lang="en-US" sz="2400" i="1" dirty="0"/>
              <a:t>Noise </a:t>
            </a:r>
            <a:r>
              <a:rPr lang="en-US" sz="2400" dirty="0"/>
              <a:t>is any kind of unwanted signal that is not derived from or harmonically related to the input signal. </a:t>
            </a:r>
          </a:p>
          <a:p>
            <a:pPr algn="just"/>
            <a:r>
              <a:rPr lang="en-US" sz="2400" dirty="0"/>
              <a:t>Electric motors, neon signs, power lines, car ignitions, lightning, and so on produce electromagnetic fields that can induce noise voltages into electronic circuits.</a:t>
            </a:r>
          </a:p>
          <a:p>
            <a:pPr algn="just"/>
            <a:r>
              <a:rPr lang="en-US" sz="2400" dirty="0"/>
              <a:t> Power-supply ripple is also classified as noise since it is not related to the input signal. </a:t>
            </a:r>
          </a:p>
          <a:p>
            <a:pPr algn="just"/>
            <a:r>
              <a:rPr lang="en-US" sz="2400" dirty="0"/>
              <a:t>By using regulated power supplies and shielding , we usually can reduce the ripple and induced noise to an acceptable level.</a:t>
            </a:r>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5" name="Slide Number Placeholder 4">
            <a:extLst>
              <a:ext uri="{FF2B5EF4-FFF2-40B4-BE49-F238E27FC236}">
                <a16:creationId xmlns:a16="http://schemas.microsoft.com/office/drawing/2014/main" id="{22E29608-E622-4A07-B783-88C57DCF1564}"/>
              </a:ext>
            </a:extLst>
          </p:cNvPr>
          <p:cNvSpPr>
            <a:spLocks noGrp="1"/>
          </p:cNvSpPr>
          <p:nvPr>
            <p:ph type="sldNum" sz="quarter" idx="12"/>
          </p:nvPr>
        </p:nvSpPr>
        <p:spPr/>
        <p:txBody>
          <a:bodyPr/>
          <a:lstStyle/>
          <a:p>
            <a:fld id="{4D150A33-9CD0-4A98-854C-74B376B35DEB}" type="slidenum">
              <a:rPr lang="en-IN" smtClean="0"/>
              <a:t>56</a:t>
            </a:fld>
            <a:endParaRPr lang="en-IN"/>
          </a:p>
        </p:txBody>
      </p:sp>
    </p:spTree>
    <p:extLst>
      <p:ext uri="{BB962C8B-B14F-4D97-AF65-F5344CB8AC3E}">
        <p14:creationId xmlns:p14="http://schemas.microsoft.com/office/powerpoint/2010/main" val="1609915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063415"/>
            <a:ext cx="10660064" cy="4689685"/>
          </a:xfrm>
        </p:spPr>
        <p:txBody>
          <a:bodyPr>
            <a:normAutofit/>
          </a:bodyPr>
          <a:lstStyle/>
          <a:p>
            <a:pPr algn="just"/>
            <a:r>
              <a:rPr lang="en-US" sz="2400" b="1" dirty="0"/>
              <a:t>Thermal noise, </a:t>
            </a:r>
            <a:r>
              <a:rPr lang="en-US" sz="2400" dirty="0"/>
              <a:t>on the other hand, is caused by the random motion of free electrons inside a resistor (see Fig. 20-16</a:t>
            </a:r>
            <a:r>
              <a:rPr lang="en-US" sz="2400" i="1" dirty="0"/>
              <a:t>a</a:t>
            </a:r>
            <a:r>
              <a:rPr lang="en-US" sz="2400" dirty="0"/>
              <a:t>). </a:t>
            </a:r>
          </a:p>
          <a:p>
            <a:pPr algn="just"/>
            <a:r>
              <a:rPr lang="en-US" sz="2400" dirty="0"/>
              <a:t>The energy for this electron motion comes from the thermal energy of the surrounding air. </a:t>
            </a:r>
          </a:p>
          <a:p>
            <a:pPr algn="just"/>
            <a:r>
              <a:rPr lang="en-US" sz="2400" dirty="0"/>
              <a:t>The higher the ambient temperature, the more active the electrons.</a:t>
            </a:r>
          </a:p>
          <a:p>
            <a:pPr algn="just"/>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4F9895F0-DDAA-40B1-9659-FD92AAE92B7D}"/>
              </a:ext>
            </a:extLst>
          </p:cNvPr>
          <p:cNvPicPr>
            <a:picLocks noChangeAspect="1"/>
          </p:cNvPicPr>
          <p:nvPr/>
        </p:nvPicPr>
        <p:blipFill>
          <a:blip r:embed="rId2"/>
          <a:stretch>
            <a:fillRect/>
          </a:stretch>
        </p:blipFill>
        <p:spPr>
          <a:xfrm>
            <a:off x="3133725" y="3628749"/>
            <a:ext cx="4667249" cy="1505225"/>
          </a:xfrm>
          <a:prstGeom prst="rect">
            <a:avLst/>
          </a:prstGeom>
        </p:spPr>
      </p:pic>
      <p:sp>
        <p:nvSpPr>
          <p:cNvPr id="2" name="Slide Number Placeholder 1">
            <a:extLst>
              <a:ext uri="{FF2B5EF4-FFF2-40B4-BE49-F238E27FC236}">
                <a16:creationId xmlns:a16="http://schemas.microsoft.com/office/drawing/2014/main" id="{2D8D0BA7-BEED-48DD-B29A-7B8F8F844B76}"/>
              </a:ext>
            </a:extLst>
          </p:cNvPr>
          <p:cNvSpPr>
            <a:spLocks noGrp="1"/>
          </p:cNvSpPr>
          <p:nvPr>
            <p:ph type="sldNum" sz="quarter" idx="12"/>
          </p:nvPr>
        </p:nvSpPr>
        <p:spPr/>
        <p:txBody>
          <a:bodyPr/>
          <a:lstStyle/>
          <a:p>
            <a:fld id="{4D150A33-9CD0-4A98-854C-74B376B35DEB}" type="slidenum">
              <a:rPr lang="en-IN" smtClean="0"/>
              <a:t>57</a:t>
            </a:fld>
            <a:endParaRPr lang="en-IN"/>
          </a:p>
        </p:txBody>
      </p:sp>
    </p:spTree>
    <p:extLst>
      <p:ext uri="{BB962C8B-B14F-4D97-AF65-F5344CB8AC3E}">
        <p14:creationId xmlns:p14="http://schemas.microsoft.com/office/powerpoint/2010/main" val="15257521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17537" y="476250"/>
            <a:ext cx="10660064" cy="5785402"/>
          </a:xfrm>
        </p:spPr>
        <p:txBody>
          <a:bodyPr>
            <a:normAutofit/>
          </a:bodyPr>
          <a:lstStyle/>
          <a:p>
            <a:pPr algn="just"/>
            <a:r>
              <a:rPr lang="en-US" sz="2400" dirty="0"/>
              <a:t>The motion of billions of free electrons inside a resistor is pure </a:t>
            </a:r>
          </a:p>
          <a:p>
            <a:pPr marL="0" indent="0" algn="just">
              <a:buNone/>
            </a:pPr>
            <a:r>
              <a:rPr lang="en-US" sz="2400" dirty="0"/>
              <a:t>chaos.</a:t>
            </a:r>
          </a:p>
          <a:p>
            <a:pPr algn="just"/>
            <a:r>
              <a:rPr lang="en-US" sz="2400" dirty="0"/>
              <a:t>At some instants, more electrons move up than down, producing a small negative voltage across the resistor. </a:t>
            </a:r>
          </a:p>
          <a:p>
            <a:pPr algn="just"/>
            <a:r>
              <a:rPr lang="en-US" sz="2400" dirty="0"/>
              <a:t>At other instants, more electrons move down than up, producing a positive voltage.</a:t>
            </a:r>
          </a:p>
          <a:p>
            <a:pPr algn="just"/>
            <a:r>
              <a:rPr lang="en-US" sz="2400" dirty="0"/>
              <a:t> If this type of noise were amplified and viewed on an oscilloscope, it would resemble Fig. 20-16</a:t>
            </a:r>
            <a:r>
              <a:rPr lang="en-US" sz="2400" i="1" dirty="0"/>
              <a:t>b</a:t>
            </a:r>
            <a:r>
              <a:rPr lang="en-US" sz="2400" dirty="0"/>
              <a:t>. </a:t>
            </a:r>
          </a:p>
          <a:p>
            <a:pPr algn="just"/>
            <a:r>
              <a:rPr lang="en-US" sz="2400" dirty="0"/>
              <a:t>Like any voltage, noise has an rms or effective value. </a:t>
            </a:r>
          </a:p>
          <a:p>
            <a:pPr algn="just"/>
            <a:r>
              <a:rPr lang="en-US" sz="2400" dirty="0"/>
              <a:t>As an approximation, the highest noise peaks are about four times the rms value.</a:t>
            </a:r>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125FA31B-42C2-4B24-B335-1E9B900C36E7}"/>
              </a:ext>
            </a:extLst>
          </p:cNvPr>
          <p:cNvPicPr>
            <a:picLocks noChangeAspect="1"/>
          </p:cNvPicPr>
          <p:nvPr/>
        </p:nvPicPr>
        <p:blipFill>
          <a:blip r:embed="rId2"/>
          <a:stretch>
            <a:fillRect/>
          </a:stretch>
        </p:blipFill>
        <p:spPr>
          <a:xfrm>
            <a:off x="3804829" y="5166976"/>
            <a:ext cx="3283011" cy="801567"/>
          </a:xfrm>
          <a:prstGeom prst="rect">
            <a:avLst/>
          </a:prstGeom>
        </p:spPr>
      </p:pic>
      <p:sp>
        <p:nvSpPr>
          <p:cNvPr id="2" name="Slide Number Placeholder 1">
            <a:extLst>
              <a:ext uri="{FF2B5EF4-FFF2-40B4-BE49-F238E27FC236}">
                <a16:creationId xmlns:a16="http://schemas.microsoft.com/office/drawing/2014/main" id="{484BABFE-2447-43C7-BC3B-A0FF567A6AA6}"/>
              </a:ext>
            </a:extLst>
          </p:cNvPr>
          <p:cNvSpPr>
            <a:spLocks noGrp="1"/>
          </p:cNvSpPr>
          <p:nvPr>
            <p:ph type="sldNum" sz="quarter" idx="12"/>
          </p:nvPr>
        </p:nvSpPr>
        <p:spPr/>
        <p:txBody>
          <a:bodyPr/>
          <a:lstStyle/>
          <a:p>
            <a:fld id="{4D150A33-9CD0-4A98-854C-74B376B35DEB}" type="slidenum">
              <a:rPr lang="en-IN" smtClean="0"/>
              <a:t>58</a:t>
            </a:fld>
            <a:endParaRPr lang="en-IN"/>
          </a:p>
        </p:txBody>
      </p:sp>
    </p:spTree>
    <p:extLst>
      <p:ext uri="{BB962C8B-B14F-4D97-AF65-F5344CB8AC3E}">
        <p14:creationId xmlns:p14="http://schemas.microsoft.com/office/powerpoint/2010/main" val="42689555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861732"/>
          </a:xfrm>
        </p:spPr>
        <p:txBody>
          <a:bodyPr/>
          <a:lstStyle/>
          <a:p>
            <a:r>
              <a:rPr lang="en-IN" sz="3200" b="1" dirty="0"/>
              <a:t>Noise Triggering</a:t>
            </a:r>
            <a:endParaRPr lang="en-IN" sz="3200"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066800"/>
            <a:ext cx="10660064" cy="4686301"/>
          </a:xfrm>
        </p:spPr>
        <p:txBody>
          <a:bodyPr>
            <a:noAutofit/>
          </a:bodyPr>
          <a:lstStyle/>
          <a:p>
            <a:pPr algn="just"/>
            <a:r>
              <a:rPr lang="en-US" sz="2400" dirty="0"/>
              <a:t>The high open-loop gain of a comparator means that an input of only 100 V may be enough to switch the output from one state to another.</a:t>
            </a:r>
          </a:p>
          <a:p>
            <a:pPr algn="just"/>
            <a:r>
              <a:rPr lang="en-US" sz="2400" dirty="0"/>
              <a:t> If the input contains noise with a peak of 100 V or more, the comparator will detect the zero crossings produced by the noise.</a:t>
            </a:r>
          </a:p>
          <a:p>
            <a:pPr algn="just"/>
            <a:r>
              <a:rPr lang="en-US" sz="2400" dirty="0"/>
              <a:t>Figure 20-17 shows the output of a comparator with no input signal, except for noise. </a:t>
            </a:r>
          </a:p>
          <a:p>
            <a:pPr algn="just"/>
            <a:endParaRPr lang="en-US"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C1873497-A819-4F25-BA92-E896D9842FF0}"/>
              </a:ext>
            </a:extLst>
          </p:cNvPr>
          <p:cNvPicPr>
            <a:picLocks noChangeAspect="1"/>
          </p:cNvPicPr>
          <p:nvPr/>
        </p:nvPicPr>
        <p:blipFill>
          <a:blip r:embed="rId2"/>
          <a:stretch>
            <a:fillRect/>
          </a:stretch>
        </p:blipFill>
        <p:spPr>
          <a:xfrm>
            <a:off x="1095376" y="4097920"/>
            <a:ext cx="5353050" cy="2202867"/>
          </a:xfrm>
          <a:prstGeom prst="rect">
            <a:avLst/>
          </a:prstGeom>
        </p:spPr>
      </p:pic>
      <p:sp>
        <p:nvSpPr>
          <p:cNvPr id="6" name="Slide Number Placeholder 5">
            <a:extLst>
              <a:ext uri="{FF2B5EF4-FFF2-40B4-BE49-F238E27FC236}">
                <a16:creationId xmlns:a16="http://schemas.microsoft.com/office/drawing/2014/main" id="{5F1344EC-7672-4BC5-9E9D-201621604A75}"/>
              </a:ext>
            </a:extLst>
          </p:cNvPr>
          <p:cNvSpPr>
            <a:spLocks noGrp="1"/>
          </p:cNvSpPr>
          <p:nvPr>
            <p:ph type="sldNum" sz="quarter" idx="12"/>
          </p:nvPr>
        </p:nvSpPr>
        <p:spPr/>
        <p:txBody>
          <a:bodyPr/>
          <a:lstStyle/>
          <a:p>
            <a:fld id="{4D150A33-9CD0-4A98-854C-74B376B35DEB}" type="slidenum">
              <a:rPr lang="en-IN" smtClean="0"/>
              <a:t>59</a:t>
            </a:fld>
            <a:endParaRPr lang="en-IN"/>
          </a:p>
        </p:txBody>
      </p:sp>
    </p:spTree>
    <p:extLst>
      <p:ext uri="{BB962C8B-B14F-4D97-AF65-F5344CB8AC3E}">
        <p14:creationId xmlns:p14="http://schemas.microsoft.com/office/powerpoint/2010/main" val="3067773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76E672-B1CD-49F8-9B09-09F4F7811BBE}"/>
              </a:ext>
            </a:extLst>
          </p:cNvPr>
          <p:cNvSpPr>
            <a:spLocks noGrp="1"/>
          </p:cNvSpPr>
          <p:nvPr>
            <p:ph idx="1"/>
          </p:nvPr>
        </p:nvSpPr>
        <p:spPr>
          <a:xfrm>
            <a:off x="914400" y="1323975"/>
            <a:ext cx="9705975" cy="4924424"/>
          </a:xfrm>
        </p:spPr>
        <p:txBody>
          <a:bodyPr/>
          <a:lstStyle/>
          <a:p>
            <a:pPr algn="just"/>
            <a:r>
              <a:rPr lang="en-US" sz="2400" dirty="0"/>
              <a:t>If </a:t>
            </a:r>
            <a:r>
              <a:rPr lang="en-US" sz="2400" i="1" dirty="0" err="1"/>
              <a:t>V</a:t>
            </a:r>
            <a:r>
              <a:rPr lang="en-US" sz="2400" dirty="0" err="1"/>
              <a:t>sat</a:t>
            </a:r>
            <a:r>
              <a:rPr lang="en-US" sz="2400" dirty="0"/>
              <a:t> = 14 V, the output swing of the comparator is from approximately -14 to +14 V.</a:t>
            </a:r>
          </a:p>
          <a:p>
            <a:pPr algn="just"/>
            <a:r>
              <a:rPr lang="en-US" sz="2400" dirty="0"/>
              <a:t> If the open-loop voltage gain is 100,000, the input voltage needed to </a:t>
            </a:r>
            <a:r>
              <a:rPr lang="en-IN" sz="2400" dirty="0"/>
              <a:t>produce saturation is:</a:t>
            </a:r>
          </a:p>
          <a:p>
            <a:endParaRPr lang="en-IN" dirty="0"/>
          </a:p>
        </p:txBody>
      </p:sp>
      <p:pic>
        <p:nvPicPr>
          <p:cNvPr id="4" name="Picture 3">
            <a:extLst>
              <a:ext uri="{FF2B5EF4-FFF2-40B4-BE49-F238E27FC236}">
                <a16:creationId xmlns:a16="http://schemas.microsoft.com/office/drawing/2014/main" id="{D4227ADB-3777-4C9F-86B0-43061016EADF}"/>
              </a:ext>
            </a:extLst>
          </p:cNvPr>
          <p:cNvPicPr>
            <a:picLocks noChangeAspect="1"/>
          </p:cNvPicPr>
          <p:nvPr/>
        </p:nvPicPr>
        <p:blipFill>
          <a:blip r:embed="rId2"/>
          <a:stretch>
            <a:fillRect/>
          </a:stretch>
        </p:blipFill>
        <p:spPr>
          <a:xfrm>
            <a:off x="2028825" y="3554717"/>
            <a:ext cx="3429000" cy="714375"/>
          </a:xfrm>
          <a:prstGeom prst="rect">
            <a:avLst/>
          </a:prstGeom>
        </p:spPr>
      </p:pic>
      <p:sp>
        <p:nvSpPr>
          <p:cNvPr id="2" name="Slide Number Placeholder 1">
            <a:extLst>
              <a:ext uri="{FF2B5EF4-FFF2-40B4-BE49-F238E27FC236}">
                <a16:creationId xmlns:a16="http://schemas.microsoft.com/office/drawing/2014/main" id="{2F821EBD-657F-47B4-A6C9-C335F28E6B68}"/>
              </a:ext>
            </a:extLst>
          </p:cNvPr>
          <p:cNvSpPr>
            <a:spLocks noGrp="1"/>
          </p:cNvSpPr>
          <p:nvPr>
            <p:ph type="sldNum" sz="quarter" idx="12"/>
          </p:nvPr>
        </p:nvSpPr>
        <p:spPr/>
        <p:txBody>
          <a:bodyPr/>
          <a:lstStyle/>
          <a:p>
            <a:fld id="{4D150A33-9CD0-4A98-854C-74B376B35DEB}" type="slidenum">
              <a:rPr lang="en-IN" smtClean="0"/>
              <a:t>6</a:t>
            </a:fld>
            <a:endParaRPr lang="en-IN"/>
          </a:p>
        </p:txBody>
      </p:sp>
    </p:spTree>
    <p:extLst>
      <p:ext uri="{BB962C8B-B14F-4D97-AF65-F5344CB8AC3E}">
        <p14:creationId xmlns:p14="http://schemas.microsoft.com/office/powerpoint/2010/main" val="27223136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819275"/>
            <a:ext cx="10660064" cy="3933825"/>
          </a:xfrm>
        </p:spPr>
        <p:txBody>
          <a:bodyPr/>
          <a:lstStyle/>
          <a:p>
            <a:pPr algn="just"/>
            <a:r>
              <a:rPr lang="en-US" sz="2400" dirty="0"/>
              <a:t>When the noise peaks are large enough, they produce unwanted changes in the comparator output.</a:t>
            </a:r>
          </a:p>
          <a:p>
            <a:pPr algn="just"/>
            <a:r>
              <a:rPr lang="en-US" sz="2400" dirty="0"/>
              <a:t> For instance, the noise peaks at A, B, and C are producing unwanted transitions from low to high. </a:t>
            </a:r>
          </a:p>
          <a:p>
            <a:pPr algn="just"/>
            <a:r>
              <a:rPr lang="en-US" sz="2400" dirty="0"/>
              <a:t>When an input signal is present , the noise is superimposed on the input signal and produces erratic triggering.</a:t>
            </a:r>
            <a:endParaRPr lang="en-IN" sz="2400" dirty="0"/>
          </a:p>
          <a:p>
            <a:endParaRPr lang="en-IN"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2" name="Slide Number Placeholder 1">
            <a:extLst>
              <a:ext uri="{FF2B5EF4-FFF2-40B4-BE49-F238E27FC236}">
                <a16:creationId xmlns:a16="http://schemas.microsoft.com/office/drawing/2014/main" id="{B49FCFBC-C8DE-4D28-A478-B62C18EB0CE4}"/>
              </a:ext>
            </a:extLst>
          </p:cNvPr>
          <p:cNvSpPr>
            <a:spLocks noGrp="1"/>
          </p:cNvSpPr>
          <p:nvPr>
            <p:ph type="sldNum" sz="quarter" idx="12"/>
          </p:nvPr>
        </p:nvSpPr>
        <p:spPr/>
        <p:txBody>
          <a:bodyPr/>
          <a:lstStyle/>
          <a:p>
            <a:fld id="{4D150A33-9CD0-4A98-854C-74B376B35DEB}" type="slidenum">
              <a:rPr lang="en-IN" smtClean="0"/>
              <a:t>60</a:t>
            </a:fld>
            <a:endParaRPr lang="en-IN"/>
          </a:p>
        </p:txBody>
      </p:sp>
    </p:spTree>
    <p:extLst>
      <p:ext uri="{BB962C8B-B14F-4D97-AF65-F5344CB8AC3E}">
        <p14:creationId xmlns:p14="http://schemas.microsoft.com/office/powerpoint/2010/main" val="4154720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842682"/>
          </a:xfrm>
        </p:spPr>
        <p:txBody>
          <a:bodyPr/>
          <a:lstStyle/>
          <a:p>
            <a:r>
              <a:rPr lang="en-IN" b="1" dirty="0"/>
              <a:t>Schmitt Trigger</a:t>
            </a:r>
            <a:endParaRPr lang="en-IN"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695450"/>
            <a:ext cx="10660064" cy="4333875"/>
          </a:xfrm>
        </p:spPr>
        <p:txBody>
          <a:bodyPr>
            <a:normAutofit/>
          </a:bodyPr>
          <a:lstStyle/>
          <a:p>
            <a:pPr algn="just"/>
            <a:r>
              <a:rPr lang="en-US" sz="2400" dirty="0"/>
              <a:t>The standard solution for a noisy input is to use a comparator like the one shown in Fig. 20-18</a:t>
            </a:r>
            <a:r>
              <a:rPr lang="en-US" sz="2400" i="1" dirty="0"/>
              <a:t>a</a:t>
            </a:r>
            <a:r>
              <a:rPr lang="en-US" sz="2400" dirty="0"/>
              <a:t>. </a:t>
            </a:r>
          </a:p>
          <a:p>
            <a:pPr algn="just"/>
            <a:r>
              <a:rPr lang="en-US" sz="2400" dirty="0"/>
              <a:t>The input voltage is applied to the inverting input. </a:t>
            </a:r>
          </a:p>
          <a:p>
            <a:pPr algn="just"/>
            <a:r>
              <a:rPr lang="en-US" sz="2400" dirty="0"/>
              <a:t>Because the feedback voltage at the noninverting input is aiding the input voltage, the feedback is </a:t>
            </a:r>
            <a:r>
              <a:rPr lang="en-US" sz="2400" i="1" dirty="0"/>
              <a:t>positive. </a:t>
            </a:r>
          </a:p>
          <a:p>
            <a:pPr algn="just"/>
            <a:r>
              <a:rPr lang="en-US" sz="2400" dirty="0"/>
              <a:t>A comparator using positive feedback like this is usually called </a:t>
            </a:r>
            <a:r>
              <a:rPr lang="en-IN" sz="2400" dirty="0"/>
              <a:t>a </a:t>
            </a:r>
            <a:r>
              <a:rPr lang="en-IN" sz="2400" b="1" dirty="0"/>
              <a:t>Schmitt trigger.</a:t>
            </a:r>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5" name="Slide Number Placeholder 4">
            <a:extLst>
              <a:ext uri="{FF2B5EF4-FFF2-40B4-BE49-F238E27FC236}">
                <a16:creationId xmlns:a16="http://schemas.microsoft.com/office/drawing/2014/main" id="{E64C2C4B-CB81-4BB0-B193-9B93FD78B502}"/>
              </a:ext>
            </a:extLst>
          </p:cNvPr>
          <p:cNvSpPr>
            <a:spLocks noGrp="1"/>
          </p:cNvSpPr>
          <p:nvPr>
            <p:ph type="sldNum" sz="quarter" idx="12"/>
          </p:nvPr>
        </p:nvSpPr>
        <p:spPr/>
        <p:txBody>
          <a:bodyPr/>
          <a:lstStyle/>
          <a:p>
            <a:fld id="{4D150A33-9CD0-4A98-854C-74B376B35DEB}" type="slidenum">
              <a:rPr lang="en-IN" smtClean="0"/>
              <a:t>61</a:t>
            </a:fld>
            <a:endParaRPr lang="en-IN"/>
          </a:p>
        </p:txBody>
      </p:sp>
    </p:spTree>
    <p:extLst>
      <p:ext uri="{BB962C8B-B14F-4D97-AF65-F5344CB8AC3E}">
        <p14:creationId xmlns:p14="http://schemas.microsoft.com/office/powerpoint/2010/main" val="24648985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1400530"/>
          </a:xfrm>
        </p:spPr>
        <p:txBody>
          <a:bodyPr/>
          <a:lstStyle/>
          <a:p>
            <a:endParaRPr lang="en-IN"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2052919"/>
            <a:ext cx="10660064" cy="3700182"/>
          </a:xfrm>
        </p:spPr>
        <p:txBody>
          <a:bodyPr/>
          <a:lstStyle/>
          <a:p>
            <a:endParaRPr lang="en-IN"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657CDF03-11D0-4879-8610-0E096D7DEB11}"/>
              </a:ext>
            </a:extLst>
          </p:cNvPr>
          <p:cNvPicPr>
            <a:picLocks noChangeAspect="1"/>
          </p:cNvPicPr>
          <p:nvPr/>
        </p:nvPicPr>
        <p:blipFill>
          <a:blip r:embed="rId2"/>
          <a:stretch>
            <a:fillRect/>
          </a:stretch>
        </p:blipFill>
        <p:spPr>
          <a:xfrm>
            <a:off x="3438525" y="1543051"/>
            <a:ext cx="4514850" cy="3012716"/>
          </a:xfrm>
          <a:prstGeom prst="rect">
            <a:avLst/>
          </a:prstGeom>
        </p:spPr>
      </p:pic>
      <p:sp>
        <p:nvSpPr>
          <p:cNvPr id="6" name="Slide Number Placeholder 5">
            <a:extLst>
              <a:ext uri="{FF2B5EF4-FFF2-40B4-BE49-F238E27FC236}">
                <a16:creationId xmlns:a16="http://schemas.microsoft.com/office/drawing/2014/main" id="{94E6DF41-5EA5-40D1-8C74-536DBF7B789D}"/>
              </a:ext>
            </a:extLst>
          </p:cNvPr>
          <p:cNvSpPr>
            <a:spLocks noGrp="1"/>
          </p:cNvSpPr>
          <p:nvPr>
            <p:ph type="sldNum" sz="quarter" idx="12"/>
          </p:nvPr>
        </p:nvSpPr>
        <p:spPr/>
        <p:txBody>
          <a:bodyPr/>
          <a:lstStyle/>
          <a:p>
            <a:fld id="{4D150A33-9CD0-4A98-854C-74B376B35DEB}" type="slidenum">
              <a:rPr lang="en-IN" smtClean="0"/>
              <a:t>62</a:t>
            </a:fld>
            <a:endParaRPr lang="en-IN"/>
          </a:p>
        </p:txBody>
      </p:sp>
    </p:spTree>
    <p:extLst>
      <p:ext uri="{BB962C8B-B14F-4D97-AF65-F5344CB8AC3E}">
        <p14:creationId xmlns:p14="http://schemas.microsoft.com/office/powerpoint/2010/main" val="21941030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409699"/>
            <a:ext cx="10660064" cy="4343401"/>
          </a:xfrm>
        </p:spPr>
        <p:txBody>
          <a:bodyPr>
            <a:normAutofit/>
          </a:bodyPr>
          <a:lstStyle/>
          <a:p>
            <a:pPr algn="just"/>
            <a:r>
              <a:rPr lang="en-US" sz="2400" dirty="0"/>
              <a:t>When the comparator is positively saturated, a positive voltage is fed back to the noninverting input. </a:t>
            </a:r>
          </a:p>
          <a:p>
            <a:pPr algn="just"/>
            <a:r>
              <a:rPr lang="en-US" sz="2400" dirty="0"/>
              <a:t>This positive feedback voltage holds the output in the high state. </a:t>
            </a:r>
          </a:p>
          <a:p>
            <a:pPr algn="just"/>
            <a:r>
              <a:rPr lang="en-US" sz="2400" dirty="0"/>
              <a:t>Similarly, when the output voltage is negatively saturated, a negative voltage is fed back to the noninverting input, holding the output in the low state.</a:t>
            </a:r>
          </a:p>
          <a:p>
            <a:pPr algn="just"/>
            <a:r>
              <a:rPr lang="en-US" sz="2400" dirty="0"/>
              <a:t>In either case, the positive feedback reinforces the existing output state.</a:t>
            </a:r>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2" name="Slide Number Placeholder 1">
            <a:extLst>
              <a:ext uri="{FF2B5EF4-FFF2-40B4-BE49-F238E27FC236}">
                <a16:creationId xmlns:a16="http://schemas.microsoft.com/office/drawing/2014/main" id="{48F33A01-87B9-4D8A-B61D-5445AA5671EF}"/>
              </a:ext>
            </a:extLst>
          </p:cNvPr>
          <p:cNvSpPr>
            <a:spLocks noGrp="1"/>
          </p:cNvSpPr>
          <p:nvPr>
            <p:ph type="sldNum" sz="quarter" idx="12"/>
          </p:nvPr>
        </p:nvSpPr>
        <p:spPr/>
        <p:txBody>
          <a:bodyPr/>
          <a:lstStyle/>
          <a:p>
            <a:fld id="{4D150A33-9CD0-4A98-854C-74B376B35DEB}" type="slidenum">
              <a:rPr lang="en-IN" smtClean="0"/>
              <a:t>63</a:t>
            </a:fld>
            <a:endParaRPr lang="en-IN"/>
          </a:p>
        </p:txBody>
      </p:sp>
    </p:spTree>
    <p:extLst>
      <p:ext uri="{BB962C8B-B14F-4D97-AF65-F5344CB8AC3E}">
        <p14:creationId xmlns:p14="http://schemas.microsoft.com/office/powerpoint/2010/main" val="16829923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284066"/>
            <a:ext cx="10660064" cy="4469035"/>
          </a:xfrm>
        </p:spPr>
        <p:txBody>
          <a:bodyPr/>
          <a:lstStyle/>
          <a:p>
            <a:r>
              <a:rPr lang="en-IN" sz="2400" dirty="0"/>
              <a:t>The feedback fraction is:</a:t>
            </a:r>
          </a:p>
          <a:p>
            <a:endParaRPr lang="en-IN" dirty="0"/>
          </a:p>
          <a:p>
            <a:r>
              <a:rPr lang="en-US" sz="2400" dirty="0"/>
              <a:t>When the output is positively saturated, the reference voltage applied to the noninverting </a:t>
            </a:r>
            <a:r>
              <a:rPr lang="en-IN" sz="2400" dirty="0"/>
              <a:t>input is:</a:t>
            </a:r>
          </a:p>
          <a:p>
            <a:endParaRPr lang="en-IN" sz="2400" dirty="0"/>
          </a:p>
          <a:p>
            <a:r>
              <a:rPr lang="en-US" sz="2400" dirty="0"/>
              <a:t>When the output is negatively saturated, the reference voltage is:</a:t>
            </a:r>
            <a:endParaRPr lang="en-IN" sz="2400" dirty="0"/>
          </a:p>
          <a:p>
            <a:pPr marL="0" indent="0">
              <a:buNone/>
            </a:pPr>
            <a:r>
              <a:rPr lang="en-IN" sz="2400" dirty="0"/>
              <a:t> </a:t>
            </a:r>
          </a:p>
          <a:p>
            <a:endParaRPr lang="en-IN"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EC8FCFB7-B4DC-4D0C-882A-57E244984233}"/>
              </a:ext>
            </a:extLst>
          </p:cNvPr>
          <p:cNvPicPr>
            <a:picLocks noChangeAspect="1"/>
          </p:cNvPicPr>
          <p:nvPr/>
        </p:nvPicPr>
        <p:blipFill>
          <a:blip r:embed="rId2"/>
          <a:stretch>
            <a:fillRect/>
          </a:stretch>
        </p:blipFill>
        <p:spPr>
          <a:xfrm>
            <a:off x="5195888" y="1395652"/>
            <a:ext cx="2476499" cy="439959"/>
          </a:xfrm>
          <a:prstGeom prst="rect">
            <a:avLst/>
          </a:prstGeom>
        </p:spPr>
      </p:pic>
      <p:pic>
        <p:nvPicPr>
          <p:cNvPr id="6" name="Picture 5">
            <a:extLst>
              <a:ext uri="{FF2B5EF4-FFF2-40B4-BE49-F238E27FC236}">
                <a16:creationId xmlns:a16="http://schemas.microsoft.com/office/drawing/2014/main" id="{339F3CB9-5334-44E6-B4E3-B632B48D86C7}"/>
              </a:ext>
            </a:extLst>
          </p:cNvPr>
          <p:cNvPicPr>
            <a:picLocks noChangeAspect="1"/>
          </p:cNvPicPr>
          <p:nvPr/>
        </p:nvPicPr>
        <p:blipFill>
          <a:blip r:embed="rId3"/>
          <a:stretch>
            <a:fillRect/>
          </a:stretch>
        </p:blipFill>
        <p:spPr>
          <a:xfrm>
            <a:off x="6829423" y="2836640"/>
            <a:ext cx="2124074" cy="592360"/>
          </a:xfrm>
          <a:prstGeom prst="rect">
            <a:avLst/>
          </a:prstGeom>
        </p:spPr>
      </p:pic>
      <p:pic>
        <p:nvPicPr>
          <p:cNvPr id="7" name="Picture 6">
            <a:extLst>
              <a:ext uri="{FF2B5EF4-FFF2-40B4-BE49-F238E27FC236}">
                <a16:creationId xmlns:a16="http://schemas.microsoft.com/office/drawing/2014/main" id="{45CB953B-ACD8-41E6-961B-6FAA4ACBDDC9}"/>
              </a:ext>
            </a:extLst>
          </p:cNvPr>
          <p:cNvPicPr>
            <a:picLocks noChangeAspect="1"/>
          </p:cNvPicPr>
          <p:nvPr/>
        </p:nvPicPr>
        <p:blipFill>
          <a:blip r:embed="rId4"/>
          <a:stretch>
            <a:fillRect/>
          </a:stretch>
        </p:blipFill>
        <p:spPr>
          <a:xfrm>
            <a:off x="4305300" y="4240436"/>
            <a:ext cx="1990725" cy="483273"/>
          </a:xfrm>
          <a:prstGeom prst="rect">
            <a:avLst/>
          </a:prstGeom>
        </p:spPr>
      </p:pic>
      <p:sp>
        <p:nvSpPr>
          <p:cNvPr id="2" name="Slide Number Placeholder 1">
            <a:extLst>
              <a:ext uri="{FF2B5EF4-FFF2-40B4-BE49-F238E27FC236}">
                <a16:creationId xmlns:a16="http://schemas.microsoft.com/office/drawing/2014/main" id="{33B13998-9D99-47FD-A605-85F7F3C75AA8}"/>
              </a:ext>
            </a:extLst>
          </p:cNvPr>
          <p:cNvSpPr>
            <a:spLocks noGrp="1"/>
          </p:cNvSpPr>
          <p:nvPr>
            <p:ph type="sldNum" sz="quarter" idx="12"/>
          </p:nvPr>
        </p:nvSpPr>
        <p:spPr/>
        <p:txBody>
          <a:bodyPr/>
          <a:lstStyle/>
          <a:p>
            <a:fld id="{4D150A33-9CD0-4A98-854C-74B376B35DEB}" type="slidenum">
              <a:rPr lang="en-IN" smtClean="0"/>
              <a:t>64</a:t>
            </a:fld>
            <a:endParaRPr lang="en-IN"/>
          </a:p>
        </p:txBody>
      </p:sp>
    </p:spTree>
    <p:extLst>
      <p:ext uri="{BB962C8B-B14F-4D97-AF65-F5344CB8AC3E}">
        <p14:creationId xmlns:p14="http://schemas.microsoft.com/office/powerpoint/2010/main" val="2997590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657225"/>
            <a:ext cx="10660064" cy="5095876"/>
          </a:xfrm>
        </p:spPr>
        <p:txBody>
          <a:bodyPr>
            <a:normAutofit/>
          </a:bodyPr>
          <a:lstStyle/>
          <a:p>
            <a:pPr algn="just"/>
            <a:r>
              <a:rPr lang="en-US" sz="2400" dirty="0"/>
              <a:t>The output voltage will remain in a given state until the input </a:t>
            </a:r>
          </a:p>
          <a:p>
            <a:pPr marL="0" indent="0" algn="just">
              <a:buNone/>
            </a:pPr>
            <a:r>
              <a:rPr lang="en-US" sz="2400" dirty="0"/>
              <a:t>   voltage exceeds the reference voltage for that state.</a:t>
            </a:r>
          </a:p>
          <a:p>
            <a:pPr algn="just"/>
            <a:r>
              <a:rPr lang="en-US" sz="2400" dirty="0"/>
              <a:t> For instance, if the output is positively saturated, the reference voltage is +</a:t>
            </a:r>
            <a:r>
              <a:rPr lang="en-US" sz="2400" i="1" dirty="0" err="1"/>
              <a:t>BV</a:t>
            </a:r>
            <a:r>
              <a:rPr lang="en-US" sz="2400" dirty="0" err="1"/>
              <a:t>sat</a:t>
            </a:r>
            <a:r>
              <a:rPr lang="en-US" sz="2400" dirty="0"/>
              <a:t>.</a:t>
            </a:r>
          </a:p>
          <a:p>
            <a:pPr algn="just"/>
            <a:r>
              <a:rPr lang="en-US" sz="2400" dirty="0"/>
              <a:t> The input voltage must be increased to slightly more than +</a:t>
            </a:r>
            <a:r>
              <a:rPr lang="en-US" sz="2400" i="1" dirty="0" err="1"/>
              <a:t>BV</a:t>
            </a:r>
            <a:r>
              <a:rPr lang="en-US" sz="2400" dirty="0" err="1"/>
              <a:t>sat</a:t>
            </a:r>
            <a:r>
              <a:rPr lang="en-US" sz="2400" dirty="0"/>
              <a:t> to switch the output voltage from positive to negative, as shown in Fig. 20-18</a:t>
            </a:r>
            <a:r>
              <a:rPr lang="en-US" sz="2400" i="1" dirty="0"/>
              <a:t>b</a:t>
            </a:r>
            <a:r>
              <a:rPr lang="en-US" sz="2400" dirty="0"/>
              <a:t>. </a:t>
            </a:r>
          </a:p>
          <a:p>
            <a:pPr algn="just"/>
            <a:r>
              <a:rPr lang="en-US" sz="2400" dirty="0"/>
              <a:t>Once the output is in the negative state, it will remain there indefinitely until the input voltage becomes more negative than</a:t>
            </a:r>
          </a:p>
          <a:p>
            <a:pPr marL="0" indent="0" algn="just">
              <a:buNone/>
            </a:pPr>
            <a:r>
              <a:rPr lang="en-US" sz="2400" dirty="0"/>
              <a:t>    -</a:t>
            </a:r>
            <a:r>
              <a:rPr lang="en-US" sz="2400" i="1" dirty="0" err="1"/>
              <a:t>BV</a:t>
            </a:r>
            <a:r>
              <a:rPr lang="en-US" sz="2400" dirty="0" err="1"/>
              <a:t>sat</a:t>
            </a:r>
            <a:r>
              <a:rPr lang="en-US" sz="2400" dirty="0"/>
              <a:t>.</a:t>
            </a:r>
          </a:p>
          <a:p>
            <a:pPr algn="just"/>
            <a:r>
              <a:rPr lang="en-US" sz="2400" dirty="0"/>
              <a:t>Then, the output switches from negative to positive (Fig. 20-18</a:t>
            </a:r>
            <a:r>
              <a:rPr lang="en-US" sz="2400" i="1" dirty="0"/>
              <a:t>b</a:t>
            </a:r>
            <a:r>
              <a:rPr lang="en-US" sz="2400" dirty="0"/>
              <a:t>).</a:t>
            </a:r>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2" name="Slide Number Placeholder 1">
            <a:extLst>
              <a:ext uri="{FF2B5EF4-FFF2-40B4-BE49-F238E27FC236}">
                <a16:creationId xmlns:a16="http://schemas.microsoft.com/office/drawing/2014/main" id="{90C0BB93-ED87-435B-B380-04BEC6130478}"/>
              </a:ext>
            </a:extLst>
          </p:cNvPr>
          <p:cNvSpPr>
            <a:spLocks noGrp="1"/>
          </p:cNvSpPr>
          <p:nvPr>
            <p:ph type="sldNum" sz="quarter" idx="12"/>
          </p:nvPr>
        </p:nvSpPr>
        <p:spPr/>
        <p:txBody>
          <a:bodyPr/>
          <a:lstStyle/>
          <a:p>
            <a:fld id="{4D150A33-9CD0-4A98-854C-74B376B35DEB}" type="slidenum">
              <a:rPr lang="en-IN" smtClean="0"/>
              <a:t>65</a:t>
            </a:fld>
            <a:endParaRPr lang="en-IN"/>
          </a:p>
        </p:txBody>
      </p:sp>
    </p:spTree>
    <p:extLst>
      <p:ext uri="{BB962C8B-B14F-4D97-AF65-F5344CB8AC3E}">
        <p14:creationId xmlns:p14="http://schemas.microsoft.com/office/powerpoint/2010/main" val="9696288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1400530"/>
          </a:xfrm>
        </p:spPr>
        <p:txBody>
          <a:bodyPr/>
          <a:lstStyle/>
          <a:p>
            <a:endParaRPr lang="en-IN"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2052919"/>
            <a:ext cx="10660064" cy="3700182"/>
          </a:xfrm>
        </p:spPr>
        <p:txBody>
          <a:bodyPr/>
          <a:lstStyle/>
          <a:p>
            <a:endParaRPr lang="en-IN"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7" name="Picture 6">
            <a:extLst>
              <a:ext uri="{FF2B5EF4-FFF2-40B4-BE49-F238E27FC236}">
                <a16:creationId xmlns:a16="http://schemas.microsoft.com/office/drawing/2014/main" id="{08D5C4B6-C053-4A37-A64D-8DA9F3FCA77D}"/>
              </a:ext>
            </a:extLst>
          </p:cNvPr>
          <p:cNvPicPr>
            <a:picLocks noChangeAspect="1"/>
          </p:cNvPicPr>
          <p:nvPr/>
        </p:nvPicPr>
        <p:blipFill>
          <a:blip r:embed="rId2"/>
          <a:stretch>
            <a:fillRect/>
          </a:stretch>
        </p:blipFill>
        <p:spPr>
          <a:xfrm>
            <a:off x="3095625" y="1457325"/>
            <a:ext cx="5734050" cy="3041391"/>
          </a:xfrm>
          <a:prstGeom prst="rect">
            <a:avLst/>
          </a:prstGeom>
        </p:spPr>
      </p:pic>
      <p:sp>
        <p:nvSpPr>
          <p:cNvPr id="5" name="Slide Number Placeholder 4">
            <a:extLst>
              <a:ext uri="{FF2B5EF4-FFF2-40B4-BE49-F238E27FC236}">
                <a16:creationId xmlns:a16="http://schemas.microsoft.com/office/drawing/2014/main" id="{F6894711-22EE-4F95-AAB4-612C20645F0E}"/>
              </a:ext>
            </a:extLst>
          </p:cNvPr>
          <p:cNvSpPr>
            <a:spLocks noGrp="1"/>
          </p:cNvSpPr>
          <p:nvPr>
            <p:ph type="sldNum" sz="quarter" idx="12"/>
          </p:nvPr>
        </p:nvSpPr>
        <p:spPr/>
        <p:txBody>
          <a:bodyPr/>
          <a:lstStyle/>
          <a:p>
            <a:fld id="{4D150A33-9CD0-4A98-854C-74B376B35DEB}" type="slidenum">
              <a:rPr lang="en-IN" smtClean="0"/>
              <a:t>66</a:t>
            </a:fld>
            <a:endParaRPr lang="en-IN"/>
          </a:p>
        </p:txBody>
      </p:sp>
    </p:spTree>
    <p:extLst>
      <p:ext uri="{BB962C8B-B14F-4D97-AF65-F5344CB8AC3E}">
        <p14:creationId xmlns:p14="http://schemas.microsoft.com/office/powerpoint/2010/main" val="9832909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956982"/>
          </a:xfrm>
        </p:spPr>
        <p:txBody>
          <a:bodyPr/>
          <a:lstStyle/>
          <a:p>
            <a:r>
              <a:rPr lang="en-IN" sz="3200" b="1" dirty="0"/>
              <a:t>Hysteresis</a:t>
            </a:r>
            <a:endParaRPr lang="en-IN" sz="3200"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095375"/>
            <a:ext cx="10660064" cy="4895849"/>
          </a:xfrm>
        </p:spPr>
        <p:txBody>
          <a:bodyPr>
            <a:noAutofit/>
          </a:bodyPr>
          <a:lstStyle/>
          <a:p>
            <a:pPr algn="just"/>
            <a:r>
              <a:rPr lang="en-US" sz="2400" dirty="0"/>
              <a:t>The unusual response of Fig. 20-18</a:t>
            </a:r>
            <a:r>
              <a:rPr lang="en-US" sz="2400" i="1" dirty="0"/>
              <a:t>b </a:t>
            </a:r>
            <a:r>
              <a:rPr lang="en-US" sz="2400" dirty="0"/>
              <a:t>has a useful property called </a:t>
            </a:r>
            <a:r>
              <a:rPr lang="en-US" sz="2400" b="1" dirty="0"/>
              <a:t>hysteresis. </a:t>
            </a:r>
          </a:p>
          <a:p>
            <a:pPr algn="just"/>
            <a:r>
              <a:rPr lang="en-US" sz="2400" dirty="0"/>
              <a:t>To understand this concept, put your finger on the upper end of the graph where it says +</a:t>
            </a:r>
            <a:r>
              <a:rPr lang="en-US" sz="2400" i="1" dirty="0" err="1"/>
              <a:t>V</a:t>
            </a:r>
            <a:r>
              <a:rPr lang="en-US" sz="2400" dirty="0" err="1"/>
              <a:t>sat</a:t>
            </a:r>
            <a:r>
              <a:rPr lang="en-US" sz="2400" dirty="0"/>
              <a:t>. </a:t>
            </a:r>
          </a:p>
          <a:p>
            <a:pPr algn="just"/>
            <a:r>
              <a:rPr lang="en-US" sz="2400" dirty="0"/>
              <a:t>Assume that this is the current value of output voltage. </a:t>
            </a:r>
          </a:p>
          <a:p>
            <a:pPr algn="just"/>
            <a:r>
              <a:rPr lang="en-US" sz="2400" dirty="0"/>
              <a:t>Move your finger to the right along the horizontal line. </a:t>
            </a:r>
          </a:p>
          <a:p>
            <a:pPr algn="just"/>
            <a:r>
              <a:rPr lang="en-US" sz="2400" dirty="0"/>
              <a:t>Along this horizontal line, the input voltage is changing but the output voltage is still equal to +</a:t>
            </a:r>
            <a:r>
              <a:rPr lang="en-US" sz="2400" i="1" dirty="0" err="1"/>
              <a:t>V</a:t>
            </a:r>
            <a:r>
              <a:rPr lang="en-US" sz="2400" dirty="0" err="1"/>
              <a:t>sat</a:t>
            </a:r>
            <a:r>
              <a:rPr lang="en-US" sz="2400" dirty="0"/>
              <a:t>. </a:t>
            </a:r>
          </a:p>
          <a:p>
            <a:pPr algn="just"/>
            <a:r>
              <a:rPr lang="en-US" sz="2400" dirty="0"/>
              <a:t>When you reach the upper-right corner, </a:t>
            </a:r>
            <a:r>
              <a:rPr lang="en-US" sz="2400" i="1" dirty="0"/>
              <a:t>v</a:t>
            </a:r>
            <a:r>
              <a:rPr lang="en-US" sz="2400" dirty="0"/>
              <a:t>in equals +</a:t>
            </a:r>
            <a:r>
              <a:rPr lang="en-US" sz="2400" i="1" dirty="0" err="1"/>
              <a:t>BV</a:t>
            </a:r>
            <a:r>
              <a:rPr lang="en-US" sz="2400" dirty="0" err="1"/>
              <a:t>sat</a:t>
            </a:r>
            <a:r>
              <a:rPr lang="en-US" sz="2400" dirty="0"/>
              <a:t>. </a:t>
            </a:r>
          </a:p>
          <a:p>
            <a:pPr algn="just"/>
            <a:r>
              <a:rPr lang="en-US" sz="2400" dirty="0"/>
              <a:t>When </a:t>
            </a:r>
            <a:r>
              <a:rPr lang="en-US" sz="2400" i="1" dirty="0"/>
              <a:t>v</a:t>
            </a:r>
            <a:r>
              <a:rPr lang="en-US" sz="2400" dirty="0"/>
              <a:t>in increases to slightly more than +</a:t>
            </a:r>
            <a:r>
              <a:rPr lang="en-US" sz="2400" i="1" dirty="0" err="1"/>
              <a:t>BV</a:t>
            </a:r>
            <a:r>
              <a:rPr lang="en-US" sz="2400" dirty="0" err="1"/>
              <a:t>sat</a:t>
            </a:r>
            <a:r>
              <a:rPr lang="en-US" sz="2400" dirty="0"/>
              <a:t>, the output voltage goes into the transition region between the high and </a:t>
            </a:r>
            <a:r>
              <a:rPr lang="en-IN" sz="2400" dirty="0"/>
              <a:t>the low states.</a:t>
            </a:r>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5" name="Slide Number Placeholder 4">
            <a:extLst>
              <a:ext uri="{FF2B5EF4-FFF2-40B4-BE49-F238E27FC236}">
                <a16:creationId xmlns:a16="http://schemas.microsoft.com/office/drawing/2014/main" id="{394E1160-7643-4B34-97C8-35603808DC2B}"/>
              </a:ext>
            </a:extLst>
          </p:cNvPr>
          <p:cNvSpPr>
            <a:spLocks noGrp="1"/>
          </p:cNvSpPr>
          <p:nvPr>
            <p:ph type="sldNum" sz="quarter" idx="12"/>
          </p:nvPr>
        </p:nvSpPr>
        <p:spPr/>
        <p:txBody>
          <a:bodyPr/>
          <a:lstStyle/>
          <a:p>
            <a:fld id="{4D150A33-9CD0-4A98-854C-74B376B35DEB}" type="slidenum">
              <a:rPr lang="en-IN" smtClean="0"/>
              <a:t>67</a:t>
            </a:fld>
            <a:endParaRPr lang="en-IN"/>
          </a:p>
        </p:txBody>
      </p:sp>
    </p:spTree>
    <p:extLst>
      <p:ext uri="{BB962C8B-B14F-4D97-AF65-F5344CB8AC3E}">
        <p14:creationId xmlns:p14="http://schemas.microsoft.com/office/powerpoint/2010/main" val="25985867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904875"/>
            <a:ext cx="10660064" cy="4848226"/>
          </a:xfrm>
        </p:spPr>
        <p:txBody>
          <a:bodyPr>
            <a:normAutofit/>
          </a:bodyPr>
          <a:lstStyle/>
          <a:p>
            <a:pPr algn="just"/>
            <a:r>
              <a:rPr lang="en-US" sz="2400" dirty="0"/>
              <a:t>If you move your finger down along the vertical line, you will simulate the transition of the output voltage from high to low. </a:t>
            </a:r>
          </a:p>
          <a:p>
            <a:pPr algn="just"/>
            <a:r>
              <a:rPr lang="en-US" sz="2400" dirty="0"/>
              <a:t>When your finger is on the lower horizontal line, the output voltage is negatively saturated and equal to -</a:t>
            </a:r>
            <a:r>
              <a:rPr lang="en-US" sz="2400" i="1" dirty="0" err="1"/>
              <a:t>V</a:t>
            </a:r>
            <a:r>
              <a:rPr lang="en-US" sz="2400" dirty="0" err="1"/>
              <a:t>sat</a:t>
            </a:r>
            <a:r>
              <a:rPr lang="en-US" sz="2400" dirty="0"/>
              <a:t>.</a:t>
            </a:r>
          </a:p>
          <a:p>
            <a:pPr algn="just"/>
            <a:r>
              <a:rPr lang="en-US" sz="2400" dirty="0"/>
              <a:t>To switch back to the high output state, move your finger until it reaches the lower-left corner. </a:t>
            </a:r>
          </a:p>
          <a:p>
            <a:pPr algn="just"/>
            <a:r>
              <a:rPr lang="en-US" sz="2400" dirty="0"/>
              <a:t>At this point, </a:t>
            </a:r>
            <a:r>
              <a:rPr lang="en-US" sz="2400" i="1" dirty="0"/>
              <a:t>v</a:t>
            </a:r>
            <a:r>
              <a:rPr lang="en-US" sz="2400" dirty="0"/>
              <a:t>in equals -</a:t>
            </a:r>
            <a:r>
              <a:rPr lang="en-US" sz="2400" i="1" dirty="0" err="1"/>
              <a:t>BV</a:t>
            </a:r>
            <a:r>
              <a:rPr lang="en-US" sz="2400" dirty="0" err="1"/>
              <a:t>sat</a:t>
            </a:r>
            <a:r>
              <a:rPr lang="en-US" sz="2400" dirty="0"/>
              <a:t>. </a:t>
            </a:r>
          </a:p>
          <a:p>
            <a:pPr algn="just"/>
            <a:r>
              <a:rPr lang="en-US" sz="2400" dirty="0"/>
              <a:t>When </a:t>
            </a:r>
            <a:r>
              <a:rPr lang="en-US" sz="2400" i="1" dirty="0"/>
              <a:t>v</a:t>
            </a:r>
            <a:r>
              <a:rPr lang="en-US" sz="2400" dirty="0"/>
              <a:t>in becomes slightly more negative than -</a:t>
            </a:r>
            <a:r>
              <a:rPr lang="en-US" sz="2400" i="1" dirty="0" err="1"/>
              <a:t>BV</a:t>
            </a:r>
            <a:r>
              <a:rPr lang="en-US" sz="2400" dirty="0" err="1"/>
              <a:t>sat</a:t>
            </a:r>
            <a:r>
              <a:rPr lang="en-US" sz="2400" dirty="0"/>
              <a:t>, the output voltage goes into the transition from low to high. </a:t>
            </a:r>
          </a:p>
          <a:p>
            <a:pPr algn="just"/>
            <a:r>
              <a:rPr lang="en-US" sz="2400" dirty="0"/>
              <a:t>If you move your finger up along the vertical line, you will simulate the switching of the output voltage from low to high.</a:t>
            </a:r>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2" name="Slide Number Placeholder 1">
            <a:extLst>
              <a:ext uri="{FF2B5EF4-FFF2-40B4-BE49-F238E27FC236}">
                <a16:creationId xmlns:a16="http://schemas.microsoft.com/office/drawing/2014/main" id="{E8D14069-27B6-4930-9A0E-49928A0544BA}"/>
              </a:ext>
            </a:extLst>
          </p:cNvPr>
          <p:cNvSpPr>
            <a:spLocks noGrp="1"/>
          </p:cNvSpPr>
          <p:nvPr>
            <p:ph type="sldNum" sz="quarter" idx="12"/>
          </p:nvPr>
        </p:nvSpPr>
        <p:spPr/>
        <p:txBody>
          <a:bodyPr/>
          <a:lstStyle/>
          <a:p>
            <a:fld id="{4D150A33-9CD0-4A98-854C-74B376B35DEB}" type="slidenum">
              <a:rPr lang="en-IN" smtClean="0"/>
              <a:t>68</a:t>
            </a:fld>
            <a:endParaRPr lang="en-IN"/>
          </a:p>
        </p:txBody>
      </p:sp>
    </p:spTree>
    <p:extLst>
      <p:ext uri="{BB962C8B-B14F-4D97-AF65-F5344CB8AC3E}">
        <p14:creationId xmlns:p14="http://schemas.microsoft.com/office/powerpoint/2010/main" val="42813954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676276"/>
            <a:ext cx="10660064" cy="5076826"/>
          </a:xfrm>
        </p:spPr>
        <p:txBody>
          <a:bodyPr/>
          <a:lstStyle/>
          <a:p>
            <a:r>
              <a:rPr lang="en-US" sz="2400" dirty="0"/>
              <a:t>In Fig. 20-18</a:t>
            </a:r>
            <a:r>
              <a:rPr lang="en-US" sz="2400" i="1" dirty="0"/>
              <a:t>b</a:t>
            </a:r>
            <a:r>
              <a:rPr lang="en-US" sz="2400" dirty="0"/>
              <a:t>, the trip points are defined as the two input </a:t>
            </a:r>
          </a:p>
          <a:p>
            <a:pPr marL="0" indent="0">
              <a:buNone/>
            </a:pPr>
            <a:r>
              <a:rPr lang="en-US" sz="2400" dirty="0"/>
              <a:t>      voltages where the output voltage changes states.</a:t>
            </a:r>
          </a:p>
          <a:p>
            <a:r>
              <a:rPr lang="en-US" sz="2400" dirty="0"/>
              <a:t> The </a:t>
            </a:r>
            <a:r>
              <a:rPr lang="en-US" sz="2400" i="1" dirty="0"/>
              <a:t>upper trip point (UTP) </a:t>
            </a:r>
            <a:r>
              <a:rPr lang="en-US" sz="2400" dirty="0"/>
              <a:t>has the value:</a:t>
            </a:r>
          </a:p>
          <a:p>
            <a:endParaRPr lang="en-US" sz="2400" dirty="0"/>
          </a:p>
          <a:p>
            <a:r>
              <a:rPr lang="en-US" sz="2400" dirty="0"/>
              <a:t>and the </a:t>
            </a:r>
            <a:r>
              <a:rPr lang="en-US" sz="2400" i="1" dirty="0"/>
              <a:t>lower trip point (LTP) </a:t>
            </a:r>
            <a:r>
              <a:rPr lang="en-US" sz="2400" dirty="0"/>
              <a:t>has the value:</a:t>
            </a:r>
          </a:p>
          <a:p>
            <a:endParaRPr lang="en-US" sz="2400" dirty="0"/>
          </a:p>
          <a:p>
            <a:r>
              <a:rPr lang="en-US" sz="2400" dirty="0"/>
              <a:t>The difference between these trip points is defined as the hysteresis (also called </a:t>
            </a:r>
            <a:r>
              <a:rPr lang="en-IN" sz="2400" dirty="0"/>
              <a:t>the </a:t>
            </a:r>
            <a:r>
              <a:rPr lang="en-IN" sz="2400" i="1" dirty="0"/>
              <a:t>dead band </a:t>
            </a:r>
            <a:r>
              <a:rPr lang="en-IN" sz="2400" dirty="0"/>
              <a:t>):</a:t>
            </a:r>
          </a:p>
          <a:p>
            <a:endParaRPr lang="en-IN" dirty="0"/>
          </a:p>
          <a:p>
            <a:endParaRPr lang="en-IN" dirty="0"/>
          </a:p>
          <a:p>
            <a:endParaRPr lang="en-IN"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9C4094AC-5395-4531-95B8-CC2C0916EE14}"/>
              </a:ext>
            </a:extLst>
          </p:cNvPr>
          <p:cNvPicPr>
            <a:picLocks noChangeAspect="1"/>
          </p:cNvPicPr>
          <p:nvPr/>
        </p:nvPicPr>
        <p:blipFill>
          <a:blip r:embed="rId2"/>
          <a:stretch>
            <a:fillRect/>
          </a:stretch>
        </p:blipFill>
        <p:spPr>
          <a:xfrm>
            <a:off x="7213067" y="1660789"/>
            <a:ext cx="1194862" cy="419297"/>
          </a:xfrm>
          <a:prstGeom prst="rect">
            <a:avLst/>
          </a:prstGeom>
        </p:spPr>
      </p:pic>
      <p:pic>
        <p:nvPicPr>
          <p:cNvPr id="6" name="Picture 5">
            <a:extLst>
              <a:ext uri="{FF2B5EF4-FFF2-40B4-BE49-F238E27FC236}">
                <a16:creationId xmlns:a16="http://schemas.microsoft.com/office/drawing/2014/main" id="{B675C3C5-4B1B-4E99-B9F3-B3E2B75B67FD}"/>
              </a:ext>
            </a:extLst>
          </p:cNvPr>
          <p:cNvPicPr>
            <a:picLocks noChangeAspect="1"/>
          </p:cNvPicPr>
          <p:nvPr/>
        </p:nvPicPr>
        <p:blipFill>
          <a:blip r:embed="rId3"/>
          <a:stretch>
            <a:fillRect/>
          </a:stretch>
        </p:blipFill>
        <p:spPr>
          <a:xfrm>
            <a:off x="7514325" y="2613484"/>
            <a:ext cx="1277250" cy="419296"/>
          </a:xfrm>
          <a:prstGeom prst="rect">
            <a:avLst/>
          </a:prstGeom>
        </p:spPr>
      </p:pic>
      <p:pic>
        <p:nvPicPr>
          <p:cNvPr id="7" name="Picture 6">
            <a:extLst>
              <a:ext uri="{FF2B5EF4-FFF2-40B4-BE49-F238E27FC236}">
                <a16:creationId xmlns:a16="http://schemas.microsoft.com/office/drawing/2014/main" id="{E32671CC-411F-4F98-9624-7B52E2A8A433}"/>
              </a:ext>
            </a:extLst>
          </p:cNvPr>
          <p:cNvPicPr>
            <a:picLocks noChangeAspect="1"/>
          </p:cNvPicPr>
          <p:nvPr/>
        </p:nvPicPr>
        <p:blipFill>
          <a:blip r:embed="rId4"/>
          <a:stretch>
            <a:fillRect/>
          </a:stretch>
        </p:blipFill>
        <p:spPr>
          <a:xfrm>
            <a:off x="5498569" y="3987581"/>
            <a:ext cx="1511550" cy="533399"/>
          </a:xfrm>
          <a:prstGeom prst="rect">
            <a:avLst/>
          </a:prstGeom>
        </p:spPr>
      </p:pic>
      <p:pic>
        <p:nvPicPr>
          <p:cNvPr id="8" name="Picture 7">
            <a:extLst>
              <a:ext uri="{FF2B5EF4-FFF2-40B4-BE49-F238E27FC236}">
                <a16:creationId xmlns:a16="http://schemas.microsoft.com/office/drawing/2014/main" id="{69065B8A-0781-48CA-8EE0-18EA2D46A513}"/>
              </a:ext>
            </a:extLst>
          </p:cNvPr>
          <p:cNvPicPr>
            <a:picLocks noChangeAspect="1"/>
          </p:cNvPicPr>
          <p:nvPr/>
        </p:nvPicPr>
        <p:blipFill>
          <a:blip r:embed="rId5"/>
          <a:stretch>
            <a:fillRect/>
          </a:stretch>
        </p:blipFill>
        <p:spPr>
          <a:xfrm>
            <a:off x="2375924" y="5138740"/>
            <a:ext cx="2196075" cy="533399"/>
          </a:xfrm>
          <a:prstGeom prst="rect">
            <a:avLst/>
          </a:prstGeom>
        </p:spPr>
      </p:pic>
      <p:pic>
        <p:nvPicPr>
          <p:cNvPr id="9" name="Picture 8">
            <a:extLst>
              <a:ext uri="{FF2B5EF4-FFF2-40B4-BE49-F238E27FC236}">
                <a16:creationId xmlns:a16="http://schemas.microsoft.com/office/drawing/2014/main" id="{1D0EBC61-4E6E-4719-A126-620A3D34E2E3}"/>
              </a:ext>
            </a:extLst>
          </p:cNvPr>
          <p:cNvPicPr>
            <a:picLocks noChangeAspect="1"/>
          </p:cNvPicPr>
          <p:nvPr/>
        </p:nvPicPr>
        <p:blipFill>
          <a:blip r:embed="rId6"/>
          <a:stretch>
            <a:fillRect/>
          </a:stretch>
        </p:blipFill>
        <p:spPr>
          <a:xfrm>
            <a:off x="5498569" y="5173705"/>
            <a:ext cx="1194862" cy="463468"/>
          </a:xfrm>
          <a:prstGeom prst="rect">
            <a:avLst/>
          </a:prstGeom>
        </p:spPr>
      </p:pic>
      <p:sp>
        <p:nvSpPr>
          <p:cNvPr id="2" name="Slide Number Placeholder 1">
            <a:extLst>
              <a:ext uri="{FF2B5EF4-FFF2-40B4-BE49-F238E27FC236}">
                <a16:creationId xmlns:a16="http://schemas.microsoft.com/office/drawing/2014/main" id="{2896FCFB-CEBC-483E-9AC7-36CAF0CCBFE5}"/>
              </a:ext>
            </a:extLst>
          </p:cNvPr>
          <p:cNvSpPr>
            <a:spLocks noGrp="1"/>
          </p:cNvSpPr>
          <p:nvPr>
            <p:ph type="sldNum" sz="quarter" idx="12"/>
          </p:nvPr>
        </p:nvSpPr>
        <p:spPr/>
        <p:txBody>
          <a:bodyPr/>
          <a:lstStyle/>
          <a:p>
            <a:fld id="{4D150A33-9CD0-4A98-854C-74B376B35DEB}" type="slidenum">
              <a:rPr lang="en-IN" smtClean="0"/>
              <a:t>69</a:t>
            </a:fld>
            <a:endParaRPr lang="en-IN"/>
          </a:p>
        </p:txBody>
      </p:sp>
    </p:spTree>
    <p:extLst>
      <p:ext uri="{BB962C8B-B14F-4D97-AF65-F5344CB8AC3E}">
        <p14:creationId xmlns:p14="http://schemas.microsoft.com/office/powerpoint/2010/main" val="570851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747432"/>
          </a:xfrm>
        </p:spPr>
        <p:txBody>
          <a:bodyPr/>
          <a:lstStyle/>
          <a:p>
            <a:r>
              <a:rPr lang="en-IN" sz="3200" b="1" dirty="0"/>
              <a:t>Lissajous Pattern</a:t>
            </a:r>
            <a:endParaRPr lang="en-IN" sz="3200"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200150"/>
            <a:ext cx="10660064" cy="4552951"/>
          </a:xfrm>
        </p:spPr>
        <p:txBody>
          <a:bodyPr>
            <a:normAutofit/>
          </a:bodyPr>
          <a:lstStyle/>
          <a:p>
            <a:r>
              <a:rPr lang="en-US" sz="2400" dirty="0"/>
              <a:t>A </a:t>
            </a:r>
            <a:r>
              <a:rPr lang="en-US" sz="2400" b="1" dirty="0"/>
              <a:t>Lissajous pattern </a:t>
            </a:r>
            <a:r>
              <a:rPr lang="en-US" sz="2400" dirty="0"/>
              <a:t>appears on an oscilloscope when harmonically related signals are applied to the horizontal and vertical inputs.</a:t>
            </a:r>
          </a:p>
          <a:p>
            <a:r>
              <a:rPr lang="en-US" sz="2400" dirty="0"/>
              <a:t> One convenient way to display the input/output response of any circuit is with a Lissajous pattern in which the two harmonically related signals are the input and output voltages of the circuit.</a:t>
            </a:r>
            <a:endParaRPr lang="en-IN" sz="2400" dirty="0"/>
          </a:p>
        </p:txBody>
      </p:sp>
      <p:pic>
        <p:nvPicPr>
          <p:cNvPr id="5" name="Picture 4">
            <a:extLst>
              <a:ext uri="{FF2B5EF4-FFF2-40B4-BE49-F238E27FC236}">
                <a16:creationId xmlns:a16="http://schemas.microsoft.com/office/drawing/2014/main" id="{CA087931-7608-430D-86DE-03FC20DFD8F9}"/>
              </a:ext>
            </a:extLst>
          </p:cNvPr>
          <p:cNvPicPr>
            <a:picLocks noChangeAspect="1"/>
          </p:cNvPicPr>
          <p:nvPr/>
        </p:nvPicPr>
        <p:blipFill>
          <a:blip r:embed="rId2"/>
          <a:stretch>
            <a:fillRect/>
          </a:stretch>
        </p:blipFill>
        <p:spPr>
          <a:xfrm>
            <a:off x="1952625" y="3267075"/>
            <a:ext cx="7591425" cy="2628899"/>
          </a:xfrm>
          <a:prstGeom prst="rect">
            <a:avLst/>
          </a:prstGeom>
        </p:spPr>
      </p:pic>
      <p:sp>
        <p:nvSpPr>
          <p:cNvPr id="6" name="Slide Number Placeholder 5">
            <a:extLst>
              <a:ext uri="{FF2B5EF4-FFF2-40B4-BE49-F238E27FC236}">
                <a16:creationId xmlns:a16="http://schemas.microsoft.com/office/drawing/2014/main" id="{FE3F8500-E1F4-4DE5-A7FB-74A2B2D391A6}"/>
              </a:ext>
            </a:extLst>
          </p:cNvPr>
          <p:cNvSpPr>
            <a:spLocks noGrp="1"/>
          </p:cNvSpPr>
          <p:nvPr>
            <p:ph type="sldNum" sz="quarter" idx="12"/>
          </p:nvPr>
        </p:nvSpPr>
        <p:spPr/>
        <p:txBody>
          <a:bodyPr/>
          <a:lstStyle/>
          <a:p>
            <a:fld id="{4D150A33-9CD0-4A98-854C-74B376B35DEB}" type="slidenum">
              <a:rPr lang="en-IN" smtClean="0"/>
              <a:t>7</a:t>
            </a:fld>
            <a:endParaRPr lang="en-IN"/>
          </a:p>
        </p:txBody>
      </p:sp>
    </p:spTree>
    <p:extLst>
      <p:ext uri="{BB962C8B-B14F-4D97-AF65-F5344CB8AC3E}">
        <p14:creationId xmlns:p14="http://schemas.microsoft.com/office/powerpoint/2010/main" val="13333362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733425"/>
            <a:ext cx="10660064" cy="5019676"/>
          </a:xfrm>
        </p:spPr>
        <p:txBody>
          <a:bodyPr>
            <a:normAutofit/>
          </a:bodyPr>
          <a:lstStyle/>
          <a:p>
            <a:pPr algn="just"/>
            <a:r>
              <a:rPr lang="en-US" sz="2400" dirty="0"/>
              <a:t>Positive feedback causes the hysteresis of Fig. 20-18</a:t>
            </a:r>
            <a:r>
              <a:rPr lang="en-US" sz="2400" i="1" dirty="0"/>
              <a:t>b</a:t>
            </a:r>
            <a:r>
              <a:rPr lang="en-US" sz="2400" dirty="0"/>
              <a:t>. </a:t>
            </a:r>
          </a:p>
          <a:p>
            <a:pPr algn="just"/>
            <a:r>
              <a:rPr lang="en-US" sz="2400" dirty="0"/>
              <a:t>If there were no positive feedback, </a:t>
            </a:r>
            <a:r>
              <a:rPr lang="en-US" sz="2400" i="1" dirty="0"/>
              <a:t>B </a:t>
            </a:r>
            <a:r>
              <a:rPr lang="en-US" sz="2400" dirty="0"/>
              <a:t>would equal zero and the hysteresis would disappear because both trip points would equal zero.</a:t>
            </a:r>
          </a:p>
          <a:p>
            <a:pPr algn="just"/>
            <a:r>
              <a:rPr lang="en-US" sz="2400" dirty="0"/>
              <a:t>Hysteresis is desirable in a Schmitt trigger because it prevents noise from causing false triggering. </a:t>
            </a:r>
          </a:p>
          <a:p>
            <a:pPr algn="just"/>
            <a:r>
              <a:rPr lang="en-US" sz="2400" dirty="0"/>
              <a:t>If the peak-to-peak noise voltage is less than the hysteresis, the noise cannot produce false triggering.</a:t>
            </a:r>
          </a:p>
          <a:p>
            <a:pPr algn="just"/>
            <a:r>
              <a:rPr lang="en-US" sz="2400" dirty="0"/>
              <a:t> For instance, if UTP = +1 V and LTP = -1 V, then </a:t>
            </a:r>
            <a:r>
              <a:rPr lang="en-US" sz="2400" i="1" dirty="0"/>
              <a:t>H </a:t>
            </a:r>
            <a:r>
              <a:rPr lang="en-US" sz="2400" dirty="0"/>
              <a:t>= 2 V. </a:t>
            </a:r>
          </a:p>
          <a:p>
            <a:pPr algn="just"/>
            <a:r>
              <a:rPr lang="en-US" sz="2400" dirty="0"/>
              <a:t>In this case, the Schmitt trigger is immune to false triggering as long as the peak-to-peak noise voltage is less than 2 V.</a:t>
            </a:r>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2" name="Slide Number Placeholder 1">
            <a:extLst>
              <a:ext uri="{FF2B5EF4-FFF2-40B4-BE49-F238E27FC236}">
                <a16:creationId xmlns:a16="http://schemas.microsoft.com/office/drawing/2014/main" id="{6BB8078D-01ED-4707-862F-B35CD02171D4}"/>
              </a:ext>
            </a:extLst>
          </p:cNvPr>
          <p:cNvSpPr>
            <a:spLocks noGrp="1"/>
          </p:cNvSpPr>
          <p:nvPr>
            <p:ph type="sldNum" sz="quarter" idx="12"/>
          </p:nvPr>
        </p:nvSpPr>
        <p:spPr/>
        <p:txBody>
          <a:bodyPr/>
          <a:lstStyle/>
          <a:p>
            <a:fld id="{4D150A33-9CD0-4A98-854C-74B376B35DEB}" type="slidenum">
              <a:rPr lang="en-IN" smtClean="0"/>
              <a:t>70</a:t>
            </a:fld>
            <a:endParaRPr lang="en-IN"/>
          </a:p>
        </p:txBody>
      </p:sp>
    </p:spTree>
    <p:extLst>
      <p:ext uri="{BB962C8B-B14F-4D97-AF65-F5344CB8AC3E}">
        <p14:creationId xmlns:p14="http://schemas.microsoft.com/office/powerpoint/2010/main" val="22087582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861732"/>
          </a:xfrm>
        </p:spPr>
        <p:txBody>
          <a:bodyPr/>
          <a:lstStyle/>
          <a:p>
            <a:r>
              <a:rPr lang="en-IN" sz="3200" b="1" dirty="0"/>
              <a:t>Noninverting Circuit</a:t>
            </a:r>
            <a:endParaRPr lang="en-IN" sz="3200"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314450"/>
            <a:ext cx="10660064" cy="4438651"/>
          </a:xfrm>
        </p:spPr>
        <p:txBody>
          <a:bodyPr>
            <a:normAutofit/>
          </a:bodyPr>
          <a:lstStyle/>
          <a:p>
            <a:pPr algn="just"/>
            <a:r>
              <a:rPr lang="en-US" sz="2400" dirty="0"/>
              <a:t>Figure 20-19</a:t>
            </a:r>
            <a:r>
              <a:rPr lang="en-US" sz="2400" i="1" dirty="0"/>
              <a:t>a </a:t>
            </a:r>
            <a:r>
              <a:rPr lang="en-US" sz="2400" dirty="0"/>
              <a:t>shows a </a:t>
            </a:r>
            <a:r>
              <a:rPr lang="en-US" sz="2400" i="1" dirty="0"/>
              <a:t>noninverting Schmitt trigger. </a:t>
            </a:r>
          </a:p>
          <a:p>
            <a:pPr algn="just"/>
            <a:r>
              <a:rPr lang="en-US" sz="2400" dirty="0"/>
              <a:t>The input/output response has a hysteresis loop, as shown in Fig. 20-19</a:t>
            </a:r>
            <a:r>
              <a:rPr lang="en-US" sz="2400" i="1" dirty="0"/>
              <a:t>b</a:t>
            </a:r>
            <a:r>
              <a:rPr lang="en-US" sz="2400" dirty="0"/>
              <a:t>. </a:t>
            </a:r>
          </a:p>
          <a:p>
            <a:pPr algn="just"/>
            <a:r>
              <a:rPr lang="en-US" sz="2400" dirty="0"/>
              <a:t>Here is how the circuit works: If the output is positively saturated in Fig. 20-19</a:t>
            </a:r>
            <a:r>
              <a:rPr lang="en-US" sz="2400" i="1" dirty="0"/>
              <a:t>a</a:t>
            </a:r>
            <a:r>
              <a:rPr lang="en-US" sz="2400" dirty="0"/>
              <a:t>, the feedback voltage to the noninverting input is positive, which reinforces the positive saturation. </a:t>
            </a:r>
          </a:p>
          <a:p>
            <a:pPr algn="just"/>
            <a:r>
              <a:rPr lang="en-US" sz="2400" dirty="0"/>
              <a:t>Similarly, if the output is negatively saturated, the feedback voltage to the noninverting input is negative, which reinforces the negative saturation.</a:t>
            </a:r>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5" name="Slide Number Placeholder 4">
            <a:extLst>
              <a:ext uri="{FF2B5EF4-FFF2-40B4-BE49-F238E27FC236}">
                <a16:creationId xmlns:a16="http://schemas.microsoft.com/office/drawing/2014/main" id="{A405BCF4-78D6-4F58-A5E4-5435EA2925F4}"/>
              </a:ext>
            </a:extLst>
          </p:cNvPr>
          <p:cNvSpPr>
            <a:spLocks noGrp="1"/>
          </p:cNvSpPr>
          <p:nvPr>
            <p:ph type="sldNum" sz="quarter" idx="12"/>
          </p:nvPr>
        </p:nvSpPr>
        <p:spPr/>
        <p:txBody>
          <a:bodyPr/>
          <a:lstStyle/>
          <a:p>
            <a:fld id="{4D150A33-9CD0-4A98-854C-74B376B35DEB}" type="slidenum">
              <a:rPr lang="en-IN" smtClean="0"/>
              <a:t>71</a:t>
            </a:fld>
            <a:endParaRPr lang="en-IN"/>
          </a:p>
        </p:txBody>
      </p:sp>
    </p:spTree>
    <p:extLst>
      <p:ext uri="{BB962C8B-B14F-4D97-AF65-F5344CB8AC3E}">
        <p14:creationId xmlns:p14="http://schemas.microsoft.com/office/powerpoint/2010/main" val="20055361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1400530"/>
          </a:xfrm>
        </p:spPr>
        <p:txBody>
          <a:bodyPr/>
          <a:lstStyle/>
          <a:p>
            <a:endParaRPr lang="en-IN"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2052919"/>
            <a:ext cx="10660064" cy="3700182"/>
          </a:xfrm>
        </p:spPr>
        <p:txBody>
          <a:bodyPr/>
          <a:lstStyle/>
          <a:p>
            <a:endParaRPr lang="en-IN"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E8F9F2D7-FA7D-4F90-B0AD-C62CAD3CDF02}"/>
              </a:ext>
            </a:extLst>
          </p:cNvPr>
          <p:cNvPicPr>
            <a:picLocks noChangeAspect="1"/>
          </p:cNvPicPr>
          <p:nvPr/>
        </p:nvPicPr>
        <p:blipFill>
          <a:blip r:embed="rId2"/>
          <a:stretch>
            <a:fillRect/>
          </a:stretch>
        </p:blipFill>
        <p:spPr>
          <a:xfrm>
            <a:off x="1276350" y="1171575"/>
            <a:ext cx="9344025" cy="3833177"/>
          </a:xfrm>
          <a:prstGeom prst="rect">
            <a:avLst/>
          </a:prstGeom>
        </p:spPr>
      </p:pic>
      <p:sp>
        <p:nvSpPr>
          <p:cNvPr id="6" name="Slide Number Placeholder 5">
            <a:extLst>
              <a:ext uri="{FF2B5EF4-FFF2-40B4-BE49-F238E27FC236}">
                <a16:creationId xmlns:a16="http://schemas.microsoft.com/office/drawing/2014/main" id="{B9A8C14C-E5B6-4B91-9F4F-F9715C8E14A4}"/>
              </a:ext>
            </a:extLst>
          </p:cNvPr>
          <p:cNvSpPr>
            <a:spLocks noGrp="1"/>
          </p:cNvSpPr>
          <p:nvPr>
            <p:ph type="sldNum" sz="quarter" idx="12"/>
          </p:nvPr>
        </p:nvSpPr>
        <p:spPr/>
        <p:txBody>
          <a:bodyPr/>
          <a:lstStyle/>
          <a:p>
            <a:fld id="{4D150A33-9CD0-4A98-854C-74B376B35DEB}" type="slidenum">
              <a:rPr lang="en-IN" smtClean="0"/>
              <a:t>72</a:t>
            </a:fld>
            <a:endParaRPr lang="en-IN"/>
          </a:p>
        </p:txBody>
      </p:sp>
    </p:spTree>
    <p:extLst>
      <p:ext uri="{BB962C8B-B14F-4D97-AF65-F5344CB8AC3E}">
        <p14:creationId xmlns:p14="http://schemas.microsoft.com/office/powerpoint/2010/main" val="25910375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104899"/>
            <a:ext cx="10660064" cy="4648201"/>
          </a:xfrm>
        </p:spPr>
        <p:txBody>
          <a:bodyPr>
            <a:normAutofit/>
          </a:bodyPr>
          <a:lstStyle/>
          <a:p>
            <a:pPr algn="just"/>
            <a:r>
              <a:rPr lang="en-US" sz="2400" dirty="0"/>
              <a:t>Assume that the output is negatively saturated. </a:t>
            </a:r>
          </a:p>
          <a:p>
            <a:pPr algn="just"/>
            <a:r>
              <a:rPr lang="en-US" sz="2400" dirty="0"/>
              <a:t>The feedback voltage will hold the output in negative saturation until the input voltage becomes slightly more positive than UTP. </a:t>
            </a:r>
          </a:p>
          <a:p>
            <a:pPr algn="just"/>
            <a:r>
              <a:rPr lang="en-US" sz="2400" dirty="0"/>
              <a:t>When this happens, the output switches from negative to positive saturation.</a:t>
            </a:r>
          </a:p>
          <a:p>
            <a:pPr algn="just"/>
            <a:r>
              <a:rPr lang="en-US" sz="2400" dirty="0"/>
              <a:t> Once in positive saturation, the output stays there until the input voltage becomes slightly less than LTP. </a:t>
            </a:r>
          </a:p>
          <a:p>
            <a:pPr algn="just"/>
            <a:r>
              <a:rPr lang="en-US" sz="2400" dirty="0"/>
              <a:t>Then, the output can change back </a:t>
            </a:r>
            <a:r>
              <a:rPr lang="en-IN" sz="2400" dirty="0"/>
              <a:t>to the negative state.</a:t>
            </a:r>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2" name="Slide Number Placeholder 1">
            <a:extLst>
              <a:ext uri="{FF2B5EF4-FFF2-40B4-BE49-F238E27FC236}">
                <a16:creationId xmlns:a16="http://schemas.microsoft.com/office/drawing/2014/main" id="{CEF5A9C0-4C35-4AF3-84DC-6DD28A0A0AEA}"/>
              </a:ext>
            </a:extLst>
          </p:cNvPr>
          <p:cNvSpPr>
            <a:spLocks noGrp="1"/>
          </p:cNvSpPr>
          <p:nvPr>
            <p:ph type="sldNum" sz="quarter" idx="12"/>
          </p:nvPr>
        </p:nvSpPr>
        <p:spPr/>
        <p:txBody>
          <a:bodyPr/>
          <a:lstStyle/>
          <a:p>
            <a:fld id="{4D150A33-9CD0-4A98-854C-74B376B35DEB}" type="slidenum">
              <a:rPr lang="en-IN" smtClean="0"/>
              <a:t>73</a:t>
            </a:fld>
            <a:endParaRPr lang="en-IN"/>
          </a:p>
        </p:txBody>
      </p:sp>
    </p:spTree>
    <p:extLst>
      <p:ext uri="{BB962C8B-B14F-4D97-AF65-F5344CB8AC3E}">
        <p14:creationId xmlns:p14="http://schemas.microsoft.com/office/powerpoint/2010/main" val="29709793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371600"/>
            <a:ext cx="10660064" cy="4610100"/>
          </a:xfrm>
        </p:spPr>
        <p:txBody>
          <a:bodyPr/>
          <a:lstStyle/>
          <a:p>
            <a:r>
              <a:rPr lang="en-US" sz="2400" dirty="0"/>
              <a:t>The equations for the trip points of a noninverting Schmitt trigger are </a:t>
            </a:r>
            <a:r>
              <a:rPr lang="en-IN" sz="2400" dirty="0"/>
              <a:t>given by:</a:t>
            </a:r>
          </a:p>
          <a:p>
            <a:endParaRPr lang="en-IN" sz="2400" dirty="0"/>
          </a:p>
          <a:p>
            <a:endParaRPr lang="en-IN" dirty="0"/>
          </a:p>
          <a:p>
            <a:endParaRPr lang="en-IN" dirty="0"/>
          </a:p>
          <a:p>
            <a:endParaRPr lang="en-IN" dirty="0"/>
          </a:p>
          <a:p>
            <a:r>
              <a:rPr lang="en-US" sz="2400" dirty="0"/>
              <a:t>The ratio of </a:t>
            </a:r>
            <a:r>
              <a:rPr lang="en-US" sz="2400" i="1" dirty="0"/>
              <a:t>R</a:t>
            </a:r>
            <a:r>
              <a:rPr lang="en-US" sz="2400" dirty="0"/>
              <a:t>1 to </a:t>
            </a:r>
            <a:r>
              <a:rPr lang="en-US" sz="2400" i="1" dirty="0"/>
              <a:t>R</a:t>
            </a:r>
            <a:r>
              <a:rPr lang="en-US" sz="2400" dirty="0"/>
              <a:t>2 determines how much hysteresis the Schmitt trigger has. </a:t>
            </a:r>
          </a:p>
          <a:p>
            <a:r>
              <a:rPr lang="en-US" sz="2400" dirty="0"/>
              <a:t>A designer can create enough hysteresis to prevent unwanted noise triggers.</a:t>
            </a:r>
            <a:endParaRPr lang="en-IN" sz="2400" dirty="0"/>
          </a:p>
          <a:p>
            <a:endParaRPr lang="en-IN"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2CC18CE7-64F1-47EE-92DE-6013AEFB4820}"/>
              </a:ext>
            </a:extLst>
          </p:cNvPr>
          <p:cNvPicPr>
            <a:picLocks noChangeAspect="1"/>
          </p:cNvPicPr>
          <p:nvPr/>
        </p:nvPicPr>
        <p:blipFill>
          <a:blip r:embed="rId2"/>
          <a:stretch>
            <a:fillRect/>
          </a:stretch>
        </p:blipFill>
        <p:spPr>
          <a:xfrm>
            <a:off x="2794537" y="2150166"/>
            <a:ext cx="1672688" cy="1383609"/>
          </a:xfrm>
          <a:prstGeom prst="rect">
            <a:avLst/>
          </a:prstGeom>
        </p:spPr>
      </p:pic>
      <p:sp>
        <p:nvSpPr>
          <p:cNvPr id="2" name="Slide Number Placeholder 1">
            <a:extLst>
              <a:ext uri="{FF2B5EF4-FFF2-40B4-BE49-F238E27FC236}">
                <a16:creationId xmlns:a16="http://schemas.microsoft.com/office/drawing/2014/main" id="{764B187F-D980-4DE0-95F9-659381E40602}"/>
              </a:ext>
            </a:extLst>
          </p:cNvPr>
          <p:cNvSpPr>
            <a:spLocks noGrp="1"/>
          </p:cNvSpPr>
          <p:nvPr>
            <p:ph type="sldNum" sz="quarter" idx="12"/>
          </p:nvPr>
        </p:nvSpPr>
        <p:spPr/>
        <p:txBody>
          <a:bodyPr/>
          <a:lstStyle/>
          <a:p>
            <a:fld id="{4D150A33-9CD0-4A98-854C-74B376B35DEB}" type="slidenum">
              <a:rPr lang="en-IN" smtClean="0"/>
              <a:t>74</a:t>
            </a:fld>
            <a:endParaRPr lang="en-IN"/>
          </a:p>
        </p:txBody>
      </p:sp>
    </p:spTree>
    <p:extLst>
      <p:ext uri="{BB962C8B-B14F-4D97-AF65-F5344CB8AC3E}">
        <p14:creationId xmlns:p14="http://schemas.microsoft.com/office/powerpoint/2010/main" val="41446002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228600"/>
            <a:ext cx="10660064" cy="1019175"/>
          </a:xfrm>
        </p:spPr>
        <p:txBody>
          <a:bodyPr/>
          <a:lstStyle/>
          <a:p>
            <a:r>
              <a:rPr lang="en-IN" sz="3200" b="1" dirty="0"/>
              <a:t>Speed-Up Capacitor</a:t>
            </a:r>
            <a:endParaRPr lang="en-IN" sz="3200"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885825"/>
            <a:ext cx="10660064" cy="5238749"/>
          </a:xfrm>
        </p:spPr>
        <p:txBody>
          <a:bodyPr>
            <a:noAutofit/>
          </a:bodyPr>
          <a:lstStyle/>
          <a:p>
            <a:pPr algn="just"/>
            <a:r>
              <a:rPr lang="en-US" sz="2400" dirty="0"/>
              <a:t>Besides suppressing the effects of noise, positive feedback speeds up the switching of output states. </a:t>
            </a:r>
          </a:p>
          <a:p>
            <a:pPr algn="just"/>
            <a:r>
              <a:rPr lang="en-US" sz="2400" dirty="0"/>
              <a:t>When the output voltage begins to change, this change is fed back to the noninverting input and amplified, forcing the output to change faster. </a:t>
            </a:r>
          </a:p>
          <a:p>
            <a:pPr algn="just"/>
            <a:r>
              <a:rPr lang="en-US" sz="2400" dirty="0"/>
              <a:t>Sometimes a capacitor </a:t>
            </a:r>
            <a:r>
              <a:rPr lang="en-US" sz="2400" i="1" dirty="0"/>
              <a:t>C</a:t>
            </a:r>
            <a:r>
              <a:rPr lang="en-US" sz="2400" dirty="0"/>
              <a:t>2 is connected in parallel with </a:t>
            </a:r>
            <a:r>
              <a:rPr lang="en-US" sz="2400" i="1" dirty="0"/>
              <a:t>R</a:t>
            </a:r>
            <a:r>
              <a:rPr lang="en-US" sz="2400" dirty="0"/>
              <a:t>2, as shown in Fig. 20-20</a:t>
            </a:r>
            <a:r>
              <a:rPr lang="en-US" sz="2400" i="1" dirty="0"/>
              <a:t>a</a:t>
            </a:r>
            <a:r>
              <a:rPr lang="en-US" sz="2400" dirty="0"/>
              <a:t>.</a:t>
            </a:r>
          </a:p>
          <a:p>
            <a:pPr algn="just"/>
            <a:r>
              <a:rPr lang="en-US" sz="2400" dirty="0"/>
              <a:t>Known as a </a:t>
            </a:r>
            <a:r>
              <a:rPr lang="en-US" sz="2400" b="1" dirty="0"/>
              <a:t>speed-up capacitor, </a:t>
            </a:r>
            <a:r>
              <a:rPr lang="en-US" sz="2400" dirty="0"/>
              <a:t>it helps to cancel the bypass circuit formed by the stray capacitance across </a:t>
            </a:r>
            <a:r>
              <a:rPr lang="en-US" sz="2400" i="1" dirty="0"/>
              <a:t>R</a:t>
            </a:r>
            <a:r>
              <a:rPr lang="en-US" sz="2400" dirty="0"/>
              <a:t>1. </a:t>
            </a:r>
          </a:p>
          <a:p>
            <a:pPr algn="just"/>
            <a:r>
              <a:rPr lang="en-US" sz="2400" dirty="0"/>
              <a:t>This stray capacitance </a:t>
            </a:r>
            <a:r>
              <a:rPr lang="en-US" sz="2400" i="1" dirty="0"/>
              <a:t>C</a:t>
            </a:r>
            <a:r>
              <a:rPr lang="en-US" sz="2400" dirty="0"/>
              <a:t>1 has to be charged before the noninverting input voltage can change. </a:t>
            </a:r>
          </a:p>
          <a:p>
            <a:pPr algn="just"/>
            <a:r>
              <a:rPr lang="en-US" sz="2400" dirty="0"/>
              <a:t>The speed-up capacitor supplies this </a:t>
            </a:r>
            <a:r>
              <a:rPr lang="en-IN" sz="2400" dirty="0"/>
              <a:t>charge.</a:t>
            </a:r>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en-IN" sz="1400" dirty="0">
              <a:solidFill>
                <a:schemeClr val="tx1">
                  <a:lumMod val="65000"/>
                </a:schemeClr>
              </a:solidFill>
            </a:endParaRPr>
          </a:p>
        </p:txBody>
      </p:sp>
      <p:sp>
        <p:nvSpPr>
          <p:cNvPr id="5" name="Slide Number Placeholder 4">
            <a:extLst>
              <a:ext uri="{FF2B5EF4-FFF2-40B4-BE49-F238E27FC236}">
                <a16:creationId xmlns:a16="http://schemas.microsoft.com/office/drawing/2014/main" id="{47AE3B92-2E7B-4D07-84C5-308301985AB0}"/>
              </a:ext>
            </a:extLst>
          </p:cNvPr>
          <p:cNvSpPr>
            <a:spLocks noGrp="1"/>
          </p:cNvSpPr>
          <p:nvPr>
            <p:ph type="sldNum" sz="quarter" idx="12"/>
          </p:nvPr>
        </p:nvSpPr>
        <p:spPr/>
        <p:txBody>
          <a:bodyPr/>
          <a:lstStyle/>
          <a:p>
            <a:fld id="{4D150A33-9CD0-4A98-854C-74B376B35DEB}" type="slidenum">
              <a:rPr lang="en-IN" smtClean="0"/>
              <a:t>75</a:t>
            </a:fld>
            <a:endParaRPr lang="en-IN"/>
          </a:p>
        </p:txBody>
      </p:sp>
    </p:spTree>
    <p:extLst>
      <p:ext uri="{BB962C8B-B14F-4D97-AF65-F5344CB8AC3E}">
        <p14:creationId xmlns:p14="http://schemas.microsoft.com/office/powerpoint/2010/main" val="18132495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EDA42-77F1-46E8-A39B-9CA685C5D3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AF08B8-F64D-4C00-8088-31D875DEF9E1}"/>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9631B2C-379E-4277-8E84-5792C9561A97}"/>
              </a:ext>
            </a:extLst>
          </p:cNvPr>
          <p:cNvPicPr>
            <a:picLocks noChangeAspect="1"/>
          </p:cNvPicPr>
          <p:nvPr/>
        </p:nvPicPr>
        <p:blipFill>
          <a:blip r:embed="rId2"/>
          <a:stretch>
            <a:fillRect/>
          </a:stretch>
        </p:blipFill>
        <p:spPr>
          <a:xfrm>
            <a:off x="2495549" y="847725"/>
            <a:ext cx="6600825" cy="4724400"/>
          </a:xfrm>
          <a:prstGeom prst="rect">
            <a:avLst/>
          </a:prstGeom>
        </p:spPr>
      </p:pic>
      <p:sp>
        <p:nvSpPr>
          <p:cNvPr id="5" name="Slide Number Placeholder 4">
            <a:extLst>
              <a:ext uri="{FF2B5EF4-FFF2-40B4-BE49-F238E27FC236}">
                <a16:creationId xmlns:a16="http://schemas.microsoft.com/office/drawing/2014/main" id="{C7767C56-DF18-407A-912C-BC1C1F198EC3}"/>
              </a:ext>
            </a:extLst>
          </p:cNvPr>
          <p:cNvSpPr>
            <a:spLocks noGrp="1"/>
          </p:cNvSpPr>
          <p:nvPr>
            <p:ph type="sldNum" sz="quarter" idx="12"/>
          </p:nvPr>
        </p:nvSpPr>
        <p:spPr/>
        <p:txBody>
          <a:bodyPr/>
          <a:lstStyle/>
          <a:p>
            <a:fld id="{4D150A33-9CD0-4A98-854C-74B376B35DEB}" type="slidenum">
              <a:rPr lang="en-IN" smtClean="0"/>
              <a:t>76</a:t>
            </a:fld>
            <a:endParaRPr lang="en-IN"/>
          </a:p>
        </p:txBody>
      </p:sp>
    </p:spTree>
    <p:extLst>
      <p:ext uri="{BB962C8B-B14F-4D97-AF65-F5344CB8AC3E}">
        <p14:creationId xmlns:p14="http://schemas.microsoft.com/office/powerpoint/2010/main" val="38039129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762000"/>
            <a:ext cx="10660064" cy="4991101"/>
          </a:xfrm>
        </p:spPr>
        <p:txBody>
          <a:bodyPr/>
          <a:lstStyle/>
          <a:p>
            <a:r>
              <a:rPr lang="en-US" sz="2400" dirty="0"/>
              <a:t>To neutralize the stray capacitance, the minimum speed-up capacitance </a:t>
            </a:r>
            <a:r>
              <a:rPr lang="en-IN" sz="2400" dirty="0"/>
              <a:t>must be at least:</a:t>
            </a:r>
          </a:p>
          <a:p>
            <a:endParaRPr lang="en-IN" dirty="0"/>
          </a:p>
          <a:p>
            <a:endParaRPr lang="en-IN" dirty="0"/>
          </a:p>
          <a:p>
            <a:r>
              <a:rPr lang="en-US" sz="2400" dirty="0"/>
              <a:t>As long as </a:t>
            </a:r>
            <a:r>
              <a:rPr lang="en-US" sz="2400" i="1" dirty="0"/>
              <a:t>C</a:t>
            </a:r>
            <a:r>
              <a:rPr lang="en-US" sz="2400" dirty="0"/>
              <a:t>2 is equal to or greater than the value given by Eq. (20-12), the output will switch states at maximum speed. </a:t>
            </a:r>
          </a:p>
          <a:p>
            <a:r>
              <a:rPr lang="en-US" sz="2400" dirty="0"/>
              <a:t>Since a designer often has to estimate the stray capacitance </a:t>
            </a:r>
            <a:r>
              <a:rPr lang="en-US" sz="2400" i="1" dirty="0"/>
              <a:t>C</a:t>
            </a:r>
            <a:r>
              <a:rPr lang="en-US" sz="2400" dirty="0"/>
              <a:t>1, he or she usually makes </a:t>
            </a:r>
            <a:r>
              <a:rPr lang="en-US" sz="2400" i="1" dirty="0"/>
              <a:t>C</a:t>
            </a:r>
            <a:r>
              <a:rPr lang="en-US" sz="2400" dirty="0"/>
              <a:t>2 at least two times larger than the value given by Eq. (20-12).</a:t>
            </a:r>
          </a:p>
          <a:p>
            <a:r>
              <a:rPr lang="en-US" sz="2400" dirty="0"/>
              <a:t> In typical circuits, </a:t>
            </a:r>
            <a:r>
              <a:rPr lang="en-US" sz="2400" i="1" dirty="0"/>
              <a:t>C</a:t>
            </a:r>
            <a:r>
              <a:rPr lang="en-US" sz="2400" dirty="0"/>
              <a:t>2 is from 10 to 100 </a:t>
            </a:r>
            <a:r>
              <a:rPr lang="en-US" sz="2400" dirty="0" err="1"/>
              <a:t>pF.</a:t>
            </a:r>
            <a:endParaRPr lang="en-IN" sz="2400" dirty="0"/>
          </a:p>
          <a:p>
            <a:endParaRPr lang="en-IN" dirty="0"/>
          </a:p>
          <a:p>
            <a:endParaRPr lang="en-IN"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7E477FBA-21FF-4334-877B-027E6BAEFDD6}"/>
              </a:ext>
            </a:extLst>
          </p:cNvPr>
          <p:cNvPicPr>
            <a:picLocks noChangeAspect="1"/>
          </p:cNvPicPr>
          <p:nvPr/>
        </p:nvPicPr>
        <p:blipFill>
          <a:blip r:embed="rId2"/>
          <a:stretch>
            <a:fillRect/>
          </a:stretch>
        </p:blipFill>
        <p:spPr>
          <a:xfrm>
            <a:off x="2915812" y="1695450"/>
            <a:ext cx="1570463" cy="764325"/>
          </a:xfrm>
          <a:prstGeom prst="rect">
            <a:avLst/>
          </a:prstGeom>
        </p:spPr>
      </p:pic>
      <p:sp>
        <p:nvSpPr>
          <p:cNvPr id="2" name="Slide Number Placeholder 1">
            <a:extLst>
              <a:ext uri="{FF2B5EF4-FFF2-40B4-BE49-F238E27FC236}">
                <a16:creationId xmlns:a16="http://schemas.microsoft.com/office/drawing/2014/main" id="{9EF7747E-DAE1-44FC-B0A8-A954C2B277D9}"/>
              </a:ext>
            </a:extLst>
          </p:cNvPr>
          <p:cNvSpPr>
            <a:spLocks noGrp="1"/>
          </p:cNvSpPr>
          <p:nvPr>
            <p:ph type="sldNum" sz="quarter" idx="12"/>
          </p:nvPr>
        </p:nvSpPr>
        <p:spPr/>
        <p:txBody>
          <a:bodyPr/>
          <a:lstStyle/>
          <a:p>
            <a:fld id="{4D150A33-9CD0-4A98-854C-74B376B35DEB}" type="slidenum">
              <a:rPr lang="en-IN" smtClean="0"/>
              <a:t>77</a:t>
            </a:fld>
            <a:endParaRPr lang="en-IN"/>
          </a:p>
        </p:txBody>
      </p:sp>
    </p:spTree>
    <p:extLst>
      <p:ext uri="{BB962C8B-B14F-4D97-AF65-F5344CB8AC3E}">
        <p14:creationId xmlns:p14="http://schemas.microsoft.com/office/powerpoint/2010/main" val="35181126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1400530"/>
          </a:xfrm>
        </p:spPr>
        <p:txBody>
          <a:bodyPr/>
          <a:lstStyle/>
          <a:p>
            <a:endParaRPr lang="en-IN"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2052919"/>
            <a:ext cx="10660064" cy="3700182"/>
          </a:xfrm>
        </p:spPr>
        <p:txBody>
          <a:bodyPr/>
          <a:lstStyle/>
          <a:p>
            <a:endParaRPr lang="en-IN"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CE0ECFAC-84AF-4DFB-89EC-B833F66CB06F}"/>
              </a:ext>
            </a:extLst>
          </p:cNvPr>
          <p:cNvPicPr>
            <a:picLocks noChangeAspect="1"/>
          </p:cNvPicPr>
          <p:nvPr/>
        </p:nvPicPr>
        <p:blipFill>
          <a:blip r:embed="rId2"/>
          <a:stretch>
            <a:fillRect/>
          </a:stretch>
        </p:blipFill>
        <p:spPr>
          <a:xfrm>
            <a:off x="2486026" y="1028700"/>
            <a:ext cx="6962774" cy="4107233"/>
          </a:xfrm>
          <a:prstGeom prst="rect">
            <a:avLst/>
          </a:prstGeom>
        </p:spPr>
      </p:pic>
      <p:sp>
        <p:nvSpPr>
          <p:cNvPr id="6" name="Slide Number Placeholder 5">
            <a:extLst>
              <a:ext uri="{FF2B5EF4-FFF2-40B4-BE49-F238E27FC236}">
                <a16:creationId xmlns:a16="http://schemas.microsoft.com/office/drawing/2014/main" id="{FA6CA6F6-4FF8-4B1C-B3E6-25B9F15F1D4E}"/>
              </a:ext>
            </a:extLst>
          </p:cNvPr>
          <p:cNvSpPr>
            <a:spLocks noGrp="1"/>
          </p:cNvSpPr>
          <p:nvPr>
            <p:ph type="sldNum" sz="quarter" idx="12"/>
          </p:nvPr>
        </p:nvSpPr>
        <p:spPr/>
        <p:txBody>
          <a:bodyPr/>
          <a:lstStyle/>
          <a:p>
            <a:fld id="{4D150A33-9CD0-4A98-854C-74B376B35DEB}" type="slidenum">
              <a:rPr lang="en-IN" smtClean="0"/>
              <a:t>78</a:t>
            </a:fld>
            <a:endParaRPr lang="en-IN"/>
          </a:p>
        </p:txBody>
      </p:sp>
    </p:spTree>
    <p:extLst>
      <p:ext uri="{BB962C8B-B14F-4D97-AF65-F5344CB8AC3E}">
        <p14:creationId xmlns:p14="http://schemas.microsoft.com/office/powerpoint/2010/main" val="29280119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1400530"/>
          </a:xfrm>
        </p:spPr>
        <p:txBody>
          <a:bodyPr/>
          <a:lstStyle/>
          <a:p>
            <a:endParaRPr lang="en-IN"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2052919"/>
            <a:ext cx="10660064" cy="3700182"/>
          </a:xfrm>
        </p:spPr>
        <p:txBody>
          <a:bodyPr/>
          <a:lstStyle/>
          <a:p>
            <a:endParaRPr lang="en-IN"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4FBF9160-B9D6-4F77-831D-3CF4D72E6EEA}"/>
              </a:ext>
            </a:extLst>
          </p:cNvPr>
          <p:cNvPicPr>
            <a:picLocks noChangeAspect="1"/>
          </p:cNvPicPr>
          <p:nvPr/>
        </p:nvPicPr>
        <p:blipFill>
          <a:blip r:embed="rId2"/>
          <a:stretch>
            <a:fillRect/>
          </a:stretch>
        </p:blipFill>
        <p:spPr>
          <a:xfrm>
            <a:off x="1181101" y="885035"/>
            <a:ext cx="9401174" cy="4267990"/>
          </a:xfrm>
          <a:prstGeom prst="rect">
            <a:avLst/>
          </a:prstGeom>
        </p:spPr>
      </p:pic>
      <p:sp>
        <p:nvSpPr>
          <p:cNvPr id="6" name="Slide Number Placeholder 5">
            <a:extLst>
              <a:ext uri="{FF2B5EF4-FFF2-40B4-BE49-F238E27FC236}">
                <a16:creationId xmlns:a16="http://schemas.microsoft.com/office/drawing/2014/main" id="{E5343E61-8454-47A5-B2AF-16DBE91BD577}"/>
              </a:ext>
            </a:extLst>
          </p:cNvPr>
          <p:cNvSpPr>
            <a:spLocks noGrp="1"/>
          </p:cNvSpPr>
          <p:nvPr>
            <p:ph type="sldNum" sz="quarter" idx="12"/>
          </p:nvPr>
        </p:nvSpPr>
        <p:spPr/>
        <p:txBody>
          <a:bodyPr/>
          <a:lstStyle/>
          <a:p>
            <a:fld id="{4D150A33-9CD0-4A98-854C-74B376B35DEB}" type="slidenum">
              <a:rPr lang="en-IN" smtClean="0"/>
              <a:t>79</a:t>
            </a:fld>
            <a:endParaRPr lang="en-IN"/>
          </a:p>
        </p:txBody>
      </p:sp>
    </p:spTree>
    <p:extLst>
      <p:ext uri="{BB962C8B-B14F-4D97-AF65-F5344CB8AC3E}">
        <p14:creationId xmlns:p14="http://schemas.microsoft.com/office/powerpoint/2010/main" val="2711028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752475"/>
            <a:ext cx="10660064" cy="5000626"/>
          </a:xfrm>
        </p:spPr>
        <p:txBody>
          <a:bodyPr>
            <a:normAutofit/>
          </a:bodyPr>
          <a:lstStyle/>
          <a:p>
            <a:pPr algn="just"/>
            <a:r>
              <a:rPr lang="en-US" sz="2400" dirty="0"/>
              <a:t>For instance, Fig. 20-1</a:t>
            </a:r>
            <a:r>
              <a:rPr lang="en-US" sz="2400" i="1" dirty="0"/>
              <a:t>c </a:t>
            </a:r>
            <a:r>
              <a:rPr lang="en-US" sz="2400" dirty="0"/>
              <a:t>shows the input/output response for a 741C with supplies of ± 15 V. </a:t>
            </a:r>
          </a:p>
          <a:p>
            <a:pPr algn="just"/>
            <a:r>
              <a:rPr lang="en-US" sz="2400" dirty="0"/>
              <a:t>Channel 1 (the vertical axis) has a sensitivity of 5 V/Div. </a:t>
            </a:r>
          </a:p>
          <a:p>
            <a:pPr algn="just"/>
            <a:r>
              <a:rPr lang="en-US" sz="2400" dirty="0"/>
              <a:t>As we can see, the output voltage is either -14 or +14 V, depending on whether the Comparator is in negative or positive saturation.</a:t>
            </a:r>
          </a:p>
          <a:p>
            <a:pPr algn="just"/>
            <a:r>
              <a:rPr lang="en-US" sz="2400" dirty="0"/>
              <a:t>Channel 2 (the horizontal axis) has a sensitivity of 10 mV/ Div. </a:t>
            </a:r>
          </a:p>
          <a:p>
            <a:pPr algn="just"/>
            <a:r>
              <a:rPr lang="en-US" sz="2400" dirty="0"/>
              <a:t>In Fig. 20-1</a:t>
            </a:r>
            <a:r>
              <a:rPr lang="en-US" sz="2400" i="1" dirty="0"/>
              <a:t>c</a:t>
            </a:r>
            <a:r>
              <a:rPr lang="en-US" sz="2400" dirty="0"/>
              <a:t>, the transition appears to be vertical. </a:t>
            </a:r>
          </a:p>
          <a:p>
            <a:pPr algn="just"/>
            <a:r>
              <a:rPr lang="en-US" sz="2400" dirty="0"/>
              <a:t>This means that the slightest positive input voltage produces positive saturation, and the slightest negative </a:t>
            </a:r>
            <a:r>
              <a:rPr lang="en-IN" sz="2400" dirty="0"/>
              <a:t>input produces negative saturation.</a:t>
            </a:r>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2" name="Slide Number Placeholder 1">
            <a:extLst>
              <a:ext uri="{FF2B5EF4-FFF2-40B4-BE49-F238E27FC236}">
                <a16:creationId xmlns:a16="http://schemas.microsoft.com/office/drawing/2014/main" id="{D5A01C4B-2C6B-41CE-9D6B-9B069720AE21}"/>
              </a:ext>
            </a:extLst>
          </p:cNvPr>
          <p:cNvSpPr>
            <a:spLocks noGrp="1"/>
          </p:cNvSpPr>
          <p:nvPr>
            <p:ph type="sldNum" sz="quarter" idx="12"/>
          </p:nvPr>
        </p:nvSpPr>
        <p:spPr/>
        <p:txBody>
          <a:bodyPr/>
          <a:lstStyle/>
          <a:p>
            <a:fld id="{4D150A33-9CD0-4A98-854C-74B376B35DEB}" type="slidenum">
              <a:rPr lang="en-IN" smtClean="0"/>
              <a:t>8</a:t>
            </a:fld>
            <a:endParaRPr lang="en-IN"/>
          </a:p>
        </p:txBody>
      </p:sp>
    </p:spTree>
    <p:extLst>
      <p:ext uri="{BB962C8B-B14F-4D97-AF65-F5344CB8AC3E}">
        <p14:creationId xmlns:p14="http://schemas.microsoft.com/office/powerpoint/2010/main" val="34604799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852207"/>
          </a:xfrm>
        </p:spPr>
        <p:txBody>
          <a:bodyPr/>
          <a:lstStyle/>
          <a:p>
            <a:r>
              <a:rPr lang="en-IN" sz="3200" b="1" dirty="0"/>
              <a:t>20-4 Window Comparator</a:t>
            </a:r>
            <a:endParaRPr lang="en-IN" sz="3200"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695449"/>
            <a:ext cx="10660064" cy="4057651"/>
          </a:xfrm>
        </p:spPr>
        <p:txBody>
          <a:bodyPr>
            <a:normAutofit/>
          </a:bodyPr>
          <a:lstStyle/>
          <a:p>
            <a:pPr algn="just"/>
            <a:r>
              <a:rPr lang="en-US" sz="2400" dirty="0"/>
              <a:t>An ordinary comparator indicates when the input voltage exceeds a certain limit or threshold. </a:t>
            </a:r>
          </a:p>
          <a:p>
            <a:pPr algn="just"/>
            <a:r>
              <a:rPr lang="en-US" sz="2400" dirty="0"/>
              <a:t>A </a:t>
            </a:r>
            <a:r>
              <a:rPr lang="en-US" sz="2400" b="1" dirty="0"/>
              <a:t>window comparator </a:t>
            </a:r>
            <a:r>
              <a:rPr lang="en-US" sz="2400" dirty="0"/>
              <a:t>(also called a </a:t>
            </a:r>
            <a:r>
              <a:rPr lang="en-US" sz="2400" i="1" dirty="0"/>
              <a:t>double-ended limit detector</a:t>
            </a:r>
            <a:r>
              <a:rPr lang="en-US" sz="2400" dirty="0"/>
              <a:t>) detects when the input voltage is between two limits called the </a:t>
            </a:r>
            <a:r>
              <a:rPr lang="en-US" sz="2400" i="1" dirty="0"/>
              <a:t>window. </a:t>
            </a:r>
          </a:p>
          <a:p>
            <a:pPr algn="just"/>
            <a:r>
              <a:rPr lang="en-US" sz="2400" dirty="0"/>
              <a:t>To create a window comparator, we will use two comparators with different </a:t>
            </a:r>
            <a:r>
              <a:rPr lang="en-IN" sz="2400" dirty="0"/>
              <a:t>thresholds.</a:t>
            </a:r>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5" name="Slide Number Placeholder 4">
            <a:extLst>
              <a:ext uri="{FF2B5EF4-FFF2-40B4-BE49-F238E27FC236}">
                <a16:creationId xmlns:a16="http://schemas.microsoft.com/office/drawing/2014/main" id="{35AAA3A4-5BAB-4D6F-B45F-24649E60A81F}"/>
              </a:ext>
            </a:extLst>
          </p:cNvPr>
          <p:cNvSpPr>
            <a:spLocks noGrp="1"/>
          </p:cNvSpPr>
          <p:nvPr>
            <p:ph type="sldNum" sz="quarter" idx="12"/>
          </p:nvPr>
        </p:nvSpPr>
        <p:spPr/>
        <p:txBody>
          <a:bodyPr/>
          <a:lstStyle/>
          <a:p>
            <a:fld id="{4D150A33-9CD0-4A98-854C-74B376B35DEB}" type="slidenum">
              <a:rPr lang="en-IN" smtClean="0"/>
              <a:t>80</a:t>
            </a:fld>
            <a:endParaRPr lang="en-IN"/>
          </a:p>
        </p:txBody>
      </p:sp>
    </p:spTree>
    <p:extLst>
      <p:ext uri="{BB962C8B-B14F-4D97-AF65-F5344CB8AC3E}">
        <p14:creationId xmlns:p14="http://schemas.microsoft.com/office/powerpoint/2010/main" val="8473881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737907"/>
          </a:xfrm>
        </p:spPr>
        <p:txBody>
          <a:bodyPr/>
          <a:lstStyle/>
          <a:p>
            <a:r>
              <a:rPr lang="en-IN" sz="3200" b="1" dirty="0"/>
              <a:t>Low Output between Limits</a:t>
            </a:r>
            <a:endParaRPr lang="en-IN" sz="3200"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190625"/>
            <a:ext cx="10660064" cy="4562476"/>
          </a:xfrm>
        </p:spPr>
        <p:txBody>
          <a:bodyPr>
            <a:normAutofit/>
          </a:bodyPr>
          <a:lstStyle/>
          <a:p>
            <a:pPr algn="just"/>
            <a:r>
              <a:rPr lang="en-US" sz="2400" dirty="0"/>
              <a:t>Figure 20-22</a:t>
            </a:r>
            <a:r>
              <a:rPr lang="en-US" sz="2400" i="1" dirty="0"/>
              <a:t>a </a:t>
            </a:r>
            <a:r>
              <a:rPr lang="en-US" sz="2400" dirty="0"/>
              <a:t>shows a window comparator that can produce a low output voltage when the input voltage is between a lower and an upper limit. </a:t>
            </a:r>
          </a:p>
          <a:p>
            <a:pPr algn="just"/>
            <a:r>
              <a:rPr lang="en-US" sz="2400" dirty="0"/>
              <a:t>The circuit has an LTP and a UTP. </a:t>
            </a:r>
          </a:p>
          <a:p>
            <a:pPr algn="just"/>
            <a:r>
              <a:rPr lang="en-US" sz="2400" dirty="0"/>
              <a:t>The reference voltages can be derived from voltage dividers, </a:t>
            </a:r>
            <a:r>
              <a:rPr lang="en-US" sz="2400" dirty="0" err="1"/>
              <a:t>zener</a:t>
            </a:r>
            <a:r>
              <a:rPr lang="en-US" sz="2400" dirty="0"/>
              <a:t> diodes, or other circuits.</a:t>
            </a:r>
          </a:p>
          <a:p>
            <a:pPr algn="just"/>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E50BF77A-53DC-4D3A-B0FD-7FAC3B5B0FDA}"/>
              </a:ext>
            </a:extLst>
          </p:cNvPr>
          <p:cNvPicPr>
            <a:picLocks noChangeAspect="1"/>
          </p:cNvPicPr>
          <p:nvPr/>
        </p:nvPicPr>
        <p:blipFill>
          <a:blip r:embed="rId2"/>
          <a:stretch>
            <a:fillRect/>
          </a:stretch>
        </p:blipFill>
        <p:spPr>
          <a:xfrm>
            <a:off x="1057275" y="3943575"/>
            <a:ext cx="5772148" cy="2181000"/>
          </a:xfrm>
          <a:prstGeom prst="rect">
            <a:avLst/>
          </a:prstGeom>
        </p:spPr>
      </p:pic>
      <p:sp>
        <p:nvSpPr>
          <p:cNvPr id="6" name="Slide Number Placeholder 5">
            <a:extLst>
              <a:ext uri="{FF2B5EF4-FFF2-40B4-BE49-F238E27FC236}">
                <a16:creationId xmlns:a16="http://schemas.microsoft.com/office/drawing/2014/main" id="{201F8372-B8D0-40C9-AEA0-7B6423C7DC49}"/>
              </a:ext>
            </a:extLst>
          </p:cNvPr>
          <p:cNvSpPr>
            <a:spLocks noGrp="1"/>
          </p:cNvSpPr>
          <p:nvPr>
            <p:ph type="sldNum" sz="quarter" idx="12"/>
          </p:nvPr>
        </p:nvSpPr>
        <p:spPr/>
        <p:txBody>
          <a:bodyPr/>
          <a:lstStyle/>
          <a:p>
            <a:fld id="{4D150A33-9CD0-4A98-854C-74B376B35DEB}" type="slidenum">
              <a:rPr lang="en-IN" smtClean="0"/>
              <a:t>81</a:t>
            </a:fld>
            <a:endParaRPr lang="en-IN"/>
          </a:p>
        </p:txBody>
      </p:sp>
    </p:spTree>
    <p:extLst>
      <p:ext uri="{BB962C8B-B14F-4D97-AF65-F5344CB8AC3E}">
        <p14:creationId xmlns:p14="http://schemas.microsoft.com/office/powerpoint/2010/main" val="15061832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1" y="962024"/>
            <a:ext cx="10660064" cy="4791075"/>
          </a:xfrm>
        </p:spPr>
        <p:txBody>
          <a:bodyPr>
            <a:normAutofit/>
          </a:bodyPr>
          <a:lstStyle/>
          <a:p>
            <a:r>
              <a:rPr lang="en-US" sz="2400" dirty="0"/>
              <a:t>Figure 20-22</a:t>
            </a:r>
            <a:r>
              <a:rPr lang="en-US" sz="2400" i="1" dirty="0"/>
              <a:t>b </a:t>
            </a:r>
            <a:r>
              <a:rPr lang="en-US" sz="2400" dirty="0"/>
              <a:t>shows the input/output response of the window comparator. </a:t>
            </a:r>
          </a:p>
          <a:p>
            <a:r>
              <a:rPr lang="en-US" sz="2400" dirty="0"/>
              <a:t>When </a:t>
            </a:r>
            <a:r>
              <a:rPr lang="en-US" sz="2400" i="1" dirty="0"/>
              <a:t>v</a:t>
            </a:r>
            <a:r>
              <a:rPr lang="en-US" sz="2400" dirty="0"/>
              <a:t>in is less than LTP or greater than UTP, the output is high. </a:t>
            </a:r>
          </a:p>
          <a:p>
            <a:r>
              <a:rPr lang="en-US" sz="2400" dirty="0"/>
              <a:t>When </a:t>
            </a:r>
            <a:r>
              <a:rPr lang="en-US" sz="2400" i="1" dirty="0"/>
              <a:t>v</a:t>
            </a:r>
            <a:r>
              <a:rPr lang="en-US" sz="2400" dirty="0"/>
              <a:t>in is between LTP and UTP, the output is low.</a:t>
            </a:r>
          </a:p>
          <a:p>
            <a:r>
              <a:rPr lang="en-US" sz="2400" dirty="0"/>
              <a:t>Here is the theory of operation: For this discussion, assume the following positive trip points: LTP = 3 V and UTP = 4 V. </a:t>
            </a:r>
          </a:p>
          <a:p>
            <a:r>
              <a:rPr lang="en-US" sz="2400" dirty="0"/>
              <a:t>When </a:t>
            </a:r>
            <a:r>
              <a:rPr lang="en-US" sz="2400" i="1" dirty="0"/>
              <a:t>v</a:t>
            </a:r>
            <a:r>
              <a:rPr lang="en-US" sz="2400" dirty="0"/>
              <a:t>in &lt; 3 V, comparator </a:t>
            </a:r>
            <a:r>
              <a:rPr lang="en-US" sz="2400" i="1" dirty="0"/>
              <a:t>A</a:t>
            </a:r>
            <a:r>
              <a:rPr lang="en-US" sz="2400" dirty="0"/>
              <a:t>1 has a positive output and </a:t>
            </a:r>
            <a:r>
              <a:rPr lang="en-US" sz="2400" i="1" dirty="0"/>
              <a:t>A</a:t>
            </a:r>
            <a:r>
              <a:rPr lang="en-US" sz="2400" dirty="0"/>
              <a:t>2 has a negative output. </a:t>
            </a:r>
          </a:p>
          <a:p>
            <a:r>
              <a:rPr lang="en-US" sz="2400" dirty="0"/>
              <a:t>Diode </a:t>
            </a:r>
            <a:r>
              <a:rPr lang="en-US" sz="2400" i="1" dirty="0"/>
              <a:t>D</a:t>
            </a:r>
            <a:r>
              <a:rPr lang="en-US" sz="2400" dirty="0"/>
              <a:t>1 is on and </a:t>
            </a:r>
            <a:r>
              <a:rPr lang="en-US" sz="2400" i="1" dirty="0"/>
              <a:t>D</a:t>
            </a:r>
            <a:r>
              <a:rPr lang="en-US" sz="2400" dirty="0"/>
              <a:t>2 is off.</a:t>
            </a:r>
          </a:p>
          <a:p>
            <a:r>
              <a:rPr lang="en-US" sz="2400" dirty="0"/>
              <a:t>Therefore, the output voltage is high. </a:t>
            </a:r>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2" name="Slide Number Placeholder 1">
            <a:extLst>
              <a:ext uri="{FF2B5EF4-FFF2-40B4-BE49-F238E27FC236}">
                <a16:creationId xmlns:a16="http://schemas.microsoft.com/office/drawing/2014/main" id="{D285B19C-1161-4F6D-973F-2B2677ACEFA8}"/>
              </a:ext>
            </a:extLst>
          </p:cNvPr>
          <p:cNvSpPr>
            <a:spLocks noGrp="1"/>
          </p:cNvSpPr>
          <p:nvPr>
            <p:ph type="sldNum" sz="quarter" idx="12"/>
          </p:nvPr>
        </p:nvSpPr>
        <p:spPr/>
        <p:txBody>
          <a:bodyPr/>
          <a:lstStyle/>
          <a:p>
            <a:fld id="{4D150A33-9CD0-4A98-854C-74B376B35DEB}" type="slidenum">
              <a:rPr lang="en-IN" smtClean="0"/>
              <a:t>82</a:t>
            </a:fld>
            <a:endParaRPr lang="en-IN"/>
          </a:p>
        </p:txBody>
      </p:sp>
    </p:spTree>
    <p:extLst>
      <p:ext uri="{BB962C8B-B14F-4D97-AF65-F5344CB8AC3E}">
        <p14:creationId xmlns:p14="http://schemas.microsoft.com/office/powerpoint/2010/main" val="31771972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352551"/>
            <a:ext cx="10660064" cy="4400550"/>
          </a:xfrm>
        </p:spPr>
        <p:txBody>
          <a:bodyPr/>
          <a:lstStyle/>
          <a:p>
            <a:pPr algn="just"/>
            <a:r>
              <a:rPr lang="en-US" sz="2400" dirty="0"/>
              <a:t>Similarly, when </a:t>
            </a:r>
            <a:r>
              <a:rPr lang="en-US" sz="2400" i="1" dirty="0"/>
              <a:t>v</a:t>
            </a:r>
            <a:r>
              <a:rPr lang="en-US" sz="2400" dirty="0"/>
              <a:t>in&gt;4 V, comparator </a:t>
            </a:r>
            <a:r>
              <a:rPr lang="en-US" sz="2400" i="1" dirty="0"/>
              <a:t>A</a:t>
            </a:r>
            <a:r>
              <a:rPr lang="en-US" sz="2400" dirty="0"/>
              <a:t>1 has a negative output and </a:t>
            </a:r>
            <a:r>
              <a:rPr lang="en-US" sz="2400" i="1" dirty="0"/>
              <a:t>A</a:t>
            </a:r>
            <a:r>
              <a:rPr lang="en-US" sz="2400" dirty="0"/>
              <a:t>2 has a positive output.</a:t>
            </a:r>
          </a:p>
          <a:p>
            <a:pPr algn="just"/>
            <a:r>
              <a:rPr lang="en-US" sz="2400" dirty="0"/>
              <a:t> Diode </a:t>
            </a:r>
            <a:r>
              <a:rPr lang="en-US" sz="2400" i="1" dirty="0"/>
              <a:t>D</a:t>
            </a:r>
            <a:r>
              <a:rPr lang="en-US" sz="2400" dirty="0"/>
              <a:t>1 is off, </a:t>
            </a:r>
            <a:r>
              <a:rPr lang="en-US" sz="2400" i="1" dirty="0"/>
              <a:t>D</a:t>
            </a:r>
            <a:r>
              <a:rPr lang="en-US" sz="2400" dirty="0"/>
              <a:t>2 is on, and the output voltage is high. </a:t>
            </a:r>
          </a:p>
          <a:p>
            <a:pPr algn="just"/>
            <a:r>
              <a:rPr lang="en-US" sz="2400" dirty="0"/>
              <a:t>When 3 V &lt; </a:t>
            </a:r>
            <a:r>
              <a:rPr lang="en-US" sz="2400" i="1" dirty="0"/>
              <a:t>v</a:t>
            </a:r>
            <a:r>
              <a:rPr lang="en-US" sz="2400" dirty="0"/>
              <a:t>in &lt; 4 V, </a:t>
            </a:r>
            <a:r>
              <a:rPr lang="en-US" sz="2400" i="1" dirty="0"/>
              <a:t>A</a:t>
            </a:r>
            <a:r>
              <a:rPr lang="en-US" sz="2400" dirty="0"/>
              <a:t>1 has a negative output, </a:t>
            </a:r>
            <a:r>
              <a:rPr lang="en-US" sz="2400" i="1" dirty="0"/>
              <a:t>A</a:t>
            </a:r>
            <a:r>
              <a:rPr lang="en-US" sz="2400" dirty="0"/>
              <a:t>2 has a negative output, </a:t>
            </a:r>
            <a:r>
              <a:rPr lang="en-US" sz="2400" i="1" dirty="0"/>
              <a:t>D</a:t>
            </a:r>
            <a:r>
              <a:rPr lang="en-US" sz="2400" dirty="0"/>
              <a:t>1 is off, </a:t>
            </a:r>
            <a:r>
              <a:rPr lang="en-US" sz="2400" i="1" dirty="0"/>
              <a:t>D</a:t>
            </a:r>
            <a:r>
              <a:rPr lang="en-US" sz="2400" dirty="0"/>
              <a:t>2 is off, and the output voltage is low.</a:t>
            </a:r>
          </a:p>
          <a:p>
            <a:pPr algn="just"/>
            <a:endParaRPr lang="en-IN" sz="2400" dirty="0"/>
          </a:p>
          <a:p>
            <a:endParaRPr lang="en-IN"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901FB7B4-84EB-4D07-9FBD-A63A2027AFBF}"/>
              </a:ext>
            </a:extLst>
          </p:cNvPr>
          <p:cNvPicPr>
            <a:picLocks noChangeAspect="1"/>
          </p:cNvPicPr>
          <p:nvPr/>
        </p:nvPicPr>
        <p:blipFill>
          <a:blip r:embed="rId2"/>
          <a:stretch>
            <a:fillRect/>
          </a:stretch>
        </p:blipFill>
        <p:spPr>
          <a:xfrm>
            <a:off x="1545428" y="3648073"/>
            <a:ext cx="5026821" cy="1857376"/>
          </a:xfrm>
          <a:prstGeom prst="rect">
            <a:avLst/>
          </a:prstGeom>
        </p:spPr>
      </p:pic>
      <p:sp>
        <p:nvSpPr>
          <p:cNvPr id="2" name="Slide Number Placeholder 1">
            <a:extLst>
              <a:ext uri="{FF2B5EF4-FFF2-40B4-BE49-F238E27FC236}">
                <a16:creationId xmlns:a16="http://schemas.microsoft.com/office/drawing/2014/main" id="{54999BD0-33EA-4E3C-902C-D40F045D66E4}"/>
              </a:ext>
            </a:extLst>
          </p:cNvPr>
          <p:cNvSpPr>
            <a:spLocks noGrp="1"/>
          </p:cNvSpPr>
          <p:nvPr>
            <p:ph type="sldNum" sz="quarter" idx="12"/>
          </p:nvPr>
        </p:nvSpPr>
        <p:spPr/>
        <p:txBody>
          <a:bodyPr/>
          <a:lstStyle/>
          <a:p>
            <a:fld id="{4D150A33-9CD0-4A98-854C-74B376B35DEB}" type="slidenum">
              <a:rPr lang="en-IN" smtClean="0"/>
              <a:t>83</a:t>
            </a:fld>
            <a:endParaRPr lang="en-IN"/>
          </a:p>
        </p:txBody>
      </p:sp>
    </p:spTree>
    <p:extLst>
      <p:ext uri="{BB962C8B-B14F-4D97-AF65-F5344CB8AC3E}">
        <p14:creationId xmlns:p14="http://schemas.microsoft.com/office/powerpoint/2010/main" val="19548990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785532"/>
          </a:xfrm>
        </p:spPr>
        <p:txBody>
          <a:bodyPr/>
          <a:lstStyle/>
          <a:p>
            <a:r>
              <a:rPr lang="en-IN" sz="3200" b="1" dirty="0"/>
              <a:t>High Output between Limits</a:t>
            </a:r>
            <a:endParaRPr lang="en-IN" sz="3200"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238250"/>
            <a:ext cx="10660064" cy="4429126"/>
          </a:xfrm>
        </p:spPr>
        <p:txBody>
          <a:bodyPr>
            <a:normAutofit/>
          </a:bodyPr>
          <a:lstStyle/>
          <a:p>
            <a:pPr algn="just"/>
            <a:r>
              <a:rPr lang="en-US" sz="2400" dirty="0"/>
              <a:t>Figure 20-23</a:t>
            </a:r>
            <a:r>
              <a:rPr lang="en-US" sz="2400" i="1" dirty="0"/>
              <a:t>a </a:t>
            </a:r>
            <a:r>
              <a:rPr lang="en-US" sz="2400" dirty="0"/>
              <a:t>shows another window comparator. </a:t>
            </a:r>
          </a:p>
          <a:p>
            <a:pPr algn="just"/>
            <a:r>
              <a:rPr lang="en-US" sz="2400" dirty="0"/>
              <a:t>The circuit uses an LM339, which is a quad comparator that needs external pullup resistors. </a:t>
            </a:r>
          </a:p>
          <a:p>
            <a:pPr algn="just"/>
            <a:r>
              <a:rPr lang="en-US" sz="2400" dirty="0"/>
              <a:t>When used with a pullup supply of +5 V, the output can drive TTL circuits.</a:t>
            </a:r>
          </a:p>
          <a:p>
            <a:pPr algn="just"/>
            <a:r>
              <a:rPr lang="en-US" sz="2400" dirty="0"/>
              <a:t> A +15-V pullup supply can be used when driving power MOSFET circuits. </a:t>
            </a:r>
          </a:p>
          <a:p>
            <a:pPr algn="just"/>
            <a:r>
              <a:rPr lang="en-US" sz="2400" dirty="0"/>
              <a:t>Figure 20-23</a:t>
            </a:r>
            <a:r>
              <a:rPr lang="en-US" sz="2400" i="1" dirty="0"/>
              <a:t>b </a:t>
            </a:r>
            <a:r>
              <a:rPr lang="en-US" sz="2400" dirty="0"/>
              <a:t>shows the input/output response. </a:t>
            </a:r>
          </a:p>
          <a:p>
            <a:pPr algn="just"/>
            <a:r>
              <a:rPr lang="en-US" sz="2400" dirty="0"/>
              <a:t>As we can see, the output voltage is high when the input voltage is between the two limits.</a:t>
            </a:r>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5" name="Slide Number Placeholder 4">
            <a:extLst>
              <a:ext uri="{FF2B5EF4-FFF2-40B4-BE49-F238E27FC236}">
                <a16:creationId xmlns:a16="http://schemas.microsoft.com/office/drawing/2014/main" id="{A7A9123D-A593-404F-A779-C829244263FA}"/>
              </a:ext>
            </a:extLst>
          </p:cNvPr>
          <p:cNvSpPr>
            <a:spLocks noGrp="1"/>
          </p:cNvSpPr>
          <p:nvPr>
            <p:ph type="sldNum" sz="quarter" idx="12"/>
          </p:nvPr>
        </p:nvSpPr>
        <p:spPr/>
        <p:txBody>
          <a:bodyPr/>
          <a:lstStyle/>
          <a:p>
            <a:fld id="{4D150A33-9CD0-4A98-854C-74B376B35DEB}" type="slidenum">
              <a:rPr lang="en-IN" smtClean="0"/>
              <a:t>84</a:t>
            </a:fld>
            <a:endParaRPr lang="en-IN"/>
          </a:p>
        </p:txBody>
      </p:sp>
    </p:spTree>
    <p:extLst>
      <p:ext uri="{BB962C8B-B14F-4D97-AF65-F5344CB8AC3E}">
        <p14:creationId xmlns:p14="http://schemas.microsoft.com/office/powerpoint/2010/main" val="21588291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D9C8C-96FB-441B-8460-6D42A1270B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5B95B6-9074-43C7-A7D8-18BCC8C8A41D}"/>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5A11CB2-CE62-466D-938E-F7A822FB3ACD}"/>
              </a:ext>
            </a:extLst>
          </p:cNvPr>
          <p:cNvPicPr>
            <a:picLocks noChangeAspect="1"/>
          </p:cNvPicPr>
          <p:nvPr/>
        </p:nvPicPr>
        <p:blipFill>
          <a:blip r:embed="rId2"/>
          <a:stretch>
            <a:fillRect/>
          </a:stretch>
        </p:blipFill>
        <p:spPr>
          <a:xfrm>
            <a:off x="1914525" y="828675"/>
            <a:ext cx="7810500" cy="4867275"/>
          </a:xfrm>
          <a:prstGeom prst="rect">
            <a:avLst/>
          </a:prstGeom>
        </p:spPr>
      </p:pic>
      <p:sp>
        <p:nvSpPr>
          <p:cNvPr id="5" name="Slide Number Placeholder 4">
            <a:extLst>
              <a:ext uri="{FF2B5EF4-FFF2-40B4-BE49-F238E27FC236}">
                <a16:creationId xmlns:a16="http://schemas.microsoft.com/office/drawing/2014/main" id="{259EEAAF-4EDE-4E36-BEA6-939A4CB2C99C}"/>
              </a:ext>
            </a:extLst>
          </p:cNvPr>
          <p:cNvSpPr>
            <a:spLocks noGrp="1"/>
          </p:cNvSpPr>
          <p:nvPr>
            <p:ph type="sldNum" sz="quarter" idx="12"/>
          </p:nvPr>
        </p:nvSpPr>
        <p:spPr/>
        <p:txBody>
          <a:bodyPr/>
          <a:lstStyle/>
          <a:p>
            <a:fld id="{4D150A33-9CD0-4A98-854C-74B376B35DEB}" type="slidenum">
              <a:rPr lang="en-IN" smtClean="0"/>
              <a:t>85</a:t>
            </a:fld>
            <a:endParaRPr lang="en-IN"/>
          </a:p>
        </p:txBody>
      </p:sp>
    </p:spTree>
    <p:extLst>
      <p:ext uri="{BB962C8B-B14F-4D97-AF65-F5344CB8AC3E}">
        <p14:creationId xmlns:p14="http://schemas.microsoft.com/office/powerpoint/2010/main" val="39573515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495425"/>
            <a:ext cx="10660064" cy="4257675"/>
          </a:xfrm>
        </p:spPr>
        <p:txBody>
          <a:bodyPr>
            <a:normAutofit/>
          </a:bodyPr>
          <a:lstStyle/>
          <a:p>
            <a:pPr algn="just"/>
            <a:r>
              <a:rPr lang="en-US" sz="2400" dirty="0"/>
              <a:t>For this discussion, we are assuming the same reference voltages as in the preceding example. </a:t>
            </a:r>
          </a:p>
          <a:p>
            <a:pPr algn="just"/>
            <a:r>
              <a:rPr lang="en-US" sz="2400" dirty="0"/>
              <a:t>When the input voltage is less than 3 V, the lower comparator pulls the output down to zero. </a:t>
            </a:r>
          </a:p>
          <a:p>
            <a:pPr algn="just"/>
            <a:r>
              <a:rPr lang="en-US" sz="2400" dirty="0"/>
              <a:t>When the input voltage is greater than 4 V, the upper comparator pulls the output down to zero. </a:t>
            </a:r>
          </a:p>
          <a:p>
            <a:pPr algn="just"/>
            <a:r>
              <a:rPr lang="en-US" sz="2400" dirty="0"/>
              <a:t>When </a:t>
            </a:r>
            <a:r>
              <a:rPr lang="en-US" sz="2400" i="1" dirty="0"/>
              <a:t>v</a:t>
            </a:r>
            <a:r>
              <a:rPr lang="en-US" sz="2400" dirty="0"/>
              <a:t>in is between 3 and 4 V, the output transistor of each comparator is cut off, so the output is pulled up to +5 V.</a:t>
            </a:r>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2" name="Slide Number Placeholder 1">
            <a:extLst>
              <a:ext uri="{FF2B5EF4-FFF2-40B4-BE49-F238E27FC236}">
                <a16:creationId xmlns:a16="http://schemas.microsoft.com/office/drawing/2014/main" id="{520AF116-6504-4F54-BBD5-ACF6D00156C4}"/>
              </a:ext>
            </a:extLst>
          </p:cNvPr>
          <p:cNvSpPr>
            <a:spLocks noGrp="1"/>
          </p:cNvSpPr>
          <p:nvPr>
            <p:ph type="sldNum" sz="quarter" idx="12"/>
          </p:nvPr>
        </p:nvSpPr>
        <p:spPr/>
        <p:txBody>
          <a:bodyPr/>
          <a:lstStyle/>
          <a:p>
            <a:fld id="{4D150A33-9CD0-4A98-854C-74B376B35DEB}" type="slidenum">
              <a:rPr lang="en-IN" smtClean="0"/>
              <a:t>86</a:t>
            </a:fld>
            <a:endParaRPr lang="en-IN"/>
          </a:p>
        </p:txBody>
      </p:sp>
    </p:spTree>
    <p:extLst>
      <p:ext uri="{BB962C8B-B14F-4D97-AF65-F5344CB8AC3E}">
        <p14:creationId xmlns:p14="http://schemas.microsoft.com/office/powerpoint/2010/main" val="21869459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833157"/>
          </a:xfrm>
        </p:spPr>
        <p:txBody>
          <a:bodyPr/>
          <a:lstStyle/>
          <a:p>
            <a:r>
              <a:rPr lang="en-IN" sz="3200" b="1" dirty="0"/>
              <a:t>20-5 The Integrator</a:t>
            </a:r>
            <a:endParaRPr lang="en-IN" sz="3200"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657349"/>
            <a:ext cx="10660064" cy="4095751"/>
          </a:xfrm>
        </p:spPr>
        <p:txBody>
          <a:bodyPr>
            <a:normAutofit/>
          </a:bodyPr>
          <a:lstStyle/>
          <a:p>
            <a:pPr algn="just"/>
            <a:r>
              <a:rPr lang="en-US" sz="2400" dirty="0"/>
              <a:t>An </a:t>
            </a:r>
            <a:r>
              <a:rPr lang="en-US" sz="2400" b="1" dirty="0"/>
              <a:t>integrator </a:t>
            </a:r>
            <a:r>
              <a:rPr lang="en-US" sz="2400" dirty="0"/>
              <a:t>is a circuit that performs a mathematical operation called </a:t>
            </a:r>
            <a:r>
              <a:rPr lang="en-US" sz="2400" i="1" dirty="0"/>
              <a:t>integration.</a:t>
            </a:r>
          </a:p>
          <a:p>
            <a:pPr algn="just"/>
            <a:r>
              <a:rPr lang="en-US" sz="2400" dirty="0"/>
              <a:t>The most popular application of an integrator is in producing a </a:t>
            </a:r>
            <a:r>
              <a:rPr lang="en-US" sz="2400" i="1" dirty="0"/>
              <a:t>ramp </a:t>
            </a:r>
            <a:r>
              <a:rPr lang="en-US" sz="2400" dirty="0"/>
              <a:t>of output voltage, which is a linearly increasing or decreasing voltage. </a:t>
            </a:r>
          </a:p>
          <a:p>
            <a:pPr algn="just"/>
            <a:r>
              <a:rPr lang="en-US" sz="2400" dirty="0"/>
              <a:t>The integrator is sometimes called the </a:t>
            </a:r>
            <a:r>
              <a:rPr lang="en-US" sz="2400" i="1" dirty="0"/>
              <a:t>Miller integrator, </a:t>
            </a:r>
            <a:r>
              <a:rPr lang="en-US" sz="2400" dirty="0"/>
              <a:t>after the inventor.</a:t>
            </a:r>
            <a:endParaRPr lang="en-IN" sz="2400"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5" name="Slide Number Placeholder 4">
            <a:extLst>
              <a:ext uri="{FF2B5EF4-FFF2-40B4-BE49-F238E27FC236}">
                <a16:creationId xmlns:a16="http://schemas.microsoft.com/office/drawing/2014/main" id="{D3CA6AFD-95F7-4484-A959-68BEC91E40AD}"/>
              </a:ext>
            </a:extLst>
          </p:cNvPr>
          <p:cNvSpPr>
            <a:spLocks noGrp="1"/>
          </p:cNvSpPr>
          <p:nvPr>
            <p:ph type="sldNum" sz="quarter" idx="12"/>
          </p:nvPr>
        </p:nvSpPr>
        <p:spPr/>
        <p:txBody>
          <a:bodyPr/>
          <a:lstStyle/>
          <a:p>
            <a:fld id="{4D150A33-9CD0-4A98-854C-74B376B35DEB}" type="slidenum">
              <a:rPr lang="en-IN" smtClean="0"/>
              <a:t>87</a:t>
            </a:fld>
            <a:endParaRPr lang="en-IN"/>
          </a:p>
        </p:txBody>
      </p:sp>
    </p:spTree>
    <p:extLst>
      <p:ext uri="{BB962C8B-B14F-4D97-AF65-F5344CB8AC3E}">
        <p14:creationId xmlns:p14="http://schemas.microsoft.com/office/powerpoint/2010/main" val="6980746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890307"/>
          </a:xfrm>
        </p:spPr>
        <p:txBody>
          <a:bodyPr/>
          <a:lstStyle/>
          <a:p>
            <a:r>
              <a:rPr lang="en-IN" sz="3200" b="1" dirty="0"/>
              <a:t>Basic Circuit</a:t>
            </a:r>
            <a:endParaRPr lang="en-IN" sz="3200"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219200"/>
            <a:ext cx="10660064" cy="4533901"/>
          </a:xfrm>
        </p:spPr>
        <p:txBody>
          <a:bodyPr>
            <a:normAutofit/>
          </a:bodyPr>
          <a:lstStyle/>
          <a:p>
            <a:r>
              <a:rPr lang="en-US" sz="2400" dirty="0"/>
              <a:t>Figure 20-24</a:t>
            </a:r>
            <a:r>
              <a:rPr lang="en-US" sz="2400" i="1" dirty="0"/>
              <a:t>a </a:t>
            </a:r>
            <a:r>
              <a:rPr lang="en-US" sz="2400" dirty="0"/>
              <a:t>is an op-amp integrator. </a:t>
            </a:r>
          </a:p>
          <a:p>
            <a:r>
              <a:rPr lang="en-US" sz="2400" dirty="0"/>
              <a:t>As you can see, the feedback component is a capacitor instead of a resistor. </a:t>
            </a:r>
          </a:p>
          <a:p>
            <a:r>
              <a:rPr lang="en-US" sz="2400" dirty="0"/>
              <a:t>The usual input to an integrator is a rectangular pulse like the one shown in Fig. 20-24</a:t>
            </a:r>
            <a:r>
              <a:rPr lang="en-US" sz="2400" i="1" dirty="0"/>
              <a:t>b</a:t>
            </a:r>
            <a:r>
              <a:rPr lang="en-US" sz="2400" dirty="0"/>
              <a:t>. </a:t>
            </a:r>
          </a:p>
          <a:p>
            <a:r>
              <a:rPr lang="en-US" sz="2400" dirty="0"/>
              <a:t>The width of this pulse is equal to </a:t>
            </a:r>
            <a:r>
              <a:rPr lang="en-US" sz="2400" i="1" dirty="0"/>
              <a:t>T</a:t>
            </a:r>
            <a:r>
              <a:rPr lang="en-US" sz="2400" dirty="0"/>
              <a:t>. </a:t>
            </a:r>
          </a:p>
          <a:p>
            <a:r>
              <a:rPr lang="en-US" sz="2400" dirty="0"/>
              <a:t>When the pulse is low, </a:t>
            </a:r>
            <a:r>
              <a:rPr lang="en-US" sz="2400" i="1" dirty="0"/>
              <a:t>v</a:t>
            </a:r>
            <a:r>
              <a:rPr lang="en-US" sz="2400" dirty="0"/>
              <a:t>in = 0. When the pulse is high, </a:t>
            </a:r>
            <a:r>
              <a:rPr lang="en-US" sz="2400" i="1" dirty="0"/>
              <a:t>v</a:t>
            </a:r>
            <a:r>
              <a:rPr lang="en-US" sz="2400" dirty="0"/>
              <a:t>in = </a:t>
            </a:r>
            <a:r>
              <a:rPr lang="en-US" sz="2400" i="1" dirty="0"/>
              <a:t>V</a:t>
            </a:r>
            <a:r>
              <a:rPr lang="en-US" sz="2400" dirty="0"/>
              <a:t>in. </a:t>
            </a:r>
          </a:p>
          <a:p>
            <a:r>
              <a:rPr lang="en-US" sz="2400" dirty="0"/>
              <a:t>Visualize this pulse applied to the left end of </a:t>
            </a:r>
            <a:r>
              <a:rPr lang="en-US" sz="2400" i="1" dirty="0"/>
              <a:t>R</a:t>
            </a:r>
            <a:r>
              <a:rPr lang="en-US" sz="2400" dirty="0"/>
              <a:t>. </a:t>
            </a:r>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5" name="Slide Number Placeholder 4">
            <a:extLst>
              <a:ext uri="{FF2B5EF4-FFF2-40B4-BE49-F238E27FC236}">
                <a16:creationId xmlns:a16="http://schemas.microsoft.com/office/drawing/2014/main" id="{668597F5-0F60-446E-9969-3D85655FB7AE}"/>
              </a:ext>
            </a:extLst>
          </p:cNvPr>
          <p:cNvSpPr>
            <a:spLocks noGrp="1"/>
          </p:cNvSpPr>
          <p:nvPr>
            <p:ph type="sldNum" sz="quarter" idx="12"/>
          </p:nvPr>
        </p:nvSpPr>
        <p:spPr/>
        <p:txBody>
          <a:bodyPr/>
          <a:lstStyle/>
          <a:p>
            <a:fld id="{4D150A33-9CD0-4A98-854C-74B376B35DEB}" type="slidenum">
              <a:rPr lang="en-IN" smtClean="0"/>
              <a:t>88</a:t>
            </a:fld>
            <a:endParaRPr lang="en-IN"/>
          </a:p>
        </p:txBody>
      </p:sp>
    </p:spTree>
    <p:extLst>
      <p:ext uri="{BB962C8B-B14F-4D97-AF65-F5344CB8AC3E}">
        <p14:creationId xmlns:p14="http://schemas.microsoft.com/office/powerpoint/2010/main" val="16395618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73952-3066-4409-B7FD-D0A054B9BB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388ABF-9101-439C-87FA-78347FB05364}"/>
              </a:ext>
            </a:extLst>
          </p:cNvPr>
          <p:cNvSpPr>
            <a:spLocks noGrp="1"/>
          </p:cNvSpPr>
          <p:nvPr>
            <p:ph idx="1"/>
          </p:nvPr>
        </p:nvSpPr>
        <p:spPr>
          <a:xfrm>
            <a:off x="645130" y="2052918"/>
            <a:ext cx="9404723" cy="4195481"/>
          </a:xfrm>
        </p:spPr>
        <p:txBody>
          <a:bodyPr/>
          <a:lstStyle/>
          <a:p>
            <a:endParaRPr lang="en-IN" dirty="0"/>
          </a:p>
        </p:txBody>
      </p:sp>
      <p:pic>
        <p:nvPicPr>
          <p:cNvPr id="4" name="Picture 3">
            <a:extLst>
              <a:ext uri="{FF2B5EF4-FFF2-40B4-BE49-F238E27FC236}">
                <a16:creationId xmlns:a16="http://schemas.microsoft.com/office/drawing/2014/main" id="{85C4C4C1-159B-4D26-8C56-990CA651BBB4}"/>
              </a:ext>
            </a:extLst>
          </p:cNvPr>
          <p:cNvPicPr>
            <a:picLocks noChangeAspect="1"/>
          </p:cNvPicPr>
          <p:nvPr/>
        </p:nvPicPr>
        <p:blipFill>
          <a:blip r:embed="rId2"/>
          <a:stretch>
            <a:fillRect/>
          </a:stretch>
        </p:blipFill>
        <p:spPr>
          <a:xfrm>
            <a:off x="1171575" y="1314450"/>
            <a:ext cx="8305799" cy="3857625"/>
          </a:xfrm>
          <a:prstGeom prst="rect">
            <a:avLst/>
          </a:prstGeom>
        </p:spPr>
      </p:pic>
      <p:sp>
        <p:nvSpPr>
          <p:cNvPr id="5" name="Slide Number Placeholder 4">
            <a:extLst>
              <a:ext uri="{FF2B5EF4-FFF2-40B4-BE49-F238E27FC236}">
                <a16:creationId xmlns:a16="http://schemas.microsoft.com/office/drawing/2014/main" id="{C7140D34-FF51-471D-BD91-AF143BBEA47C}"/>
              </a:ext>
            </a:extLst>
          </p:cNvPr>
          <p:cNvSpPr>
            <a:spLocks noGrp="1"/>
          </p:cNvSpPr>
          <p:nvPr>
            <p:ph type="sldNum" sz="quarter" idx="12"/>
          </p:nvPr>
        </p:nvSpPr>
        <p:spPr/>
        <p:txBody>
          <a:bodyPr/>
          <a:lstStyle/>
          <a:p>
            <a:fld id="{4D150A33-9CD0-4A98-854C-74B376B35DEB}" type="slidenum">
              <a:rPr lang="en-IN" smtClean="0"/>
              <a:t>89</a:t>
            </a:fld>
            <a:endParaRPr lang="en-IN"/>
          </a:p>
        </p:txBody>
      </p:sp>
    </p:spTree>
    <p:extLst>
      <p:ext uri="{BB962C8B-B14F-4D97-AF65-F5344CB8AC3E}">
        <p14:creationId xmlns:p14="http://schemas.microsoft.com/office/powerpoint/2010/main" val="179867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F9B-F1C7-4E6A-A219-FAFCC7DCAF18}"/>
              </a:ext>
            </a:extLst>
          </p:cNvPr>
          <p:cNvSpPr>
            <a:spLocks noGrp="1"/>
          </p:cNvSpPr>
          <p:nvPr>
            <p:ph type="title"/>
          </p:nvPr>
        </p:nvSpPr>
        <p:spPr>
          <a:xfrm>
            <a:off x="646111" y="452718"/>
            <a:ext cx="10660064" cy="737907"/>
          </a:xfrm>
        </p:spPr>
        <p:txBody>
          <a:bodyPr/>
          <a:lstStyle/>
          <a:p>
            <a:r>
              <a:rPr lang="en-IN" b="1" dirty="0"/>
              <a:t>Inverting Comparator</a:t>
            </a:r>
            <a:endParaRPr lang="en-IN" dirty="0"/>
          </a:p>
        </p:txBody>
      </p:sp>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1314450"/>
            <a:ext cx="10660064" cy="4438651"/>
          </a:xfrm>
        </p:spPr>
        <p:txBody>
          <a:bodyPr/>
          <a:lstStyle/>
          <a:p>
            <a:r>
              <a:rPr lang="en-US" dirty="0"/>
              <a:t>Sometimes, we may prefer to use an inverting comparator like Fig. 20-2</a:t>
            </a:r>
            <a:r>
              <a:rPr lang="en-US" i="1" dirty="0"/>
              <a:t>a</a:t>
            </a:r>
            <a:r>
              <a:rPr lang="en-US" dirty="0"/>
              <a:t>. </a:t>
            </a:r>
          </a:p>
          <a:p>
            <a:r>
              <a:rPr lang="en-US" dirty="0"/>
              <a:t>The noninverting input is grounded.</a:t>
            </a:r>
          </a:p>
          <a:p>
            <a:r>
              <a:rPr lang="en-US" dirty="0"/>
              <a:t> The input signal drives the inverting input of the comparator. </a:t>
            </a:r>
          </a:p>
          <a:p>
            <a:r>
              <a:rPr lang="en-US" dirty="0"/>
              <a:t>In this case, a slightly positive input voltage produces a maximum negative output, as shown in Fig. 20-2</a:t>
            </a:r>
            <a:r>
              <a:rPr lang="en-US" i="1" dirty="0"/>
              <a:t>b</a:t>
            </a:r>
            <a:r>
              <a:rPr lang="en-US" dirty="0"/>
              <a:t>. </a:t>
            </a:r>
          </a:p>
          <a:p>
            <a:r>
              <a:rPr lang="en-US" dirty="0"/>
              <a:t>On the other hand, a slightly negative </a:t>
            </a:r>
            <a:r>
              <a:rPr lang="en-IN" dirty="0"/>
              <a:t>input voltage produces a maximum positive output.</a:t>
            </a:r>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47F206F7-FF01-42CF-BF1B-7583506D8CED}"/>
              </a:ext>
            </a:extLst>
          </p:cNvPr>
          <p:cNvPicPr>
            <a:picLocks noChangeAspect="1"/>
          </p:cNvPicPr>
          <p:nvPr/>
        </p:nvPicPr>
        <p:blipFill>
          <a:blip r:embed="rId2"/>
          <a:stretch>
            <a:fillRect/>
          </a:stretch>
        </p:blipFill>
        <p:spPr>
          <a:xfrm>
            <a:off x="1285237" y="4113417"/>
            <a:ext cx="3524888" cy="1763509"/>
          </a:xfrm>
          <a:prstGeom prst="rect">
            <a:avLst/>
          </a:prstGeom>
        </p:spPr>
      </p:pic>
      <p:pic>
        <p:nvPicPr>
          <p:cNvPr id="6" name="Picture 5">
            <a:extLst>
              <a:ext uri="{FF2B5EF4-FFF2-40B4-BE49-F238E27FC236}">
                <a16:creationId xmlns:a16="http://schemas.microsoft.com/office/drawing/2014/main" id="{B42EBC50-B740-446D-BD31-6EECCA722449}"/>
              </a:ext>
            </a:extLst>
          </p:cNvPr>
          <p:cNvPicPr>
            <a:picLocks noChangeAspect="1"/>
          </p:cNvPicPr>
          <p:nvPr/>
        </p:nvPicPr>
        <p:blipFill>
          <a:blip r:embed="rId3"/>
          <a:stretch>
            <a:fillRect/>
          </a:stretch>
        </p:blipFill>
        <p:spPr>
          <a:xfrm>
            <a:off x="5715000" y="3931891"/>
            <a:ext cx="4495799" cy="2006947"/>
          </a:xfrm>
          <a:prstGeom prst="rect">
            <a:avLst/>
          </a:prstGeom>
        </p:spPr>
      </p:pic>
      <p:sp>
        <p:nvSpPr>
          <p:cNvPr id="7" name="Slide Number Placeholder 6">
            <a:extLst>
              <a:ext uri="{FF2B5EF4-FFF2-40B4-BE49-F238E27FC236}">
                <a16:creationId xmlns:a16="http://schemas.microsoft.com/office/drawing/2014/main" id="{5F63AD91-CC01-433D-8363-917BE64F82CD}"/>
              </a:ext>
            </a:extLst>
          </p:cNvPr>
          <p:cNvSpPr>
            <a:spLocks noGrp="1"/>
          </p:cNvSpPr>
          <p:nvPr>
            <p:ph type="sldNum" sz="quarter" idx="12"/>
          </p:nvPr>
        </p:nvSpPr>
        <p:spPr/>
        <p:txBody>
          <a:bodyPr/>
          <a:lstStyle/>
          <a:p>
            <a:fld id="{4D150A33-9CD0-4A98-854C-74B376B35DEB}" type="slidenum">
              <a:rPr lang="en-IN" smtClean="0"/>
              <a:t>9</a:t>
            </a:fld>
            <a:endParaRPr lang="en-IN"/>
          </a:p>
        </p:txBody>
      </p:sp>
    </p:spTree>
    <p:extLst>
      <p:ext uri="{BB962C8B-B14F-4D97-AF65-F5344CB8AC3E}">
        <p14:creationId xmlns:p14="http://schemas.microsoft.com/office/powerpoint/2010/main" val="266031835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971550"/>
            <a:ext cx="10660064" cy="4781551"/>
          </a:xfrm>
        </p:spPr>
        <p:txBody>
          <a:bodyPr/>
          <a:lstStyle/>
          <a:p>
            <a:pPr algn="just"/>
            <a:r>
              <a:rPr lang="en-US" sz="2400" dirty="0"/>
              <a:t>Because of the virtual ground on the inverting input, a high </a:t>
            </a:r>
          </a:p>
          <a:p>
            <a:pPr marL="0" indent="0" algn="just">
              <a:buNone/>
            </a:pPr>
            <a:r>
              <a:rPr lang="en-US" sz="2400" dirty="0"/>
              <a:t>input voltage produces an input current of:</a:t>
            </a:r>
          </a:p>
          <a:p>
            <a:pPr algn="just"/>
            <a:endParaRPr lang="en-US" sz="2400" dirty="0"/>
          </a:p>
          <a:p>
            <a:pPr algn="just"/>
            <a:endParaRPr lang="en-US" sz="2400" dirty="0"/>
          </a:p>
          <a:p>
            <a:pPr algn="just"/>
            <a:r>
              <a:rPr lang="en-US" sz="2400" dirty="0"/>
              <a:t>All this input current goes into the capacitor. </a:t>
            </a:r>
          </a:p>
          <a:p>
            <a:pPr algn="just"/>
            <a:r>
              <a:rPr lang="en-US" sz="2400" dirty="0"/>
              <a:t>As a result, the capacitor charges and its  voltage increases with the polarity shown in Fig. 20-24</a:t>
            </a:r>
            <a:r>
              <a:rPr lang="en-US" sz="2400" i="1" dirty="0"/>
              <a:t>a</a:t>
            </a:r>
            <a:r>
              <a:rPr lang="en-US" sz="2400" dirty="0"/>
              <a:t>. </a:t>
            </a:r>
          </a:p>
          <a:p>
            <a:pPr algn="just"/>
            <a:r>
              <a:rPr lang="en-US" sz="2400" dirty="0"/>
              <a:t>The virtual ground implies that the output voltage equals the voltage across the capacitor.</a:t>
            </a:r>
            <a:endParaRPr lang="en-IN" sz="2400" dirty="0"/>
          </a:p>
          <a:p>
            <a:endParaRPr lang="en-IN"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BED059F8-D2F2-4025-80C2-A82E12D1BAE5}"/>
              </a:ext>
            </a:extLst>
          </p:cNvPr>
          <p:cNvPicPr>
            <a:picLocks noChangeAspect="1"/>
          </p:cNvPicPr>
          <p:nvPr/>
        </p:nvPicPr>
        <p:blipFill>
          <a:blip r:embed="rId2"/>
          <a:stretch>
            <a:fillRect/>
          </a:stretch>
        </p:blipFill>
        <p:spPr>
          <a:xfrm>
            <a:off x="3523650" y="1890783"/>
            <a:ext cx="1353150" cy="585717"/>
          </a:xfrm>
          <a:prstGeom prst="rect">
            <a:avLst/>
          </a:prstGeom>
        </p:spPr>
      </p:pic>
      <p:sp>
        <p:nvSpPr>
          <p:cNvPr id="2" name="Slide Number Placeholder 1">
            <a:extLst>
              <a:ext uri="{FF2B5EF4-FFF2-40B4-BE49-F238E27FC236}">
                <a16:creationId xmlns:a16="http://schemas.microsoft.com/office/drawing/2014/main" id="{77111ED6-401E-4197-9780-4B407EB8DF28}"/>
              </a:ext>
            </a:extLst>
          </p:cNvPr>
          <p:cNvSpPr>
            <a:spLocks noGrp="1"/>
          </p:cNvSpPr>
          <p:nvPr>
            <p:ph type="sldNum" sz="quarter" idx="12"/>
          </p:nvPr>
        </p:nvSpPr>
        <p:spPr/>
        <p:txBody>
          <a:bodyPr/>
          <a:lstStyle/>
          <a:p>
            <a:fld id="{4D150A33-9CD0-4A98-854C-74B376B35DEB}" type="slidenum">
              <a:rPr lang="en-IN" smtClean="0"/>
              <a:t>90</a:t>
            </a:fld>
            <a:endParaRPr lang="en-IN"/>
          </a:p>
        </p:txBody>
      </p:sp>
    </p:spTree>
    <p:extLst>
      <p:ext uri="{BB962C8B-B14F-4D97-AF65-F5344CB8AC3E}">
        <p14:creationId xmlns:p14="http://schemas.microsoft.com/office/powerpoint/2010/main" val="26293499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685800"/>
            <a:ext cx="10660064" cy="5067301"/>
          </a:xfrm>
        </p:spPr>
        <p:txBody>
          <a:bodyPr>
            <a:noAutofit/>
          </a:bodyPr>
          <a:lstStyle/>
          <a:p>
            <a:r>
              <a:rPr lang="en-IN" sz="2400" dirty="0"/>
              <a:t>For a positive input </a:t>
            </a:r>
            <a:r>
              <a:rPr lang="en-US" sz="2400" dirty="0"/>
              <a:t>voltage, the output voltage will increase negatively, as shown in Fig. 20-24</a:t>
            </a:r>
            <a:r>
              <a:rPr lang="en-US" sz="2400" i="1" dirty="0"/>
              <a:t>c</a:t>
            </a:r>
            <a:r>
              <a:rPr lang="en-US" sz="2400" dirty="0"/>
              <a:t>.</a:t>
            </a:r>
          </a:p>
          <a:p>
            <a:r>
              <a:rPr lang="en-US" sz="2400" dirty="0"/>
              <a:t>Since a constant current is flowing into the capacitor, the charge </a:t>
            </a:r>
            <a:r>
              <a:rPr lang="en-US" sz="2400" i="1" dirty="0"/>
              <a:t>Q </a:t>
            </a:r>
            <a:r>
              <a:rPr lang="en-US" sz="2400" dirty="0"/>
              <a:t>increases linearly with time.</a:t>
            </a:r>
          </a:p>
          <a:p>
            <a:r>
              <a:rPr lang="en-US" sz="2400" dirty="0"/>
              <a:t> This means that the capacitor voltage increases linearly, which is equivalent to a negative ramp of output voltage, as shown in Fig. 20-24</a:t>
            </a:r>
            <a:r>
              <a:rPr lang="en-US" sz="2400" i="1" dirty="0"/>
              <a:t>c</a:t>
            </a:r>
            <a:r>
              <a:rPr lang="en-US" sz="2400" dirty="0"/>
              <a:t>.</a:t>
            </a:r>
          </a:p>
          <a:p>
            <a:r>
              <a:rPr lang="en-US" sz="2400" dirty="0"/>
              <a:t>At the end of the pulse period in Fig. 20-24</a:t>
            </a:r>
            <a:r>
              <a:rPr lang="en-US" sz="2400" i="1" dirty="0"/>
              <a:t>b</a:t>
            </a:r>
            <a:r>
              <a:rPr lang="en-US" sz="2400" dirty="0"/>
              <a:t>, the input voltage returns to zero and the capacitor charging stops.</a:t>
            </a:r>
          </a:p>
          <a:p>
            <a:r>
              <a:rPr lang="en-US" sz="2400" dirty="0"/>
              <a:t> Because the capacitor retains its charge, the output voltage remains constant at a negative voltage of -</a:t>
            </a:r>
            <a:r>
              <a:rPr lang="en-US" sz="2400" i="1" dirty="0"/>
              <a:t>V</a:t>
            </a:r>
            <a:r>
              <a:rPr lang="en-US" sz="2400" dirty="0"/>
              <a:t>. </a:t>
            </a:r>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2" name="Slide Number Placeholder 1">
            <a:extLst>
              <a:ext uri="{FF2B5EF4-FFF2-40B4-BE49-F238E27FC236}">
                <a16:creationId xmlns:a16="http://schemas.microsoft.com/office/drawing/2014/main" id="{8DDB35B5-DB26-44BA-99A8-0F486B11A926}"/>
              </a:ext>
            </a:extLst>
          </p:cNvPr>
          <p:cNvSpPr>
            <a:spLocks noGrp="1"/>
          </p:cNvSpPr>
          <p:nvPr>
            <p:ph type="sldNum" sz="quarter" idx="12"/>
          </p:nvPr>
        </p:nvSpPr>
        <p:spPr/>
        <p:txBody>
          <a:bodyPr/>
          <a:lstStyle/>
          <a:p>
            <a:fld id="{4D150A33-9CD0-4A98-854C-74B376B35DEB}" type="slidenum">
              <a:rPr lang="en-IN" smtClean="0"/>
              <a:t>91</a:t>
            </a:fld>
            <a:endParaRPr lang="en-IN"/>
          </a:p>
        </p:txBody>
      </p:sp>
    </p:spTree>
    <p:extLst>
      <p:ext uri="{BB962C8B-B14F-4D97-AF65-F5344CB8AC3E}">
        <p14:creationId xmlns:p14="http://schemas.microsoft.com/office/powerpoint/2010/main" val="13992499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0292-98D5-42BE-8D65-858FABDBC923}"/>
              </a:ext>
            </a:extLst>
          </p:cNvPr>
          <p:cNvSpPr>
            <a:spLocks noGrp="1"/>
          </p:cNvSpPr>
          <p:nvPr>
            <p:ph idx="1"/>
          </p:nvPr>
        </p:nvSpPr>
        <p:spPr>
          <a:xfrm>
            <a:off x="646112" y="933450"/>
            <a:ext cx="10660064" cy="4819651"/>
          </a:xfrm>
        </p:spPr>
        <p:txBody>
          <a:bodyPr/>
          <a:lstStyle/>
          <a:p>
            <a:r>
              <a:rPr lang="en-US" dirty="0"/>
              <a:t>The magnitude of this voltage </a:t>
            </a:r>
            <a:r>
              <a:rPr lang="en-IN" dirty="0"/>
              <a:t>is given by: </a:t>
            </a:r>
          </a:p>
          <a:p>
            <a:endParaRPr lang="en-IN" dirty="0"/>
          </a:p>
          <a:p>
            <a:endParaRPr lang="en-IN" dirty="0"/>
          </a:p>
          <a:p>
            <a:endParaRPr lang="en-IN" dirty="0"/>
          </a:p>
        </p:txBody>
      </p:sp>
      <p:sp>
        <p:nvSpPr>
          <p:cNvPr id="4" name="Subtitle 2">
            <a:extLst>
              <a:ext uri="{FF2B5EF4-FFF2-40B4-BE49-F238E27FC236}">
                <a16:creationId xmlns:a16="http://schemas.microsoft.com/office/drawing/2014/main" id="{1BE97A08-40F5-44F8-AF26-535C375AC958}"/>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D8839515-3492-4F8C-A358-7E6D66349F0F}"/>
              </a:ext>
            </a:extLst>
          </p:cNvPr>
          <p:cNvPicPr>
            <a:picLocks noChangeAspect="1"/>
          </p:cNvPicPr>
          <p:nvPr/>
        </p:nvPicPr>
        <p:blipFill>
          <a:blip r:embed="rId2"/>
          <a:stretch>
            <a:fillRect/>
          </a:stretch>
        </p:blipFill>
        <p:spPr>
          <a:xfrm>
            <a:off x="6512924" y="1066799"/>
            <a:ext cx="1335675" cy="415200"/>
          </a:xfrm>
          <a:prstGeom prst="rect">
            <a:avLst/>
          </a:prstGeom>
        </p:spPr>
      </p:pic>
      <p:pic>
        <p:nvPicPr>
          <p:cNvPr id="6" name="Picture 5">
            <a:extLst>
              <a:ext uri="{FF2B5EF4-FFF2-40B4-BE49-F238E27FC236}">
                <a16:creationId xmlns:a16="http://schemas.microsoft.com/office/drawing/2014/main" id="{2F321A2E-4CF3-434F-96BE-5EC8A3742DB5}"/>
              </a:ext>
            </a:extLst>
          </p:cNvPr>
          <p:cNvPicPr>
            <a:picLocks noChangeAspect="1"/>
          </p:cNvPicPr>
          <p:nvPr/>
        </p:nvPicPr>
        <p:blipFill>
          <a:blip r:embed="rId3"/>
          <a:stretch>
            <a:fillRect/>
          </a:stretch>
        </p:blipFill>
        <p:spPr>
          <a:xfrm>
            <a:off x="4048125" y="2693750"/>
            <a:ext cx="3800473" cy="1470500"/>
          </a:xfrm>
          <a:prstGeom prst="rect">
            <a:avLst/>
          </a:prstGeom>
        </p:spPr>
      </p:pic>
      <p:sp>
        <p:nvSpPr>
          <p:cNvPr id="2" name="Slide Number Placeholder 1">
            <a:extLst>
              <a:ext uri="{FF2B5EF4-FFF2-40B4-BE49-F238E27FC236}">
                <a16:creationId xmlns:a16="http://schemas.microsoft.com/office/drawing/2014/main" id="{8906750E-FC9F-4CCA-9146-468B4FD90AB8}"/>
              </a:ext>
            </a:extLst>
          </p:cNvPr>
          <p:cNvSpPr>
            <a:spLocks noGrp="1"/>
          </p:cNvSpPr>
          <p:nvPr>
            <p:ph type="sldNum" sz="quarter" idx="12"/>
          </p:nvPr>
        </p:nvSpPr>
        <p:spPr/>
        <p:txBody>
          <a:bodyPr/>
          <a:lstStyle/>
          <a:p>
            <a:fld id="{4D150A33-9CD0-4A98-854C-74B376B35DEB}" type="slidenum">
              <a:rPr lang="en-IN" smtClean="0"/>
              <a:t>92</a:t>
            </a:fld>
            <a:endParaRPr lang="en-IN"/>
          </a:p>
        </p:txBody>
      </p:sp>
    </p:spTree>
    <p:extLst>
      <p:ext uri="{BB962C8B-B14F-4D97-AF65-F5344CB8AC3E}">
        <p14:creationId xmlns:p14="http://schemas.microsoft.com/office/powerpoint/2010/main" val="1236408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1103312" y="561975"/>
            <a:ext cx="9964738" cy="5562601"/>
          </a:xfrm>
        </p:spPr>
        <p:txBody>
          <a:bodyPr/>
          <a:lstStyle/>
          <a:p>
            <a:r>
              <a:rPr lang="en-US" dirty="0"/>
              <a:t>A final point: Because of the Miller effect, we can split the feedback capacitor into two equivalent capacitances, as shown in Fig. 20-24</a:t>
            </a:r>
            <a:r>
              <a:rPr lang="en-US" i="1" dirty="0"/>
              <a:t>d</a:t>
            </a:r>
            <a:r>
              <a:rPr lang="en-US" dirty="0"/>
              <a:t>. </a:t>
            </a:r>
          </a:p>
          <a:p>
            <a:endParaRPr lang="en-US" dirty="0"/>
          </a:p>
          <a:p>
            <a:endParaRPr lang="en-US" dirty="0"/>
          </a:p>
          <a:p>
            <a:endParaRPr lang="en-US" dirty="0"/>
          </a:p>
          <a:p>
            <a:endParaRPr lang="en-US" dirty="0"/>
          </a:p>
          <a:p>
            <a:r>
              <a:rPr lang="en-US" dirty="0"/>
              <a:t>The closed loop time constant </a:t>
            </a:r>
            <a:r>
              <a:rPr lang="en-US" i="1" dirty="0"/>
              <a:t> </a:t>
            </a:r>
            <a:r>
              <a:rPr lang="en-US" dirty="0"/>
              <a:t>for the input bypass circuit is: </a:t>
            </a:r>
          </a:p>
          <a:p>
            <a:endParaRPr lang="en-US" dirty="0"/>
          </a:p>
          <a:p>
            <a:endParaRPr lang="en-US" dirty="0"/>
          </a:p>
          <a:p>
            <a:r>
              <a:rPr lang="en-US" dirty="0"/>
              <a:t>For the integrator to work properly, the closed-loop time constant should be much greater than the width of the input pulse (at least 10 times greater). </a:t>
            </a:r>
          </a:p>
          <a:p>
            <a:r>
              <a:rPr lang="en-US" dirty="0"/>
              <a:t>As a formula:</a:t>
            </a:r>
          </a:p>
          <a:p>
            <a:endParaRPr lang="en-IN"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77B57B7F-F186-44C6-80B7-BCD4242B90F2}"/>
              </a:ext>
            </a:extLst>
          </p:cNvPr>
          <p:cNvPicPr>
            <a:picLocks noChangeAspect="1"/>
          </p:cNvPicPr>
          <p:nvPr/>
        </p:nvPicPr>
        <p:blipFill>
          <a:blip r:embed="rId2"/>
          <a:stretch>
            <a:fillRect/>
          </a:stretch>
        </p:blipFill>
        <p:spPr>
          <a:xfrm>
            <a:off x="3961199" y="3776623"/>
            <a:ext cx="2391975" cy="535826"/>
          </a:xfrm>
          <a:prstGeom prst="rect">
            <a:avLst/>
          </a:prstGeom>
        </p:spPr>
      </p:pic>
      <p:pic>
        <p:nvPicPr>
          <p:cNvPr id="6" name="Picture 5">
            <a:extLst>
              <a:ext uri="{FF2B5EF4-FFF2-40B4-BE49-F238E27FC236}">
                <a16:creationId xmlns:a16="http://schemas.microsoft.com/office/drawing/2014/main" id="{ECF9A57F-215F-4D21-954C-2D5807FA37F7}"/>
              </a:ext>
            </a:extLst>
          </p:cNvPr>
          <p:cNvPicPr>
            <a:picLocks noChangeAspect="1"/>
          </p:cNvPicPr>
          <p:nvPr/>
        </p:nvPicPr>
        <p:blipFill>
          <a:blip r:embed="rId3"/>
          <a:stretch>
            <a:fillRect/>
          </a:stretch>
        </p:blipFill>
        <p:spPr>
          <a:xfrm>
            <a:off x="3407287" y="5401888"/>
            <a:ext cx="1650488" cy="535826"/>
          </a:xfrm>
          <a:prstGeom prst="rect">
            <a:avLst/>
          </a:prstGeom>
        </p:spPr>
      </p:pic>
      <p:pic>
        <p:nvPicPr>
          <p:cNvPr id="7" name="Picture 6">
            <a:extLst>
              <a:ext uri="{FF2B5EF4-FFF2-40B4-BE49-F238E27FC236}">
                <a16:creationId xmlns:a16="http://schemas.microsoft.com/office/drawing/2014/main" id="{3C52DA86-0723-425B-841F-ACFB27BA2E12}"/>
              </a:ext>
            </a:extLst>
          </p:cNvPr>
          <p:cNvPicPr>
            <a:picLocks noChangeAspect="1"/>
          </p:cNvPicPr>
          <p:nvPr/>
        </p:nvPicPr>
        <p:blipFill>
          <a:blip r:embed="rId4"/>
          <a:stretch>
            <a:fillRect/>
          </a:stretch>
        </p:blipFill>
        <p:spPr>
          <a:xfrm>
            <a:off x="2190524" y="1333500"/>
            <a:ext cx="5924776" cy="1625833"/>
          </a:xfrm>
          <a:prstGeom prst="rect">
            <a:avLst/>
          </a:prstGeom>
        </p:spPr>
      </p:pic>
      <p:sp>
        <p:nvSpPr>
          <p:cNvPr id="2" name="Slide Number Placeholder 1">
            <a:extLst>
              <a:ext uri="{FF2B5EF4-FFF2-40B4-BE49-F238E27FC236}">
                <a16:creationId xmlns:a16="http://schemas.microsoft.com/office/drawing/2014/main" id="{A7191CBF-7C8D-4F82-9342-FB37B1E3E172}"/>
              </a:ext>
            </a:extLst>
          </p:cNvPr>
          <p:cNvSpPr>
            <a:spLocks noGrp="1"/>
          </p:cNvSpPr>
          <p:nvPr>
            <p:ph type="sldNum" sz="quarter" idx="12"/>
          </p:nvPr>
        </p:nvSpPr>
        <p:spPr/>
        <p:txBody>
          <a:bodyPr/>
          <a:lstStyle/>
          <a:p>
            <a:fld id="{4D150A33-9CD0-4A98-854C-74B376B35DEB}" type="slidenum">
              <a:rPr lang="en-IN" smtClean="0"/>
              <a:t>93</a:t>
            </a:fld>
            <a:endParaRPr lang="en-IN"/>
          </a:p>
        </p:txBody>
      </p:sp>
    </p:spTree>
    <p:extLst>
      <p:ext uri="{BB962C8B-B14F-4D97-AF65-F5344CB8AC3E}">
        <p14:creationId xmlns:p14="http://schemas.microsoft.com/office/powerpoint/2010/main" val="26187076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A2E8-F59D-4E3E-B6D3-8ADC40C67608}"/>
              </a:ext>
            </a:extLst>
          </p:cNvPr>
          <p:cNvSpPr>
            <a:spLocks noGrp="1"/>
          </p:cNvSpPr>
          <p:nvPr>
            <p:ph type="title"/>
          </p:nvPr>
        </p:nvSpPr>
        <p:spPr>
          <a:xfrm>
            <a:off x="646111" y="452718"/>
            <a:ext cx="9404723" cy="880782"/>
          </a:xfrm>
        </p:spPr>
        <p:txBody>
          <a:bodyPr/>
          <a:lstStyle/>
          <a:p>
            <a:r>
              <a:rPr lang="en-IN" sz="3200" b="1" dirty="0"/>
              <a:t>Eliminating Output Offset</a:t>
            </a:r>
            <a:endParaRPr lang="en-IN" sz="3200" dirty="0"/>
          </a:p>
        </p:txBody>
      </p:sp>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495300" y="1200151"/>
            <a:ext cx="11050589" cy="4762500"/>
          </a:xfrm>
        </p:spPr>
        <p:txBody>
          <a:bodyPr>
            <a:normAutofit/>
          </a:bodyPr>
          <a:lstStyle/>
          <a:p>
            <a:pPr algn="just"/>
            <a:r>
              <a:rPr lang="en-US" sz="2400" dirty="0"/>
              <a:t>The circuit of Fig. 20-24</a:t>
            </a:r>
            <a:r>
              <a:rPr lang="en-US" sz="2400" i="1" dirty="0"/>
              <a:t>a </a:t>
            </a:r>
            <a:r>
              <a:rPr lang="en-US" sz="2400" dirty="0"/>
              <a:t>needs a slight modification to make it practical. </a:t>
            </a:r>
          </a:p>
          <a:p>
            <a:pPr algn="just"/>
            <a:r>
              <a:rPr lang="en-US" sz="2400" dirty="0"/>
              <a:t>Because a capacitor is open to dc signals, there is no negative feedback at zero frequency.</a:t>
            </a:r>
          </a:p>
          <a:p>
            <a:pPr algn="just"/>
            <a:r>
              <a:rPr lang="en-US" sz="2400" dirty="0"/>
              <a:t>Without negative feedback, the circuit treats any input offset voltage as a valid input voltage.</a:t>
            </a:r>
          </a:p>
          <a:p>
            <a:pPr algn="just"/>
            <a:r>
              <a:rPr lang="en-US" sz="2400" dirty="0"/>
              <a:t> The result is that the capacitor charges and the output goes into positive or negative saturation, where it stays indefinitely.</a:t>
            </a:r>
            <a:endParaRPr lang="en-IN" sz="2400"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5" name="Slide Number Placeholder 4">
            <a:extLst>
              <a:ext uri="{FF2B5EF4-FFF2-40B4-BE49-F238E27FC236}">
                <a16:creationId xmlns:a16="http://schemas.microsoft.com/office/drawing/2014/main" id="{D4353E84-EC5D-40F6-B19B-37FD8732ABC0}"/>
              </a:ext>
            </a:extLst>
          </p:cNvPr>
          <p:cNvSpPr>
            <a:spLocks noGrp="1"/>
          </p:cNvSpPr>
          <p:nvPr>
            <p:ph type="sldNum" sz="quarter" idx="12"/>
          </p:nvPr>
        </p:nvSpPr>
        <p:spPr/>
        <p:txBody>
          <a:bodyPr/>
          <a:lstStyle/>
          <a:p>
            <a:fld id="{4D150A33-9CD0-4A98-854C-74B376B35DEB}" type="slidenum">
              <a:rPr lang="en-IN" smtClean="0"/>
              <a:t>94</a:t>
            </a:fld>
            <a:endParaRPr lang="en-IN"/>
          </a:p>
        </p:txBody>
      </p:sp>
    </p:spTree>
    <p:extLst>
      <p:ext uri="{BB962C8B-B14F-4D97-AF65-F5344CB8AC3E}">
        <p14:creationId xmlns:p14="http://schemas.microsoft.com/office/powerpoint/2010/main" val="1371955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A2E8-F59D-4E3E-B6D3-8ADC40C676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1103312" y="2052918"/>
            <a:ext cx="8946541" cy="4071657"/>
          </a:xfrm>
        </p:spPr>
        <p:txBody>
          <a:bodyPr/>
          <a:lstStyle/>
          <a:p>
            <a:endParaRPr lang="en-IN"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6213B0E9-FC53-4EDF-83E7-B89A8DDF7ED7}"/>
              </a:ext>
            </a:extLst>
          </p:cNvPr>
          <p:cNvPicPr>
            <a:picLocks noChangeAspect="1"/>
          </p:cNvPicPr>
          <p:nvPr/>
        </p:nvPicPr>
        <p:blipFill>
          <a:blip r:embed="rId2"/>
          <a:stretch>
            <a:fillRect/>
          </a:stretch>
        </p:blipFill>
        <p:spPr>
          <a:xfrm>
            <a:off x="3248025" y="1552576"/>
            <a:ext cx="5133975" cy="3081658"/>
          </a:xfrm>
          <a:prstGeom prst="rect">
            <a:avLst/>
          </a:prstGeom>
        </p:spPr>
      </p:pic>
      <p:sp>
        <p:nvSpPr>
          <p:cNvPr id="6" name="Slide Number Placeholder 5">
            <a:extLst>
              <a:ext uri="{FF2B5EF4-FFF2-40B4-BE49-F238E27FC236}">
                <a16:creationId xmlns:a16="http://schemas.microsoft.com/office/drawing/2014/main" id="{584BAC93-AC55-42CC-AA5A-BD7C6C048D15}"/>
              </a:ext>
            </a:extLst>
          </p:cNvPr>
          <p:cNvSpPr>
            <a:spLocks noGrp="1"/>
          </p:cNvSpPr>
          <p:nvPr>
            <p:ph type="sldNum" sz="quarter" idx="12"/>
          </p:nvPr>
        </p:nvSpPr>
        <p:spPr/>
        <p:txBody>
          <a:bodyPr/>
          <a:lstStyle/>
          <a:p>
            <a:fld id="{4D150A33-9CD0-4A98-854C-74B376B35DEB}" type="slidenum">
              <a:rPr lang="en-IN" smtClean="0"/>
              <a:t>95</a:t>
            </a:fld>
            <a:endParaRPr lang="en-IN"/>
          </a:p>
        </p:txBody>
      </p:sp>
    </p:spTree>
    <p:extLst>
      <p:ext uri="{BB962C8B-B14F-4D97-AF65-F5344CB8AC3E}">
        <p14:creationId xmlns:p14="http://schemas.microsoft.com/office/powerpoint/2010/main" val="38755024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1103312" y="600076"/>
            <a:ext cx="8946541" cy="5524500"/>
          </a:xfrm>
        </p:spPr>
        <p:txBody>
          <a:bodyPr>
            <a:normAutofit/>
          </a:bodyPr>
          <a:lstStyle/>
          <a:p>
            <a:pPr algn="just"/>
            <a:r>
              <a:rPr lang="en-US" sz="2400" dirty="0"/>
              <a:t>Another way to suppress the effect of input offset voltage is to use a JFET switch, as shown in Fig. 20-25</a:t>
            </a:r>
            <a:r>
              <a:rPr lang="en-US" sz="2400" i="1" dirty="0"/>
              <a:t>b</a:t>
            </a:r>
            <a:r>
              <a:rPr lang="en-US" sz="2400" dirty="0"/>
              <a:t>. </a:t>
            </a:r>
          </a:p>
          <a:p>
            <a:pPr algn="just"/>
            <a:r>
              <a:rPr lang="en-US" sz="2400" dirty="0"/>
              <a:t>The reset voltage on the gate of the JFET is either 0 V or -</a:t>
            </a:r>
            <a:r>
              <a:rPr lang="en-US" sz="2400" i="1" dirty="0"/>
              <a:t>VCC</a:t>
            </a:r>
            <a:r>
              <a:rPr lang="en-US" sz="2400" dirty="0"/>
              <a:t>, which is enough to cut off the JFET. </a:t>
            </a:r>
          </a:p>
          <a:p>
            <a:pPr algn="just"/>
            <a:r>
              <a:rPr lang="en-US" sz="2400" dirty="0"/>
              <a:t>Therefore, we can set the JFET to a low resistance when the integrator is idle and to a high resistance when the integrator is active.</a:t>
            </a:r>
          </a:p>
          <a:p>
            <a:pPr algn="just"/>
            <a:endParaRPr lang="en-IN" sz="2400"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AB47B7F4-CBC1-4B97-86E4-C4BFBF2BD5B3}"/>
              </a:ext>
            </a:extLst>
          </p:cNvPr>
          <p:cNvPicPr>
            <a:picLocks noChangeAspect="1"/>
          </p:cNvPicPr>
          <p:nvPr/>
        </p:nvPicPr>
        <p:blipFill>
          <a:blip r:embed="rId2"/>
          <a:stretch>
            <a:fillRect/>
          </a:stretch>
        </p:blipFill>
        <p:spPr>
          <a:xfrm>
            <a:off x="1781175" y="3483442"/>
            <a:ext cx="4686300" cy="2641133"/>
          </a:xfrm>
          <a:prstGeom prst="rect">
            <a:avLst/>
          </a:prstGeom>
        </p:spPr>
      </p:pic>
      <p:sp>
        <p:nvSpPr>
          <p:cNvPr id="2" name="Slide Number Placeholder 1">
            <a:extLst>
              <a:ext uri="{FF2B5EF4-FFF2-40B4-BE49-F238E27FC236}">
                <a16:creationId xmlns:a16="http://schemas.microsoft.com/office/drawing/2014/main" id="{CBCAEEA5-D478-4F1A-84FE-1F7E1CCB895C}"/>
              </a:ext>
            </a:extLst>
          </p:cNvPr>
          <p:cNvSpPr>
            <a:spLocks noGrp="1"/>
          </p:cNvSpPr>
          <p:nvPr>
            <p:ph type="sldNum" sz="quarter" idx="12"/>
          </p:nvPr>
        </p:nvSpPr>
        <p:spPr/>
        <p:txBody>
          <a:bodyPr/>
          <a:lstStyle/>
          <a:p>
            <a:fld id="{4D150A33-9CD0-4A98-854C-74B376B35DEB}" type="slidenum">
              <a:rPr lang="en-IN" smtClean="0"/>
              <a:t>96</a:t>
            </a:fld>
            <a:endParaRPr lang="en-IN"/>
          </a:p>
        </p:txBody>
      </p:sp>
    </p:spTree>
    <p:extLst>
      <p:ext uri="{BB962C8B-B14F-4D97-AF65-F5344CB8AC3E}">
        <p14:creationId xmlns:p14="http://schemas.microsoft.com/office/powerpoint/2010/main" val="14634773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A2E8-F59D-4E3E-B6D3-8ADC40C676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1103312" y="2052918"/>
            <a:ext cx="8946541" cy="4071657"/>
          </a:xfrm>
        </p:spPr>
        <p:txBody>
          <a:bodyPr/>
          <a:lstStyle/>
          <a:p>
            <a:endParaRPr lang="en-IN"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6641870D-41AB-4D84-A909-E76E098E7B4A}"/>
              </a:ext>
            </a:extLst>
          </p:cNvPr>
          <p:cNvPicPr>
            <a:picLocks noChangeAspect="1"/>
          </p:cNvPicPr>
          <p:nvPr/>
        </p:nvPicPr>
        <p:blipFill>
          <a:blip r:embed="rId2"/>
          <a:stretch>
            <a:fillRect/>
          </a:stretch>
        </p:blipFill>
        <p:spPr>
          <a:xfrm>
            <a:off x="1571625" y="581025"/>
            <a:ext cx="8096249" cy="5143500"/>
          </a:xfrm>
          <a:prstGeom prst="rect">
            <a:avLst/>
          </a:prstGeom>
        </p:spPr>
      </p:pic>
      <p:sp>
        <p:nvSpPr>
          <p:cNvPr id="6" name="Slide Number Placeholder 5">
            <a:extLst>
              <a:ext uri="{FF2B5EF4-FFF2-40B4-BE49-F238E27FC236}">
                <a16:creationId xmlns:a16="http://schemas.microsoft.com/office/drawing/2014/main" id="{FA4AF1A5-AAE0-4576-84F7-1E6CBE12D7F2}"/>
              </a:ext>
            </a:extLst>
          </p:cNvPr>
          <p:cNvSpPr>
            <a:spLocks noGrp="1"/>
          </p:cNvSpPr>
          <p:nvPr>
            <p:ph type="sldNum" sz="quarter" idx="12"/>
          </p:nvPr>
        </p:nvSpPr>
        <p:spPr/>
        <p:txBody>
          <a:bodyPr/>
          <a:lstStyle/>
          <a:p>
            <a:fld id="{4D150A33-9CD0-4A98-854C-74B376B35DEB}" type="slidenum">
              <a:rPr lang="en-IN" smtClean="0"/>
              <a:t>97</a:t>
            </a:fld>
            <a:endParaRPr lang="en-IN"/>
          </a:p>
        </p:txBody>
      </p:sp>
    </p:spTree>
    <p:extLst>
      <p:ext uri="{BB962C8B-B14F-4D97-AF65-F5344CB8AC3E}">
        <p14:creationId xmlns:p14="http://schemas.microsoft.com/office/powerpoint/2010/main" val="98607255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A2E8-F59D-4E3E-B6D3-8ADC40C676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1103312" y="2052918"/>
            <a:ext cx="8946541" cy="4071657"/>
          </a:xfrm>
        </p:spPr>
        <p:txBody>
          <a:bodyPr/>
          <a:lstStyle/>
          <a:p>
            <a:endParaRPr lang="en-IN"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pic>
        <p:nvPicPr>
          <p:cNvPr id="5" name="Picture 4">
            <a:extLst>
              <a:ext uri="{FF2B5EF4-FFF2-40B4-BE49-F238E27FC236}">
                <a16:creationId xmlns:a16="http://schemas.microsoft.com/office/drawing/2014/main" id="{50AD277A-76F6-41C3-AF0B-CF18A8393E07}"/>
              </a:ext>
            </a:extLst>
          </p:cNvPr>
          <p:cNvPicPr>
            <a:picLocks noChangeAspect="1"/>
          </p:cNvPicPr>
          <p:nvPr/>
        </p:nvPicPr>
        <p:blipFill>
          <a:blip r:embed="rId2"/>
          <a:stretch>
            <a:fillRect/>
          </a:stretch>
        </p:blipFill>
        <p:spPr>
          <a:xfrm>
            <a:off x="1381125" y="847725"/>
            <a:ext cx="8486775" cy="4657725"/>
          </a:xfrm>
          <a:prstGeom prst="rect">
            <a:avLst/>
          </a:prstGeom>
        </p:spPr>
      </p:pic>
      <p:sp>
        <p:nvSpPr>
          <p:cNvPr id="6" name="Slide Number Placeholder 5">
            <a:extLst>
              <a:ext uri="{FF2B5EF4-FFF2-40B4-BE49-F238E27FC236}">
                <a16:creationId xmlns:a16="http://schemas.microsoft.com/office/drawing/2014/main" id="{B591C9D2-1E30-4654-98A0-A4D395091B03}"/>
              </a:ext>
            </a:extLst>
          </p:cNvPr>
          <p:cNvSpPr>
            <a:spLocks noGrp="1"/>
          </p:cNvSpPr>
          <p:nvPr>
            <p:ph type="sldNum" sz="quarter" idx="12"/>
          </p:nvPr>
        </p:nvSpPr>
        <p:spPr/>
        <p:txBody>
          <a:bodyPr/>
          <a:lstStyle/>
          <a:p>
            <a:fld id="{4D150A33-9CD0-4A98-854C-74B376B35DEB}" type="slidenum">
              <a:rPr lang="en-IN" smtClean="0"/>
              <a:t>98</a:t>
            </a:fld>
            <a:endParaRPr lang="en-IN"/>
          </a:p>
        </p:txBody>
      </p:sp>
    </p:spTree>
    <p:extLst>
      <p:ext uri="{BB962C8B-B14F-4D97-AF65-F5344CB8AC3E}">
        <p14:creationId xmlns:p14="http://schemas.microsoft.com/office/powerpoint/2010/main" val="18729921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A2E8-F59D-4E3E-B6D3-8ADC40C67608}"/>
              </a:ext>
            </a:extLst>
          </p:cNvPr>
          <p:cNvSpPr>
            <a:spLocks noGrp="1"/>
          </p:cNvSpPr>
          <p:nvPr>
            <p:ph type="title"/>
          </p:nvPr>
        </p:nvSpPr>
        <p:spPr>
          <a:xfrm>
            <a:off x="634997" y="757518"/>
            <a:ext cx="9404723" cy="709332"/>
          </a:xfrm>
        </p:spPr>
        <p:txBody>
          <a:bodyPr/>
          <a:lstStyle/>
          <a:p>
            <a:r>
              <a:rPr lang="en-IN" sz="3200" b="1" dirty="0"/>
              <a:t>20-6 Waveform Conversion</a:t>
            </a:r>
            <a:endParaRPr lang="en-IN" sz="3200" dirty="0"/>
          </a:p>
        </p:txBody>
      </p:sp>
      <p:sp>
        <p:nvSpPr>
          <p:cNvPr id="3" name="Content Placeholder 2">
            <a:extLst>
              <a:ext uri="{FF2B5EF4-FFF2-40B4-BE49-F238E27FC236}">
                <a16:creationId xmlns:a16="http://schemas.microsoft.com/office/drawing/2014/main" id="{E96AA2C8-44CB-4C17-BD87-02F29E11003B}"/>
              </a:ext>
            </a:extLst>
          </p:cNvPr>
          <p:cNvSpPr>
            <a:spLocks noGrp="1"/>
          </p:cNvSpPr>
          <p:nvPr>
            <p:ph idx="1"/>
          </p:nvPr>
        </p:nvSpPr>
        <p:spPr>
          <a:xfrm>
            <a:off x="646111" y="2228850"/>
            <a:ext cx="9404723" cy="3781425"/>
          </a:xfrm>
        </p:spPr>
        <p:txBody>
          <a:bodyPr>
            <a:normAutofit/>
          </a:bodyPr>
          <a:lstStyle/>
          <a:p>
            <a:pPr algn="just"/>
            <a:r>
              <a:rPr lang="en-US" sz="2400" dirty="0"/>
              <a:t>With op amps we can convert sine waves to rectangular waves, rectangular waves to triangular waves, and so on.</a:t>
            </a:r>
          </a:p>
          <a:p>
            <a:pPr algn="just"/>
            <a:r>
              <a:rPr lang="en-US" sz="2400" dirty="0"/>
              <a:t> This section is about some basic circuits that convert an input waveform to an output waveform of a different shape.</a:t>
            </a:r>
            <a:endParaRPr lang="en-IN" sz="2400" dirty="0"/>
          </a:p>
        </p:txBody>
      </p:sp>
      <p:sp>
        <p:nvSpPr>
          <p:cNvPr id="4" name="Subtitle 2">
            <a:extLst>
              <a:ext uri="{FF2B5EF4-FFF2-40B4-BE49-F238E27FC236}">
                <a16:creationId xmlns:a16="http://schemas.microsoft.com/office/drawing/2014/main" id="{582ECB44-EA22-471A-B4B2-9D2180080851}"/>
              </a:ext>
            </a:extLst>
          </p:cNvPr>
          <p:cNvSpPr txBox="1">
            <a:spLocks/>
          </p:cNvSpPr>
          <p:nvPr/>
        </p:nvSpPr>
        <p:spPr>
          <a:xfrm>
            <a:off x="6829423" y="6124575"/>
            <a:ext cx="4867277" cy="3524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dirty="0">
                <a:solidFill>
                  <a:schemeClr val="tx1">
                    <a:lumMod val="65000"/>
                  </a:schemeClr>
                </a:solidFill>
              </a:rPr>
              <a:t>RAMYA.SRIKANTESWARA,DEPARTMENT OF CSE,NMIT</a:t>
            </a:r>
            <a:endParaRPr lang="en-IN" sz="1400" dirty="0">
              <a:solidFill>
                <a:schemeClr val="tx1">
                  <a:lumMod val="65000"/>
                </a:schemeClr>
              </a:solidFill>
            </a:endParaRPr>
          </a:p>
        </p:txBody>
      </p:sp>
      <p:sp>
        <p:nvSpPr>
          <p:cNvPr id="5" name="Slide Number Placeholder 4">
            <a:extLst>
              <a:ext uri="{FF2B5EF4-FFF2-40B4-BE49-F238E27FC236}">
                <a16:creationId xmlns:a16="http://schemas.microsoft.com/office/drawing/2014/main" id="{137CDE8D-5283-4842-98DE-FFA7140103BD}"/>
              </a:ext>
            </a:extLst>
          </p:cNvPr>
          <p:cNvSpPr>
            <a:spLocks noGrp="1"/>
          </p:cNvSpPr>
          <p:nvPr>
            <p:ph type="sldNum" sz="quarter" idx="12"/>
          </p:nvPr>
        </p:nvSpPr>
        <p:spPr/>
        <p:txBody>
          <a:bodyPr/>
          <a:lstStyle/>
          <a:p>
            <a:fld id="{4D150A33-9CD0-4A98-854C-74B376B35DEB}" type="slidenum">
              <a:rPr lang="en-IN" smtClean="0"/>
              <a:t>99</a:t>
            </a:fld>
            <a:endParaRPr lang="en-IN"/>
          </a:p>
        </p:txBody>
      </p:sp>
    </p:spTree>
    <p:extLst>
      <p:ext uri="{BB962C8B-B14F-4D97-AF65-F5344CB8AC3E}">
        <p14:creationId xmlns:p14="http://schemas.microsoft.com/office/powerpoint/2010/main" val="4297592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3314</TotalTime>
  <Words>8456</Words>
  <Application>Microsoft Office PowerPoint</Application>
  <PresentationFormat>Widescreen</PresentationFormat>
  <Paragraphs>727</Paragraphs>
  <Slides>134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134</vt:i4>
      </vt:variant>
    </vt:vector>
  </HeadingPairs>
  <TitlesOfParts>
    <vt:vector size="139" baseType="lpstr">
      <vt:lpstr>Arial</vt:lpstr>
      <vt:lpstr>Calibri</vt:lpstr>
      <vt:lpstr>Century Gothic</vt:lpstr>
      <vt:lpstr>Wingdings 3</vt:lpstr>
      <vt:lpstr>Ion</vt:lpstr>
      <vt:lpstr>UNIT 5</vt:lpstr>
      <vt:lpstr>PowerPoint Presentation</vt:lpstr>
      <vt:lpstr>20-1 Comparators with Zero Reference</vt:lpstr>
      <vt:lpstr>Basic Idea</vt:lpstr>
      <vt:lpstr>PowerPoint Presentation</vt:lpstr>
      <vt:lpstr>PowerPoint Presentation</vt:lpstr>
      <vt:lpstr>Lissajous Pattern</vt:lpstr>
      <vt:lpstr>PowerPoint Presentation</vt:lpstr>
      <vt:lpstr>Inverting Comparator</vt:lpstr>
      <vt:lpstr>Diode Clamps</vt:lpstr>
      <vt:lpstr>PowerPoint Presentation</vt:lpstr>
      <vt:lpstr>Converting Sine Waves to Square Waves</vt:lpstr>
      <vt:lpstr>PowerPoint Presentation</vt:lpstr>
      <vt:lpstr>PowerPoint Presentation</vt:lpstr>
      <vt:lpstr>Linear Region</vt:lpstr>
      <vt:lpstr>PowerPoint Presentation</vt:lpstr>
      <vt:lpstr>Interfacing Analog and Digital Circuits</vt:lpstr>
      <vt:lpstr>PowerPoint Presentation</vt:lpstr>
      <vt:lpstr>PowerPoint Presentation</vt:lpstr>
      <vt:lpstr>Clamping Diodes and Compensating Resistors</vt:lpstr>
      <vt:lpstr>Bounded 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20-2 Comparators with Nonzero References</vt:lpstr>
      <vt:lpstr>Moving the Trip Point</vt:lpstr>
      <vt:lpstr>PowerPoint Presentation</vt:lpstr>
      <vt:lpstr>PowerPoint Presentation</vt:lpstr>
      <vt:lpstr>PowerPoint Presentation</vt:lpstr>
      <vt:lpstr>PowerPoint Presentation</vt:lpstr>
      <vt:lpstr>PowerPoint Presentation</vt:lpstr>
      <vt:lpstr>Single-Supply Comparator</vt:lpstr>
      <vt:lpstr>PowerPoint Presentation</vt:lpstr>
      <vt:lpstr>IC Comparators</vt:lpstr>
      <vt:lpstr>PowerPoint Presentation</vt:lpstr>
      <vt:lpstr>Open-Collector Devices</vt:lpstr>
      <vt:lpstr>PowerPoint Presentation</vt:lpstr>
      <vt:lpstr>PowerPoint Presentation</vt:lpstr>
      <vt:lpstr>PowerPoint Presentation</vt:lpstr>
      <vt:lpstr>PowerPoint Presentation</vt:lpstr>
      <vt:lpstr>Driving TTL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20-3 Comparators with Hysteresis</vt:lpstr>
      <vt:lpstr>Noise</vt:lpstr>
      <vt:lpstr>PowerPoint Presentation</vt:lpstr>
      <vt:lpstr>PowerPoint Presentation</vt:lpstr>
      <vt:lpstr>Noise Triggering</vt:lpstr>
      <vt:lpstr>PowerPoint Presentation</vt:lpstr>
      <vt:lpstr>Schmitt Trigger</vt:lpstr>
      <vt:lpstr>PowerPoint Presentation</vt:lpstr>
      <vt:lpstr>PowerPoint Presentation</vt:lpstr>
      <vt:lpstr>PowerPoint Presentation</vt:lpstr>
      <vt:lpstr>PowerPoint Presentation</vt:lpstr>
      <vt:lpstr>PowerPoint Presentation</vt:lpstr>
      <vt:lpstr>Hysteresis</vt:lpstr>
      <vt:lpstr>PowerPoint Presentation</vt:lpstr>
      <vt:lpstr>PowerPoint Presentation</vt:lpstr>
      <vt:lpstr>PowerPoint Presentation</vt:lpstr>
      <vt:lpstr>Noninverting Circuit</vt:lpstr>
      <vt:lpstr>PowerPoint Presentation</vt:lpstr>
      <vt:lpstr>PowerPoint Presentation</vt:lpstr>
      <vt:lpstr>PowerPoint Presentation</vt:lpstr>
      <vt:lpstr>Speed-Up Capacitor</vt:lpstr>
      <vt:lpstr>PowerPoint Presentation</vt:lpstr>
      <vt:lpstr>PowerPoint Presentation</vt:lpstr>
      <vt:lpstr>PowerPoint Presentation</vt:lpstr>
      <vt:lpstr>PowerPoint Presentation</vt:lpstr>
      <vt:lpstr>20-4 Window Comparator</vt:lpstr>
      <vt:lpstr>Low Output between Limits</vt:lpstr>
      <vt:lpstr>PowerPoint Presentation</vt:lpstr>
      <vt:lpstr>PowerPoint Presentation</vt:lpstr>
      <vt:lpstr>High Output between Limits</vt:lpstr>
      <vt:lpstr>PowerPoint Presentation</vt:lpstr>
      <vt:lpstr>PowerPoint Presentation</vt:lpstr>
      <vt:lpstr>20-5 The Integrator</vt:lpstr>
      <vt:lpstr>Basic Circuit</vt:lpstr>
      <vt:lpstr>PowerPoint Presentation</vt:lpstr>
      <vt:lpstr>PowerPoint Presentation</vt:lpstr>
      <vt:lpstr>PowerPoint Presentation</vt:lpstr>
      <vt:lpstr>PowerPoint Presentation</vt:lpstr>
      <vt:lpstr>PowerPoint Presentation</vt:lpstr>
      <vt:lpstr>Eliminating Output Offset</vt:lpstr>
      <vt:lpstr>PowerPoint Presentation</vt:lpstr>
      <vt:lpstr>PowerPoint Presentation</vt:lpstr>
      <vt:lpstr>PowerPoint Presentation</vt:lpstr>
      <vt:lpstr>PowerPoint Presentation</vt:lpstr>
      <vt:lpstr>20-6 Waveform Conversion</vt:lpstr>
      <vt:lpstr>Sine to Rectangular</vt:lpstr>
      <vt:lpstr>PowerPoint Presentation</vt:lpstr>
      <vt:lpstr>PowerPoint Presentation</vt:lpstr>
      <vt:lpstr>PowerPoint Presentation</vt:lpstr>
      <vt:lpstr>Rectangular to Triangular</vt:lpstr>
      <vt:lpstr>PowerPoint Presentation</vt:lpstr>
      <vt:lpstr>PowerPoint Presentation</vt:lpstr>
      <vt:lpstr>Triangle to Pulse</vt:lpstr>
      <vt:lpstr>PowerPoint Presentation</vt:lpstr>
      <vt:lpstr>PowerPoint Presentation</vt:lpstr>
      <vt:lpstr>PowerPoint Presentation</vt:lpstr>
      <vt:lpstr>PowerPoint Presentation</vt:lpstr>
      <vt:lpstr>PowerPoint Presentation</vt:lpstr>
      <vt:lpstr>PowerPoint Presentation</vt:lpstr>
      <vt:lpstr>20-7 Waveform Generation</vt:lpstr>
      <vt:lpstr>Relaxation Oscillator</vt:lpstr>
      <vt:lpstr>PowerPoint Presentation</vt:lpstr>
      <vt:lpstr>PowerPoint Presentation</vt:lpstr>
      <vt:lpstr>PowerPoint Presentation</vt:lpstr>
      <vt:lpstr>Generating Triangular Waves</vt:lpstr>
      <vt:lpstr>PowerPoint Presentation</vt:lpstr>
      <vt:lpstr>PowerPoint Presentation</vt:lpstr>
      <vt:lpstr>PowerPoint Presentation</vt:lpstr>
      <vt:lpstr>PowerPoint Presentation</vt:lpstr>
      <vt:lpstr>PowerPoint Presentation</vt:lpstr>
      <vt:lpstr>20-10 The Differentiator</vt:lpstr>
      <vt:lpstr>RC Differentiator</vt:lpstr>
      <vt:lpstr>PowerPoint Presentation</vt:lpstr>
      <vt:lpstr>PowerPoint Presentation</vt:lpstr>
      <vt:lpstr>PowerPoint Presentation</vt:lpstr>
      <vt:lpstr>PowerPoint Presentation</vt:lpstr>
      <vt:lpstr>Op-Amp Differentiator</vt:lpstr>
      <vt:lpstr>PowerPoint Presentation</vt:lpstr>
      <vt:lpstr>Practical Op-Amp Differentiator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kc</dc:creator>
  <cp:lastModifiedBy>avinash kc</cp:lastModifiedBy>
  <cp:revision>135</cp:revision>
  <dcterms:created xsi:type="dcterms:W3CDTF">2019-11-12T14:42:29Z</dcterms:created>
  <dcterms:modified xsi:type="dcterms:W3CDTF">2023-02-15T06:59:29Z</dcterms:modified>
</cp:coreProperties>
</file>