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59" r:id="rId5"/>
    <p:sldId id="260" r:id="rId6"/>
    <p:sldId id="261" r:id="rId7"/>
    <p:sldId id="264" r:id="rId8"/>
    <p:sldId id="262" r:id="rId9"/>
    <p:sldId id="263" r:id="rId10"/>
    <p:sldId id="299" r:id="rId11"/>
    <p:sldId id="265" r:id="rId12"/>
    <p:sldId id="298" r:id="rId13"/>
    <p:sldId id="266" r:id="rId14"/>
    <p:sldId id="267" r:id="rId15"/>
    <p:sldId id="268" r:id="rId16"/>
    <p:sldId id="269" r:id="rId17"/>
    <p:sldId id="270" r:id="rId18"/>
    <p:sldId id="271" r:id="rId19"/>
    <p:sldId id="272" r:id="rId20"/>
    <p:sldId id="273" r:id="rId21"/>
    <p:sldId id="274" r:id="rId22"/>
    <p:sldId id="275" r:id="rId23"/>
    <p:sldId id="277" r:id="rId24"/>
    <p:sldId id="276"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300" r:id="rId46"/>
    <p:sldId id="301" r:id="rId47"/>
    <p:sldId id="302" r:id="rId48"/>
    <p:sldId id="305" r:id="rId49"/>
    <p:sldId id="303" r:id="rId50"/>
    <p:sldId id="30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B8FF51-7FEA-4533-9BC1-A486389D3D11}" type="datetimeFigureOut">
              <a:rPr lang="en-US" smtClean="0"/>
              <a:t>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C4D817-30A3-4A23-8BBF-0C4986E450FF}" type="slidenum">
              <a:rPr lang="en-US" smtClean="0"/>
              <a:t>‹#›</a:t>
            </a:fld>
            <a:endParaRPr lang="en-US"/>
          </a:p>
        </p:txBody>
      </p:sp>
    </p:spTree>
    <p:extLst>
      <p:ext uri="{BB962C8B-B14F-4D97-AF65-F5344CB8AC3E}">
        <p14:creationId xmlns:p14="http://schemas.microsoft.com/office/powerpoint/2010/main" val="1766546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C4D817-30A3-4A23-8BBF-0C4986E450FF}" type="slidenum">
              <a:rPr lang="en-US" smtClean="0"/>
              <a:t>4</a:t>
            </a:fld>
            <a:endParaRPr lang="en-US"/>
          </a:p>
        </p:txBody>
      </p:sp>
    </p:spTree>
    <p:extLst>
      <p:ext uri="{BB962C8B-B14F-4D97-AF65-F5344CB8AC3E}">
        <p14:creationId xmlns:p14="http://schemas.microsoft.com/office/powerpoint/2010/main" val="1460585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C4D817-30A3-4A23-8BBF-0C4986E450FF}" type="slidenum">
              <a:rPr lang="en-US" smtClean="0"/>
              <a:t>26</a:t>
            </a:fld>
            <a:endParaRPr lang="en-US"/>
          </a:p>
        </p:txBody>
      </p:sp>
    </p:spTree>
    <p:extLst>
      <p:ext uri="{BB962C8B-B14F-4D97-AF65-F5344CB8AC3E}">
        <p14:creationId xmlns:p14="http://schemas.microsoft.com/office/powerpoint/2010/main" val="1745290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7772400" cy="1470025"/>
          </a:xfrm>
        </p:spPr>
        <p:txBody>
          <a:bodyPr>
            <a:normAutofit/>
          </a:bodyPr>
          <a:lstStyle/>
          <a:p>
            <a:r>
              <a:rPr lang="en-US" sz="4800" b="1" dirty="0">
                <a:solidFill>
                  <a:srgbClr val="0000FF"/>
                </a:solidFill>
              </a:rPr>
              <a:t>TRANSPORT LAYER</a:t>
            </a:r>
          </a:p>
        </p:txBody>
      </p:sp>
      <p:sp>
        <p:nvSpPr>
          <p:cNvPr id="3" name="Subtitle 2"/>
          <p:cNvSpPr>
            <a:spLocks noGrp="1"/>
          </p:cNvSpPr>
          <p:nvPr>
            <p:ph type="subTitle" idx="1"/>
          </p:nvPr>
        </p:nvSpPr>
        <p:spPr>
          <a:xfrm>
            <a:off x="1447800" y="2819400"/>
            <a:ext cx="6553200" cy="2895600"/>
          </a:xfrm>
        </p:spPr>
        <p:txBody>
          <a:bodyPr>
            <a:normAutofit/>
          </a:bodyPr>
          <a:lstStyle/>
          <a:p>
            <a:pPr marL="457200" indent="-457200" algn="l">
              <a:buFont typeface="Arial" pitchFamily="34" charset="0"/>
              <a:buChar char="•"/>
            </a:pPr>
            <a:r>
              <a:rPr lang="en-US" dirty="0">
                <a:solidFill>
                  <a:srgbClr val="7030A0"/>
                </a:solidFill>
              </a:rPr>
              <a:t>INTRODUCTION</a:t>
            </a:r>
          </a:p>
          <a:p>
            <a:pPr marL="457200" indent="-457200" algn="l">
              <a:buFont typeface="Arial" pitchFamily="34" charset="0"/>
              <a:buChar char="•"/>
            </a:pPr>
            <a:r>
              <a:rPr lang="en-US" dirty="0">
                <a:solidFill>
                  <a:srgbClr val="7030A0"/>
                </a:solidFill>
              </a:rPr>
              <a:t>TRANSPORT LAYER PROTOCOLS </a:t>
            </a:r>
          </a:p>
          <a:p>
            <a:pPr marL="457200" indent="-457200" algn="l">
              <a:buFont typeface="Arial" pitchFamily="34" charset="0"/>
              <a:buChar char="•"/>
            </a:pPr>
            <a:r>
              <a:rPr lang="en-US" dirty="0">
                <a:solidFill>
                  <a:srgbClr val="7030A0"/>
                </a:solidFill>
              </a:rPr>
              <a:t>UDP</a:t>
            </a:r>
          </a:p>
          <a:p>
            <a:pPr marL="457200" indent="-457200" algn="l">
              <a:buFont typeface="Arial" pitchFamily="34" charset="0"/>
              <a:buChar char="•"/>
            </a:pPr>
            <a:r>
              <a:rPr lang="en-US" dirty="0">
                <a:solidFill>
                  <a:srgbClr val="7030A0"/>
                </a:solidFill>
              </a:rPr>
              <a:t>TCP</a:t>
            </a:r>
          </a:p>
          <a:p>
            <a:pPr algn="l"/>
            <a:endParaRPr lang="en-US" dirty="0">
              <a:solidFill>
                <a:srgbClr val="7030A0"/>
              </a:solidFill>
            </a:endParaRPr>
          </a:p>
        </p:txBody>
      </p:sp>
    </p:spTree>
    <p:extLst>
      <p:ext uri="{BB962C8B-B14F-4D97-AF65-F5344CB8AC3E}">
        <p14:creationId xmlns:p14="http://schemas.microsoft.com/office/powerpoint/2010/main" val="151421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32CEF9-9DB0-0E5F-41F4-D6B82957ED5E}"/>
              </a:ext>
            </a:extLst>
          </p:cNvPr>
          <p:cNvPicPr>
            <a:picLocks noChangeAspect="1"/>
          </p:cNvPicPr>
          <p:nvPr/>
        </p:nvPicPr>
        <p:blipFill>
          <a:blip r:embed="rId2"/>
          <a:stretch>
            <a:fillRect/>
          </a:stretch>
        </p:blipFill>
        <p:spPr>
          <a:xfrm>
            <a:off x="838200" y="3657600"/>
            <a:ext cx="6687483" cy="1428949"/>
          </a:xfrm>
          <a:prstGeom prst="rect">
            <a:avLst/>
          </a:prstGeom>
        </p:spPr>
      </p:pic>
      <p:pic>
        <p:nvPicPr>
          <p:cNvPr id="7" name="Picture 6">
            <a:extLst>
              <a:ext uri="{FF2B5EF4-FFF2-40B4-BE49-F238E27FC236}">
                <a16:creationId xmlns:a16="http://schemas.microsoft.com/office/drawing/2014/main" id="{589AFAA7-C148-9259-3982-E6CA2E2A736B}"/>
              </a:ext>
            </a:extLst>
          </p:cNvPr>
          <p:cNvPicPr>
            <a:picLocks noChangeAspect="1"/>
          </p:cNvPicPr>
          <p:nvPr/>
        </p:nvPicPr>
        <p:blipFill>
          <a:blip r:embed="rId3"/>
          <a:stretch>
            <a:fillRect/>
          </a:stretch>
        </p:blipFill>
        <p:spPr>
          <a:xfrm>
            <a:off x="838200" y="361521"/>
            <a:ext cx="6544588" cy="3067478"/>
          </a:xfrm>
          <a:prstGeom prst="rect">
            <a:avLst/>
          </a:prstGeom>
        </p:spPr>
      </p:pic>
    </p:spTree>
    <p:extLst>
      <p:ext uri="{BB962C8B-B14F-4D97-AF65-F5344CB8AC3E}">
        <p14:creationId xmlns:p14="http://schemas.microsoft.com/office/powerpoint/2010/main" val="1707730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471" y="1143000"/>
            <a:ext cx="763742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3888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4F97F3-F2FF-AD20-FB28-D220FB7D4CF9}"/>
              </a:ext>
            </a:extLst>
          </p:cNvPr>
          <p:cNvPicPr>
            <a:picLocks noChangeAspect="1"/>
          </p:cNvPicPr>
          <p:nvPr/>
        </p:nvPicPr>
        <p:blipFill>
          <a:blip r:embed="rId2"/>
          <a:stretch>
            <a:fillRect/>
          </a:stretch>
        </p:blipFill>
        <p:spPr>
          <a:xfrm>
            <a:off x="0" y="2255108"/>
            <a:ext cx="9144000" cy="2347784"/>
          </a:xfrm>
          <a:prstGeom prst="rect">
            <a:avLst/>
          </a:prstGeom>
        </p:spPr>
      </p:pic>
    </p:spTree>
    <p:extLst>
      <p:ext uri="{BB962C8B-B14F-4D97-AF65-F5344CB8AC3E}">
        <p14:creationId xmlns:p14="http://schemas.microsoft.com/office/powerpoint/2010/main" val="2889892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38338"/>
            <a:ext cx="7999355" cy="324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09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94138"/>
            <a:ext cx="6858000" cy="620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4785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90750"/>
            <a:ext cx="82296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874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8810076"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724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82000" cy="5867400"/>
          </a:xfrm>
        </p:spPr>
        <p:txBody>
          <a:bodyPr/>
          <a:lstStyle/>
          <a:p>
            <a:pPr marL="0" indent="0">
              <a:buNone/>
            </a:pPr>
            <a:r>
              <a:rPr lang="en-US" dirty="0">
                <a:solidFill>
                  <a:srgbClr val="FF0000"/>
                </a:solidFill>
              </a:rPr>
              <a:t>Buffers:</a:t>
            </a:r>
          </a:p>
          <a:p>
            <a:pPr algn="just"/>
            <a:r>
              <a:rPr lang="en-US" dirty="0"/>
              <a:t>Flow control can be implemented in several ways. </a:t>
            </a:r>
          </a:p>
          <a:p>
            <a:pPr algn="just"/>
            <a:r>
              <a:rPr lang="en-US" dirty="0"/>
              <a:t>One of the solutions is normally to use two buffers: </a:t>
            </a:r>
          </a:p>
          <a:p>
            <a:pPr lvl="1" algn="just"/>
            <a:r>
              <a:rPr lang="en-US" dirty="0"/>
              <a:t>is a set of memory locations that can hold packets at the sender and receiver. </a:t>
            </a:r>
            <a:endParaRPr lang="en-US" dirty="0">
              <a:solidFill>
                <a:srgbClr val="FF0000"/>
              </a:solidFill>
            </a:endParaRPr>
          </a:p>
          <a:p>
            <a:pPr lvl="1" algn="just"/>
            <a:r>
              <a:rPr lang="en-US" dirty="0">
                <a:solidFill>
                  <a:srgbClr val="0000FF"/>
                </a:solidFill>
              </a:rPr>
              <a:t>one at the sending transport layer and the other at the receiving transport layer.</a:t>
            </a:r>
          </a:p>
        </p:txBody>
      </p:sp>
    </p:spTree>
    <p:extLst>
      <p:ext uri="{BB962C8B-B14F-4D97-AF65-F5344CB8AC3E}">
        <p14:creationId xmlns:p14="http://schemas.microsoft.com/office/powerpoint/2010/main" val="195559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458200" cy="6096000"/>
          </a:xfrm>
        </p:spPr>
        <p:txBody>
          <a:bodyPr>
            <a:normAutofit lnSpcReduction="10000"/>
          </a:bodyPr>
          <a:lstStyle/>
          <a:p>
            <a:pPr algn="just"/>
            <a:r>
              <a:rPr lang="en-US" dirty="0"/>
              <a:t>When the buffer of the </a:t>
            </a:r>
            <a:r>
              <a:rPr lang="en-US" dirty="0">
                <a:solidFill>
                  <a:srgbClr val="FF0000"/>
                </a:solidFill>
              </a:rPr>
              <a:t>sending transport layer </a:t>
            </a:r>
            <a:r>
              <a:rPr lang="en-US" dirty="0"/>
              <a:t>is </a:t>
            </a:r>
            <a:r>
              <a:rPr lang="en-US" dirty="0">
                <a:solidFill>
                  <a:srgbClr val="0000FF"/>
                </a:solidFill>
              </a:rPr>
              <a:t>full,</a:t>
            </a:r>
            <a:r>
              <a:rPr lang="en-US" dirty="0"/>
              <a:t> it informs the </a:t>
            </a:r>
            <a:r>
              <a:rPr lang="en-US" dirty="0">
                <a:solidFill>
                  <a:srgbClr val="0000FF"/>
                </a:solidFill>
              </a:rPr>
              <a:t>application layer to stop passing chunks of messages; </a:t>
            </a:r>
          </a:p>
          <a:p>
            <a:pPr algn="just"/>
            <a:r>
              <a:rPr lang="en-US" dirty="0"/>
              <a:t>when there are some </a:t>
            </a:r>
            <a:r>
              <a:rPr lang="en-US" dirty="0">
                <a:solidFill>
                  <a:srgbClr val="0000FF"/>
                </a:solidFill>
              </a:rPr>
              <a:t>vacancies</a:t>
            </a:r>
            <a:r>
              <a:rPr lang="en-US" dirty="0"/>
              <a:t>, it informs the application layer that </a:t>
            </a:r>
            <a:r>
              <a:rPr lang="en-US" dirty="0">
                <a:solidFill>
                  <a:srgbClr val="0000FF"/>
                </a:solidFill>
              </a:rPr>
              <a:t>it can pass message </a:t>
            </a:r>
            <a:r>
              <a:rPr lang="en-US" dirty="0"/>
              <a:t>chunks again.</a:t>
            </a:r>
          </a:p>
          <a:p>
            <a:r>
              <a:rPr lang="en-US" dirty="0"/>
              <a:t>When the buffer of the </a:t>
            </a:r>
            <a:r>
              <a:rPr lang="en-US" dirty="0">
                <a:solidFill>
                  <a:srgbClr val="FF0000"/>
                </a:solidFill>
              </a:rPr>
              <a:t>receiving transport layer </a:t>
            </a:r>
            <a:r>
              <a:rPr lang="en-US" dirty="0"/>
              <a:t>is </a:t>
            </a:r>
            <a:r>
              <a:rPr lang="en-US" dirty="0">
                <a:solidFill>
                  <a:srgbClr val="0000FF"/>
                </a:solidFill>
              </a:rPr>
              <a:t>full</a:t>
            </a:r>
            <a:r>
              <a:rPr lang="en-US" dirty="0"/>
              <a:t>, it informs the </a:t>
            </a:r>
            <a:r>
              <a:rPr lang="en-US" dirty="0">
                <a:solidFill>
                  <a:srgbClr val="0000FF"/>
                </a:solidFill>
              </a:rPr>
              <a:t>sending  transport layer to stop </a:t>
            </a:r>
            <a:r>
              <a:rPr lang="en-US" dirty="0"/>
              <a:t>sending packets. </a:t>
            </a:r>
          </a:p>
          <a:p>
            <a:r>
              <a:rPr lang="en-US" dirty="0"/>
              <a:t>When there are some </a:t>
            </a:r>
            <a:r>
              <a:rPr lang="en-US" dirty="0">
                <a:solidFill>
                  <a:srgbClr val="0000FF"/>
                </a:solidFill>
              </a:rPr>
              <a:t>vacancies</a:t>
            </a:r>
            <a:r>
              <a:rPr lang="en-US" dirty="0"/>
              <a:t>, it </a:t>
            </a:r>
            <a:r>
              <a:rPr lang="en-US" dirty="0">
                <a:solidFill>
                  <a:srgbClr val="0000FF"/>
                </a:solidFill>
              </a:rPr>
              <a:t>informs the sending transport layer that it can send </a:t>
            </a:r>
            <a:r>
              <a:rPr lang="en-US" dirty="0"/>
              <a:t>packets again</a:t>
            </a:r>
          </a:p>
        </p:txBody>
      </p:sp>
    </p:spTree>
    <p:extLst>
      <p:ext uri="{BB962C8B-B14F-4D97-AF65-F5344CB8AC3E}">
        <p14:creationId xmlns:p14="http://schemas.microsoft.com/office/powerpoint/2010/main" val="1240213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p:spPr>
        <p:txBody>
          <a:bodyPr>
            <a:normAutofit fontScale="90000"/>
          </a:bodyPr>
          <a:lstStyle/>
          <a:p>
            <a:r>
              <a:rPr lang="en-US" dirty="0">
                <a:solidFill>
                  <a:srgbClr val="0000FF"/>
                </a:solidFill>
              </a:rPr>
              <a:t>Error Control</a:t>
            </a:r>
          </a:p>
        </p:txBody>
      </p:sp>
      <p:sp>
        <p:nvSpPr>
          <p:cNvPr id="3" name="Content Placeholder 2"/>
          <p:cNvSpPr>
            <a:spLocks noGrp="1"/>
          </p:cNvSpPr>
          <p:nvPr>
            <p:ph idx="1"/>
          </p:nvPr>
        </p:nvSpPr>
        <p:spPr>
          <a:xfrm>
            <a:off x="228600" y="1219200"/>
            <a:ext cx="8763000" cy="5257800"/>
          </a:xfrm>
        </p:spPr>
        <p:txBody>
          <a:bodyPr>
            <a:normAutofit lnSpcReduction="10000"/>
          </a:bodyPr>
          <a:lstStyle/>
          <a:p>
            <a:pPr algn="just"/>
            <a:r>
              <a:rPr lang="en-US" dirty="0"/>
              <a:t>The underlying network layer </a:t>
            </a:r>
            <a:r>
              <a:rPr lang="en-US" u="sng" dirty="0">
                <a:solidFill>
                  <a:srgbClr val="0000FF"/>
                </a:solidFill>
              </a:rPr>
              <a:t>(IP) is unreliable</a:t>
            </a:r>
            <a:r>
              <a:rPr lang="en-US" dirty="0"/>
              <a:t>.</a:t>
            </a:r>
          </a:p>
          <a:p>
            <a:pPr algn="just"/>
            <a:r>
              <a:rPr lang="en-US" dirty="0"/>
              <a:t>To make the transport layer reliable, </a:t>
            </a:r>
            <a:r>
              <a:rPr lang="en-US" u="sng" dirty="0">
                <a:solidFill>
                  <a:srgbClr val="0000FF"/>
                </a:solidFill>
              </a:rPr>
              <a:t>add error control services to the transport layer</a:t>
            </a:r>
            <a:r>
              <a:rPr lang="en-US" dirty="0">
                <a:solidFill>
                  <a:srgbClr val="0000FF"/>
                </a:solidFill>
              </a:rPr>
              <a:t>. </a:t>
            </a:r>
          </a:p>
          <a:p>
            <a:pPr algn="just"/>
            <a:r>
              <a:rPr lang="en-US" dirty="0">
                <a:solidFill>
                  <a:srgbClr val="C00000"/>
                </a:solidFill>
              </a:rPr>
              <a:t>Error control at the transport layer </a:t>
            </a:r>
            <a:r>
              <a:rPr lang="en-US" dirty="0"/>
              <a:t>is responsible for</a:t>
            </a:r>
          </a:p>
          <a:p>
            <a:pPr lvl="1" algn="just"/>
            <a:r>
              <a:rPr lang="en-US" dirty="0"/>
              <a:t>Detecting and discarding </a:t>
            </a:r>
            <a:r>
              <a:rPr lang="en-US" dirty="0">
                <a:solidFill>
                  <a:srgbClr val="FF0000"/>
                </a:solidFill>
              </a:rPr>
              <a:t>corrupted packets</a:t>
            </a:r>
            <a:r>
              <a:rPr lang="en-US" dirty="0"/>
              <a:t>.</a:t>
            </a:r>
          </a:p>
          <a:p>
            <a:pPr lvl="1" algn="just"/>
            <a:r>
              <a:rPr lang="en-US" dirty="0"/>
              <a:t>Keeping track of </a:t>
            </a:r>
            <a:r>
              <a:rPr lang="en-US" dirty="0">
                <a:solidFill>
                  <a:srgbClr val="FF0000"/>
                </a:solidFill>
              </a:rPr>
              <a:t>lost and discarded packets </a:t>
            </a:r>
            <a:r>
              <a:rPr lang="en-US" dirty="0"/>
              <a:t>and resending them.</a:t>
            </a:r>
          </a:p>
          <a:p>
            <a:pPr lvl="1" algn="just"/>
            <a:r>
              <a:rPr lang="en-US" dirty="0"/>
              <a:t>Recognizing </a:t>
            </a:r>
            <a:r>
              <a:rPr lang="en-US" dirty="0">
                <a:solidFill>
                  <a:srgbClr val="FF0000"/>
                </a:solidFill>
              </a:rPr>
              <a:t>duplicate packets </a:t>
            </a:r>
            <a:r>
              <a:rPr lang="en-US" dirty="0"/>
              <a:t>and discarding them.</a:t>
            </a:r>
          </a:p>
          <a:p>
            <a:pPr lvl="1" algn="just"/>
            <a:r>
              <a:rPr lang="en-US" dirty="0"/>
              <a:t>Buffering </a:t>
            </a:r>
            <a:r>
              <a:rPr lang="en-US" dirty="0">
                <a:solidFill>
                  <a:srgbClr val="FF0000"/>
                </a:solidFill>
              </a:rPr>
              <a:t>out-of-order packets</a:t>
            </a:r>
            <a:r>
              <a:rPr lang="en-US" dirty="0"/>
              <a:t> until the missing packets arrive.</a:t>
            </a:r>
          </a:p>
        </p:txBody>
      </p:sp>
    </p:spTree>
    <p:extLst>
      <p:ext uri="{BB962C8B-B14F-4D97-AF65-F5344CB8AC3E}">
        <p14:creationId xmlns:p14="http://schemas.microsoft.com/office/powerpoint/2010/main" val="379962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INTRODUCTION</a:t>
            </a:r>
          </a:p>
        </p:txBody>
      </p:sp>
      <p:sp>
        <p:nvSpPr>
          <p:cNvPr id="3" name="Content Placeholder 2"/>
          <p:cNvSpPr>
            <a:spLocks noGrp="1"/>
          </p:cNvSpPr>
          <p:nvPr>
            <p:ph idx="1"/>
          </p:nvPr>
        </p:nvSpPr>
        <p:spPr/>
        <p:txBody>
          <a:bodyPr/>
          <a:lstStyle/>
          <a:p>
            <a:pPr algn="just"/>
            <a:r>
              <a:rPr lang="en-US" dirty="0"/>
              <a:t>The transport layer is located </a:t>
            </a:r>
            <a:r>
              <a:rPr lang="en-US" dirty="0">
                <a:solidFill>
                  <a:srgbClr val="FF0000"/>
                </a:solidFill>
              </a:rPr>
              <a:t>between the application layer and the network layer. </a:t>
            </a:r>
          </a:p>
          <a:p>
            <a:pPr algn="just"/>
            <a:r>
              <a:rPr lang="en-US" dirty="0"/>
              <a:t>It provides a </a:t>
            </a:r>
            <a:r>
              <a:rPr lang="en-US" dirty="0">
                <a:solidFill>
                  <a:srgbClr val="FF0000"/>
                </a:solidFill>
              </a:rPr>
              <a:t>process-to-process communication</a:t>
            </a:r>
            <a:r>
              <a:rPr lang="en-US" dirty="0"/>
              <a:t> between two application layers, one at the local host and the other at the remote host</a:t>
            </a:r>
          </a:p>
        </p:txBody>
      </p:sp>
    </p:spTree>
    <p:extLst>
      <p:ext uri="{BB962C8B-B14F-4D97-AF65-F5344CB8AC3E}">
        <p14:creationId xmlns:p14="http://schemas.microsoft.com/office/powerpoint/2010/main" val="3600783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7239000" cy="1774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84464" y="1806844"/>
            <a:ext cx="8305800" cy="3477875"/>
          </a:xfrm>
          <a:prstGeom prst="rect">
            <a:avLst/>
          </a:prstGeom>
        </p:spPr>
        <p:txBody>
          <a:bodyPr wrap="square">
            <a:spAutoFit/>
          </a:bodyPr>
          <a:lstStyle/>
          <a:p>
            <a:pPr algn="just"/>
            <a:r>
              <a:rPr lang="en-US" sz="2800" dirty="0">
                <a:solidFill>
                  <a:srgbClr val="FF0000"/>
                </a:solidFill>
              </a:rPr>
              <a:t>Sequence Numbers</a:t>
            </a:r>
          </a:p>
          <a:p>
            <a:pPr marL="342900" indent="-342900" algn="just">
              <a:buFont typeface="Arial" pitchFamily="34" charset="0"/>
              <a:buChar char="•"/>
            </a:pPr>
            <a:r>
              <a:rPr lang="en-US" sz="2400" dirty="0"/>
              <a:t>Error control requires that the sending transport layer knows which packet is to be </a:t>
            </a:r>
            <a:r>
              <a:rPr lang="en-US" sz="2400" dirty="0">
                <a:solidFill>
                  <a:srgbClr val="0000FF"/>
                </a:solidFill>
              </a:rPr>
              <a:t>resent</a:t>
            </a:r>
            <a:r>
              <a:rPr lang="en-US" sz="2400" dirty="0"/>
              <a:t> and the receiving transport layer knows which packet is a </a:t>
            </a:r>
            <a:r>
              <a:rPr lang="en-US" sz="2400" dirty="0">
                <a:solidFill>
                  <a:srgbClr val="0000FF"/>
                </a:solidFill>
              </a:rPr>
              <a:t>duplicate</a:t>
            </a:r>
            <a:r>
              <a:rPr lang="en-US" sz="2400" dirty="0"/>
              <a:t>, or which packet has </a:t>
            </a:r>
            <a:r>
              <a:rPr lang="en-US" sz="2400" dirty="0">
                <a:solidFill>
                  <a:srgbClr val="0000FF"/>
                </a:solidFill>
              </a:rPr>
              <a:t>arrived out of order</a:t>
            </a:r>
            <a:r>
              <a:rPr lang="en-US" sz="2400" dirty="0"/>
              <a:t>. </a:t>
            </a:r>
          </a:p>
          <a:p>
            <a:pPr marL="342900" indent="-342900" algn="just">
              <a:buFont typeface="Arial" pitchFamily="34" charset="0"/>
              <a:buChar char="•"/>
            </a:pPr>
            <a:r>
              <a:rPr lang="en-US" sz="2400" dirty="0"/>
              <a:t>This can be done if the </a:t>
            </a:r>
            <a:r>
              <a:rPr lang="en-US" sz="2400" dirty="0">
                <a:solidFill>
                  <a:srgbClr val="FF0000"/>
                </a:solidFill>
              </a:rPr>
              <a:t>packets are numbered</a:t>
            </a:r>
            <a:r>
              <a:rPr lang="en-US" sz="2400" dirty="0"/>
              <a:t>. </a:t>
            </a:r>
          </a:p>
          <a:p>
            <a:pPr marL="342900" indent="-342900" algn="just">
              <a:buFont typeface="Arial" pitchFamily="34" charset="0"/>
              <a:buChar char="•"/>
            </a:pPr>
            <a:r>
              <a:rPr lang="en-US" sz="2400" dirty="0"/>
              <a:t>A field is added to the transport-layer packet to hold the sequence number of the packet.</a:t>
            </a:r>
          </a:p>
          <a:p>
            <a:pPr marL="342900" indent="-342900" algn="just">
              <a:buFont typeface="Arial" pitchFamily="34" charset="0"/>
              <a:buChar char="•"/>
            </a:pPr>
            <a:r>
              <a:rPr lang="en-US" sz="2400" dirty="0"/>
              <a:t>Packets are numbered sequentially.</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077" y="5181601"/>
            <a:ext cx="76485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775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868362"/>
          </a:xfrm>
        </p:spPr>
        <p:txBody>
          <a:bodyPr/>
          <a:lstStyle/>
          <a:p>
            <a:r>
              <a:rPr lang="en-US" dirty="0">
                <a:solidFill>
                  <a:srgbClr val="0000FF"/>
                </a:solidFill>
              </a:rPr>
              <a:t>Acknowledgment</a:t>
            </a:r>
          </a:p>
        </p:txBody>
      </p:sp>
      <p:sp>
        <p:nvSpPr>
          <p:cNvPr id="3" name="Content Placeholder 2"/>
          <p:cNvSpPr>
            <a:spLocks noGrp="1"/>
          </p:cNvSpPr>
          <p:nvPr>
            <p:ph idx="1"/>
          </p:nvPr>
        </p:nvSpPr>
        <p:spPr>
          <a:xfrm>
            <a:off x="381000" y="838200"/>
            <a:ext cx="8610600" cy="6019800"/>
          </a:xfrm>
        </p:spPr>
        <p:txBody>
          <a:bodyPr>
            <a:noAutofit/>
          </a:bodyPr>
          <a:lstStyle/>
          <a:p>
            <a:pPr algn="just"/>
            <a:r>
              <a:rPr lang="en-US" sz="2400" dirty="0"/>
              <a:t>Both positive and negative signals as error control signals.</a:t>
            </a:r>
          </a:p>
          <a:p>
            <a:pPr algn="just"/>
            <a:r>
              <a:rPr lang="en-US" sz="2400" dirty="0"/>
              <a:t>More common at the transport layer are positive signals.</a:t>
            </a:r>
          </a:p>
          <a:p>
            <a:pPr algn="just"/>
            <a:r>
              <a:rPr lang="en-US" sz="2400" dirty="0"/>
              <a:t>The receiver side can send an acknowledgment (ACK) for each of a collection of packets that have arrived safe and sound. </a:t>
            </a:r>
          </a:p>
          <a:p>
            <a:pPr algn="just"/>
            <a:r>
              <a:rPr lang="en-US" sz="2400" dirty="0"/>
              <a:t>The receiver can simply discard the corrupted packets. </a:t>
            </a:r>
          </a:p>
          <a:p>
            <a:pPr algn="just"/>
            <a:r>
              <a:rPr lang="en-US" sz="2400" dirty="0"/>
              <a:t>The sender  can detect lost packets if it uses a timer. </a:t>
            </a:r>
          </a:p>
          <a:p>
            <a:pPr marL="514350" indent="-457200" algn="just"/>
            <a:r>
              <a:rPr lang="en-US" sz="2400" dirty="0"/>
              <a:t>When a packet is sent, the sender starts a timer. If an ACK does not arrive before the timer expires, the sender resends the packet. </a:t>
            </a:r>
          </a:p>
          <a:p>
            <a:pPr marL="514350" indent="-457200" algn="just"/>
            <a:r>
              <a:rPr lang="en-US" sz="2400" dirty="0"/>
              <a:t>Duplicate packets can be silently discarded by the receiver.</a:t>
            </a:r>
          </a:p>
          <a:p>
            <a:pPr marL="514350" indent="-457200" algn="just"/>
            <a:r>
              <a:rPr lang="en-US" sz="2400" dirty="0"/>
              <a:t>Out-of-order packets can be either discarded (to be</a:t>
            </a:r>
          </a:p>
          <a:p>
            <a:pPr marL="0" indent="0" algn="just">
              <a:buNone/>
            </a:pPr>
            <a:r>
              <a:rPr lang="en-US" sz="2400" dirty="0"/>
              <a:t>       treated as lost packets by the sender), or stored until the     </a:t>
            </a:r>
          </a:p>
          <a:p>
            <a:pPr marL="0" indent="0" algn="just">
              <a:buNone/>
            </a:pPr>
            <a:r>
              <a:rPr lang="en-US" sz="2400" dirty="0"/>
              <a:t>        missing ones arrives.</a:t>
            </a:r>
          </a:p>
        </p:txBody>
      </p:sp>
    </p:spTree>
    <p:extLst>
      <p:ext uri="{BB962C8B-B14F-4D97-AF65-F5344CB8AC3E}">
        <p14:creationId xmlns:p14="http://schemas.microsoft.com/office/powerpoint/2010/main" val="3039943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9986"/>
          </a:xfrm>
        </p:spPr>
        <p:txBody>
          <a:bodyPr/>
          <a:lstStyle/>
          <a:p>
            <a:r>
              <a:rPr lang="en-US" dirty="0"/>
              <a:t>Sliding Window</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64624"/>
            <a:ext cx="7467600" cy="576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970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8" y="1938338"/>
            <a:ext cx="804862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6425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rgbClr val="C00000"/>
                </a:solidFill>
              </a:rPr>
              <a:t>Congestion Control</a:t>
            </a:r>
          </a:p>
        </p:txBody>
      </p:sp>
      <p:sp>
        <p:nvSpPr>
          <p:cNvPr id="3" name="Content Placeholder 2"/>
          <p:cNvSpPr>
            <a:spLocks noGrp="1"/>
          </p:cNvSpPr>
          <p:nvPr>
            <p:ph idx="1"/>
          </p:nvPr>
        </p:nvSpPr>
        <p:spPr>
          <a:xfrm>
            <a:off x="457200" y="1219200"/>
            <a:ext cx="8382000" cy="5410200"/>
          </a:xfrm>
        </p:spPr>
        <p:txBody>
          <a:bodyPr>
            <a:normAutofit fontScale="92500" lnSpcReduction="10000"/>
          </a:bodyPr>
          <a:lstStyle/>
          <a:p>
            <a:pPr algn="just"/>
            <a:r>
              <a:rPr lang="en-US" dirty="0"/>
              <a:t>Congestion in a network may occur if the </a:t>
            </a:r>
            <a:r>
              <a:rPr lang="en-US" dirty="0">
                <a:solidFill>
                  <a:srgbClr val="FF0000"/>
                </a:solidFill>
              </a:rPr>
              <a:t>load on the network increases</a:t>
            </a:r>
            <a:r>
              <a:rPr lang="en-US" dirty="0"/>
              <a:t>—the </a:t>
            </a:r>
            <a:r>
              <a:rPr lang="en-US" dirty="0">
                <a:solidFill>
                  <a:srgbClr val="FF0000"/>
                </a:solidFill>
              </a:rPr>
              <a:t>more number of packets sent to the network</a:t>
            </a:r>
            <a:r>
              <a:rPr lang="en-US" dirty="0"/>
              <a:t>—is greater than the </a:t>
            </a:r>
            <a:r>
              <a:rPr lang="en-US" dirty="0">
                <a:solidFill>
                  <a:srgbClr val="FF0000"/>
                </a:solidFill>
              </a:rPr>
              <a:t>capacity of the network—the </a:t>
            </a:r>
            <a:r>
              <a:rPr lang="en-US" dirty="0"/>
              <a:t>number of packets a network can handle. </a:t>
            </a:r>
          </a:p>
          <a:p>
            <a:pPr algn="just"/>
            <a:r>
              <a:rPr lang="en-US" dirty="0">
                <a:solidFill>
                  <a:srgbClr val="FF0000"/>
                </a:solidFill>
              </a:rPr>
              <a:t>Congestion control </a:t>
            </a:r>
            <a:r>
              <a:rPr lang="en-US" dirty="0"/>
              <a:t>refers to the mechanisms and techniques that control the congestion and keep the load below the capacity.</a:t>
            </a:r>
          </a:p>
          <a:p>
            <a:pPr algn="just"/>
            <a:r>
              <a:rPr lang="en-US" dirty="0"/>
              <a:t>Congestion in a network or internetwork occurs because </a:t>
            </a:r>
            <a:r>
              <a:rPr lang="en-US" dirty="0">
                <a:solidFill>
                  <a:srgbClr val="FF0000"/>
                </a:solidFill>
              </a:rPr>
              <a:t>routers and switches have queues—buffers</a:t>
            </a:r>
            <a:r>
              <a:rPr lang="en-US" dirty="0"/>
              <a:t> that hold the packets before and after processing</a:t>
            </a:r>
          </a:p>
        </p:txBody>
      </p:sp>
    </p:spTree>
    <p:extLst>
      <p:ext uri="{BB962C8B-B14F-4D97-AF65-F5344CB8AC3E}">
        <p14:creationId xmlns:p14="http://schemas.microsoft.com/office/powerpoint/2010/main" val="2377456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9067800" cy="1020762"/>
          </a:xfrm>
        </p:spPr>
        <p:txBody>
          <a:bodyPr>
            <a:noAutofit/>
          </a:bodyPr>
          <a:lstStyle/>
          <a:p>
            <a:r>
              <a:rPr lang="en-US" sz="3600" dirty="0">
                <a:solidFill>
                  <a:srgbClr val="C00000"/>
                </a:solidFill>
              </a:rPr>
              <a:t>Connectionless and Connection-Oriented Services</a:t>
            </a:r>
          </a:p>
        </p:txBody>
      </p:sp>
      <p:sp>
        <p:nvSpPr>
          <p:cNvPr id="3" name="Content Placeholder 2"/>
          <p:cNvSpPr>
            <a:spLocks noGrp="1"/>
          </p:cNvSpPr>
          <p:nvPr>
            <p:ph idx="1"/>
          </p:nvPr>
        </p:nvSpPr>
        <p:spPr>
          <a:xfrm>
            <a:off x="381000" y="1371600"/>
            <a:ext cx="8229600" cy="4525963"/>
          </a:xfrm>
        </p:spPr>
        <p:txBody>
          <a:bodyPr>
            <a:normAutofit/>
          </a:bodyPr>
          <a:lstStyle/>
          <a:p>
            <a:pPr algn="just"/>
            <a:r>
              <a:rPr lang="en-US" dirty="0"/>
              <a:t>At the network layer, a connectionless service may mean different paths for different datagrams belonging to the same message. </a:t>
            </a:r>
          </a:p>
          <a:p>
            <a:pPr algn="just"/>
            <a:r>
              <a:rPr lang="en-US" dirty="0"/>
              <a:t>At the transport layer, it is the logical connection between two transport layers.</a:t>
            </a:r>
          </a:p>
          <a:p>
            <a:pPr algn="just"/>
            <a:r>
              <a:rPr lang="en-US" dirty="0">
                <a:solidFill>
                  <a:srgbClr val="C00000"/>
                </a:solidFill>
              </a:rPr>
              <a:t>Connectionless </a:t>
            </a:r>
            <a:r>
              <a:rPr lang="en-US" dirty="0"/>
              <a:t>service at the transport layer means </a:t>
            </a:r>
            <a:r>
              <a:rPr lang="en-US" dirty="0">
                <a:solidFill>
                  <a:srgbClr val="C00000"/>
                </a:solidFill>
              </a:rPr>
              <a:t>independency between packets</a:t>
            </a:r>
            <a:r>
              <a:rPr lang="en-US" dirty="0"/>
              <a:t>.</a:t>
            </a:r>
          </a:p>
          <a:p>
            <a:pPr algn="just"/>
            <a:r>
              <a:rPr lang="en-US" dirty="0">
                <a:solidFill>
                  <a:srgbClr val="C00000"/>
                </a:solidFill>
              </a:rPr>
              <a:t>Connection-oriented</a:t>
            </a:r>
            <a:r>
              <a:rPr lang="en-US" dirty="0"/>
              <a:t> means </a:t>
            </a:r>
            <a:r>
              <a:rPr lang="en-US" dirty="0">
                <a:solidFill>
                  <a:srgbClr val="C00000"/>
                </a:solidFill>
              </a:rPr>
              <a:t>dependency</a:t>
            </a:r>
            <a:r>
              <a:rPr lang="en-US" dirty="0"/>
              <a:t>.</a:t>
            </a:r>
          </a:p>
        </p:txBody>
      </p:sp>
    </p:spTree>
    <p:extLst>
      <p:ext uri="{BB962C8B-B14F-4D97-AF65-F5344CB8AC3E}">
        <p14:creationId xmlns:p14="http://schemas.microsoft.com/office/powerpoint/2010/main" val="576886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1600200"/>
          </a:xfrm>
        </p:spPr>
        <p:txBody>
          <a:bodyPr>
            <a:noAutofit/>
          </a:bodyPr>
          <a:lstStyle/>
          <a:p>
            <a:pPr algn="just"/>
            <a:r>
              <a:rPr lang="en-US" sz="3600" dirty="0">
                <a:solidFill>
                  <a:srgbClr val="0000FF"/>
                </a:solidFill>
              </a:rPr>
              <a:t>Connectionless - </a:t>
            </a:r>
            <a:r>
              <a:rPr lang="en-US" sz="3600" dirty="0"/>
              <a:t>flow control, error control, or congestion control </a:t>
            </a:r>
            <a:r>
              <a:rPr lang="en-US" sz="3600" dirty="0">
                <a:solidFill>
                  <a:srgbClr val="FF0000"/>
                </a:solidFill>
              </a:rPr>
              <a:t>cannot be effectively implemented.</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1828800"/>
            <a:ext cx="7851937"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260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73" y="152400"/>
            <a:ext cx="8839200" cy="1477962"/>
          </a:xfrm>
        </p:spPr>
        <p:txBody>
          <a:bodyPr>
            <a:noAutofit/>
          </a:bodyPr>
          <a:lstStyle/>
          <a:p>
            <a:pPr algn="just"/>
            <a:r>
              <a:rPr lang="en-US" sz="3200" dirty="0">
                <a:solidFill>
                  <a:srgbClr val="0000FF"/>
                </a:solidFill>
              </a:rPr>
              <a:t>Connection-Oriented Services </a:t>
            </a:r>
            <a:r>
              <a:rPr lang="en-US" sz="3200" dirty="0">
                <a:solidFill>
                  <a:srgbClr val="FF0000"/>
                </a:solidFill>
              </a:rPr>
              <a:t>can implement </a:t>
            </a:r>
            <a:r>
              <a:rPr lang="en-US" sz="3200" dirty="0"/>
              <a:t>flow control, error control, and congestion control</a:t>
            </a:r>
            <a:endParaRPr lang="en-US" sz="3200" dirty="0">
              <a:solidFill>
                <a:srgbClr val="0000FF"/>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286" y="1429007"/>
            <a:ext cx="7702914" cy="5652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6980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709"/>
            <a:ext cx="8153400" cy="639762"/>
          </a:xfrm>
        </p:spPr>
        <p:txBody>
          <a:bodyPr>
            <a:normAutofit fontScale="90000"/>
          </a:bodyPr>
          <a:lstStyle/>
          <a:p>
            <a:r>
              <a:rPr lang="en-IN" dirty="0">
                <a:solidFill>
                  <a:srgbClr val="0000FF"/>
                </a:solidFill>
              </a:rPr>
              <a:t>Finite State Machine</a:t>
            </a:r>
            <a:endParaRPr lang="en-US" dirty="0">
              <a:solidFill>
                <a:srgbClr val="0000FF"/>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09600"/>
            <a:ext cx="6934200" cy="6019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3324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76200" y="990600"/>
            <a:ext cx="8915400" cy="1470025"/>
          </a:xfrm>
        </p:spPr>
        <p:txBody>
          <a:bodyPr>
            <a:noAutofit/>
          </a:bodyPr>
          <a:lstStyle/>
          <a:p>
            <a:r>
              <a:rPr lang="en-IN" sz="4800" dirty="0">
                <a:solidFill>
                  <a:srgbClr val="0000FF"/>
                </a:solidFill>
              </a:rPr>
              <a:t>TRANSPORT LAYER PROTOCOLS</a:t>
            </a:r>
            <a:endParaRPr lang="en-US" sz="4800" dirty="0">
              <a:solidFill>
                <a:srgbClr val="0000FF"/>
              </a:solidFill>
            </a:endParaRPr>
          </a:p>
        </p:txBody>
      </p:sp>
      <p:sp>
        <p:nvSpPr>
          <p:cNvPr id="7" name="Subtitle 6"/>
          <p:cNvSpPr>
            <a:spLocks noGrp="1"/>
          </p:cNvSpPr>
          <p:nvPr>
            <p:ph type="subTitle" idx="1"/>
          </p:nvPr>
        </p:nvSpPr>
        <p:spPr>
          <a:xfrm>
            <a:off x="1295400" y="2667000"/>
            <a:ext cx="6858000" cy="2819400"/>
          </a:xfrm>
        </p:spPr>
        <p:txBody>
          <a:bodyPr>
            <a:normAutofit/>
          </a:bodyPr>
          <a:lstStyle/>
          <a:p>
            <a:pPr marL="457200" indent="-457200" algn="l">
              <a:buFont typeface="Arial" pitchFamily="34" charset="0"/>
              <a:buChar char="•"/>
            </a:pPr>
            <a:r>
              <a:rPr lang="en-IN" dirty="0">
                <a:solidFill>
                  <a:srgbClr val="7030A0"/>
                </a:solidFill>
              </a:rPr>
              <a:t>SIMPLE PROTOCOL</a:t>
            </a:r>
          </a:p>
          <a:p>
            <a:pPr marL="457200" indent="-457200" algn="l">
              <a:buFont typeface="Arial" pitchFamily="34" charset="0"/>
              <a:buChar char="•"/>
            </a:pPr>
            <a:r>
              <a:rPr lang="en-IN" dirty="0">
                <a:solidFill>
                  <a:srgbClr val="7030A0"/>
                </a:solidFill>
              </a:rPr>
              <a:t>STOP AND WAIT PROTOCOL</a:t>
            </a:r>
          </a:p>
          <a:p>
            <a:pPr marL="457200" indent="-457200" algn="l">
              <a:buFont typeface="Arial" pitchFamily="34" charset="0"/>
              <a:buChar char="•"/>
            </a:pPr>
            <a:r>
              <a:rPr lang="en-IN" dirty="0">
                <a:solidFill>
                  <a:srgbClr val="7030A0"/>
                </a:solidFill>
              </a:rPr>
              <a:t>GO BACK ‘N’ PROTOCOL</a:t>
            </a:r>
          </a:p>
          <a:p>
            <a:pPr marL="457200" indent="-457200" algn="l">
              <a:buFont typeface="Arial" pitchFamily="34" charset="0"/>
              <a:buChar char="•"/>
            </a:pPr>
            <a:r>
              <a:rPr lang="en-IN" dirty="0">
                <a:solidFill>
                  <a:srgbClr val="7030A0"/>
                </a:solidFill>
              </a:rPr>
              <a:t>SELECTIVE REPEAT PROTOCOL</a:t>
            </a:r>
            <a:endParaRPr lang="en-US" dirty="0">
              <a:solidFill>
                <a:srgbClr val="7030A0"/>
              </a:solidFill>
            </a:endParaRPr>
          </a:p>
        </p:txBody>
      </p:sp>
    </p:spTree>
    <p:extLst>
      <p:ext uri="{BB962C8B-B14F-4D97-AF65-F5344CB8AC3E}">
        <p14:creationId xmlns:p14="http://schemas.microsoft.com/office/powerpoint/2010/main" val="4157688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62860"/>
            <a:ext cx="6019800" cy="6008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5836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br>
              <a:rPr lang="en-IN" dirty="0">
                <a:solidFill>
                  <a:srgbClr val="7030A0"/>
                </a:solidFill>
              </a:rPr>
            </a:br>
            <a:r>
              <a:rPr lang="en-IN" b="1" dirty="0">
                <a:solidFill>
                  <a:srgbClr val="7030A0"/>
                </a:solidFill>
              </a:rPr>
              <a:t>SIMPLE PROTOCOL- Connectionless</a:t>
            </a:r>
            <a:br>
              <a:rPr lang="en-IN" dirty="0">
                <a:solidFill>
                  <a:srgbClr val="7030A0"/>
                </a:solidFill>
              </a:rPr>
            </a:b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527" y="1882486"/>
            <a:ext cx="72866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76" y="4114800"/>
            <a:ext cx="711517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2577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7030A0"/>
                </a:solidFill>
              </a:rPr>
              <a:t>STOP AND WAIT PROTOCOL – SLIDING WINDOW SIZE IS ‘1’</a:t>
            </a:r>
            <a:endParaRPr lang="en-US" b="1"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537396"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5174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6"/>
            <a:ext cx="8229600" cy="715962"/>
          </a:xfrm>
        </p:spPr>
        <p:txBody>
          <a:bodyPr>
            <a:normAutofit fontScale="90000"/>
          </a:bodyPr>
          <a:lstStyle/>
          <a:p>
            <a:r>
              <a:rPr lang="en-US" dirty="0">
                <a:solidFill>
                  <a:srgbClr val="0000FF"/>
                </a:solidFill>
              </a:rPr>
              <a:t>STOP &amp; WAIT</a:t>
            </a:r>
          </a:p>
        </p:txBody>
      </p:sp>
      <p:sp>
        <p:nvSpPr>
          <p:cNvPr id="3" name="Content Placeholder 2"/>
          <p:cNvSpPr>
            <a:spLocks noGrp="1"/>
          </p:cNvSpPr>
          <p:nvPr>
            <p:ph idx="1"/>
          </p:nvPr>
        </p:nvSpPr>
        <p:spPr>
          <a:xfrm>
            <a:off x="457200" y="685800"/>
            <a:ext cx="8458200" cy="6172200"/>
          </a:xfrm>
        </p:spPr>
        <p:txBody>
          <a:bodyPr>
            <a:normAutofit fontScale="92500" lnSpcReduction="20000"/>
          </a:bodyPr>
          <a:lstStyle/>
          <a:p>
            <a:pPr algn="just"/>
            <a:r>
              <a:rPr lang="en-US" dirty="0">
                <a:solidFill>
                  <a:srgbClr val="FF0000"/>
                </a:solidFill>
              </a:rPr>
              <a:t>Connection-oriented protocol</a:t>
            </a:r>
            <a:r>
              <a:rPr lang="en-US" dirty="0"/>
              <a:t>.</a:t>
            </a:r>
          </a:p>
          <a:p>
            <a:pPr algn="just"/>
            <a:r>
              <a:rPr lang="en-US" dirty="0"/>
              <a:t>Uses both flow and error control.</a:t>
            </a:r>
          </a:p>
          <a:p>
            <a:pPr algn="just"/>
            <a:r>
              <a:rPr lang="en-US" dirty="0"/>
              <a:t>Both the sender and the receiver use a </a:t>
            </a:r>
            <a:r>
              <a:rPr lang="en-US" dirty="0">
                <a:solidFill>
                  <a:srgbClr val="FF0000"/>
                </a:solidFill>
              </a:rPr>
              <a:t>Sliding window of size 1</a:t>
            </a:r>
            <a:r>
              <a:rPr lang="en-US" dirty="0"/>
              <a:t>. The sender sends one packet at a time and waits for an acknowledgment before sending the next one.</a:t>
            </a:r>
          </a:p>
          <a:p>
            <a:pPr algn="just"/>
            <a:r>
              <a:rPr lang="en-US" dirty="0">
                <a:solidFill>
                  <a:srgbClr val="FF0000"/>
                </a:solidFill>
              </a:rPr>
              <a:t>Checksum</a:t>
            </a:r>
            <a:r>
              <a:rPr lang="en-US" dirty="0"/>
              <a:t> is added with every packet to detect corrupted packets.</a:t>
            </a:r>
          </a:p>
          <a:p>
            <a:pPr algn="just"/>
            <a:r>
              <a:rPr lang="en-US" dirty="0"/>
              <a:t>Receiver discards the packet if its corrupted. </a:t>
            </a:r>
          </a:p>
          <a:p>
            <a:pPr algn="just"/>
            <a:r>
              <a:rPr lang="en-US" dirty="0"/>
              <a:t>A </a:t>
            </a:r>
            <a:r>
              <a:rPr lang="en-US" dirty="0">
                <a:solidFill>
                  <a:srgbClr val="FF0000"/>
                </a:solidFill>
              </a:rPr>
              <a:t>timer</a:t>
            </a:r>
            <a:r>
              <a:rPr lang="en-US" dirty="0"/>
              <a:t> is set by sender after every packet is sent. If the acknowledgement is not received from the receiver then the packet is resent. (A copy of the packet has to be maintained by the sender for retransmissions).</a:t>
            </a:r>
          </a:p>
          <a:p>
            <a:pPr algn="just"/>
            <a:endParaRPr lang="en-US" dirty="0"/>
          </a:p>
        </p:txBody>
      </p:sp>
    </p:spTree>
    <p:extLst>
      <p:ext uri="{BB962C8B-B14F-4D97-AF65-F5344CB8AC3E}">
        <p14:creationId xmlns:p14="http://schemas.microsoft.com/office/powerpoint/2010/main" val="2749485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2514600"/>
            <a:ext cx="836295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6026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709"/>
            <a:ext cx="8229600" cy="487362"/>
          </a:xfrm>
        </p:spPr>
        <p:txBody>
          <a:bodyPr>
            <a:normAutofit fontScale="90000"/>
          </a:bodyPr>
          <a:lstStyle/>
          <a:p>
            <a:pPr algn="l"/>
            <a:r>
              <a:rPr lang="en-US" dirty="0">
                <a:solidFill>
                  <a:srgbClr val="FF0000"/>
                </a:solidFill>
              </a:rPr>
              <a:t>Sequence Numbers</a:t>
            </a:r>
          </a:p>
        </p:txBody>
      </p:sp>
      <p:sp>
        <p:nvSpPr>
          <p:cNvPr id="3" name="Content Placeholder 2"/>
          <p:cNvSpPr>
            <a:spLocks noGrp="1"/>
          </p:cNvSpPr>
          <p:nvPr>
            <p:ph idx="1"/>
          </p:nvPr>
        </p:nvSpPr>
        <p:spPr>
          <a:xfrm>
            <a:off x="304800" y="685800"/>
            <a:ext cx="8686800" cy="5943600"/>
          </a:xfrm>
        </p:spPr>
        <p:txBody>
          <a:bodyPr/>
          <a:lstStyle/>
          <a:p>
            <a:pPr algn="just"/>
            <a:r>
              <a:rPr lang="en-US" sz="2800" dirty="0"/>
              <a:t>Protocol uses sequence numbers and acknowledgment numbers to prevent duplicate packets.</a:t>
            </a:r>
          </a:p>
          <a:p>
            <a:pPr algn="just"/>
            <a:r>
              <a:rPr lang="en-US" sz="2800" dirty="0"/>
              <a:t>Field is added to the packet header to hold the sequence number.</a:t>
            </a:r>
          </a:p>
          <a:p>
            <a:pPr algn="just"/>
            <a:r>
              <a:rPr lang="en-US" sz="2800" dirty="0">
                <a:solidFill>
                  <a:srgbClr val="0000FF"/>
                </a:solidFill>
              </a:rPr>
              <a:t>range of sequence numbers??  </a:t>
            </a:r>
          </a:p>
          <a:p>
            <a:pPr lvl="1" algn="just"/>
            <a:r>
              <a:rPr lang="en-US" dirty="0">
                <a:solidFill>
                  <a:srgbClr val="FF0000"/>
                </a:solidFill>
              </a:rPr>
              <a:t>x &amp; x+1 (modulo 2 arithmetic). Sequence number of a packet can always be either a 0 or 1</a:t>
            </a:r>
          </a:p>
          <a:p>
            <a:pPr algn="just"/>
            <a:endParaRPr lang="en-IN" dirty="0">
              <a:solidFill>
                <a:srgbClr val="0000FF"/>
              </a:solidFill>
            </a:endParaRPr>
          </a:p>
          <a:p>
            <a:pPr marL="457200" lvl="1" indent="0" algn="just">
              <a:buNone/>
            </a:pPr>
            <a:endParaRPr lang="en-US" dirty="0">
              <a:solidFill>
                <a:srgbClr val="0000FF"/>
              </a:solidFill>
            </a:endParaRPr>
          </a:p>
          <a:p>
            <a:pPr algn="just"/>
            <a:endParaRPr lang="en-US" dirty="0"/>
          </a:p>
          <a:p>
            <a:pPr algn="just"/>
            <a:endParaRPr lang="en-US" dirty="0"/>
          </a:p>
        </p:txBody>
      </p:sp>
    </p:spTree>
    <p:extLst>
      <p:ext uri="{BB962C8B-B14F-4D97-AF65-F5344CB8AC3E}">
        <p14:creationId xmlns:p14="http://schemas.microsoft.com/office/powerpoint/2010/main" val="2963062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610600" cy="6096000"/>
          </a:xfrm>
        </p:spPr>
        <p:txBody>
          <a:bodyPr>
            <a:normAutofit/>
          </a:bodyPr>
          <a:lstStyle/>
          <a:p>
            <a:r>
              <a:rPr lang="en-IN" dirty="0">
                <a:solidFill>
                  <a:srgbClr val="0000FF"/>
                </a:solidFill>
              </a:rPr>
              <a:t>Three cases:</a:t>
            </a:r>
            <a:endParaRPr lang="en-US" dirty="0"/>
          </a:p>
          <a:p>
            <a:pPr lvl="1" algn="just"/>
            <a:r>
              <a:rPr lang="en-US" dirty="0">
                <a:solidFill>
                  <a:srgbClr val="FF0000"/>
                </a:solidFill>
              </a:rPr>
              <a:t>packet arrives safe and sound </a:t>
            </a:r>
            <a:r>
              <a:rPr lang="en-US" dirty="0"/>
              <a:t>at the receiver site; the </a:t>
            </a:r>
            <a:r>
              <a:rPr lang="en-US" dirty="0">
                <a:solidFill>
                  <a:srgbClr val="FF0000"/>
                </a:solidFill>
              </a:rPr>
              <a:t>receiver sends an acknowledgment</a:t>
            </a:r>
            <a:r>
              <a:rPr lang="en-US" dirty="0"/>
              <a:t>. The acknowledgment arrives at the sender site, causing the </a:t>
            </a:r>
            <a:r>
              <a:rPr lang="en-US" dirty="0">
                <a:solidFill>
                  <a:srgbClr val="FF0000"/>
                </a:solidFill>
              </a:rPr>
              <a:t>sender to send the next packet numbered x + 1.</a:t>
            </a:r>
          </a:p>
          <a:p>
            <a:pPr lvl="1" algn="just"/>
            <a:r>
              <a:rPr lang="en-US" dirty="0">
                <a:solidFill>
                  <a:srgbClr val="FF0000"/>
                </a:solidFill>
              </a:rPr>
              <a:t>packet is corrupted or never arrives at the receiver </a:t>
            </a:r>
            <a:r>
              <a:rPr lang="en-US" dirty="0"/>
              <a:t>site; </a:t>
            </a:r>
            <a:r>
              <a:rPr lang="en-US" dirty="0">
                <a:solidFill>
                  <a:srgbClr val="FF0000"/>
                </a:solidFill>
              </a:rPr>
              <a:t>the sender resends the packet </a:t>
            </a:r>
            <a:r>
              <a:rPr lang="en-US" b="1" dirty="0">
                <a:solidFill>
                  <a:srgbClr val="FF0000"/>
                </a:solidFill>
              </a:rPr>
              <a:t>(numbered x) </a:t>
            </a:r>
            <a:r>
              <a:rPr lang="en-US" dirty="0"/>
              <a:t>after the </a:t>
            </a:r>
            <a:r>
              <a:rPr lang="en-US" dirty="0">
                <a:solidFill>
                  <a:srgbClr val="FF0000"/>
                </a:solidFill>
              </a:rPr>
              <a:t>time-out</a:t>
            </a:r>
            <a:r>
              <a:rPr lang="en-US" dirty="0"/>
              <a:t>. The receiver returns an acknowledgment.</a:t>
            </a:r>
          </a:p>
          <a:p>
            <a:pPr lvl="1" algn="just"/>
            <a:r>
              <a:rPr lang="en-US" dirty="0">
                <a:solidFill>
                  <a:srgbClr val="FF0000"/>
                </a:solidFill>
              </a:rPr>
              <a:t>packet arrives safe and sound</a:t>
            </a:r>
            <a:r>
              <a:rPr lang="en-US" dirty="0"/>
              <a:t> at the receiver site; the </a:t>
            </a:r>
            <a:r>
              <a:rPr lang="en-US" dirty="0">
                <a:solidFill>
                  <a:srgbClr val="FF0000"/>
                </a:solidFill>
              </a:rPr>
              <a:t>receiver sends an acknowledgment</a:t>
            </a:r>
            <a:r>
              <a:rPr lang="en-US" dirty="0"/>
              <a:t>, but the </a:t>
            </a:r>
            <a:r>
              <a:rPr lang="en-US" dirty="0">
                <a:solidFill>
                  <a:srgbClr val="FF0000"/>
                </a:solidFill>
              </a:rPr>
              <a:t>acknowledgment is corrupted or lost</a:t>
            </a:r>
            <a:r>
              <a:rPr lang="en-US" dirty="0"/>
              <a:t>. The sender </a:t>
            </a:r>
            <a:r>
              <a:rPr lang="en-US" dirty="0">
                <a:solidFill>
                  <a:srgbClr val="FF0000"/>
                </a:solidFill>
              </a:rPr>
              <a:t>resends the packet </a:t>
            </a:r>
            <a:r>
              <a:rPr lang="en-US" b="1" dirty="0">
                <a:solidFill>
                  <a:srgbClr val="FF0000"/>
                </a:solidFill>
              </a:rPr>
              <a:t>(numbered x) </a:t>
            </a:r>
            <a:r>
              <a:rPr lang="en-US" dirty="0">
                <a:solidFill>
                  <a:srgbClr val="FF0000"/>
                </a:solidFill>
              </a:rPr>
              <a:t>after the time-out</a:t>
            </a:r>
            <a:r>
              <a:rPr lang="en-US" dirty="0"/>
              <a:t>.</a:t>
            </a:r>
            <a:endParaRPr lang="en-US" dirty="0">
              <a:solidFill>
                <a:srgbClr val="FF0000"/>
              </a:solidFill>
            </a:endParaRPr>
          </a:p>
        </p:txBody>
      </p:sp>
    </p:spTree>
    <p:extLst>
      <p:ext uri="{BB962C8B-B14F-4D97-AF65-F5344CB8AC3E}">
        <p14:creationId xmlns:p14="http://schemas.microsoft.com/office/powerpoint/2010/main" val="2931117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324600"/>
          </a:xfrm>
        </p:spPr>
        <p:txBody>
          <a:bodyPr>
            <a:normAutofit/>
          </a:bodyPr>
          <a:lstStyle/>
          <a:p>
            <a:r>
              <a:rPr lang="en-US" dirty="0"/>
              <a:t>The packet in the </a:t>
            </a:r>
            <a:r>
              <a:rPr lang="en-US" dirty="0">
                <a:solidFill>
                  <a:srgbClr val="FF0000"/>
                </a:solidFill>
              </a:rPr>
              <a:t>third case is a duplicate</a:t>
            </a:r>
            <a:r>
              <a:rPr lang="en-US" dirty="0"/>
              <a:t>.</a:t>
            </a:r>
          </a:p>
          <a:p>
            <a:r>
              <a:rPr lang="en-US" dirty="0"/>
              <a:t>The </a:t>
            </a:r>
            <a:r>
              <a:rPr lang="en-US" dirty="0">
                <a:solidFill>
                  <a:srgbClr val="FF0000"/>
                </a:solidFill>
              </a:rPr>
              <a:t>receiver can recognize </a:t>
            </a:r>
            <a:r>
              <a:rPr lang="en-US" dirty="0"/>
              <a:t>this fact because it </a:t>
            </a:r>
            <a:r>
              <a:rPr lang="en-US" dirty="0">
                <a:solidFill>
                  <a:srgbClr val="FF0000"/>
                </a:solidFill>
              </a:rPr>
              <a:t>expects packet x + 1</a:t>
            </a:r>
            <a:r>
              <a:rPr lang="en-US" dirty="0"/>
              <a:t> but </a:t>
            </a:r>
            <a:r>
              <a:rPr lang="en-US" dirty="0">
                <a:solidFill>
                  <a:srgbClr val="FF0000"/>
                </a:solidFill>
              </a:rPr>
              <a:t>packet x was received.</a:t>
            </a:r>
          </a:p>
          <a:p>
            <a:pPr marL="0" indent="0">
              <a:buNone/>
            </a:pPr>
            <a:r>
              <a:rPr lang="en-US" u="sng" dirty="0">
                <a:solidFill>
                  <a:srgbClr val="0000FF"/>
                </a:solidFill>
              </a:rPr>
              <a:t>There is no need for a packet to be numbered x + 2.</a:t>
            </a:r>
          </a:p>
          <a:p>
            <a:r>
              <a:rPr lang="en-US" dirty="0"/>
              <a:t>The sequence is 0, 1, 0, 1, 0, and so on.</a:t>
            </a:r>
          </a:p>
          <a:p>
            <a:pPr marL="0" indent="0">
              <a:buNone/>
            </a:pPr>
            <a:endParaRPr lang="en-IN" u="sng" dirty="0">
              <a:solidFill>
                <a:srgbClr val="C00000"/>
              </a:solidFill>
            </a:endParaRPr>
          </a:p>
          <a:p>
            <a:pPr marL="0" indent="0">
              <a:buNone/>
            </a:pPr>
            <a:r>
              <a:rPr lang="en-US" dirty="0">
                <a:solidFill>
                  <a:srgbClr val="C00000"/>
                </a:solidFill>
              </a:rPr>
              <a:t>Acknowledgment Numbers:</a:t>
            </a:r>
          </a:p>
          <a:p>
            <a:pPr algn="just"/>
            <a:r>
              <a:rPr lang="en-US" dirty="0"/>
              <a:t>In the </a:t>
            </a:r>
            <a:r>
              <a:rPr lang="en-US" dirty="0">
                <a:solidFill>
                  <a:srgbClr val="C00000"/>
                </a:solidFill>
              </a:rPr>
              <a:t>Stop-and-Wait protocol</a:t>
            </a:r>
            <a:r>
              <a:rPr lang="en-US" dirty="0"/>
              <a:t>, the </a:t>
            </a:r>
            <a:r>
              <a:rPr lang="en-US" dirty="0">
                <a:solidFill>
                  <a:srgbClr val="C00000"/>
                </a:solidFill>
              </a:rPr>
              <a:t>acknowledgment number </a:t>
            </a:r>
            <a:r>
              <a:rPr lang="en-US" dirty="0"/>
              <a:t>always announces, the </a:t>
            </a:r>
            <a:r>
              <a:rPr lang="en-US" dirty="0">
                <a:solidFill>
                  <a:srgbClr val="C00000"/>
                </a:solidFill>
              </a:rPr>
              <a:t>sequence number of the next packet </a:t>
            </a:r>
            <a:r>
              <a:rPr lang="en-US" b="1" u="sng" dirty="0">
                <a:solidFill>
                  <a:srgbClr val="C00000"/>
                </a:solidFill>
              </a:rPr>
              <a:t>expected </a:t>
            </a:r>
            <a:r>
              <a:rPr lang="en-US" dirty="0"/>
              <a:t>(in</a:t>
            </a:r>
          </a:p>
          <a:p>
            <a:pPr marL="0" indent="0">
              <a:buNone/>
            </a:pPr>
            <a:r>
              <a:rPr lang="en-US" dirty="0"/>
              <a:t>  </a:t>
            </a:r>
            <a:r>
              <a:rPr lang="en-US" b="1" dirty="0">
                <a:solidFill>
                  <a:srgbClr val="0000FF"/>
                </a:solidFill>
              </a:rPr>
              <a:t>modulo-2 arithmetic</a:t>
            </a:r>
            <a:r>
              <a:rPr lang="en-US" dirty="0"/>
              <a:t>).</a:t>
            </a:r>
            <a:endParaRPr lang="en-US" u="sng" dirty="0">
              <a:solidFill>
                <a:srgbClr val="C00000"/>
              </a:solidFill>
            </a:endParaRPr>
          </a:p>
        </p:txBody>
      </p:sp>
    </p:spTree>
    <p:extLst>
      <p:ext uri="{BB962C8B-B14F-4D97-AF65-F5344CB8AC3E}">
        <p14:creationId xmlns:p14="http://schemas.microsoft.com/office/powerpoint/2010/main" val="2392733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FSM – STOP N WAIT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7543800" cy="5302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59606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6629400" cy="5246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0"/>
            <a:ext cx="8991600" cy="1374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9151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Successful transmission</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0204"/>
            <a:ext cx="6677078" cy="4805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275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solidFill>
                  <a:srgbClr val="FF0000"/>
                </a:solidFill>
              </a:rPr>
              <a:t>TRANSPORT LAYER SERVICES</a:t>
            </a:r>
          </a:p>
        </p:txBody>
      </p:sp>
      <p:sp>
        <p:nvSpPr>
          <p:cNvPr id="3" name="Content Placeholder 2"/>
          <p:cNvSpPr>
            <a:spLocks noGrp="1"/>
          </p:cNvSpPr>
          <p:nvPr>
            <p:ph idx="1"/>
          </p:nvPr>
        </p:nvSpPr>
        <p:spPr>
          <a:xfrm>
            <a:off x="304800" y="1066800"/>
            <a:ext cx="8458200" cy="5410199"/>
          </a:xfrm>
        </p:spPr>
        <p:txBody>
          <a:bodyPr/>
          <a:lstStyle/>
          <a:p>
            <a:pPr marL="0" indent="0" algn="just">
              <a:buNone/>
            </a:pPr>
            <a:r>
              <a:rPr lang="en-US" dirty="0">
                <a:solidFill>
                  <a:srgbClr val="0000FF"/>
                </a:solidFill>
              </a:rPr>
              <a:t>Process-to-Process Communication:</a:t>
            </a:r>
          </a:p>
          <a:p>
            <a:pPr algn="just"/>
            <a:r>
              <a:rPr lang="en-US" dirty="0"/>
              <a:t>A </a:t>
            </a:r>
            <a:r>
              <a:rPr lang="en-US" u="sng" dirty="0">
                <a:solidFill>
                  <a:srgbClr val="0000FF"/>
                </a:solidFill>
              </a:rPr>
              <a:t>process is an application-layer entity </a:t>
            </a:r>
            <a:r>
              <a:rPr lang="en-US" dirty="0"/>
              <a:t>(running program) that uses the services of the transport layer.</a:t>
            </a:r>
          </a:p>
          <a:p>
            <a:pPr algn="just"/>
            <a:r>
              <a:rPr lang="en-US" dirty="0">
                <a:solidFill>
                  <a:srgbClr val="0000FF"/>
                </a:solidFill>
              </a:rPr>
              <a:t>Network Layer – Host to Host </a:t>
            </a:r>
            <a:r>
              <a:rPr lang="en-US" dirty="0"/>
              <a:t>- A network-layer protocol </a:t>
            </a:r>
            <a:r>
              <a:rPr lang="en-US" dirty="0">
                <a:solidFill>
                  <a:srgbClr val="FF0000"/>
                </a:solidFill>
              </a:rPr>
              <a:t>can deliver the message only to the destination computer.</a:t>
            </a:r>
          </a:p>
          <a:p>
            <a:pPr algn="just"/>
            <a:r>
              <a:rPr lang="en-US" dirty="0"/>
              <a:t>Transport Layer: A transport-layer protocol is responsible for </a:t>
            </a:r>
            <a:r>
              <a:rPr lang="en-US" dirty="0">
                <a:solidFill>
                  <a:srgbClr val="FF0000"/>
                </a:solidFill>
              </a:rPr>
              <a:t>delivery of the message to the appropriate process</a:t>
            </a:r>
          </a:p>
          <a:p>
            <a:pPr algn="just"/>
            <a:endParaRPr lang="en-US" dirty="0"/>
          </a:p>
        </p:txBody>
      </p:sp>
    </p:spTree>
    <p:extLst>
      <p:ext uri="{BB962C8B-B14F-4D97-AF65-F5344CB8AC3E}">
        <p14:creationId xmlns:p14="http://schemas.microsoft.com/office/powerpoint/2010/main" val="2447048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Acknowledgement lost</a:t>
            </a:r>
            <a:br>
              <a:rPr lang="en-IN" dirty="0"/>
            </a:br>
            <a:r>
              <a:rPr lang="en-IN" dirty="0"/>
              <a:t>Previous Packet resent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24000"/>
            <a:ext cx="63055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97272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a:t>
            </a:r>
            <a:r>
              <a:rPr lang="en-IN" baseline="30000" dirty="0"/>
              <a:t>nd</a:t>
            </a:r>
            <a:r>
              <a:rPr lang="en-IN" dirty="0"/>
              <a:t> Packet lost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95400"/>
            <a:ext cx="6019524"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7307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81001"/>
            <a:ext cx="8763000" cy="5693866"/>
          </a:xfrm>
          <a:prstGeom prst="rect">
            <a:avLst/>
          </a:prstGeom>
        </p:spPr>
        <p:txBody>
          <a:bodyPr wrap="square">
            <a:spAutoFit/>
          </a:bodyPr>
          <a:lstStyle/>
          <a:p>
            <a:pPr algn="just"/>
            <a:r>
              <a:rPr lang="en-US" sz="2800" dirty="0">
                <a:solidFill>
                  <a:srgbClr val="C00000"/>
                </a:solidFill>
              </a:rPr>
              <a:t>Efficiency</a:t>
            </a:r>
          </a:p>
          <a:p>
            <a:pPr marL="342900" indent="-342900" algn="just">
              <a:buFont typeface="Arial" pitchFamily="34" charset="0"/>
              <a:buChar char="•"/>
            </a:pPr>
            <a:r>
              <a:rPr lang="en-US" sz="2800" dirty="0"/>
              <a:t>The Stop-and-Wait protocol is </a:t>
            </a:r>
            <a:r>
              <a:rPr lang="en-US" sz="2800" dirty="0">
                <a:solidFill>
                  <a:srgbClr val="C00000"/>
                </a:solidFill>
              </a:rPr>
              <a:t>very inefficient </a:t>
            </a:r>
            <a:r>
              <a:rPr lang="en-US" sz="2800" dirty="0"/>
              <a:t>if our </a:t>
            </a:r>
            <a:r>
              <a:rPr lang="en-US" sz="2800" dirty="0">
                <a:solidFill>
                  <a:srgbClr val="C00000"/>
                </a:solidFill>
              </a:rPr>
              <a:t>channel is </a:t>
            </a:r>
            <a:r>
              <a:rPr lang="en-US" sz="2800" u="sng" dirty="0">
                <a:solidFill>
                  <a:srgbClr val="C00000"/>
                </a:solidFill>
              </a:rPr>
              <a:t>thick and long</a:t>
            </a:r>
            <a:r>
              <a:rPr lang="en-US" sz="2800" dirty="0"/>
              <a:t>. </a:t>
            </a:r>
          </a:p>
          <a:p>
            <a:pPr marL="342900" indent="-342900" algn="just">
              <a:buFont typeface="Arial" pitchFamily="34" charset="0"/>
              <a:buChar char="•"/>
            </a:pPr>
            <a:r>
              <a:rPr lang="en-US" sz="2800" dirty="0">
                <a:solidFill>
                  <a:srgbClr val="C00000"/>
                </a:solidFill>
              </a:rPr>
              <a:t>Thick</a:t>
            </a:r>
            <a:r>
              <a:rPr lang="en-US" sz="2800" dirty="0"/>
              <a:t> means that our channel has a </a:t>
            </a:r>
            <a:r>
              <a:rPr lang="en-US" sz="2800" dirty="0">
                <a:solidFill>
                  <a:srgbClr val="C00000"/>
                </a:solidFill>
              </a:rPr>
              <a:t>large bandwidth </a:t>
            </a:r>
            <a:r>
              <a:rPr lang="en-US" sz="2800" dirty="0">
                <a:solidFill>
                  <a:srgbClr val="0000FF"/>
                </a:solidFill>
              </a:rPr>
              <a:t>(high data rate)</a:t>
            </a:r>
          </a:p>
          <a:p>
            <a:pPr marL="342900" indent="-342900" algn="just">
              <a:buFont typeface="Arial" pitchFamily="34" charset="0"/>
              <a:buChar char="•"/>
            </a:pPr>
            <a:r>
              <a:rPr lang="en-US" sz="2800" dirty="0">
                <a:solidFill>
                  <a:srgbClr val="C00000"/>
                </a:solidFill>
              </a:rPr>
              <a:t>Long</a:t>
            </a:r>
            <a:r>
              <a:rPr lang="en-US" sz="2800" dirty="0"/>
              <a:t> means the </a:t>
            </a:r>
            <a:r>
              <a:rPr lang="en-US" sz="2800" dirty="0">
                <a:solidFill>
                  <a:srgbClr val="C00000"/>
                </a:solidFill>
              </a:rPr>
              <a:t>round-trip delay </a:t>
            </a:r>
            <a:r>
              <a:rPr lang="en-US" sz="2800" dirty="0"/>
              <a:t>is long. </a:t>
            </a:r>
          </a:p>
          <a:p>
            <a:pPr marL="342900" indent="-342900" algn="just">
              <a:buFont typeface="Arial" pitchFamily="34" charset="0"/>
              <a:buChar char="•"/>
            </a:pPr>
            <a:r>
              <a:rPr lang="en-US" sz="2800" dirty="0"/>
              <a:t>The </a:t>
            </a:r>
            <a:r>
              <a:rPr lang="en-US" sz="2800" dirty="0">
                <a:solidFill>
                  <a:srgbClr val="0000FF"/>
                </a:solidFill>
              </a:rPr>
              <a:t>product of these two </a:t>
            </a:r>
            <a:r>
              <a:rPr lang="en-US" sz="2800" dirty="0"/>
              <a:t>is called the </a:t>
            </a:r>
            <a:r>
              <a:rPr lang="en-US" sz="2800" dirty="0">
                <a:solidFill>
                  <a:srgbClr val="0000FF"/>
                </a:solidFill>
              </a:rPr>
              <a:t>bandwidth-delay</a:t>
            </a:r>
          </a:p>
          <a:p>
            <a:pPr algn="just"/>
            <a:r>
              <a:rPr lang="en-US" sz="2800" dirty="0">
                <a:solidFill>
                  <a:srgbClr val="0000FF"/>
                </a:solidFill>
              </a:rPr>
              <a:t>       product</a:t>
            </a:r>
            <a:r>
              <a:rPr lang="en-US" sz="2800" dirty="0"/>
              <a:t>. </a:t>
            </a:r>
          </a:p>
          <a:p>
            <a:pPr marL="342900" indent="-342900" algn="just">
              <a:buFont typeface="Arial" pitchFamily="34" charset="0"/>
              <a:buChar char="•"/>
            </a:pPr>
            <a:r>
              <a:rPr lang="en-US" sz="2800" dirty="0"/>
              <a:t>The </a:t>
            </a:r>
            <a:r>
              <a:rPr lang="en-US" sz="2800" dirty="0">
                <a:solidFill>
                  <a:srgbClr val="FF0000"/>
                </a:solidFill>
              </a:rPr>
              <a:t>bandwidth-delay product </a:t>
            </a:r>
            <a:r>
              <a:rPr lang="en-US" sz="2800" dirty="0"/>
              <a:t>then is the </a:t>
            </a:r>
            <a:r>
              <a:rPr lang="en-US" sz="2800" dirty="0">
                <a:solidFill>
                  <a:srgbClr val="FF0000"/>
                </a:solidFill>
              </a:rPr>
              <a:t>volume of the pipe in bits.</a:t>
            </a:r>
            <a:r>
              <a:rPr lang="en-US" sz="2800" dirty="0"/>
              <a:t> </a:t>
            </a:r>
          </a:p>
          <a:p>
            <a:pPr marL="342900" indent="-342900" algn="just">
              <a:buFont typeface="Arial" pitchFamily="34" charset="0"/>
              <a:buChar char="•"/>
            </a:pPr>
            <a:r>
              <a:rPr lang="en-US" sz="2800" dirty="0"/>
              <a:t>The bandwidth-delay product is a </a:t>
            </a:r>
            <a:r>
              <a:rPr lang="en-US" sz="2800" u="sng" dirty="0">
                <a:solidFill>
                  <a:srgbClr val="0000FF"/>
                </a:solidFill>
              </a:rPr>
              <a:t>measure of the number of bits a sender can transmit through the system while waiting for an acknowledgment from the receiver</a:t>
            </a:r>
            <a:r>
              <a:rPr lang="en-US" sz="2800" dirty="0"/>
              <a:t>.</a:t>
            </a:r>
          </a:p>
        </p:txBody>
      </p:sp>
    </p:spTree>
    <p:extLst>
      <p:ext uri="{BB962C8B-B14F-4D97-AF65-F5344CB8AC3E}">
        <p14:creationId xmlns:p14="http://schemas.microsoft.com/office/powerpoint/2010/main" val="3408496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8991600" cy="1938992"/>
          </a:xfrm>
          <a:prstGeom prst="rect">
            <a:avLst/>
          </a:prstGeom>
        </p:spPr>
        <p:txBody>
          <a:bodyPr wrap="square">
            <a:spAutoFit/>
          </a:bodyPr>
          <a:lstStyle/>
          <a:p>
            <a:pPr marL="342900" indent="-342900" algn="just">
              <a:buFont typeface="Arial" pitchFamily="34" charset="0"/>
              <a:buChar char="•"/>
            </a:pPr>
            <a:r>
              <a:rPr lang="en-US" sz="2400" b="1" dirty="0">
                <a:solidFill>
                  <a:srgbClr val="0000FF"/>
                </a:solidFill>
              </a:rPr>
              <a:t>Assume that, in a Stop-and-Wait system, the bandwidth of the line is 1 Mbps, and 1 bit takes 20 milliseconds to make a round trip. What is the bandwidth-delay product? </a:t>
            </a:r>
          </a:p>
          <a:p>
            <a:pPr marL="342900" indent="-342900" algn="just">
              <a:buFont typeface="Arial" pitchFamily="34" charset="0"/>
              <a:buChar char="•"/>
            </a:pPr>
            <a:r>
              <a:rPr lang="en-US" sz="2400" b="1" dirty="0">
                <a:solidFill>
                  <a:srgbClr val="9900FF"/>
                </a:solidFill>
              </a:rPr>
              <a:t>If the system data packets are 1,000 bits in length, what is the utilization percentage of the link?</a:t>
            </a:r>
          </a:p>
        </p:txBody>
      </p:sp>
      <p:sp>
        <p:nvSpPr>
          <p:cNvPr id="6" name="Rectangle 5"/>
          <p:cNvSpPr/>
          <p:nvPr/>
        </p:nvSpPr>
        <p:spPr>
          <a:xfrm>
            <a:off x="0" y="1975171"/>
            <a:ext cx="8991600" cy="1938992"/>
          </a:xfrm>
          <a:prstGeom prst="rect">
            <a:avLst/>
          </a:prstGeom>
        </p:spPr>
        <p:txBody>
          <a:bodyPr wrap="square">
            <a:spAutoFit/>
          </a:bodyPr>
          <a:lstStyle/>
          <a:p>
            <a:r>
              <a:rPr lang="en-US" b="1" dirty="0"/>
              <a:t> </a:t>
            </a:r>
            <a:r>
              <a:rPr lang="en-US" sz="2400" dirty="0">
                <a:solidFill>
                  <a:srgbClr val="0000FF"/>
                </a:solidFill>
              </a:rPr>
              <a:t>The </a:t>
            </a:r>
            <a:r>
              <a:rPr lang="en-US" sz="2400" b="1" dirty="0">
                <a:solidFill>
                  <a:srgbClr val="0000FF"/>
                </a:solidFill>
              </a:rPr>
              <a:t>bandwidth-delay product </a:t>
            </a:r>
            <a:r>
              <a:rPr lang="en-US" sz="2400" dirty="0">
                <a:solidFill>
                  <a:srgbClr val="0000FF"/>
                </a:solidFill>
              </a:rPr>
              <a:t>is (1 × 10</a:t>
            </a:r>
            <a:r>
              <a:rPr lang="en-US" sz="2400" baseline="30000" dirty="0">
                <a:solidFill>
                  <a:srgbClr val="0000FF"/>
                </a:solidFill>
              </a:rPr>
              <a:t>6</a:t>
            </a:r>
            <a:r>
              <a:rPr lang="en-US" sz="2400" dirty="0">
                <a:solidFill>
                  <a:srgbClr val="0000FF"/>
                </a:solidFill>
              </a:rPr>
              <a:t>) × (20 × 10</a:t>
            </a:r>
            <a:r>
              <a:rPr lang="en-US" sz="2400" baseline="30000" dirty="0">
                <a:solidFill>
                  <a:srgbClr val="0000FF"/>
                </a:solidFill>
              </a:rPr>
              <a:t>−3</a:t>
            </a:r>
            <a:r>
              <a:rPr lang="en-US" sz="2400" dirty="0">
                <a:solidFill>
                  <a:srgbClr val="0000FF"/>
                </a:solidFill>
              </a:rPr>
              <a:t>) = 20,000 bits. </a:t>
            </a:r>
          </a:p>
          <a:p>
            <a:pPr algn="just"/>
            <a:r>
              <a:rPr lang="en-US" sz="2400" dirty="0">
                <a:solidFill>
                  <a:srgbClr val="0000FF"/>
                </a:solidFill>
              </a:rPr>
              <a:t>The system can send 20,000 bits during the time it takes for the data to go from the sender to the receiver and the acknowledgment to come back.</a:t>
            </a:r>
          </a:p>
          <a:p>
            <a:pPr algn="just"/>
            <a:r>
              <a:rPr lang="en-US" sz="2400" dirty="0">
                <a:solidFill>
                  <a:srgbClr val="9900FF"/>
                </a:solidFill>
              </a:rPr>
              <a:t>Link utilization is only 1,000/20,000, or 5 percent</a:t>
            </a:r>
            <a:endParaRPr lang="en-US" sz="2400" dirty="0">
              <a:solidFill>
                <a:srgbClr val="C00000"/>
              </a:solidFill>
            </a:endParaRPr>
          </a:p>
        </p:txBody>
      </p:sp>
      <p:sp>
        <p:nvSpPr>
          <p:cNvPr id="7" name="Rectangle 6"/>
          <p:cNvSpPr/>
          <p:nvPr/>
        </p:nvSpPr>
        <p:spPr>
          <a:xfrm>
            <a:off x="38100" y="3934946"/>
            <a:ext cx="8953500" cy="1200329"/>
          </a:xfrm>
          <a:prstGeom prst="rect">
            <a:avLst/>
          </a:prstGeom>
        </p:spPr>
        <p:txBody>
          <a:bodyPr wrap="square">
            <a:spAutoFit/>
          </a:bodyPr>
          <a:lstStyle/>
          <a:p>
            <a:pPr marL="342900" indent="-342900" algn="just">
              <a:buFont typeface="Arial" pitchFamily="34" charset="0"/>
              <a:buChar char="•"/>
            </a:pPr>
            <a:r>
              <a:rPr lang="en-US" sz="2400" b="1" dirty="0">
                <a:solidFill>
                  <a:srgbClr val="00B050"/>
                </a:solidFill>
              </a:rPr>
              <a:t>What is the utilization percentage of the link in above Example, if we have a protocol that can send up to 15 packets before stopping and worrying about the acknowledgments?</a:t>
            </a:r>
          </a:p>
        </p:txBody>
      </p:sp>
      <p:sp>
        <p:nvSpPr>
          <p:cNvPr id="8" name="Rectangle 7"/>
          <p:cNvSpPr/>
          <p:nvPr/>
        </p:nvSpPr>
        <p:spPr>
          <a:xfrm>
            <a:off x="110836" y="5334001"/>
            <a:ext cx="8880764" cy="1200329"/>
          </a:xfrm>
          <a:prstGeom prst="rect">
            <a:avLst/>
          </a:prstGeom>
        </p:spPr>
        <p:txBody>
          <a:bodyPr wrap="square">
            <a:spAutoFit/>
          </a:bodyPr>
          <a:lstStyle/>
          <a:p>
            <a:pPr algn="just"/>
            <a:r>
              <a:rPr lang="en-US" sz="2400" dirty="0">
                <a:solidFill>
                  <a:srgbClr val="00B050"/>
                </a:solidFill>
              </a:rPr>
              <a:t>The bandwidth-delay product is still 20,000 bits. The system can send up to 15 packets or 15,000 bits during a round trip. This means the utilization is 15,000/20,000, or 75 percent</a:t>
            </a:r>
          </a:p>
        </p:txBody>
      </p:sp>
    </p:spTree>
    <p:extLst>
      <p:ext uri="{BB962C8B-B14F-4D97-AF65-F5344CB8AC3E}">
        <p14:creationId xmlns:p14="http://schemas.microsoft.com/office/powerpoint/2010/main" val="6762172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09601"/>
            <a:ext cx="8229600" cy="4524315"/>
          </a:xfrm>
          <a:prstGeom prst="rect">
            <a:avLst/>
          </a:prstGeom>
        </p:spPr>
        <p:txBody>
          <a:bodyPr wrap="square">
            <a:spAutoFit/>
          </a:bodyPr>
          <a:lstStyle/>
          <a:p>
            <a:pPr algn="just"/>
            <a:r>
              <a:rPr lang="en-US" sz="3200" b="1" dirty="0">
                <a:solidFill>
                  <a:srgbClr val="0000FF"/>
                </a:solidFill>
              </a:rPr>
              <a:t>Pipelining</a:t>
            </a:r>
          </a:p>
          <a:p>
            <a:pPr marL="457200" indent="-457200" algn="just">
              <a:buFont typeface="Arial" pitchFamily="34" charset="0"/>
              <a:buChar char="•"/>
            </a:pPr>
            <a:r>
              <a:rPr lang="en-US" sz="3200" dirty="0"/>
              <a:t>In networking and in other areas, a task is often begun before the previous task has ended. </a:t>
            </a:r>
          </a:p>
          <a:p>
            <a:pPr marL="457200" indent="-457200" algn="just">
              <a:buFont typeface="Arial" pitchFamily="34" charset="0"/>
              <a:buChar char="•"/>
            </a:pPr>
            <a:r>
              <a:rPr lang="en-US" sz="3200" dirty="0"/>
              <a:t>There is no pipelining in the Stop-and-Wait     protocol because a sender must wait for a    </a:t>
            </a:r>
          </a:p>
          <a:p>
            <a:pPr algn="just"/>
            <a:r>
              <a:rPr lang="en-US" sz="3200" dirty="0"/>
              <a:t>    packet to reach the destination and be </a:t>
            </a:r>
          </a:p>
          <a:p>
            <a:pPr algn="just"/>
            <a:r>
              <a:rPr lang="en-US" sz="3200" dirty="0"/>
              <a:t>     acknowledged before the next packet can be </a:t>
            </a:r>
          </a:p>
          <a:p>
            <a:pPr algn="just"/>
            <a:r>
              <a:rPr lang="en-US" sz="3200" dirty="0"/>
              <a:t>     sent.</a:t>
            </a:r>
          </a:p>
        </p:txBody>
      </p:sp>
    </p:spTree>
    <p:extLst>
      <p:ext uri="{BB962C8B-B14F-4D97-AF65-F5344CB8AC3E}">
        <p14:creationId xmlns:p14="http://schemas.microsoft.com/office/powerpoint/2010/main" val="1796827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C70A0E-280B-444B-2F96-B0369F1F7ED4}"/>
              </a:ext>
            </a:extLst>
          </p:cNvPr>
          <p:cNvSpPr txBox="1"/>
          <p:nvPr/>
        </p:nvSpPr>
        <p:spPr>
          <a:xfrm>
            <a:off x="457200" y="685800"/>
            <a:ext cx="8229600" cy="1415772"/>
          </a:xfrm>
          <a:prstGeom prst="rect">
            <a:avLst/>
          </a:prstGeom>
          <a:noFill/>
        </p:spPr>
        <p:txBody>
          <a:bodyPr wrap="square">
            <a:spAutoFit/>
          </a:bodyPr>
          <a:lstStyle/>
          <a:p>
            <a:pPr algn="l"/>
            <a:r>
              <a:rPr lang="en-IN" sz="3200" b="0" i="0" u="none" strike="noStrike" baseline="0" dirty="0">
                <a:solidFill>
                  <a:srgbClr val="71CDDA"/>
                </a:solidFill>
                <a:latin typeface="Generic37-Regular"/>
              </a:rPr>
              <a:t>USER DATAGRAM PROTOCOL (UDP)</a:t>
            </a:r>
          </a:p>
          <a:p>
            <a:pPr algn="just"/>
            <a:r>
              <a:rPr lang="en-IN" sz="1800" b="0" i="0" u="none" strike="noStrike" baseline="0" dirty="0">
                <a:solidFill>
                  <a:srgbClr val="050708"/>
                </a:solidFill>
                <a:latin typeface="Times New Roman" panose="02020603050405020304" pitchFamily="18" charset="0"/>
                <a:cs typeface="Times New Roman" panose="02020603050405020304" pitchFamily="18" charset="0"/>
              </a:rPr>
              <a:t>The User Datagram Protocol (UDP) is a connectionless, unreliable transport protocol. </a:t>
            </a:r>
            <a:r>
              <a:rPr lang="en-GB" sz="1800" b="0" i="0" u="none" strike="noStrike" baseline="0" dirty="0">
                <a:solidFill>
                  <a:srgbClr val="050708"/>
                </a:solidFill>
                <a:latin typeface="Times New Roman" panose="02020603050405020304" pitchFamily="18" charset="0"/>
                <a:cs typeface="Times New Roman" panose="02020603050405020304" pitchFamily="18" charset="0"/>
              </a:rPr>
              <a:t>It does not add anything to the services of IP except for providing process-to-process communication instead of host-to-host communication.</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AE2E669-6724-50C7-FDAF-F52D3BF1A0D3}"/>
              </a:ext>
            </a:extLst>
          </p:cNvPr>
          <p:cNvPicPr>
            <a:picLocks noChangeAspect="1"/>
          </p:cNvPicPr>
          <p:nvPr/>
        </p:nvPicPr>
        <p:blipFill>
          <a:blip r:embed="rId2"/>
          <a:stretch>
            <a:fillRect/>
          </a:stretch>
        </p:blipFill>
        <p:spPr>
          <a:xfrm>
            <a:off x="457200" y="2514599"/>
            <a:ext cx="8001000" cy="3564803"/>
          </a:xfrm>
          <a:prstGeom prst="rect">
            <a:avLst/>
          </a:prstGeom>
        </p:spPr>
      </p:pic>
    </p:spTree>
    <p:extLst>
      <p:ext uri="{BB962C8B-B14F-4D97-AF65-F5344CB8AC3E}">
        <p14:creationId xmlns:p14="http://schemas.microsoft.com/office/powerpoint/2010/main" val="3454606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E30463-F23F-AFEA-A5A1-CF41B64349CC}"/>
              </a:ext>
            </a:extLst>
          </p:cNvPr>
          <p:cNvSpPr txBox="1"/>
          <p:nvPr/>
        </p:nvSpPr>
        <p:spPr>
          <a:xfrm>
            <a:off x="304800" y="838200"/>
            <a:ext cx="8458200" cy="4124206"/>
          </a:xfrm>
          <a:prstGeom prst="rect">
            <a:avLst/>
          </a:prstGeom>
          <a:noFill/>
        </p:spPr>
        <p:txBody>
          <a:bodyPr wrap="square">
            <a:spAutoFit/>
          </a:bodyPr>
          <a:lstStyle/>
          <a:p>
            <a:pPr algn="l"/>
            <a:r>
              <a:rPr lang="en-IN" sz="2800" b="0" i="0" u="none" strike="noStrike" baseline="0" dirty="0">
                <a:solidFill>
                  <a:srgbClr val="71CDDA"/>
                </a:solidFill>
                <a:latin typeface="Generic37-Regular"/>
              </a:rPr>
              <a:t>Example 3.11</a:t>
            </a:r>
          </a:p>
          <a:p>
            <a:pPr algn="l"/>
            <a:r>
              <a:rPr lang="en-GB" sz="2400" b="0" i="0" u="none" strike="noStrike" baseline="0" dirty="0">
                <a:solidFill>
                  <a:srgbClr val="050708"/>
                </a:solidFill>
                <a:latin typeface="Generic39-Regular"/>
              </a:rPr>
              <a:t>The following is the contents of a UDP header in hexadecimal format. CB84000D001C001C</a:t>
            </a:r>
          </a:p>
          <a:p>
            <a:pPr algn="l"/>
            <a:r>
              <a:rPr lang="en-GB" sz="2800" b="0" i="0" u="none" strike="noStrike" baseline="0" dirty="0">
                <a:solidFill>
                  <a:srgbClr val="71CDDA"/>
                </a:solidFill>
                <a:latin typeface="Generic37-Regular"/>
              </a:rPr>
              <a:t>a. </a:t>
            </a:r>
            <a:r>
              <a:rPr lang="en-GB" sz="2400" b="0" i="0" u="none" strike="noStrike" baseline="0" dirty="0">
                <a:solidFill>
                  <a:srgbClr val="050708"/>
                </a:solidFill>
                <a:latin typeface="Generic39-Regular"/>
              </a:rPr>
              <a:t>What is the source port number?</a:t>
            </a:r>
          </a:p>
          <a:p>
            <a:pPr algn="l"/>
            <a:r>
              <a:rPr lang="en-GB" sz="2800" b="0" i="0" u="none" strike="noStrike" baseline="0" dirty="0">
                <a:solidFill>
                  <a:srgbClr val="71CDDA"/>
                </a:solidFill>
                <a:latin typeface="Generic37-Regular"/>
              </a:rPr>
              <a:t>b. </a:t>
            </a:r>
            <a:r>
              <a:rPr lang="en-GB" sz="2400" b="0" i="0" u="none" strike="noStrike" baseline="0" dirty="0">
                <a:solidFill>
                  <a:srgbClr val="050708"/>
                </a:solidFill>
                <a:latin typeface="Generic39-Regular"/>
              </a:rPr>
              <a:t>What is the destination port number?</a:t>
            </a:r>
          </a:p>
          <a:p>
            <a:pPr algn="l"/>
            <a:r>
              <a:rPr lang="en-GB" sz="2800" b="0" i="0" u="none" strike="noStrike" baseline="0" dirty="0">
                <a:solidFill>
                  <a:srgbClr val="71CDDA"/>
                </a:solidFill>
                <a:latin typeface="Generic37-Regular"/>
              </a:rPr>
              <a:t>c. </a:t>
            </a:r>
            <a:r>
              <a:rPr lang="en-GB" sz="2400" b="0" i="0" u="none" strike="noStrike" baseline="0" dirty="0">
                <a:solidFill>
                  <a:srgbClr val="050708"/>
                </a:solidFill>
                <a:latin typeface="Generic39-Regular"/>
              </a:rPr>
              <a:t>What is the total length of the user datagram?</a:t>
            </a:r>
          </a:p>
          <a:p>
            <a:pPr algn="l"/>
            <a:r>
              <a:rPr lang="en-GB" sz="2800" b="0" i="0" u="none" strike="noStrike" baseline="0" dirty="0">
                <a:solidFill>
                  <a:srgbClr val="71CDDA"/>
                </a:solidFill>
                <a:latin typeface="Generic37-Regular"/>
              </a:rPr>
              <a:t>d. </a:t>
            </a:r>
            <a:r>
              <a:rPr lang="en-GB" sz="2400" b="0" i="0" u="none" strike="noStrike" baseline="0" dirty="0">
                <a:solidFill>
                  <a:srgbClr val="050708"/>
                </a:solidFill>
                <a:latin typeface="Generic39-Regular"/>
              </a:rPr>
              <a:t>What is the length of the data?</a:t>
            </a:r>
          </a:p>
          <a:p>
            <a:pPr algn="l"/>
            <a:r>
              <a:rPr lang="en-GB" sz="2800" b="0" i="0" u="none" strike="noStrike" baseline="0" dirty="0">
                <a:solidFill>
                  <a:srgbClr val="71CDDA"/>
                </a:solidFill>
                <a:latin typeface="Generic37-Regular"/>
              </a:rPr>
              <a:t>e. </a:t>
            </a:r>
            <a:r>
              <a:rPr lang="en-GB" sz="2400" b="0" i="0" u="none" strike="noStrike" baseline="0" dirty="0">
                <a:solidFill>
                  <a:srgbClr val="050708"/>
                </a:solidFill>
                <a:latin typeface="Generic39-Regular"/>
              </a:rPr>
              <a:t>Is the packet directed from a client to a server or vice versa?</a:t>
            </a:r>
          </a:p>
          <a:p>
            <a:pPr algn="l"/>
            <a:r>
              <a:rPr lang="en-GB" sz="2800" b="0" i="0" u="none" strike="noStrike" baseline="0" dirty="0">
                <a:solidFill>
                  <a:srgbClr val="71CDDA"/>
                </a:solidFill>
                <a:latin typeface="Generic37-Regular"/>
              </a:rPr>
              <a:t>f. </a:t>
            </a:r>
            <a:r>
              <a:rPr lang="en-GB" sz="2400" b="0" i="0" u="none" strike="noStrike" baseline="0" dirty="0">
                <a:solidFill>
                  <a:srgbClr val="050708"/>
                </a:solidFill>
                <a:latin typeface="Generic39-Regular"/>
              </a:rPr>
              <a:t>What is the client process?</a:t>
            </a:r>
          </a:p>
          <a:p>
            <a:pPr algn="l"/>
            <a:endParaRPr lang="en-IN" dirty="0"/>
          </a:p>
        </p:txBody>
      </p:sp>
    </p:spTree>
    <p:extLst>
      <p:ext uri="{BB962C8B-B14F-4D97-AF65-F5344CB8AC3E}">
        <p14:creationId xmlns:p14="http://schemas.microsoft.com/office/powerpoint/2010/main" val="37935382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C339D4-8EBF-263E-CAE4-5C1FA84691B0}"/>
              </a:ext>
            </a:extLst>
          </p:cNvPr>
          <p:cNvSpPr txBox="1"/>
          <p:nvPr/>
        </p:nvSpPr>
        <p:spPr>
          <a:xfrm>
            <a:off x="228600" y="0"/>
            <a:ext cx="8763000" cy="6370975"/>
          </a:xfrm>
          <a:prstGeom prst="rect">
            <a:avLst/>
          </a:prstGeom>
          <a:noFill/>
        </p:spPr>
        <p:txBody>
          <a:bodyPr wrap="square">
            <a:spAutoFit/>
          </a:bodyPr>
          <a:lstStyle/>
          <a:p>
            <a:pPr algn="l"/>
            <a:r>
              <a:rPr lang="en-IN" sz="2000" b="0" i="0" u="none" strike="noStrike" baseline="0" dirty="0">
                <a:solidFill>
                  <a:srgbClr val="050708"/>
                </a:solidFill>
                <a:latin typeface="Generic37-Regular"/>
              </a:rPr>
              <a:t>Solution</a:t>
            </a:r>
          </a:p>
          <a:p>
            <a:pPr algn="l"/>
            <a:r>
              <a:rPr lang="en-GB" sz="2000" b="0" i="0" u="none" strike="noStrike" baseline="0" dirty="0">
                <a:solidFill>
                  <a:srgbClr val="71CDDA"/>
                </a:solidFill>
                <a:latin typeface="Generic37-Regular"/>
              </a:rPr>
              <a:t>a</a:t>
            </a:r>
            <a:r>
              <a:rPr lang="en-GB" sz="2800" b="0" i="0" u="none" strike="noStrike" baseline="0" dirty="0">
                <a:solidFill>
                  <a:srgbClr val="71CDDA"/>
                </a:solidFill>
                <a:latin typeface="Times New Roman" panose="02020603050405020304" pitchFamily="18" charset="0"/>
                <a:cs typeface="Times New Roman" panose="02020603050405020304" pitchFamily="18" charset="0"/>
              </a:rPr>
              <a:t>. </a:t>
            </a:r>
            <a:r>
              <a:rPr lang="en-GB" sz="2400" b="0" i="0" u="none" strike="noStrike" baseline="0" dirty="0">
                <a:solidFill>
                  <a:srgbClr val="050708"/>
                </a:solidFill>
                <a:latin typeface="Times New Roman" panose="02020603050405020304" pitchFamily="18" charset="0"/>
                <a:cs typeface="Times New Roman" panose="02020603050405020304" pitchFamily="18" charset="0"/>
              </a:rPr>
              <a:t>The source port number is the first four hexadecimal digits (CB84)</a:t>
            </a:r>
            <a:r>
              <a:rPr lang="en-GB" sz="1000" b="0" i="0" u="none" strike="noStrike" baseline="0" dirty="0">
                <a:solidFill>
                  <a:srgbClr val="050708"/>
                </a:solidFill>
                <a:latin typeface="Times New Roman" panose="02020603050405020304" pitchFamily="18" charset="0"/>
                <a:cs typeface="Times New Roman" panose="02020603050405020304" pitchFamily="18" charset="0"/>
              </a:rPr>
              <a:t>16 </a:t>
            </a:r>
            <a:r>
              <a:rPr lang="en-GB" sz="2400" b="0" i="0" u="none" strike="noStrike" baseline="0" dirty="0">
                <a:solidFill>
                  <a:srgbClr val="050708"/>
                </a:solidFill>
                <a:latin typeface="Times New Roman" panose="02020603050405020304" pitchFamily="18" charset="0"/>
                <a:cs typeface="Times New Roman" panose="02020603050405020304" pitchFamily="18" charset="0"/>
              </a:rPr>
              <a:t>, which means that</a:t>
            </a:r>
          </a:p>
          <a:p>
            <a:pPr algn="l"/>
            <a:r>
              <a:rPr lang="en-GB" sz="2400" b="0" i="0" u="none" strike="noStrike" baseline="0" dirty="0">
                <a:solidFill>
                  <a:srgbClr val="050708"/>
                </a:solidFill>
                <a:latin typeface="Times New Roman" panose="02020603050405020304" pitchFamily="18" charset="0"/>
                <a:cs typeface="Times New Roman" panose="02020603050405020304" pitchFamily="18" charset="0"/>
              </a:rPr>
              <a:t>the source port number is 52100.</a:t>
            </a:r>
          </a:p>
          <a:p>
            <a:pPr algn="l"/>
            <a:r>
              <a:rPr lang="en-GB" sz="2800" b="0" i="0" u="none" strike="noStrike" baseline="0" dirty="0">
                <a:solidFill>
                  <a:srgbClr val="71CDDA"/>
                </a:solidFill>
                <a:latin typeface="Times New Roman" panose="02020603050405020304" pitchFamily="18" charset="0"/>
                <a:cs typeface="Times New Roman" panose="02020603050405020304" pitchFamily="18" charset="0"/>
              </a:rPr>
              <a:t>b. </a:t>
            </a:r>
            <a:r>
              <a:rPr lang="en-GB" sz="2400" b="0" i="0" u="none" strike="noStrike" baseline="0" dirty="0">
                <a:solidFill>
                  <a:srgbClr val="050708"/>
                </a:solidFill>
                <a:latin typeface="Times New Roman" panose="02020603050405020304" pitchFamily="18" charset="0"/>
                <a:cs typeface="Times New Roman" panose="02020603050405020304" pitchFamily="18" charset="0"/>
              </a:rPr>
              <a:t>The destination port number is the second four hexadecimal digits (000D)</a:t>
            </a:r>
            <a:r>
              <a:rPr lang="en-GB" sz="1000" b="0" i="0" u="none" strike="noStrike" baseline="0" dirty="0">
                <a:solidFill>
                  <a:srgbClr val="050708"/>
                </a:solidFill>
                <a:latin typeface="Times New Roman" panose="02020603050405020304" pitchFamily="18" charset="0"/>
                <a:cs typeface="Times New Roman" panose="02020603050405020304" pitchFamily="18" charset="0"/>
              </a:rPr>
              <a:t>16</a:t>
            </a:r>
            <a:r>
              <a:rPr lang="en-GB" sz="2400" b="0" i="0" u="none" strike="noStrike" baseline="0" dirty="0">
                <a:solidFill>
                  <a:srgbClr val="050708"/>
                </a:solidFill>
                <a:latin typeface="Times New Roman" panose="02020603050405020304" pitchFamily="18" charset="0"/>
                <a:cs typeface="Times New Roman" panose="02020603050405020304" pitchFamily="18" charset="0"/>
              </a:rPr>
              <a:t>, which</a:t>
            </a:r>
          </a:p>
          <a:p>
            <a:pPr algn="l"/>
            <a:r>
              <a:rPr lang="en-GB" sz="2400" b="0" i="0" u="none" strike="noStrike" baseline="0" dirty="0">
                <a:solidFill>
                  <a:srgbClr val="050708"/>
                </a:solidFill>
                <a:latin typeface="Times New Roman" panose="02020603050405020304" pitchFamily="18" charset="0"/>
                <a:cs typeface="Times New Roman" panose="02020603050405020304" pitchFamily="18" charset="0"/>
              </a:rPr>
              <a:t>means that the destination port number is 13.</a:t>
            </a:r>
          </a:p>
          <a:p>
            <a:pPr algn="l"/>
            <a:r>
              <a:rPr lang="en-GB" sz="2800" b="0" i="0" u="none" strike="noStrike" baseline="0" dirty="0">
                <a:solidFill>
                  <a:srgbClr val="71CDDA"/>
                </a:solidFill>
                <a:latin typeface="Times New Roman" panose="02020603050405020304" pitchFamily="18" charset="0"/>
                <a:cs typeface="Times New Roman" panose="02020603050405020304" pitchFamily="18" charset="0"/>
              </a:rPr>
              <a:t>c. </a:t>
            </a:r>
            <a:r>
              <a:rPr lang="en-GB" sz="2400" b="0" i="0" u="none" strike="noStrike" baseline="0" dirty="0">
                <a:solidFill>
                  <a:srgbClr val="050708"/>
                </a:solidFill>
                <a:latin typeface="Times New Roman" panose="02020603050405020304" pitchFamily="18" charset="0"/>
                <a:cs typeface="Times New Roman" panose="02020603050405020304" pitchFamily="18" charset="0"/>
              </a:rPr>
              <a:t>The third four hexadecimal digits (001C)</a:t>
            </a:r>
            <a:r>
              <a:rPr lang="en-GB" sz="1000" b="0" i="0" u="none" strike="noStrike" baseline="0" dirty="0">
                <a:solidFill>
                  <a:srgbClr val="050708"/>
                </a:solidFill>
                <a:latin typeface="Times New Roman" panose="02020603050405020304" pitchFamily="18" charset="0"/>
                <a:cs typeface="Times New Roman" panose="02020603050405020304" pitchFamily="18" charset="0"/>
              </a:rPr>
              <a:t>16 </a:t>
            </a:r>
            <a:r>
              <a:rPr lang="en-GB" sz="2400" b="0" i="0" u="none" strike="noStrike" baseline="0" dirty="0">
                <a:solidFill>
                  <a:srgbClr val="050708"/>
                </a:solidFill>
                <a:latin typeface="Times New Roman" panose="02020603050405020304" pitchFamily="18" charset="0"/>
                <a:cs typeface="Times New Roman" panose="02020603050405020304" pitchFamily="18" charset="0"/>
              </a:rPr>
              <a:t>define the length of the whole UDP packet as</a:t>
            </a:r>
          </a:p>
          <a:p>
            <a:pPr algn="l"/>
            <a:r>
              <a:rPr lang="en-IN" sz="2400" b="0" i="0" u="none" strike="noStrike" baseline="0" dirty="0">
                <a:solidFill>
                  <a:srgbClr val="050708"/>
                </a:solidFill>
                <a:latin typeface="Times New Roman" panose="02020603050405020304" pitchFamily="18" charset="0"/>
                <a:cs typeface="Times New Roman" panose="02020603050405020304" pitchFamily="18" charset="0"/>
              </a:rPr>
              <a:t>28 bytes.</a:t>
            </a:r>
          </a:p>
          <a:p>
            <a:pPr algn="l"/>
            <a:r>
              <a:rPr lang="en-GB" sz="2800" b="0" i="0" u="none" strike="noStrike" baseline="0" dirty="0">
                <a:solidFill>
                  <a:srgbClr val="71CDDA"/>
                </a:solidFill>
                <a:latin typeface="Times New Roman" panose="02020603050405020304" pitchFamily="18" charset="0"/>
                <a:cs typeface="Times New Roman" panose="02020603050405020304" pitchFamily="18" charset="0"/>
              </a:rPr>
              <a:t>d. </a:t>
            </a:r>
            <a:r>
              <a:rPr lang="en-GB" sz="2400" b="0" i="0" u="none" strike="noStrike" baseline="0" dirty="0">
                <a:solidFill>
                  <a:srgbClr val="050708"/>
                </a:solidFill>
                <a:latin typeface="Times New Roman" panose="02020603050405020304" pitchFamily="18" charset="0"/>
                <a:cs typeface="Times New Roman" panose="02020603050405020304" pitchFamily="18" charset="0"/>
              </a:rPr>
              <a:t>The length of the data is the length of the whole packet minus the length of the header, or </a:t>
            </a:r>
            <a:r>
              <a:rPr lang="en-IN" sz="2400" b="0" i="0" u="none" strike="noStrike" baseline="0" dirty="0">
                <a:solidFill>
                  <a:srgbClr val="050708"/>
                </a:solidFill>
                <a:latin typeface="Times New Roman" panose="02020603050405020304" pitchFamily="18" charset="0"/>
                <a:cs typeface="Times New Roman" panose="02020603050405020304" pitchFamily="18" charset="0"/>
              </a:rPr>
              <a:t>28 − 8 </a:t>
            </a:r>
            <a:r>
              <a:rPr lang="en-IN" sz="2800" b="0" i="0" u="none" strike="noStrike" baseline="0" dirty="0">
                <a:solidFill>
                  <a:srgbClr val="050708"/>
                </a:solidFill>
                <a:latin typeface="Times New Roman" panose="02020603050405020304" pitchFamily="18" charset="0"/>
                <a:cs typeface="Times New Roman" panose="02020603050405020304" pitchFamily="18" charset="0"/>
              </a:rPr>
              <a:t>= </a:t>
            </a:r>
            <a:r>
              <a:rPr lang="en-IN" sz="2400" b="0" i="0" u="none" strike="noStrike" baseline="0" dirty="0">
                <a:solidFill>
                  <a:srgbClr val="050708"/>
                </a:solidFill>
                <a:latin typeface="Times New Roman" panose="02020603050405020304" pitchFamily="18" charset="0"/>
                <a:cs typeface="Times New Roman" panose="02020603050405020304" pitchFamily="18" charset="0"/>
              </a:rPr>
              <a:t>20 bytes.</a:t>
            </a:r>
          </a:p>
          <a:p>
            <a:pPr algn="l"/>
            <a:r>
              <a:rPr lang="en-GB" sz="2800" b="0" i="0" u="none" strike="noStrike" baseline="0" dirty="0">
                <a:solidFill>
                  <a:srgbClr val="71CDDA"/>
                </a:solidFill>
                <a:latin typeface="Times New Roman" panose="02020603050405020304" pitchFamily="18" charset="0"/>
                <a:cs typeface="Times New Roman" panose="02020603050405020304" pitchFamily="18" charset="0"/>
              </a:rPr>
              <a:t>e. </a:t>
            </a:r>
            <a:r>
              <a:rPr lang="en-GB" sz="2400" b="0" i="0" u="none" strike="noStrike" baseline="0" dirty="0">
                <a:solidFill>
                  <a:srgbClr val="050708"/>
                </a:solidFill>
                <a:latin typeface="Times New Roman" panose="02020603050405020304" pitchFamily="18" charset="0"/>
                <a:cs typeface="Times New Roman" panose="02020603050405020304" pitchFamily="18" charset="0"/>
              </a:rPr>
              <a:t>Since the destination port number is 13 (well-known port), the packet is from the client</a:t>
            </a:r>
          </a:p>
          <a:p>
            <a:pPr algn="l"/>
            <a:r>
              <a:rPr lang="en-IN" sz="2400" b="0" i="0" u="none" strike="noStrike" baseline="0" dirty="0">
                <a:solidFill>
                  <a:srgbClr val="050708"/>
                </a:solidFill>
                <a:latin typeface="Times New Roman" panose="02020603050405020304" pitchFamily="18" charset="0"/>
                <a:cs typeface="Times New Roman" panose="02020603050405020304" pitchFamily="18" charset="0"/>
              </a:rPr>
              <a:t>to the server.</a:t>
            </a:r>
          </a:p>
          <a:p>
            <a:pPr algn="l"/>
            <a:r>
              <a:rPr lang="en-GB" sz="2800" b="0" i="0" u="none" strike="noStrike" baseline="0" dirty="0">
                <a:solidFill>
                  <a:srgbClr val="71CDDA"/>
                </a:solidFill>
                <a:latin typeface="Times New Roman" panose="02020603050405020304" pitchFamily="18" charset="0"/>
                <a:cs typeface="Times New Roman" panose="02020603050405020304" pitchFamily="18" charset="0"/>
              </a:rPr>
              <a:t>f. </a:t>
            </a:r>
            <a:r>
              <a:rPr lang="en-GB" sz="2400" b="0" i="0" u="none" strike="noStrike" baseline="0" dirty="0">
                <a:solidFill>
                  <a:srgbClr val="050708"/>
                </a:solidFill>
                <a:latin typeface="Times New Roman" panose="02020603050405020304" pitchFamily="18" charset="0"/>
                <a:cs typeface="Times New Roman" panose="02020603050405020304" pitchFamily="18" charset="0"/>
              </a:rPr>
              <a:t>The client process is the Daytime.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25348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60C770-E6B5-B496-72E6-679E2D86B749}"/>
              </a:ext>
            </a:extLst>
          </p:cNvPr>
          <p:cNvPicPr>
            <a:picLocks noChangeAspect="1"/>
          </p:cNvPicPr>
          <p:nvPr/>
        </p:nvPicPr>
        <p:blipFill>
          <a:blip r:embed="rId2"/>
          <a:stretch>
            <a:fillRect/>
          </a:stretch>
        </p:blipFill>
        <p:spPr>
          <a:xfrm>
            <a:off x="152400" y="1066800"/>
            <a:ext cx="8599035" cy="3929281"/>
          </a:xfrm>
          <a:prstGeom prst="rect">
            <a:avLst/>
          </a:prstGeom>
        </p:spPr>
      </p:pic>
    </p:spTree>
    <p:extLst>
      <p:ext uri="{BB962C8B-B14F-4D97-AF65-F5344CB8AC3E}">
        <p14:creationId xmlns:p14="http://schemas.microsoft.com/office/powerpoint/2010/main" val="3385362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1F970B-375E-C8C5-1122-9EF40B40053F}"/>
              </a:ext>
            </a:extLst>
          </p:cNvPr>
          <p:cNvSpPr>
            <a:spLocks noGrp="1"/>
          </p:cNvSpPr>
          <p:nvPr>
            <p:ph idx="1"/>
          </p:nvPr>
        </p:nvSpPr>
        <p:spPr>
          <a:xfrm>
            <a:off x="381000" y="152400"/>
            <a:ext cx="8305800" cy="5973763"/>
          </a:xfrm>
        </p:spPr>
        <p:txBody>
          <a:bodyPr/>
          <a:lstStyle/>
          <a:p>
            <a:pPr algn="l"/>
            <a:r>
              <a:rPr lang="en-IN" sz="2400" b="0" i="0" u="none" strike="noStrike" baseline="0" dirty="0">
                <a:solidFill>
                  <a:srgbClr val="71CDDA"/>
                </a:solidFill>
                <a:latin typeface="Generic42-Regular"/>
              </a:rPr>
              <a:t>Process-to-Process Communication</a:t>
            </a:r>
          </a:p>
          <a:p>
            <a:pPr algn="l"/>
            <a:r>
              <a:rPr lang="en-GB" sz="2400" b="0" i="0" u="none" strike="noStrike" baseline="0" dirty="0">
                <a:solidFill>
                  <a:srgbClr val="050708"/>
                </a:solidFill>
                <a:latin typeface="Generic39-Regular"/>
              </a:rPr>
              <a:t>UDP provides process-to-process communication using socket addresses, a combination of IP addresses and port numbers.</a:t>
            </a:r>
          </a:p>
          <a:p>
            <a:pPr algn="l"/>
            <a:endParaRPr lang="en-GB" sz="2400" dirty="0">
              <a:solidFill>
                <a:srgbClr val="050708"/>
              </a:solidFill>
              <a:latin typeface="Generic39-Regular"/>
            </a:endParaRPr>
          </a:p>
          <a:p>
            <a:pPr marL="0" indent="0" algn="l">
              <a:buNone/>
            </a:pPr>
            <a:endParaRPr lang="en-GB" sz="2400" b="0" i="0" u="none" strike="noStrike" baseline="0" dirty="0">
              <a:solidFill>
                <a:srgbClr val="050708"/>
              </a:solidFill>
              <a:latin typeface="Generic39-Regular"/>
            </a:endParaRPr>
          </a:p>
          <a:p>
            <a:pPr marL="0" indent="0" algn="l">
              <a:buNone/>
            </a:pPr>
            <a:endParaRPr lang="en-IN" dirty="0"/>
          </a:p>
        </p:txBody>
      </p:sp>
    </p:spTree>
    <p:extLst>
      <p:ext uri="{BB962C8B-B14F-4D97-AF65-F5344CB8AC3E}">
        <p14:creationId xmlns:p14="http://schemas.microsoft.com/office/powerpoint/2010/main" val="65983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963" y="1676400"/>
            <a:ext cx="862407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6293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50CB8-D650-380E-723D-B42169B24615}"/>
              </a:ext>
            </a:extLst>
          </p:cNvPr>
          <p:cNvSpPr>
            <a:spLocks noGrp="1"/>
          </p:cNvSpPr>
          <p:nvPr>
            <p:ph idx="1"/>
          </p:nvPr>
        </p:nvSpPr>
        <p:spPr>
          <a:xfrm>
            <a:off x="457200" y="76200"/>
            <a:ext cx="8229600" cy="6629400"/>
          </a:xfrm>
        </p:spPr>
        <p:txBody>
          <a:bodyPr>
            <a:normAutofit fontScale="92500" lnSpcReduction="10000"/>
          </a:bodyPr>
          <a:lstStyle/>
          <a:p>
            <a:pPr marL="0" indent="0" algn="just">
              <a:buNone/>
            </a:pPr>
            <a:r>
              <a:rPr lang="en-IN" sz="2200" b="1" i="0" u="none" strike="noStrike" baseline="0" dirty="0">
                <a:latin typeface="Times New Roman" panose="02020603050405020304" pitchFamily="18" charset="0"/>
                <a:cs typeface="Times New Roman" panose="02020603050405020304" pitchFamily="18" charset="0"/>
              </a:rPr>
              <a:t>Typical Applications</a:t>
            </a:r>
          </a:p>
          <a:p>
            <a:pPr marL="0" indent="0" algn="just">
              <a:buNone/>
            </a:pPr>
            <a:r>
              <a:rPr lang="en-GB" sz="2200" b="0" i="0" u="none" strike="noStrike" baseline="0" dirty="0">
                <a:solidFill>
                  <a:srgbClr val="050708"/>
                </a:solidFill>
                <a:latin typeface="Times New Roman" panose="02020603050405020304" pitchFamily="18" charset="0"/>
                <a:cs typeface="Times New Roman" panose="02020603050405020304" pitchFamily="18" charset="0"/>
              </a:rPr>
              <a:t>The following shows some typical applications that can benefit more from the services of UDP than from those of TCP.</a:t>
            </a:r>
          </a:p>
          <a:p>
            <a:pPr algn="just"/>
            <a:r>
              <a:rPr lang="en-IN" sz="2400" b="0" i="0" u="none" strike="noStrike" baseline="0" dirty="0">
                <a:solidFill>
                  <a:srgbClr val="050708"/>
                </a:solidFill>
                <a:latin typeface="Times New Roman" panose="02020603050405020304" pitchFamily="18" charset="0"/>
                <a:cs typeface="Times New Roman" panose="02020603050405020304" pitchFamily="18" charset="0"/>
              </a:rPr>
              <a:t>UDP is suitable for a process that requires simple request-response communication </a:t>
            </a:r>
            <a:r>
              <a:rPr lang="en-GB" sz="2400" b="0" i="0" u="none" strike="noStrike" baseline="0" dirty="0">
                <a:solidFill>
                  <a:srgbClr val="050708"/>
                </a:solidFill>
                <a:latin typeface="Times New Roman" panose="02020603050405020304" pitchFamily="18" charset="0"/>
                <a:cs typeface="Times New Roman" panose="02020603050405020304" pitchFamily="18" charset="0"/>
              </a:rPr>
              <a:t>with little concern for flow and error control. It is not usually used for a process such as FTP that needs to send bulk data.</a:t>
            </a:r>
          </a:p>
          <a:p>
            <a:pPr algn="just"/>
            <a:r>
              <a:rPr lang="en-GB" sz="2400" b="0" i="0" u="none" strike="noStrike" baseline="0" dirty="0">
                <a:solidFill>
                  <a:srgbClr val="050708"/>
                </a:solidFill>
                <a:latin typeface="Times New Roman" panose="02020603050405020304" pitchFamily="18" charset="0"/>
                <a:cs typeface="Times New Roman" panose="02020603050405020304" pitchFamily="18" charset="0"/>
              </a:rPr>
              <a:t>UDP is suitable for a process with internal flow- and error-control mechanisms. For example, the Trivial File Transfer Protocol (TFTP) process includes flow and error control. It can easily use UDP.</a:t>
            </a:r>
          </a:p>
          <a:p>
            <a:pPr algn="just"/>
            <a:r>
              <a:rPr lang="en-GB" sz="2400" b="0" i="0" u="none" strike="noStrike" baseline="0" dirty="0">
                <a:solidFill>
                  <a:srgbClr val="050708"/>
                </a:solidFill>
                <a:latin typeface="Times New Roman" panose="02020603050405020304" pitchFamily="18" charset="0"/>
                <a:cs typeface="Times New Roman" panose="02020603050405020304" pitchFamily="18" charset="0"/>
              </a:rPr>
              <a:t>UDP is a suitable transport protocol for multicasting. Multicasting capability is embedded in the UDP software but not in the TCP software.</a:t>
            </a:r>
          </a:p>
          <a:p>
            <a:pPr algn="l"/>
            <a:r>
              <a:rPr lang="en-GB" sz="2400" b="0" i="0" u="none" strike="noStrike" baseline="0" dirty="0">
                <a:solidFill>
                  <a:srgbClr val="050708"/>
                </a:solidFill>
                <a:latin typeface="Times New Roman" panose="02020603050405020304" pitchFamily="18" charset="0"/>
                <a:cs typeface="Times New Roman" panose="02020603050405020304" pitchFamily="18" charset="0"/>
              </a:rPr>
              <a:t>UDP is used for management processes such as SNMP. </a:t>
            </a:r>
          </a:p>
          <a:p>
            <a:pPr algn="l"/>
            <a:r>
              <a:rPr lang="en-GB" sz="2400" b="0" i="0" u="none" strike="noStrike" baseline="0" dirty="0">
                <a:solidFill>
                  <a:srgbClr val="050708"/>
                </a:solidFill>
                <a:latin typeface="Times New Roman" panose="02020603050405020304" pitchFamily="18" charset="0"/>
                <a:cs typeface="Times New Roman" panose="02020603050405020304" pitchFamily="18" charset="0"/>
              </a:rPr>
              <a:t>UDP is used for some route updating protocols such as Routin</a:t>
            </a:r>
            <a:r>
              <a:rPr lang="en-GB" sz="2400" dirty="0">
                <a:solidFill>
                  <a:srgbClr val="050708"/>
                </a:solidFill>
                <a:latin typeface="Times New Roman" panose="02020603050405020304" pitchFamily="18" charset="0"/>
                <a:cs typeface="Times New Roman" panose="02020603050405020304" pitchFamily="18" charset="0"/>
              </a:rPr>
              <a:t>g </a:t>
            </a:r>
            <a:r>
              <a:rPr lang="en-GB" sz="2400" b="0" i="0" u="none" strike="noStrike" baseline="0" dirty="0">
                <a:solidFill>
                  <a:srgbClr val="050708"/>
                </a:solidFill>
                <a:latin typeface="Times New Roman" panose="02020603050405020304" pitchFamily="18" charset="0"/>
                <a:cs typeface="Times New Roman" panose="02020603050405020304" pitchFamily="18" charset="0"/>
              </a:rPr>
              <a:t>Information Protocol </a:t>
            </a:r>
            <a:r>
              <a:rPr lang="en-IN" sz="2400" b="0" i="0" u="none" strike="noStrike" baseline="0" dirty="0">
                <a:solidFill>
                  <a:srgbClr val="050708"/>
                </a:solidFill>
                <a:latin typeface="Times New Roman" panose="02020603050405020304" pitchFamily="18" charset="0"/>
                <a:cs typeface="Times New Roman" panose="02020603050405020304" pitchFamily="18" charset="0"/>
              </a:rPr>
              <a:t>(RIP). </a:t>
            </a:r>
          </a:p>
          <a:p>
            <a:pPr algn="just"/>
            <a:r>
              <a:rPr lang="en-GB" sz="2400" b="0" i="0" u="none" strike="noStrike" baseline="0" dirty="0">
                <a:solidFill>
                  <a:srgbClr val="050708"/>
                </a:solidFill>
                <a:latin typeface="Times New Roman" panose="02020603050405020304" pitchFamily="18" charset="0"/>
                <a:cs typeface="Times New Roman" panose="02020603050405020304" pitchFamily="18" charset="0"/>
              </a:rPr>
              <a:t>UDP is normally used for interactive real-time applications that cannot  tolerate uneven delay between sections of a received message</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759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534400" cy="5943600"/>
          </a:xfrm>
        </p:spPr>
        <p:txBody>
          <a:bodyPr>
            <a:normAutofit/>
          </a:bodyPr>
          <a:lstStyle/>
          <a:p>
            <a:pPr marL="0" indent="0" algn="just">
              <a:buNone/>
            </a:pPr>
            <a:r>
              <a:rPr lang="en-US" dirty="0">
                <a:solidFill>
                  <a:srgbClr val="0000FF"/>
                </a:solidFill>
              </a:rPr>
              <a:t>Addressing: Port Numbers</a:t>
            </a:r>
          </a:p>
          <a:p>
            <a:pPr algn="just"/>
            <a:r>
              <a:rPr lang="en-US" dirty="0"/>
              <a:t>Although there are a few ways to achieve process-to-process communication, the most common is through the client-server paradigm </a:t>
            </a:r>
          </a:p>
          <a:p>
            <a:pPr algn="just"/>
            <a:r>
              <a:rPr lang="en-US" dirty="0"/>
              <a:t>A process on the </a:t>
            </a:r>
            <a:r>
              <a:rPr lang="en-US" dirty="0">
                <a:solidFill>
                  <a:srgbClr val="0000FF"/>
                </a:solidFill>
              </a:rPr>
              <a:t>local host, called a client</a:t>
            </a:r>
            <a:r>
              <a:rPr lang="en-US" dirty="0"/>
              <a:t>, needs services from a process usually on the </a:t>
            </a:r>
            <a:r>
              <a:rPr lang="en-US" dirty="0">
                <a:solidFill>
                  <a:srgbClr val="0000FF"/>
                </a:solidFill>
              </a:rPr>
              <a:t>remote host, called a server.</a:t>
            </a:r>
          </a:p>
        </p:txBody>
      </p:sp>
      <p:pic>
        <p:nvPicPr>
          <p:cNvPr id="4" name="Picture 3">
            <a:extLst>
              <a:ext uri="{FF2B5EF4-FFF2-40B4-BE49-F238E27FC236}">
                <a16:creationId xmlns:a16="http://schemas.microsoft.com/office/drawing/2014/main" id="{18318962-7E7A-C894-7508-7AE17D923418}"/>
              </a:ext>
            </a:extLst>
          </p:cNvPr>
          <p:cNvPicPr>
            <a:picLocks noChangeAspect="1"/>
          </p:cNvPicPr>
          <p:nvPr/>
        </p:nvPicPr>
        <p:blipFill>
          <a:blip r:embed="rId2"/>
          <a:stretch>
            <a:fillRect/>
          </a:stretch>
        </p:blipFill>
        <p:spPr>
          <a:xfrm>
            <a:off x="182880" y="4426948"/>
            <a:ext cx="9144000" cy="1897652"/>
          </a:xfrm>
          <a:prstGeom prst="rect">
            <a:avLst/>
          </a:prstGeom>
        </p:spPr>
      </p:pic>
    </p:spTree>
    <p:extLst>
      <p:ext uri="{BB962C8B-B14F-4D97-AF65-F5344CB8AC3E}">
        <p14:creationId xmlns:p14="http://schemas.microsoft.com/office/powerpoint/2010/main" val="63095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algn="just"/>
            <a:r>
              <a:rPr lang="en-US" dirty="0">
                <a:solidFill>
                  <a:srgbClr val="0000FF"/>
                </a:solidFill>
              </a:rPr>
              <a:t>Well-known ports. </a:t>
            </a:r>
            <a:r>
              <a:rPr lang="en-US" dirty="0"/>
              <a:t>The ports ranging from 0 to 1,023 are assigned and controlled by ICANN. These are the well-known ports.</a:t>
            </a:r>
          </a:p>
          <a:p>
            <a:pPr algn="just"/>
            <a:r>
              <a:rPr lang="en-US" dirty="0">
                <a:solidFill>
                  <a:srgbClr val="0000FF"/>
                </a:solidFill>
              </a:rPr>
              <a:t>Registered ports. </a:t>
            </a:r>
            <a:r>
              <a:rPr lang="en-US" dirty="0"/>
              <a:t>The ports ranging from 1,024 to 49,151 are not assigned or controlled by ICANN. They can only be registered with ICANN to prevent duplication.</a:t>
            </a:r>
          </a:p>
          <a:p>
            <a:pPr algn="just"/>
            <a:r>
              <a:rPr lang="en-US" dirty="0">
                <a:solidFill>
                  <a:srgbClr val="0000FF"/>
                </a:solidFill>
              </a:rPr>
              <a:t>Dynamic ports.</a:t>
            </a:r>
            <a:r>
              <a:rPr lang="en-US" dirty="0"/>
              <a:t> The ports ranging from 49,152 to 65,535 are neither controlled nor registered. They can be used as temporary or private port numbers.</a:t>
            </a:r>
          </a:p>
        </p:txBody>
      </p:sp>
    </p:spTree>
    <p:extLst>
      <p:ext uri="{BB962C8B-B14F-4D97-AF65-F5344CB8AC3E}">
        <p14:creationId xmlns:p14="http://schemas.microsoft.com/office/powerpoint/2010/main" val="510423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6248400"/>
          </a:xfrm>
        </p:spPr>
        <p:txBody>
          <a:bodyPr>
            <a:normAutofit lnSpcReduction="10000"/>
          </a:bodyPr>
          <a:lstStyle/>
          <a:p>
            <a:pPr algn="just"/>
            <a:r>
              <a:rPr lang="en-US" dirty="0"/>
              <a:t>A remote computer can run several server programs at the same time, just as several local computers can run one or more client programs at the same time.</a:t>
            </a:r>
          </a:p>
          <a:p>
            <a:pPr algn="just"/>
            <a:r>
              <a:rPr lang="en-US" dirty="0"/>
              <a:t>For communication, </a:t>
            </a:r>
            <a:r>
              <a:rPr lang="en-US" dirty="0">
                <a:solidFill>
                  <a:srgbClr val="FF0000"/>
                </a:solidFill>
              </a:rPr>
              <a:t>the </a:t>
            </a:r>
            <a:r>
              <a:rPr lang="en-US" u="sng" dirty="0">
                <a:solidFill>
                  <a:srgbClr val="FF0000"/>
                </a:solidFill>
              </a:rPr>
              <a:t>local host</a:t>
            </a:r>
            <a:r>
              <a:rPr lang="en-US" dirty="0">
                <a:solidFill>
                  <a:srgbClr val="FF0000"/>
                </a:solidFill>
              </a:rPr>
              <a:t>, </a:t>
            </a:r>
            <a:r>
              <a:rPr lang="en-US" dirty="0">
                <a:solidFill>
                  <a:srgbClr val="0000FF"/>
                </a:solidFill>
              </a:rPr>
              <a:t>local</a:t>
            </a:r>
            <a:r>
              <a:rPr lang="en-US" dirty="0">
                <a:solidFill>
                  <a:srgbClr val="FF0000"/>
                </a:solidFill>
              </a:rPr>
              <a:t> </a:t>
            </a:r>
            <a:r>
              <a:rPr lang="en-US" u="sng" dirty="0">
                <a:solidFill>
                  <a:srgbClr val="0000FF"/>
                </a:solidFill>
              </a:rPr>
              <a:t>process,</a:t>
            </a:r>
            <a:r>
              <a:rPr lang="en-US" dirty="0">
                <a:solidFill>
                  <a:srgbClr val="FF0000"/>
                </a:solidFill>
              </a:rPr>
              <a:t> </a:t>
            </a:r>
            <a:r>
              <a:rPr lang="en-US" u="sng" dirty="0">
                <a:solidFill>
                  <a:srgbClr val="FF0000"/>
                </a:solidFill>
              </a:rPr>
              <a:t>remote host</a:t>
            </a:r>
            <a:r>
              <a:rPr lang="en-US" dirty="0">
                <a:solidFill>
                  <a:srgbClr val="FF0000"/>
                </a:solidFill>
              </a:rPr>
              <a:t>, and </a:t>
            </a:r>
            <a:r>
              <a:rPr lang="en-US" u="sng" dirty="0">
                <a:solidFill>
                  <a:srgbClr val="0000FF"/>
                </a:solidFill>
              </a:rPr>
              <a:t>remote process</a:t>
            </a:r>
            <a:r>
              <a:rPr lang="en-US" dirty="0">
                <a:solidFill>
                  <a:srgbClr val="FF0000"/>
                </a:solidFill>
              </a:rPr>
              <a:t> must be defined.</a:t>
            </a:r>
          </a:p>
          <a:p>
            <a:pPr algn="just"/>
            <a:r>
              <a:rPr lang="en-US" dirty="0"/>
              <a:t>The </a:t>
            </a:r>
            <a:r>
              <a:rPr lang="en-US" u="sng" dirty="0">
                <a:solidFill>
                  <a:srgbClr val="0000FF"/>
                </a:solidFill>
              </a:rPr>
              <a:t>local host and the remote host are defined using IP addresses </a:t>
            </a:r>
          </a:p>
          <a:p>
            <a:pPr algn="just"/>
            <a:r>
              <a:rPr lang="en-US" dirty="0"/>
              <a:t>To define the processes, </a:t>
            </a:r>
            <a:r>
              <a:rPr lang="en-US" dirty="0">
                <a:solidFill>
                  <a:srgbClr val="FF0000"/>
                </a:solidFill>
              </a:rPr>
              <a:t>second identifiers, called port numbers</a:t>
            </a:r>
            <a:r>
              <a:rPr lang="en-US" dirty="0"/>
              <a:t> are used.</a:t>
            </a:r>
          </a:p>
          <a:p>
            <a:pPr algn="just"/>
            <a:r>
              <a:rPr lang="en-US" dirty="0"/>
              <a:t>In the </a:t>
            </a:r>
            <a:r>
              <a:rPr lang="en-US" dirty="0">
                <a:solidFill>
                  <a:srgbClr val="0000FF"/>
                </a:solidFill>
              </a:rPr>
              <a:t>TCP/IP protocol suite</a:t>
            </a:r>
            <a:r>
              <a:rPr lang="en-US" dirty="0"/>
              <a:t>, the port numbers are integers between </a:t>
            </a:r>
            <a:r>
              <a:rPr lang="en-US" dirty="0">
                <a:solidFill>
                  <a:srgbClr val="C00000"/>
                </a:solidFill>
              </a:rPr>
              <a:t>0 and 65,535 (16 bits)</a:t>
            </a:r>
          </a:p>
        </p:txBody>
      </p:sp>
    </p:spTree>
    <p:extLst>
      <p:ext uri="{BB962C8B-B14F-4D97-AF65-F5344CB8AC3E}">
        <p14:creationId xmlns:p14="http://schemas.microsoft.com/office/powerpoint/2010/main" val="2304452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458200" cy="6400800"/>
          </a:xfrm>
        </p:spPr>
        <p:txBody>
          <a:bodyPr>
            <a:normAutofit/>
          </a:bodyPr>
          <a:lstStyle/>
          <a:p>
            <a:pPr algn="just"/>
            <a:r>
              <a:rPr lang="en-US" dirty="0"/>
              <a:t>The </a:t>
            </a:r>
            <a:r>
              <a:rPr lang="en-US" dirty="0">
                <a:solidFill>
                  <a:srgbClr val="0000FF"/>
                </a:solidFill>
              </a:rPr>
              <a:t>client program defines itself </a:t>
            </a:r>
            <a:r>
              <a:rPr lang="en-US" dirty="0"/>
              <a:t>with a port number, called the </a:t>
            </a:r>
            <a:r>
              <a:rPr lang="en-US" dirty="0">
                <a:solidFill>
                  <a:srgbClr val="0000FF"/>
                </a:solidFill>
              </a:rPr>
              <a:t>ephemeral port number</a:t>
            </a:r>
            <a:r>
              <a:rPr lang="en-US" dirty="0"/>
              <a:t>. he word ephemeral means </a:t>
            </a:r>
            <a:r>
              <a:rPr lang="en-US" dirty="0">
                <a:solidFill>
                  <a:srgbClr val="C00000"/>
                </a:solidFill>
              </a:rPr>
              <a:t>short-lived</a:t>
            </a:r>
            <a:r>
              <a:rPr lang="en-US" dirty="0"/>
              <a:t> and is used because the life of a client is normally short. </a:t>
            </a:r>
          </a:p>
          <a:p>
            <a:pPr algn="just"/>
            <a:r>
              <a:rPr lang="en-US" dirty="0"/>
              <a:t>An ephemeral port number is recommended to be greater than 1,023 for some client/server programs to work properly.</a:t>
            </a:r>
          </a:p>
          <a:p>
            <a:pPr algn="just"/>
            <a:r>
              <a:rPr lang="en-US" dirty="0"/>
              <a:t>Server process cannot choose port number randomly.</a:t>
            </a:r>
          </a:p>
          <a:p>
            <a:pPr algn="just"/>
            <a:r>
              <a:rPr lang="en-US" dirty="0">
                <a:solidFill>
                  <a:srgbClr val="C00000"/>
                </a:solidFill>
              </a:rPr>
              <a:t>TCP/IP has decided to use universal port numbers for servers</a:t>
            </a:r>
            <a:r>
              <a:rPr lang="en-US" dirty="0"/>
              <a:t>; these are called </a:t>
            </a:r>
            <a:r>
              <a:rPr lang="en-US" u="sng" dirty="0">
                <a:solidFill>
                  <a:srgbClr val="C00000"/>
                </a:solidFill>
              </a:rPr>
              <a:t>well-known port numbers.</a:t>
            </a:r>
          </a:p>
        </p:txBody>
      </p:sp>
    </p:spTree>
    <p:extLst>
      <p:ext uri="{BB962C8B-B14F-4D97-AF65-F5344CB8AC3E}">
        <p14:creationId xmlns:p14="http://schemas.microsoft.com/office/powerpoint/2010/main" val="1427101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3609</TotalTime>
  <Words>2177</Words>
  <Application>Microsoft Office PowerPoint</Application>
  <PresentationFormat>On-screen Show (4:3)</PresentationFormat>
  <Paragraphs>166</Paragraphs>
  <Slides>50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Generic37-Regular</vt:lpstr>
      <vt:lpstr>Generic39-Regular</vt:lpstr>
      <vt:lpstr>Generic42-Regular</vt:lpstr>
      <vt:lpstr>Times New Roman</vt:lpstr>
      <vt:lpstr>Office Theme</vt:lpstr>
      <vt:lpstr>TRANSPORT LAYER</vt:lpstr>
      <vt:lpstr>INTRODUCTION</vt:lpstr>
      <vt:lpstr>PowerPoint Presentation</vt:lpstr>
      <vt:lpstr>TRANSPORT LAYER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Error Control</vt:lpstr>
      <vt:lpstr>PowerPoint Presentation</vt:lpstr>
      <vt:lpstr>Acknowledgment</vt:lpstr>
      <vt:lpstr>Sliding Window</vt:lpstr>
      <vt:lpstr>PowerPoint Presentation</vt:lpstr>
      <vt:lpstr>Congestion Control</vt:lpstr>
      <vt:lpstr>Connectionless and Connection-Oriented Services</vt:lpstr>
      <vt:lpstr>Connectionless - flow control, error control, or congestion control cannot be effectively implemented.</vt:lpstr>
      <vt:lpstr>Connection-Oriented Services can implement flow control, error control, and congestion control</vt:lpstr>
      <vt:lpstr>Finite State Machine</vt:lpstr>
      <vt:lpstr>TRANSPORT LAYER PROTOCOLS</vt:lpstr>
      <vt:lpstr> SIMPLE PROTOCOL- Connectionless </vt:lpstr>
      <vt:lpstr>STOP AND WAIT PROTOCOL – SLIDING WINDOW SIZE IS ‘1’</vt:lpstr>
      <vt:lpstr>STOP &amp; WAIT</vt:lpstr>
      <vt:lpstr>PowerPoint Presentation</vt:lpstr>
      <vt:lpstr>Sequence Numbers</vt:lpstr>
      <vt:lpstr>PowerPoint Presentation</vt:lpstr>
      <vt:lpstr>PowerPoint Presentation</vt:lpstr>
      <vt:lpstr>FSM – STOP N WAIT</vt:lpstr>
      <vt:lpstr>PowerPoint Presentation</vt:lpstr>
      <vt:lpstr>Successful transmission</vt:lpstr>
      <vt:lpstr>Acknowledgement lost Previous Packet resent  </vt:lpstr>
      <vt:lpstr>2nd Packet lost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LAYER</dc:title>
  <dc:creator>Deepthi</dc:creator>
  <cp:lastModifiedBy>DEEPTHI SHETTY</cp:lastModifiedBy>
  <cp:revision>61</cp:revision>
  <dcterms:created xsi:type="dcterms:W3CDTF">2006-08-16T00:00:00Z</dcterms:created>
  <dcterms:modified xsi:type="dcterms:W3CDTF">2024-01-05T05:14:09Z</dcterms:modified>
</cp:coreProperties>
</file>