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8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8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1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7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80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BB7F4-1E23-4A5D-8F1A-50F1B2C0251E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F12AD-28A9-400C-B8B5-7AFD49A1A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DESIGNING SUBNETS, FORWARDING IP PACKETS, ADDRESS AGGREGATION, MPLS</a:t>
            </a:r>
            <a:br>
              <a:rPr lang="en-IN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18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272EFA4-8BE5-4E62-AAA4-2121945D07E1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2288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228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B11B01A-F802-4519-825F-83D52C515CC7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pic>
        <p:nvPicPr>
          <p:cNvPr id="12288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85800"/>
            <a:ext cx="807720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603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Special Addresses</a:t>
            </a:r>
          </a:p>
        </p:txBody>
      </p:sp>
      <p:sp>
        <p:nvSpPr>
          <p:cNvPr id="1239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This-host address: </a:t>
            </a:r>
          </a:p>
          <a:p>
            <a:r>
              <a:rPr lang="en-US" smtClean="0"/>
              <a:t>Limited-broadcast address: </a:t>
            </a:r>
          </a:p>
          <a:p>
            <a:r>
              <a:rPr lang="en-US" smtClean="0"/>
              <a:t>Loopback address:</a:t>
            </a:r>
          </a:p>
          <a:p>
            <a:r>
              <a:rPr lang="en-US" smtClean="0"/>
              <a:t>Private addresses:</a:t>
            </a:r>
          </a:p>
          <a:p>
            <a:r>
              <a:rPr lang="en-US" smtClean="0"/>
              <a:t>Multicast addresses:</a:t>
            </a:r>
          </a:p>
        </p:txBody>
      </p:sp>
      <p:sp>
        <p:nvSpPr>
          <p:cNvPr id="12390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21A5A88-39EF-4CBC-91F6-D164E2C243CB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2390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239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2E29A6-1E72-4441-A1C1-80B53F9A37DA}" type="slidenum">
              <a:rPr lang="en-US" smtClean="0"/>
              <a:pPr eaLnBrk="1" hangingPunct="1"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098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Forwarding of IP Packets</a:t>
            </a:r>
          </a:p>
        </p:txBody>
      </p:sp>
      <p:sp>
        <p:nvSpPr>
          <p:cNvPr id="12493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257800"/>
          </a:xfrm>
        </p:spPr>
        <p:txBody>
          <a:bodyPr/>
          <a:lstStyle/>
          <a:p>
            <a:pPr algn="just"/>
            <a:r>
              <a:rPr lang="en-US" sz="2800" smtClean="0"/>
              <a:t>Forwarding means to place the packet in its route to its destination.</a:t>
            </a:r>
          </a:p>
          <a:p>
            <a:pPr algn="just"/>
            <a:r>
              <a:rPr lang="en-US" sz="2800" smtClean="0"/>
              <a:t>In Internet (combinations of networks), forwarding means to deliver the packet to the next hop.</a:t>
            </a:r>
          </a:p>
          <a:p>
            <a:pPr algn="just"/>
            <a:r>
              <a:rPr lang="en-US" sz="2800" smtClean="0"/>
              <a:t>When </a:t>
            </a:r>
            <a:r>
              <a:rPr lang="en-US" sz="2800" smtClean="0">
                <a:solidFill>
                  <a:srgbClr val="C00000"/>
                </a:solidFill>
              </a:rPr>
              <a:t>IP </a:t>
            </a:r>
            <a:r>
              <a:rPr lang="en-US" sz="2800" smtClean="0"/>
              <a:t>is used as a </a:t>
            </a:r>
            <a:r>
              <a:rPr lang="en-US" sz="2800" smtClean="0">
                <a:solidFill>
                  <a:srgbClr val="C00000"/>
                </a:solidFill>
              </a:rPr>
              <a:t>connectionless protocol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C00000"/>
                </a:solidFill>
              </a:rPr>
              <a:t>forwarding </a:t>
            </a:r>
            <a:r>
              <a:rPr lang="en-US" sz="2800" smtClean="0"/>
              <a:t>is based on the </a:t>
            </a:r>
            <a:r>
              <a:rPr lang="en-US" sz="2800" smtClean="0">
                <a:solidFill>
                  <a:srgbClr val="C00000"/>
                </a:solidFill>
              </a:rPr>
              <a:t>destination address </a:t>
            </a:r>
            <a:r>
              <a:rPr lang="en-US" sz="2800" smtClean="0"/>
              <a:t>of the IP datagram.</a:t>
            </a:r>
          </a:p>
          <a:p>
            <a:pPr algn="just"/>
            <a:r>
              <a:rPr lang="en-US" sz="2800" smtClean="0"/>
              <a:t>When the </a:t>
            </a:r>
            <a:r>
              <a:rPr lang="en-US" sz="2800" smtClean="0">
                <a:solidFill>
                  <a:srgbClr val="C00000"/>
                </a:solidFill>
              </a:rPr>
              <a:t>IP</a:t>
            </a:r>
            <a:r>
              <a:rPr lang="en-US" sz="2800" smtClean="0"/>
              <a:t> is used as a </a:t>
            </a:r>
            <a:r>
              <a:rPr lang="en-US" sz="2800" smtClean="0">
                <a:solidFill>
                  <a:srgbClr val="C00000"/>
                </a:solidFill>
              </a:rPr>
              <a:t>connection-oriented protocol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C00000"/>
                </a:solidFill>
              </a:rPr>
              <a:t>forwarding</a:t>
            </a:r>
            <a:r>
              <a:rPr lang="en-US" sz="2800" smtClean="0"/>
              <a:t> is based on the </a:t>
            </a:r>
            <a:r>
              <a:rPr lang="en-US" sz="2800" smtClean="0">
                <a:solidFill>
                  <a:srgbClr val="C00000"/>
                </a:solidFill>
              </a:rPr>
              <a:t>label attached to an IP datagram.</a:t>
            </a:r>
          </a:p>
        </p:txBody>
      </p:sp>
    </p:spTree>
    <p:extLst>
      <p:ext uri="{BB962C8B-B14F-4D97-AF65-F5344CB8AC3E}">
        <p14:creationId xmlns:p14="http://schemas.microsoft.com/office/powerpoint/2010/main" val="1234362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ED39B1C-5B31-4AE0-9340-77F8BB921434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2595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259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6E0DC0B-F3C6-48D1-A5FE-092CC3F121D1}" type="slidenum">
              <a:rPr lang="en-US" smtClean="0"/>
              <a:pPr eaLnBrk="1" hangingPunct="1"/>
              <a:t>13</a:t>
            </a:fld>
            <a:endParaRPr lang="en-US" smtClean="0"/>
          </a:p>
        </p:txBody>
      </p:sp>
      <p:sp>
        <p:nvSpPr>
          <p:cNvPr id="125957" name="Rectangle 6"/>
          <p:cNvSpPr>
            <a:spLocks noChangeArrowheads="1"/>
          </p:cNvSpPr>
          <p:nvPr/>
        </p:nvSpPr>
        <p:spPr bwMode="auto">
          <a:xfrm>
            <a:off x="838200" y="3717925"/>
            <a:ext cx="7772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000"/>
              <a:t>In each row, </a:t>
            </a:r>
            <a:r>
              <a:rPr lang="en-US" sz="2000">
                <a:solidFill>
                  <a:srgbClr val="FF0000"/>
                </a:solidFill>
              </a:rPr>
              <a:t>the n leftmost bits of the destination address </a:t>
            </a:r>
            <a:r>
              <a:rPr lang="en-US" sz="2000"/>
              <a:t>(prefix) are kept and </a:t>
            </a:r>
            <a:r>
              <a:rPr lang="en-US" sz="2000">
                <a:solidFill>
                  <a:srgbClr val="FF0000"/>
                </a:solidFill>
              </a:rPr>
              <a:t>the rest of the bits (suffix) are set to 0s</a:t>
            </a:r>
            <a:r>
              <a:rPr lang="en-US" sz="2000"/>
              <a:t>. If the resulting address (which we call the network address), </a:t>
            </a:r>
            <a:r>
              <a:rPr lang="en-US" sz="2000">
                <a:solidFill>
                  <a:srgbClr val="FF0000"/>
                </a:solidFill>
              </a:rPr>
              <a:t>matches with the address</a:t>
            </a:r>
            <a:r>
              <a:rPr lang="en-US" sz="2000"/>
              <a:t> in the first column, the information in the next two columns is extracted; otherwise the search continues.</a:t>
            </a:r>
          </a:p>
        </p:txBody>
      </p:sp>
      <p:pic>
        <p:nvPicPr>
          <p:cNvPr id="1259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9550"/>
            <a:ext cx="7315200" cy="334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523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7CEBC06-5843-4094-9D41-BB5BE1AB3543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26979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269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213A2C-7749-4D10-A7F4-4FF737F479B0}" type="slidenum">
              <a:rPr lang="en-US" smtClean="0"/>
              <a:pPr eaLnBrk="1" hangingPunct="1"/>
              <a:t>14</a:t>
            </a:fld>
            <a:endParaRPr lang="en-US" smtClean="0"/>
          </a:p>
        </p:txBody>
      </p:sp>
      <p:pic>
        <p:nvPicPr>
          <p:cNvPr id="1269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11113"/>
            <a:ext cx="5343525" cy="317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2200"/>
            <a:ext cx="4800600" cy="180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98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29000"/>
            <a:ext cx="5334000" cy="162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6984" name="Rectangle 6"/>
          <p:cNvSpPr>
            <a:spLocks noChangeArrowheads="1"/>
          </p:cNvSpPr>
          <p:nvPr/>
        </p:nvSpPr>
        <p:spPr bwMode="auto">
          <a:xfrm>
            <a:off x="6096000" y="3071813"/>
            <a:ext cx="197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180.70.65.192/26</a:t>
            </a:r>
          </a:p>
        </p:txBody>
      </p:sp>
    </p:spTree>
    <p:extLst>
      <p:ext uri="{BB962C8B-B14F-4D97-AF65-F5344CB8AC3E}">
        <p14:creationId xmlns:p14="http://schemas.microsoft.com/office/powerpoint/2010/main" val="364386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839200" cy="762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400" smtClean="0">
                <a:solidFill>
                  <a:srgbClr val="FF0000"/>
                </a:solidFill>
              </a:rPr>
              <a:t>Show the forwarding process if a packet arrives at R1 in Figure with the destination address 180.70.65.140</a:t>
            </a:r>
          </a:p>
        </p:txBody>
      </p:sp>
      <p:sp>
        <p:nvSpPr>
          <p:cNvPr id="128003" name="Content Placeholder 2"/>
          <p:cNvSpPr>
            <a:spLocks noGrp="1"/>
          </p:cNvSpPr>
          <p:nvPr>
            <p:ph idx="1"/>
          </p:nvPr>
        </p:nvSpPr>
        <p:spPr>
          <a:xfrm>
            <a:off x="228600" y="4321175"/>
            <a:ext cx="8610600" cy="2384425"/>
          </a:xfrm>
        </p:spPr>
        <p:txBody>
          <a:bodyPr/>
          <a:lstStyle/>
          <a:p>
            <a:pPr algn="just"/>
            <a:r>
              <a:rPr lang="en-US" sz="2000" smtClean="0">
                <a:solidFill>
                  <a:srgbClr val="0000FF"/>
                </a:solidFill>
              </a:rPr>
              <a:t>The first mask (/26) is applied to the destination address. The result is 180.70.65.128, which does not match the corresponding network address.</a:t>
            </a:r>
          </a:p>
          <a:p>
            <a:pPr algn="just"/>
            <a:r>
              <a:rPr lang="en-US" sz="2000" smtClean="0">
                <a:solidFill>
                  <a:srgbClr val="0000FF"/>
                </a:solidFill>
              </a:rPr>
              <a:t>The second mask (/25) is applied to the destination address. The result is 180.70.65.128, which matches the corresponding network address. The next-hop address and the interface number m0 are extracted for forwarding the packet</a:t>
            </a:r>
          </a:p>
        </p:txBody>
      </p:sp>
      <p:pic>
        <p:nvPicPr>
          <p:cNvPr id="1280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463" y="920750"/>
            <a:ext cx="5791201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00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9575"/>
            <a:ext cx="4572000" cy="139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2184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82000" cy="563880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180.70.65.140 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Apply the first row’s mask that is </a:t>
            </a:r>
            <a:r>
              <a:rPr lang="en-US" dirty="0" smtClean="0">
                <a:solidFill>
                  <a:srgbClr val="0000FF"/>
                </a:solidFill>
              </a:rPr>
              <a:t>26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10110100   01000110   01000001   10</a:t>
            </a:r>
            <a:r>
              <a:rPr lang="en-US" dirty="0" smtClean="0">
                <a:solidFill>
                  <a:srgbClr val="FF0000"/>
                </a:solidFill>
              </a:rPr>
              <a:t>000000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The network address does not match the first row’s network address.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FF0000"/>
                </a:solidFill>
              </a:rPr>
              <a:t>Not sent to interface m2</a:t>
            </a:r>
          </a:p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180.70.65.140 / </a:t>
            </a:r>
            <a:r>
              <a:rPr lang="en-US" dirty="0" smtClean="0">
                <a:solidFill>
                  <a:srgbClr val="0000FF"/>
                </a:solidFill>
              </a:rPr>
              <a:t>25</a:t>
            </a:r>
          </a:p>
          <a:p>
            <a:pPr lvl="1">
              <a:defRPr/>
            </a:pPr>
            <a:r>
              <a:rPr lang="en-US" dirty="0" smtClean="0">
                <a:solidFill>
                  <a:srgbClr val="0000FF"/>
                </a:solidFill>
              </a:rPr>
              <a:t>10110100   01000110   01000001   1</a:t>
            </a:r>
            <a:r>
              <a:rPr lang="en-US" dirty="0" smtClean="0">
                <a:solidFill>
                  <a:srgbClr val="FF0000"/>
                </a:solidFill>
              </a:rPr>
              <a:t>0000000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The network address of 2</a:t>
            </a:r>
            <a:r>
              <a:rPr lang="en-US" baseline="30000" dirty="0" smtClean="0">
                <a:solidFill>
                  <a:srgbClr val="FF0000"/>
                </a:solidFill>
              </a:rPr>
              <a:t>nd</a:t>
            </a:r>
            <a:r>
              <a:rPr lang="en-US" dirty="0" smtClean="0">
                <a:solidFill>
                  <a:srgbClr val="FF0000"/>
                </a:solidFill>
              </a:rPr>
              <a:t> row matches the destination’s network address. </a:t>
            </a:r>
          </a:p>
          <a:p>
            <a:pPr lvl="1">
              <a:defRPr/>
            </a:pPr>
            <a:r>
              <a:rPr lang="en-US" dirty="0" smtClean="0">
                <a:solidFill>
                  <a:srgbClr val="FF0000"/>
                </a:solidFill>
              </a:rPr>
              <a:t>Sent to interface m0.</a:t>
            </a:r>
            <a:endParaRPr lang="en-US" dirty="0" smtClean="0">
              <a:solidFill>
                <a:srgbClr val="0000FF"/>
              </a:solidFill>
            </a:endParaRP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129027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A1B954-B4FC-4D8B-8BDF-22822D5BD77A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2902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290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3D9248-5D82-4E09-8843-C30A28EAA794}" type="slidenum">
              <a:rPr lang="en-US" smtClean="0"/>
              <a:pPr eaLnBrk="1" hangingPunct="1"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43130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ADDRESS AGGREGATION</a:t>
            </a:r>
          </a:p>
        </p:txBody>
      </p:sp>
      <p:sp>
        <p:nvSpPr>
          <p:cNvPr id="130051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09F1C63-5A74-4B1A-AA4F-70FE5220DE24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3005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3005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EECA42C-5F4F-4C5A-9992-B45FA5EE2866}" type="slidenum">
              <a:rPr lang="en-US" smtClean="0"/>
              <a:pPr eaLnBrk="1" hangingPunct="1"/>
              <a:t>17</a:t>
            </a:fld>
            <a:endParaRPr lang="en-US" smtClean="0"/>
          </a:p>
        </p:txBody>
      </p:sp>
      <p:pic>
        <p:nvPicPr>
          <p:cNvPr id="13005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429375" cy="45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802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3C61FE9-9FCF-4398-8762-8B8643BE97F7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3107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310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B3173C-CED3-4721-8CF5-32C6AE2F2654}" type="slidenum">
              <a:rPr lang="en-US" smtClean="0"/>
              <a:pPr eaLnBrk="1" hangingPunct="1"/>
              <a:t>18</a:t>
            </a:fld>
            <a:endParaRPr lang="en-US" smtClean="0"/>
          </a:p>
        </p:txBody>
      </p:sp>
      <p:pic>
        <p:nvPicPr>
          <p:cNvPr id="1310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71786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478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140.24.7.200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 smtClean="0"/>
              <a:t>R2 FORWARDING TABLE</a:t>
            </a:r>
          </a:p>
          <a:p>
            <a:pPr>
              <a:defRPr/>
            </a:pPr>
            <a:r>
              <a:rPr lang="en-US" smtClean="0"/>
              <a:t>140.24.7.192 / 26</a:t>
            </a:r>
            <a:endParaRPr lang="en-US" smtClean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mtClean="0">
                <a:solidFill>
                  <a:srgbClr val="0000FF"/>
                </a:solidFill>
              </a:rPr>
              <a:t>140.24.7.0</a:t>
            </a:r>
            <a:r>
              <a:rPr lang="en-US" smtClean="0"/>
              <a:t> </a:t>
            </a:r>
            <a:r>
              <a:rPr lang="en-US" dirty="0" smtClean="0"/>
              <a:t>/ 24         </a:t>
            </a:r>
          </a:p>
          <a:p>
            <a:pPr>
              <a:defRPr/>
            </a:pPr>
            <a:r>
              <a:rPr lang="en-US" dirty="0" smtClean="0">
                <a:solidFill>
                  <a:srgbClr val="C00000"/>
                </a:solidFill>
              </a:rPr>
              <a:t>140.24.7. 11</a:t>
            </a:r>
            <a:r>
              <a:rPr lang="en-US" dirty="0" smtClean="0"/>
              <a:t>000000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 smtClean="0">
                <a:solidFill>
                  <a:srgbClr val="0000FF"/>
                </a:solidFill>
              </a:rPr>
              <a:t>140.24.7.0</a:t>
            </a:r>
          </a:p>
          <a:p>
            <a:pPr marL="0" indent="0">
              <a:buFontTx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140.24.7. 11</a:t>
            </a:r>
            <a:r>
              <a:rPr lang="en-US" dirty="0" smtClean="0">
                <a:solidFill>
                  <a:srgbClr val="0000FF"/>
                </a:solidFill>
              </a:rPr>
              <a:t>001000</a:t>
            </a:r>
          </a:p>
        </p:txBody>
      </p:sp>
      <p:sp>
        <p:nvSpPr>
          <p:cNvPr id="13210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7E00E05-A531-4A0A-A7B3-A3964EFC278C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3210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321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771163F-DA72-4919-808C-C53215F8A77D}" type="slidenum">
              <a:rPr lang="en-US" smtClean="0"/>
              <a:pPr eaLnBrk="1" hangingPunct="1"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8141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7239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rgbClr val="0000FF"/>
                </a:solidFill>
                <a:latin typeface="Times New Roman" pitchFamily="18" charset="0"/>
              </a:rPr>
              <a:t>Figure 19.21</a:t>
            </a:r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lang="en-US" altLang="en-US" b="1">
                <a:latin typeface="Times New Roman" pitchFamily="18" charset="0"/>
              </a:rPr>
              <a:t>Addresses in a network with and without subnetting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14697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pic>
        <p:nvPicPr>
          <p:cNvPr id="114698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044700"/>
            <a:ext cx="6651625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9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BD3FCD-C19A-4797-906B-B9F0191BB46B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14700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F5D47CC-6036-4939-A89F-5B92D248C68D}" type="slidenum">
              <a:rPr lang="en-US" smtClean="0"/>
              <a:pPr eaLnBrk="1" hangingPunct="1"/>
              <a:t>2</a:t>
            </a:fld>
            <a:endParaRPr lang="en-US" smtClean="0"/>
          </a:p>
        </p:txBody>
      </p:sp>
      <p:sp>
        <p:nvSpPr>
          <p:cNvPr id="114701" name="Footer Placeholder 1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</p:spTree>
    <p:extLst>
      <p:ext uri="{BB962C8B-B14F-4D97-AF65-F5344CB8AC3E}">
        <p14:creationId xmlns:p14="http://schemas.microsoft.com/office/powerpoint/2010/main" val="230909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686800" cy="1143000"/>
          </a:xfrm>
        </p:spPr>
        <p:txBody>
          <a:bodyPr/>
          <a:lstStyle/>
          <a:p>
            <a:r>
              <a:rPr lang="en-US" sz="3200" smtClean="0">
                <a:solidFill>
                  <a:srgbClr val="C00000"/>
                </a:solidFill>
              </a:rPr>
              <a:t>FORWARDING OF IP PACKETS BASED ON LABEL</a:t>
            </a: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pPr algn="just"/>
            <a:endParaRPr lang="en-US" smtClean="0"/>
          </a:p>
          <a:p>
            <a:pPr algn="just"/>
            <a:r>
              <a:rPr lang="en-US" smtClean="0"/>
              <a:t>In a connection-oriented network (virtual-circuit approach), a switch forwards a packet based on the label attached to the packet.</a:t>
            </a:r>
          </a:p>
          <a:p>
            <a:pPr algn="just"/>
            <a:endParaRPr lang="en-US" smtClean="0"/>
          </a:p>
          <a:p>
            <a:pPr algn="just"/>
            <a:endParaRPr lang="en-US" smtClean="0"/>
          </a:p>
        </p:txBody>
      </p:sp>
      <p:sp>
        <p:nvSpPr>
          <p:cNvPr id="13312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5024863-7B70-4C48-957A-4E870141901E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3312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331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FE3C65-F433-48B7-8562-FBEA50A1B60B}" type="slidenum">
              <a:rPr lang="en-US" smtClean="0"/>
              <a:pPr eaLnBrk="1" hangingPunct="1"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5277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035F855-4FD0-4913-812D-695A1F2948C3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3414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34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68586E-F478-4C09-A22F-E4B872599D49}" type="slidenum">
              <a:rPr lang="en-US" smtClean="0"/>
              <a:pPr eaLnBrk="1" hangingPunct="1"/>
              <a:t>21</a:t>
            </a:fld>
            <a:endParaRPr lang="en-US" smtClean="0"/>
          </a:p>
        </p:txBody>
      </p:sp>
      <p:pic>
        <p:nvPicPr>
          <p:cNvPr id="1341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533400"/>
            <a:ext cx="7377113" cy="527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1217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smtClean="0">
                <a:solidFill>
                  <a:srgbClr val="C00000"/>
                </a:solidFill>
              </a:rPr>
              <a:t>Multi-Protocol Label Switching (MPLS)</a:t>
            </a:r>
          </a:p>
        </p:txBody>
      </p:sp>
      <p:sp>
        <p:nvSpPr>
          <p:cNvPr id="135171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5791200"/>
          </a:xfrm>
        </p:spPr>
        <p:txBody>
          <a:bodyPr/>
          <a:lstStyle/>
          <a:p>
            <a:pPr algn="just"/>
            <a:r>
              <a:rPr lang="en-US" smtClean="0"/>
              <a:t>IETF approved this standard.</a:t>
            </a:r>
          </a:p>
          <a:p>
            <a:pPr algn="just"/>
            <a:r>
              <a:rPr lang="en-US" smtClean="0"/>
              <a:t>MPLS routers, can behave like a router and a switch.</a:t>
            </a:r>
          </a:p>
          <a:p>
            <a:pPr algn="just"/>
            <a:r>
              <a:rPr lang="en-US" smtClean="0"/>
              <a:t>When behaving like a router, MPLS can forward the packet based on the destination address; when behaving like a switch, it can forward a packet based on the label.</a:t>
            </a:r>
          </a:p>
          <a:p>
            <a:pPr algn="just"/>
            <a:r>
              <a:rPr lang="en-US" smtClean="0"/>
              <a:t>The MPLS header is actually a stack of sub-headers that is used for multilevel </a:t>
            </a:r>
            <a:r>
              <a:rPr lang="en-US" smtClean="0">
                <a:solidFill>
                  <a:srgbClr val="C00000"/>
                </a:solidFill>
              </a:rPr>
              <a:t>hierarchical switching.</a:t>
            </a:r>
          </a:p>
        </p:txBody>
      </p:sp>
    </p:spTree>
    <p:extLst>
      <p:ext uri="{BB962C8B-B14F-4D97-AF65-F5344CB8AC3E}">
        <p14:creationId xmlns:p14="http://schemas.microsoft.com/office/powerpoint/2010/main" val="730147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2425692-413D-47E2-976A-ECA925C35101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36195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36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D2EDCCC-D596-48BF-A55B-4DC79A82BC16}" type="slidenum">
              <a:rPr lang="en-US" smtClean="0"/>
              <a:pPr eaLnBrk="1" hangingPunct="1"/>
              <a:t>23</a:t>
            </a:fld>
            <a:endParaRPr lang="en-US" smtClean="0"/>
          </a:p>
        </p:txBody>
      </p:sp>
      <p:pic>
        <p:nvPicPr>
          <p:cNvPr id="1361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304800"/>
            <a:ext cx="85915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1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2514600"/>
            <a:ext cx="8715375" cy="263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223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Content Placeholder 5"/>
          <p:cNvSpPr>
            <a:spLocks noGrp="1"/>
          </p:cNvSpPr>
          <p:nvPr>
            <p:ph idx="1"/>
          </p:nvPr>
        </p:nvSpPr>
        <p:spPr>
          <a:xfrm>
            <a:off x="381000" y="609600"/>
            <a:ext cx="8458200" cy="5867400"/>
          </a:xfrm>
        </p:spPr>
        <p:txBody>
          <a:bodyPr/>
          <a:lstStyle/>
          <a:p>
            <a:pPr algn="just"/>
            <a:r>
              <a:rPr lang="en-US" smtClean="0">
                <a:solidFill>
                  <a:srgbClr val="C00000"/>
                </a:solidFill>
              </a:rPr>
              <a:t>Label:</a:t>
            </a:r>
            <a:r>
              <a:rPr lang="en-US" smtClean="0"/>
              <a:t> This 20-bit field defines the label that is used to index the forwarding table in the router.</a:t>
            </a:r>
          </a:p>
          <a:p>
            <a:pPr algn="just"/>
            <a:r>
              <a:rPr lang="en-US" smtClean="0">
                <a:solidFill>
                  <a:srgbClr val="C00000"/>
                </a:solidFill>
              </a:rPr>
              <a:t>Exp:</a:t>
            </a:r>
            <a:r>
              <a:rPr lang="en-US" smtClean="0"/>
              <a:t> This 3-bit field is reserved for experimental purposes.</a:t>
            </a:r>
          </a:p>
          <a:p>
            <a:pPr algn="just"/>
            <a:r>
              <a:rPr lang="en-US" smtClean="0">
                <a:solidFill>
                  <a:srgbClr val="C00000"/>
                </a:solidFill>
              </a:rPr>
              <a:t>S:</a:t>
            </a:r>
            <a:r>
              <a:rPr lang="en-US" smtClean="0"/>
              <a:t> The one-bit stack field defines the situation of the sub-header in the stack. When the bit is 1, it means that the header is the last one in the stack.</a:t>
            </a:r>
          </a:p>
          <a:p>
            <a:pPr algn="just"/>
            <a:r>
              <a:rPr lang="en-US" smtClean="0">
                <a:solidFill>
                  <a:srgbClr val="C00000"/>
                </a:solidFill>
              </a:rPr>
              <a:t>TTL: </a:t>
            </a:r>
            <a:r>
              <a:rPr lang="en-US" smtClean="0"/>
              <a:t>This 8-bit field is similar to the TTL field in the IP datagram</a:t>
            </a:r>
          </a:p>
        </p:txBody>
      </p:sp>
    </p:spTree>
    <p:extLst>
      <p:ext uri="{BB962C8B-B14F-4D97-AF65-F5344CB8AC3E}">
        <p14:creationId xmlns:p14="http://schemas.microsoft.com/office/powerpoint/2010/main" val="481658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914400"/>
            <a:ext cx="3459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 19.1  Default masks</a:t>
            </a:r>
          </a:p>
        </p:txBody>
      </p:sp>
      <p:graphicFrame>
        <p:nvGraphicFramePr>
          <p:cNvPr id="52227" name="Group 3"/>
          <p:cNvGraphicFramePr>
            <a:graphicFrameLocks noGrp="1"/>
          </p:cNvGraphicFramePr>
          <p:nvPr/>
        </p:nvGraphicFramePr>
        <p:xfrm>
          <a:off x="304800" y="1447800"/>
          <a:ext cx="8458200" cy="2819400"/>
        </p:xfrm>
        <a:graphic>
          <a:graphicData uri="http://schemas.openxmlformats.org/drawingml/2006/table">
            <a:tbl>
              <a:tblPr/>
              <a:tblGrid>
                <a:gridCol w="914400"/>
                <a:gridCol w="4191000"/>
                <a:gridCol w="1828800"/>
                <a:gridCol w="1524000"/>
              </a:tblGrid>
              <a:tr h="79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" pitchFamily="49" charset="0"/>
                        </a:rPr>
                        <a:t>Class</a:t>
                      </a:r>
                    </a:p>
                  </a:txBody>
                  <a:tcPr marT="46990" marB="46990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In Binary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In Dotted-Decimal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Using Slash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297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" pitchFamily="49" charset="0"/>
                        </a:rPr>
                        <a:t>A</a:t>
                      </a:r>
                    </a:p>
                  </a:txBody>
                  <a:tcPr marT="46990" marB="46990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11111111 00000000    00000000 00000000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255.0.0.0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/8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791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" pitchFamily="49" charset="0"/>
                        </a:rPr>
                        <a:t>B</a:t>
                      </a:r>
                    </a:p>
                  </a:txBody>
                  <a:tcPr marT="46990" marB="46990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11111111 11111111    00000000 00000000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255.255.0.0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/16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6069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urier" pitchFamily="49" charset="0"/>
                        </a:rPr>
                        <a:t>C</a:t>
                      </a:r>
                    </a:p>
                  </a:txBody>
                  <a:tcPr marT="46990" marB="46990"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11111111 111111111  11111111 00000000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255.255.255.0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/24</a:t>
                      </a:r>
                    </a:p>
                  </a:txBody>
                  <a:tcPr marT="46990" marB="469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  <p:sp>
        <p:nvSpPr>
          <p:cNvPr id="138270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235AE0-5AD8-450E-8603-0C7F40E1996F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38271" name="Slide Number Placeholder 3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E4967E-BBCA-4442-93EA-E4C2B5758296}" type="slidenum">
              <a:rPr lang="en-US" smtClean="0"/>
              <a:pPr eaLnBrk="1" hangingPunct="1"/>
              <a:t>25</a:t>
            </a:fld>
            <a:endParaRPr lang="en-US" smtClean="0"/>
          </a:p>
        </p:txBody>
      </p:sp>
      <p:sp>
        <p:nvSpPr>
          <p:cNvPr id="138272" name="Footer Placeholder 3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</p:spTree>
    <p:extLst>
      <p:ext uri="{BB962C8B-B14F-4D97-AF65-F5344CB8AC3E}">
        <p14:creationId xmlns:p14="http://schemas.microsoft.com/office/powerpoint/2010/main" val="330083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838200" y="2195513"/>
            <a:ext cx="7543800" cy="289560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66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1200"/>
              </a:spcBef>
              <a:spcAft>
                <a:spcPts val="1000"/>
              </a:spcAft>
            </a:pPr>
            <a:r>
              <a:rPr lang="en-US" sz="3600" b="1" i="1">
                <a:latin typeface="Times New Roman" pitchFamily="18" charset="0"/>
              </a:rPr>
              <a:t>The network address can be found</a:t>
            </a:r>
            <a:br>
              <a:rPr lang="en-US" sz="3600" b="1" i="1">
                <a:latin typeface="Times New Roman" pitchFamily="18" charset="0"/>
              </a:rPr>
            </a:br>
            <a:r>
              <a:rPr lang="en-US" sz="3600" b="1" i="1">
                <a:latin typeface="Times New Roman" pitchFamily="18" charset="0"/>
              </a:rPr>
              <a:t>by applying the default mask to any</a:t>
            </a:r>
            <a:br>
              <a:rPr lang="en-US" sz="3600" b="1" i="1">
                <a:latin typeface="Times New Roman" pitchFamily="18" charset="0"/>
              </a:rPr>
            </a:br>
            <a:r>
              <a:rPr lang="en-US" sz="3600" b="1" i="1">
                <a:latin typeface="Times New Roman" pitchFamily="18" charset="0"/>
              </a:rPr>
              <a:t>address in the block (including itself).</a:t>
            </a:r>
            <a:br>
              <a:rPr lang="en-US" sz="3600" b="1" i="1">
                <a:latin typeface="Times New Roman" pitchFamily="18" charset="0"/>
              </a:rPr>
            </a:br>
            <a:r>
              <a:rPr lang="en-US" sz="3600" b="1" i="1">
                <a:latin typeface="Times New Roman" pitchFamily="18" charset="0"/>
              </a:rPr>
              <a:t>It retains the netid of the block and sets the hostid to 0s.</a:t>
            </a:r>
          </a:p>
        </p:txBody>
      </p:sp>
      <p:sp>
        <p:nvSpPr>
          <p:cNvPr id="139267" name="PubRRectCallout"/>
          <p:cNvSpPr>
            <a:spLocks noEditPoints="1" noChangeArrowheads="1"/>
          </p:cNvSpPr>
          <p:nvPr/>
        </p:nvSpPr>
        <p:spPr bwMode="auto">
          <a:xfrm>
            <a:off x="838200" y="990600"/>
            <a:ext cx="2743200" cy="11430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lnTo>
                  <a:pt x="532" y="0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endParaRPr lang="en-US"/>
          </a:p>
        </p:txBody>
      </p:sp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90600"/>
            <a:ext cx="78263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2133600" y="1143000"/>
            <a:ext cx="122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Note</a:t>
            </a:r>
            <a:r>
              <a:rPr lang="en-US" sz="36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</a:p>
        </p:txBody>
      </p:sp>
      <p:sp>
        <p:nvSpPr>
          <p:cNvPr id="13927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D7AA8B2-7CBB-406E-A8D9-BAED9EFA0589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39271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3B117EA-F4F3-400E-A984-F765770CFB56}" type="slidenum">
              <a:rPr lang="en-US" smtClean="0"/>
              <a:pPr eaLnBrk="1" hangingPunct="1"/>
              <a:t>26</a:t>
            </a:fld>
            <a:endParaRPr lang="en-US" smtClean="0"/>
          </a:p>
        </p:txBody>
      </p:sp>
      <p:sp>
        <p:nvSpPr>
          <p:cNvPr id="139272" name="Footer Placeholder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</p:spTree>
    <p:extLst>
      <p:ext uri="{BB962C8B-B14F-4D97-AF65-F5344CB8AC3E}">
        <p14:creationId xmlns:p14="http://schemas.microsoft.com/office/powerpoint/2010/main" val="37066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2017713" cy="617538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 8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228600" y="1095375"/>
            <a:ext cx="8458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 router outside the organization receives a packet with destination address 190.240.7.91. Show how it finds the network address to route the packet.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28600" y="26670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228600" y="3505200"/>
            <a:ext cx="8382000" cy="3013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sz="2400">
                <a:latin typeface="Times New Roman" pitchFamily="18" charset="0"/>
              </a:rPr>
              <a:t>The router follows three steps: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400">
                <a:latin typeface="Times New Roman" pitchFamily="18" charset="0"/>
              </a:rPr>
              <a:t>The router looks at the first byte of the address to find the class. It is class B. 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400">
                <a:latin typeface="Times New Roman" pitchFamily="18" charset="0"/>
              </a:rPr>
              <a:t>The default mask for class B is 255.255.0.0. The router ANDs this mask with the address to get 190.240.0.0. 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400">
                <a:latin typeface="Times New Roman" pitchFamily="18" charset="0"/>
              </a:rPr>
              <a:t>The router looks in its routing table to find out how to route the packet to this destination. Later, we will see what happens if this destination does not exist.</a:t>
            </a:r>
            <a:endParaRPr lang="en-US" sz="2400" b="1">
              <a:latin typeface="Times New Roman" pitchFamily="18" charset="0"/>
            </a:endParaRPr>
          </a:p>
        </p:txBody>
      </p:sp>
      <p:sp>
        <p:nvSpPr>
          <p:cNvPr id="140294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13A359D-DEF7-4101-8F85-EEB3C9A7A3B6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40295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7BFB790-D04B-4C4A-9A46-BD425756620F}" type="slidenum">
              <a:rPr lang="en-US" smtClean="0"/>
              <a:pPr eaLnBrk="1" hangingPunct="1"/>
              <a:t>27</a:t>
            </a:fld>
            <a:endParaRPr lang="en-US" smtClean="0"/>
          </a:p>
        </p:txBody>
      </p:sp>
      <p:sp>
        <p:nvSpPr>
          <p:cNvPr id="140296" name="Footer Placeholder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</p:spTree>
    <p:extLst>
      <p:ext uri="{BB962C8B-B14F-4D97-AF65-F5344CB8AC3E}">
        <p14:creationId xmlns:p14="http://schemas.microsoft.com/office/powerpoint/2010/main" val="348242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990600" y="90488"/>
            <a:ext cx="571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b="1">
                <a:solidFill>
                  <a:srgbClr val="0000FF"/>
                </a:solidFill>
                <a:latin typeface="Times New Roman" pitchFamily="18" charset="0"/>
              </a:rPr>
              <a:t>Figure 19.23</a:t>
            </a:r>
            <a:r>
              <a:rPr lang="en-US" altLang="en-US" b="1">
                <a:solidFill>
                  <a:schemeClr val="accent2"/>
                </a:solidFill>
                <a:latin typeface="Times New Roman" pitchFamily="18" charset="0"/>
              </a:rPr>
              <a:t>    </a:t>
            </a:r>
            <a:r>
              <a:rPr lang="en-US" altLang="en-US" b="1">
                <a:latin typeface="Times New Roman" pitchFamily="18" charset="0"/>
              </a:rPr>
              <a:t>Subnet mask</a:t>
            </a:r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kumimoji="1" lang="en-US" sz="2400">
              <a:latin typeface="Tahoma" pitchFamily="34" charset="0"/>
            </a:endParaRPr>
          </a:p>
        </p:txBody>
      </p:sp>
      <p:pic>
        <p:nvPicPr>
          <p:cNvPr id="14132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2193925"/>
            <a:ext cx="8091487" cy="246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323" name="Date Placeholder 1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FCF097E-1D31-4580-B9BF-F30F3242472A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41324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9F8D918-5461-4A1C-B7F5-C71C83FA1F53}" type="slidenum">
              <a:rPr lang="en-US" smtClean="0"/>
              <a:pPr eaLnBrk="1" hangingPunct="1"/>
              <a:t>28</a:t>
            </a:fld>
            <a:endParaRPr lang="en-US" smtClean="0"/>
          </a:p>
        </p:txBody>
      </p:sp>
      <p:sp>
        <p:nvSpPr>
          <p:cNvPr id="141325" name="Footer Placeholder 1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</p:spTree>
    <p:extLst>
      <p:ext uri="{BB962C8B-B14F-4D97-AF65-F5344CB8AC3E}">
        <p14:creationId xmlns:p14="http://schemas.microsoft.com/office/powerpoint/2010/main" val="3816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44463" y="249238"/>
            <a:ext cx="2017712" cy="617537"/>
          </a:xfrm>
          <a:prstGeom prst="rect">
            <a:avLst/>
          </a:prstGeom>
          <a:solidFill>
            <a:schemeClr val="bg1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Example 9</a:t>
            </a:r>
          </a:p>
        </p:txBody>
      </p:sp>
      <p:sp>
        <p:nvSpPr>
          <p:cNvPr id="142339" name="Rectangle 3"/>
          <p:cNvSpPr>
            <a:spLocks noChangeArrowheads="1"/>
          </p:cNvSpPr>
          <p:nvPr/>
        </p:nvSpPr>
        <p:spPr bwMode="auto">
          <a:xfrm>
            <a:off x="228600" y="1095375"/>
            <a:ext cx="8458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A router inside the organization receives the same packet with destination address 190.240.33.91. Show how it finds the subnetwork address to route the packet.</a:t>
            </a: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228600" y="2667000"/>
            <a:ext cx="1643063" cy="617538"/>
          </a:xfrm>
          <a:prstGeom prst="rect">
            <a:avLst/>
          </a:prstGeom>
          <a:solidFill>
            <a:schemeClr val="bg2"/>
          </a:solidFill>
          <a:ln w="38100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Solution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228600" y="3505200"/>
            <a:ext cx="8382000" cy="2530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eaLnBrk="0" hangingPunct="0"/>
            <a:r>
              <a:rPr lang="en-US" sz="2000" b="1">
                <a:latin typeface="Times New Roman" pitchFamily="18" charset="0"/>
              </a:rPr>
              <a:t>The router follows three steps: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 b="1">
                <a:latin typeface="Times New Roman" pitchFamily="18" charset="0"/>
              </a:rPr>
              <a:t>The router must know the mask. We assume it is /19, as shown in Figure 19.23. 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 b="1">
                <a:latin typeface="Times New Roman" pitchFamily="18" charset="0"/>
              </a:rPr>
              <a:t>The router applies the mask to the address, 190.240.33.91. The subnet address is 190.240.32.0. </a:t>
            </a:r>
          </a:p>
          <a:p>
            <a:pPr marL="457200" indent="-457200" eaLnBrk="0" hangingPunct="0">
              <a:buFontTx/>
              <a:buAutoNum type="arabicPeriod"/>
            </a:pPr>
            <a:r>
              <a:rPr lang="en-US" sz="2000" b="1">
                <a:latin typeface="Times New Roman" pitchFamily="18" charset="0"/>
              </a:rPr>
              <a:t>The router looks in its routing table to find how to route the packet to this destination. Later, we will see what happens if this destination does not exist. </a:t>
            </a:r>
          </a:p>
        </p:txBody>
      </p:sp>
      <p:sp>
        <p:nvSpPr>
          <p:cNvPr id="14234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E81BF61-DDA0-47AE-AB7D-751E84F50160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42343" name="Slide Number Placeholder 8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6F638ED-8552-432C-9B9F-FED44F436B11}" type="slidenum">
              <a:rPr lang="en-US" smtClean="0"/>
              <a:pPr eaLnBrk="1" hangingPunct="1"/>
              <a:t>29</a:t>
            </a:fld>
            <a:endParaRPr lang="en-US" smtClean="0"/>
          </a:p>
        </p:txBody>
      </p:sp>
      <p:sp>
        <p:nvSpPr>
          <p:cNvPr id="142344" name="Footer Placeholder 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</p:spTree>
    <p:extLst>
      <p:ext uri="{BB962C8B-B14F-4D97-AF65-F5344CB8AC3E}">
        <p14:creationId xmlns:p14="http://schemas.microsoft.com/office/powerpoint/2010/main" val="40380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1C2D19-6B15-4D82-8559-E43BAA9F4603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15715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55C1349-B841-4D31-9AA6-A1F5C5CC9A5E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115717" name="Rectangle 4"/>
          <p:cNvSpPr>
            <a:spLocks noChangeArrowheads="1"/>
          </p:cNvSpPr>
          <p:nvPr/>
        </p:nvSpPr>
        <p:spPr bwMode="auto">
          <a:xfrm>
            <a:off x="334963" y="2133600"/>
            <a:ext cx="8610600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/>
            <a:r>
              <a:rPr lang="en-US" sz="2800">
                <a:solidFill>
                  <a:srgbClr val="009900"/>
                </a:solidFill>
              </a:rPr>
              <a:t>Prefix length:16 → Block: 230.8.0.0 to 230.8.255.255</a:t>
            </a:r>
          </a:p>
          <a:p>
            <a:pPr algn="just"/>
            <a:r>
              <a:rPr lang="en-US" sz="2800">
                <a:solidFill>
                  <a:srgbClr val="009900"/>
                </a:solidFill>
              </a:rPr>
              <a:t>Prefix length:20 → Block: 230.8.16.0 to 230.8.31.255</a:t>
            </a:r>
          </a:p>
          <a:p>
            <a:pPr algn="just"/>
            <a:r>
              <a:rPr lang="en-US" sz="2800">
                <a:solidFill>
                  <a:srgbClr val="009900"/>
                </a:solidFill>
              </a:rPr>
              <a:t>Prefix length:26 → Block: 230.8.24.0 to 230.8.24.63</a:t>
            </a:r>
          </a:p>
          <a:p>
            <a:pPr algn="just"/>
            <a:r>
              <a:rPr lang="en-US" sz="2800">
                <a:solidFill>
                  <a:srgbClr val="009900"/>
                </a:solidFill>
              </a:rPr>
              <a:t>Prefix length:27 → Block: 230.8.24.32 to 230.8.24.63</a:t>
            </a:r>
          </a:p>
          <a:p>
            <a:pPr algn="just"/>
            <a:r>
              <a:rPr lang="en-US" sz="2800">
                <a:solidFill>
                  <a:srgbClr val="009900"/>
                </a:solidFill>
              </a:rPr>
              <a:t>Prefix length:29 → Block: 230.8.24.56 to 230.8.24.63</a:t>
            </a:r>
          </a:p>
          <a:p>
            <a:pPr algn="just"/>
            <a:r>
              <a:rPr lang="en-US" sz="2800">
                <a:solidFill>
                  <a:srgbClr val="009900"/>
                </a:solidFill>
              </a:rPr>
              <a:t>Prefix length:31 → Block: 230.8.24.56 to 230.8.24.57</a:t>
            </a:r>
          </a:p>
        </p:txBody>
      </p:sp>
      <p:sp>
        <p:nvSpPr>
          <p:cNvPr id="115718" name="Rectangle 5"/>
          <p:cNvSpPr>
            <a:spLocks noChangeArrowheads="1"/>
          </p:cNvSpPr>
          <p:nvPr/>
        </p:nvSpPr>
        <p:spPr bwMode="auto">
          <a:xfrm>
            <a:off x="300038" y="762000"/>
            <a:ext cx="8234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The address </a:t>
            </a:r>
            <a:r>
              <a:rPr lang="en-US" sz="2400">
                <a:solidFill>
                  <a:srgbClr val="0000FF"/>
                </a:solidFill>
              </a:rPr>
              <a:t>230.8.24.56</a:t>
            </a:r>
            <a:r>
              <a:rPr lang="en-US" sz="2400">
                <a:solidFill>
                  <a:srgbClr val="FF0000"/>
                </a:solidFill>
              </a:rPr>
              <a:t> can belong to many blocks. </a:t>
            </a:r>
          </a:p>
        </p:txBody>
      </p:sp>
    </p:spTree>
    <p:extLst>
      <p:ext uri="{BB962C8B-B14F-4D97-AF65-F5344CB8AC3E}">
        <p14:creationId xmlns:p14="http://schemas.microsoft.com/office/powerpoint/2010/main" val="2854644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350838" y="1143000"/>
            <a:ext cx="3459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i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Table 19.2  Default masks</a:t>
            </a:r>
          </a:p>
        </p:txBody>
      </p:sp>
      <p:graphicFrame>
        <p:nvGraphicFramePr>
          <p:cNvPr id="58371" name="Group 3"/>
          <p:cNvGraphicFramePr>
            <a:graphicFrameLocks noGrp="1"/>
          </p:cNvGraphicFramePr>
          <p:nvPr/>
        </p:nvGraphicFramePr>
        <p:xfrm>
          <a:off x="381000" y="1676400"/>
          <a:ext cx="8077200" cy="2743201"/>
        </p:xfrm>
        <a:graphic>
          <a:graphicData uri="http://schemas.openxmlformats.org/drawingml/2006/table">
            <a:tbl>
              <a:tblPr/>
              <a:tblGrid>
                <a:gridCol w="5486400"/>
                <a:gridCol w="2590800"/>
              </a:tblGrid>
              <a:tr h="769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Range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Total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</a:rPr>
                        <a:t>10.0.0.0        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to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</a:rPr>
                        <a:t>       10.255.255.255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24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769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</a:rPr>
                        <a:t>172.16.0.0    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to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</a:rPr>
                        <a:t>        172.31.255.255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20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  <a:tr h="590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</a:rPr>
                        <a:t>192.168.0.0   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to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" pitchFamily="18" charset="0"/>
                        </a:rPr>
                        <a:t>        192.168.255.255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" pitchFamily="18" charset="0"/>
                        </a:rPr>
                        <a:t>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hlink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66FF"/>
                    </a:solidFill>
                  </a:tcPr>
                </a:tc>
              </a:tr>
            </a:tbl>
          </a:graphicData>
        </a:graphic>
      </p:graphicFrame>
      <p:sp>
        <p:nvSpPr>
          <p:cNvPr id="143380" name="Date Placeholder 2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181F30-1DF0-4E2C-86FA-64503969B64C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43381" name="Slide Number Placeholder 2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14E6ED-B4A7-414B-B43D-9150AC8CC709}" type="slidenum">
              <a:rPr lang="en-US" smtClean="0"/>
              <a:pPr eaLnBrk="1" hangingPunct="1"/>
              <a:t>30</a:t>
            </a:fld>
            <a:endParaRPr lang="en-US" smtClean="0"/>
          </a:p>
        </p:txBody>
      </p:sp>
      <p:sp>
        <p:nvSpPr>
          <p:cNvPr id="143382" name="Footer Placeholder 2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</p:spTree>
    <p:extLst>
      <p:ext uri="{BB962C8B-B14F-4D97-AF65-F5344CB8AC3E}">
        <p14:creationId xmlns:p14="http://schemas.microsoft.com/office/powerpoint/2010/main" val="7803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560845D-7571-46F3-A3B3-B967FAF74D8C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16739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6E9C07A-5B24-4CCE-9F95-304295B6BA1A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pic>
        <p:nvPicPr>
          <p:cNvPr id="1167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84288"/>
            <a:ext cx="8045450" cy="435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367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Content Placeholder 5"/>
          <p:cNvSpPr>
            <a:spLocks noGrp="1"/>
          </p:cNvSpPr>
          <p:nvPr>
            <p:ph idx="1"/>
          </p:nvPr>
        </p:nvSpPr>
        <p:spPr>
          <a:xfrm>
            <a:off x="381000" y="152400"/>
            <a:ext cx="8305800" cy="6172200"/>
          </a:xfrm>
        </p:spPr>
        <p:txBody>
          <a:bodyPr/>
          <a:lstStyle/>
          <a:p>
            <a:pPr algn="just"/>
            <a:r>
              <a:rPr lang="en-US" sz="2400" smtClean="0"/>
              <a:t>Let us assume that an internet is made of </a:t>
            </a:r>
            <a:r>
              <a:rPr lang="en-US" sz="2400" smtClean="0">
                <a:solidFill>
                  <a:srgbClr val="FF0000"/>
                </a:solidFill>
              </a:rPr>
              <a:t>m networks </a:t>
            </a:r>
            <a:r>
              <a:rPr lang="en-US" sz="2400" smtClean="0"/>
              <a:t>and a router with </a:t>
            </a:r>
            <a:r>
              <a:rPr lang="en-US" sz="2400" smtClean="0">
                <a:solidFill>
                  <a:srgbClr val="FF0000"/>
                </a:solidFill>
              </a:rPr>
              <a:t>m interfaces.</a:t>
            </a:r>
          </a:p>
          <a:p>
            <a:pPr algn="just"/>
            <a:r>
              <a:rPr lang="en-US" sz="2400" smtClean="0"/>
              <a:t>When a </a:t>
            </a:r>
            <a:r>
              <a:rPr lang="en-US" sz="2400" smtClean="0">
                <a:solidFill>
                  <a:srgbClr val="FF0000"/>
                </a:solidFill>
              </a:rPr>
              <a:t>packet arrives at the router from any source host</a:t>
            </a:r>
            <a:r>
              <a:rPr lang="en-US" sz="2400" smtClean="0"/>
              <a:t>, the </a:t>
            </a:r>
            <a:r>
              <a:rPr lang="en-US" sz="2400" smtClean="0">
                <a:solidFill>
                  <a:srgbClr val="FF0000"/>
                </a:solidFill>
              </a:rPr>
              <a:t>router needs to know to which network the packet should be sent</a:t>
            </a:r>
            <a:r>
              <a:rPr lang="en-US" sz="2400" smtClean="0"/>
              <a:t>: from which interface the packet should be sent out. </a:t>
            </a:r>
          </a:p>
          <a:p>
            <a:pPr algn="just"/>
            <a:r>
              <a:rPr lang="en-US" sz="2400" smtClean="0"/>
              <a:t>When the packet arrives at the network, it reaches its destination host using another strategy.</a:t>
            </a:r>
          </a:p>
          <a:p>
            <a:pPr algn="just"/>
            <a:r>
              <a:rPr lang="en-US" sz="2400" smtClean="0"/>
              <a:t>The router consults its </a:t>
            </a:r>
            <a:r>
              <a:rPr lang="en-US" sz="2400" smtClean="0">
                <a:solidFill>
                  <a:srgbClr val="FF0000"/>
                </a:solidFill>
              </a:rPr>
              <a:t>forwarding table </a:t>
            </a:r>
            <a:r>
              <a:rPr lang="en-US" sz="2400" smtClean="0"/>
              <a:t>to find the corresponding interface from which the packet should be sent out. </a:t>
            </a:r>
          </a:p>
          <a:p>
            <a:pPr algn="just"/>
            <a:r>
              <a:rPr lang="en-US" sz="2400" smtClean="0">
                <a:solidFill>
                  <a:srgbClr val="0000FF"/>
                </a:solidFill>
              </a:rPr>
              <a:t>The network address is actually the identifier of the network; each network is identified by its network address.</a:t>
            </a:r>
          </a:p>
        </p:txBody>
      </p:sp>
    </p:spTree>
    <p:extLst>
      <p:ext uri="{BB962C8B-B14F-4D97-AF65-F5344CB8AC3E}">
        <p14:creationId xmlns:p14="http://schemas.microsoft.com/office/powerpoint/2010/main" val="66163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715963"/>
          </a:xfrm>
        </p:spPr>
        <p:txBody>
          <a:bodyPr>
            <a:normAutofit fontScale="90000"/>
          </a:bodyPr>
          <a:lstStyle/>
          <a:p>
            <a:r>
              <a:rPr lang="en-US" smtClean="0"/>
              <a:t>DESIGNING SUBNETS</a:t>
            </a:r>
          </a:p>
        </p:txBody>
      </p:sp>
      <p:sp>
        <p:nvSpPr>
          <p:cNvPr id="118787" name="Content Placeholder 5"/>
          <p:cNvSpPr>
            <a:spLocks noGrp="1"/>
          </p:cNvSpPr>
          <p:nvPr>
            <p:ph idx="1"/>
          </p:nvPr>
        </p:nvSpPr>
        <p:spPr>
          <a:xfrm>
            <a:off x="381000" y="990600"/>
            <a:ext cx="8610600" cy="5867400"/>
          </a:xfrm>
        </p:spPr>
        <p:txBody>
          <a:bodyPr/>
          <a:lstStyle/>
          <a:p>
            <a:pPr algn="just"/>
            <a:r>
              <a:rPr lang="en-US" sz="2800" smtClean="0"/>
              <a:t>Assume the </a:t>
            </a:r>
            <a:r>
              <a:rPr lang="en-US" sz="2800" smtClean="0">
                <a:solidFill>
                  <a:srgbClr val="00B050"/>
                </a:solidFill>
              </a:rPr>
              <a:t>total number of addresses </a:t>
            </a:r>
            <a:r>
              <a:rPr lang="en-US" sz="2800" smtClean="0"/>
              <a:t>granted to the organization </a:t>
            </a:r>
            <a:r>
              <a:rPr lang="en-US" sz="2800" smtClean="0">
                <a:solidFill>
                  <a:srgbClr val="00B050"/>
                </a:solidFill>
              </a:rPr>
              <a:t>is N</a:t>
            </a:r>
            <a:r>
              <a:rPr lang="en-US" sz="2800" smtClean="0"/>
              <a:t>, the </a:t>
            </a:r>
            <a:r>
              <a:rPr lang="en-US" sz="2800" u="sng" smtClean="0">
                <a:solidFill>
                  <a:srgbClr val="7030A0"/>
                </a:solidFill>
              </a:rPr>
              <a:t>prefix length is n</a:t>
            </a:r>
            <a:r>
              <a:rPr lang="en-US" sz="2800" smtClean="0"/>
              <a:t>, </a:t>
            </a:r>
            <a:r>
              <a:rPr lang="en-US" sz="2800" smtClean="0">
                <a:solidFill>
                  <a:srgbClr val="FF0000"/>
                </a:solidFill>
              </a:rPr>
              <a:t>the assigned number of addresses</a:t>
            </a:r>
            <a:r>
              <a:rPr lang="en-US" sz="2800" smtClean="0"/>
              <a:t> to each </a:t>
            </a:r>
            <a:r>
              <a:rPr lang="en-US" sz="2800" smtClean="0">
                <a:solidFill>
                  <a:srgbClr val="FF0000"/>
                </a:solidFill>
              </a:rPr>
              <a:t>sub-network is N</a:t>
            </a:r>
            <a:r>
              <a:rPr lang="en-US" sz="2400" smtClean="0">
                <a:solidFill>
                  <a:srgbClr val="FF0000"/>
                </a:solidFill>
              </a:rPr>
              <a:t>sub</a:t>
            </a:r>
            <a:r>
              <a:rPr lang="en-US" sz="2800" smtClean="0"/>
              <a:t>, and the </a:t>
            </a:r>
            <a:r>
              <a:rPr lang="en-US" sz="2800" smtClean="0">
                <a:solidFill>
                  <a:srgbClr val="0000FF"/>
                </a:solidFill>
              </a:rPr>
              <a:t>prefix length for each sub-network </a:t>
            </a:r>
            <a:r>
              <a:rPr lang="en-US" sz="2800" smtClean="0"/>
              <a:t>is </a:t>
            </a:r>
            <a:r>
              <a:rPr lang="en-US" sz="2800" smtClean="0">
                <a:solidFill>
                  <a:srgbClr val="0000FF"/>
                </a:solidFill>
              </a:rPr>
              <a:t>n</a:t>
            </a:r>
            <a:r>
              <a:rPr lang="en-US" sz="2000" smtClean="0">
                <a:solidFill>
                  <a:srgbClr val="0000FF"/>
                </a:solidFill>
              </a:rPr>
              <a:t>sub</a:t>
            </a:r>
            <a:r>
              <a:rPr lang="en-US" sz="2800" smtClean="0"/>
              <a:t>.</a:t>
            </a:r>
          </a:p>
          <a:p>
            <a:pPr algn="just"/>
            <a:r>
              <a:rPr lang="en-US" sz="2800" smtClean="0"/>
              <a:t>The </a:t>
            </a:r>
            <a:r>
              <a:rPr lang="en-US" sz="2800" smtClean="0">
                <a:solidFill>
                  <a:srgbClr val="0000FF"/>
                </a:solidFill>
              </a:rPr>
              <a:t>number of addresses </a:t>
            </a:r>
            <a:r>
              <a:rPr lang="en-US" sz="2800" smtClean="0"/>
              <a:t>in each sub-network should be a </a:t>
            </a:r>
            <a:r>
              <a:rPr lang="en-US" sz="2800" smtClean="0">
                <a:solidFill>
                  <a:srgbClr val="0000FF"/>
                </a:solidFill>
              </a:rPr>
              <a:t>power of 2. </a:t>
            </a:r>
          </a:p>
          <a:p>
            <a:pPr algn="just"/>
            <a:r>
              <a:rPr lang="en-US" sz="2800" smtClean="0"/>
              <a:t>The </a:t>
            </a:r>
            <a:r>
              <a:rPr lang="en-US" sz="2800" smtClean="0">
                <a:solidFill>
                  <a:srgbClr val="0000FF"/>
                </a:solidFill>
              </a:rPr>
              <a:t>prefix length </a:t>
            </a:r>
            <a:r>
              <a:rPr lang="en-US" sz="2800" smtClean="0"/>
              <a:t>for </a:t>
            </a:r>
            <a:r>
              <a:rPr lang="en-US" sz="2800" smtClean="0">
                <a:solidFill>
                  <a:srgbClr val="0000FF"/>
                </a:solidFill>
              </a:rPr>
              <a:t>each sub-network </a:t>
            </a:r>
            <a:r>
              <a:rPr lang="en-US" sz="2800" smtClean="0"/>
              <a:t>should be found using the following </a:t>
            </a:r>
            <a:r>
              <a:rPr lang="en-US" sz="2800" smtClean="0">
                <a:solidFill>
                  <a:srgbClr val="0000FF"/>
                </a:solidFill>
              </a:rPr>
              <a:t>formula:</a:t>
            </a:r>
            <a:r>
              <a:rPr lang="en-US" sz="2800" smtClean="0"/>
              <a:t> </a:t>
            </a:r>
          </a:p>
          <a:p>
            <a:pPr algn="just"/>
            <a:r>
              <a:rPr lang="en-US" sz="2800" smtClean="0"/>
              <a:t>The </a:t>
            </a:r>
            <a:r>
              <a:rPr lang="en-US" sz="2800" smtClean="0">
                <a:solidFill>
                  <a:srgbClr val="0000FF"/>
                </a:solidFill>
              </a:rPr>
              <a:t>starting address in each sub-network </a:t>
            </a:r>
            <a:r>
              <a:rPr lang="en-US" sz="2800" smtClean="0"/>
              <a:t>should be </a:t>
            </a:r>
            <a:r>
              <a:rPr lang="en-US" sz="2800" smtClean="0">
                <a:solidFill>
                  <a:srgbClr val="0000FF"/>
                </a:solidFill>
              </a:rPr>
              <a:t>divisible by the number of addresses </a:t>
            </a:r>
            <a:r>
              <a:rPr lang="en-US" sz="2800" smtClean="0"/>
              <a:t>in that sub-network. (first assign addresses to larger sub-networks).</a:t>
            </a:r>
          </a:p>
        </p:txBody>
      </p:sp>
      <p:pic>
        <p:nvPicPr>
          <p:cNvPr id="1187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825" y="4572000"/>
            <a:ext cx="3060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53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382000" cy="2286000"/>
          </a:xfrm>
        </p:spPr>
        <p:txBody>
          <a:bodyPr/>
          <a:lstStyle/>
          <a:p>
            <a:pPr algn="just">
              <a:defRPr/>
            </a:pPr>
            <a:r>
              <a:rPr lang="en-US" sz="2400" b="1" dirty="0" smtClean="0">
                <a:solidFill>
                  <a:srgbClr val="00B050"/>
                </a:solidFill>
              </a:rPr>
              <a:t>An organization is granted a block of addresses with the beginning address </a:t>
            </a:r>
            <a:r>
              <a:rPr lang="en-US" sz="2400" b="1" dirty="0" smtClean="0">
                <a:solidFill>
                  <a:srgbClr val="0000FF"/>
                </a:solidFill>
              </a:rPr>
              <a:t>14.24.74.0/24</a:t>
            </a:r>
            <a:r>
              <a:rPr lang="en-US" sz="2400" b="1" dirty="0" smtClean="0">
                <a:solidFill>
                  <a:srgbClr val="00B050"/>
                </a:solidFill>
              </a:rPr>
              <a:t>. The</a:t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b="1" dirty="0" smtClean="0">
                <a:solidFill>
                  <a:srgbClr val="00B050"/>
                </a:solidFill>
              </a:rPr>
              <a:t>organization needs to have 3 subblocks of addresses to use in its three subnets: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one subblock of 10</a:t>
            </a:r>
            <a:b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addresses</a:t>
            </a:r>
            <a:r>
              <a:rPr lang="en-US" sz="2400" b="1" dirty="0" smtClean="0">
                <a:solidFill>
                  <a:srgbClr val="00B050"/>
                </a:solidFill>
              </a:rPr>
              <a:t>,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one subblock of 60 addresses</a:t>
            </a:r>
            <a:r>
              <a:rPr lang="en-US" sz="2400" b="1" dirty="0" smtClean="0">
                <a:solidFill>
                  <a:srgbClr val="00B050"/>
                </a:solidFill>
              </a:rPr>
              <a:t>, and one </a:t>
            </a:r>
            <a:r>
              <a:rPr lang="en-US" sz="24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subblock of 120 addresses</a:t>
            </a:r>
            <a:r>
              <a:rPr lang="en-US" sz="2400" b="1" dirty="0" smtClean="0">
                <a:solidFill>
                  <a:srgbClr val="00B050"/>
                </a:solidFill>
              </a:rPr>
              <a:t>. Design the subblocks.</a:t>
            </a:r>
          </a:p>
        </p:txBody>
      </p:sp>
      <p:sp>
        <p:nvSpPr>
          <p:cNvPr id="119811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459163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Main network – prefix – </a:t>
            </a:r>
            <a:r>
              <a:rPr lang="en-US" dirty="0" smtClean="0">
                <a:solidFill>
                  <a:srgbClr val="C00000"/>
                </a:solidFill>
              </a:rPr>
              <a:t>‘n’ = 24</a:t>
            </a:r>
          </a:p>
          <a:p>
            <a:pPr>
              <a:defRPr/>
            </a:pPr>
            <a:r>
              <a:rPr lang="en-US" dirty="0" smtClean="0"/>
              <a:t>14.24.74.0</a:t>
            </a:r>
          </a:p>
          <a:p>
            <a:pPr lvl="1">
              <a:defRPr/>
            </a:pPr>
            <a:r>
              <a:rPr lang="en-US" dirty="0" smtClean="0"/>
              <a:t>3 sub networks???? </a:t>
            </a:r>
          </a:p>
          <a:p>
            <a:pPr lvl="2" algn="just">
              <a:defRPr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addresses in each sub-network must be known.</a:t>
            </a:r>
          </a:p>
          <a:p>
            <a:pPr lvl="2">
              <a:defRPr/>
            </a:pPr>
            <a:r>
              <a:rPr lang="en-US" dirty="0" smtClean="0"/>
              <a:t>Prefix for each sub-network. </a:t>
            </a:r>
            <a:r>
              <a:rPr lang="en-US" dirty="0" err="1" smtClean="0"/>
              <a:t>n</a:t>
            </a:r>
            <a:r>
              <a:rPr lang="en-US" sz="1600" dirty="0" err="1" smtClean="0"/>
              <a:t>sub</a:t>
            </a:r>
            <a:r>
              <a:rPr lang="en-US" sz="1600" dirty="0" smtClean="0"/>
              <a:t>=</a:t>
            </a:r>
            <a:r>
              <a:rPr lang="en-US" sz="2000" dirty="0" smtClean="0"/>
              <a:t>32-</a:t>
            </a:r>
            <a:r>
              <a:rPr lang="en-US" dirty="0" smtClean="0"/>
              <a:t>log</a:t>
            </a:r>
            <a:r>
              <a:rPr lang="en-US" sz="1800" dirty="0" smtClean="0"/>
              <a:t>2 </a:t>
            </a:r>
            <a:r>
              <a:rPr lang="en-US" sz="2800" dirty="0" err="1" smtClean="0"/>
              <a:t>N</a:t>
            </a:r>
            <a:r>
              <a:rPr lang="en-US" sz="1400" dirty="0" err="1" smtClean="0"/>
              <a:t>sub</a:t>
            </a:r>
            <a:r>
              <a:rPr lang="en-US" sz="1400" smtClean="0"/>
              <a:t>.</a:t>
            </a:r>
            <a:endParaRPr lang="en-US" dirty="0" smtClean="0"/>
          </a:p>
          <a:p>
            <a:pPr lvl="2">
              <a:defRPr/>
            </a:pPr>
            <a:endParaRPr lang="en-US" dirty="0" smtClean="0"/>
          </a:p>
        </p:txBody>
      </p:sp>
      <p:sp>
        <p:nvSpPr>
          <p:cNvPr id="119812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E2C3160-79DF-451C-8D81-1EE7D7784749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19813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198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9D334F-527C-48C3-9244-CD5ABFE38A09}" type="slidenum">
              <a:rPr lang="en-US" smtClean="0"/>
              <a:pPr eaLnBrk="1" hangingPunct="1"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070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20835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6EE84AC-F01F-43DF-8997-58EE8D0B2385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2083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208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D6031B3-0170-4184-B473-AB8AA4C8C9F9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pic>
        <p:nvPicPr>
          <p:cNvPr id="1208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1300163"/>
            <a:ext cx="8201025" cy="425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69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mtClean="0">
                <a:solidFill>
                  <a:srgbClr val="0000FF"/>
                </a:solidFill>
              </a:rPr>
              <a:t>Address Aggregation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algn="just"/>
            <a:r>
              <a:rPr lang="en-US" sz="2800" smtClean="0"/>
              <a:t>One of the advantages of the CIDR strategy is </a:t>
            </a:r>
            <a:r>
              <a:rPr lang="en-US" sz="2800" smtClean="0">
                <a:solidFill>
                  <a:srgbClr val="FF0000"/>
                </a:solidFill>
              </a:rPr>
              <a:t>address aggregation</a:t>
            </a:r>
            <a:r>
              <a:rPr lang="en-US" sz="2800" smtClean="0"/>
              <a:t>. (sometimes called </a:t>
            </a:r>
            <a:r>
              <a:rPr lang="en-US" sz="2800" smtClean="0">
                <a:solidFill>
                  <a:srgbClr val="FF0000"/>
                </a:solidFill>
              </a:rPr>
              <a:t>address summarization</a:t>
            </a:r>
            <a:r>
              <a:rPr lang="en-US" sz="2800" smtClean="0"/>
              <a:t> or </a:t>
            </a:r>
            <a:r>
              <a:rPr lang="en-US" sz="2800" smtClean="0">
                <a:solidFill>
                  <a:srgbClr val="FF0000"/>
                </a:solidFill>
              </a:rPr>
              <a:t>route summarization</a:t>
            </a:r>
            <a:r>
              <a:rPr lang="en-US" sz="2800" smtClean="0"/>
              <a:t>).</a:t>
            </a:r>
          </a:p>
          <a:p>
            <a:r>
              <a:rPr lang="en-US" sz="2800" smtClean="0"/>
              <a:t>When blocks of addresses are combined</a:t>
            </a:r>
          </a:p>
          <a:p>
            <a:pPr algn="just"/>
            <a:r>
              <a:rPr lang="en-US" sz="2800" smtClean="0"/>
              <a:t>to create a larger block, routing can be done based on the prefix of the larger block.</a:t>
            </a:r>
          </a:p>
          <a:p>
            <a:pPr algn="just"/>
            <a:r>
              <a:rPr lang="en-US" sz="2800" smtClean="0">
                <a:solidFill>
                  <a:srgbClr val="0000FF"/>
                </a:solidFill>
              </a:rPr>
              <a:t>ICANN - (Internet Corporation for Assigned Names and Numbers)</a:t>
            </a:r>
            <a:r>
              <a:rPr lang="en-US" sz="2800" smtClean="0"/>
              <a:t>assigns a large block of addresses to an ISP. </a:t>
            </a:r>
          </a:p>
        </p:txBody>
      </p:sp>
      <p:sp>
        <p:nvSpPr>
          <p:cNvPr id="121860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24AAA1-4786-445A-A063-02E2D6CA7C84}" type="datetime1">
              <a:rPr lang="en-US" smtClean="0"/>
              <a:pPr eaLnBrk="1" hangingPunct="1"/>
              <a:t>12/10/2020</a:t>
            </a:fld>
            <a:endParaRPr lang="en-US" smtClean="0"/>
          </a:p>
        </p:txBody>
      </p:sp>
      <p:sp>
        <p:nvSpPr>
          <p:cNvPr id="12186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mtClean="0"/>
              <a:t>Unit-3 : Network Layer</a:t>
            </a:r>
          </a:p>
        </p:txBody>
      </p:sp>
      <p:sp>
        <p:nvSpPr>
          <p:cNvPr id="1218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05098CF-9FE9-47FC-AAD5-8AC1E6E79910}" type="slidenum">
              <a:rPr lang="en-US" smtClean="0"/>
              <a:pPr eaLnBrk="1" hangingPunct="1"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6205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1317</Words>
  <Application>Microsoft Office PowerPoint</Application>
  <PresentationFormat>On-screen Show (4:3)</PresentationFormat>
  <Paragraphs>187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DESIGNING SUBNETS, FORWARDING IP PACKETS, ADDRESS AGGREGATION, MPLS </vt:lpstr>
      <vt:lpstr>PowerPoint Presentation</vt:lpstr>
      <vt:lpstr>PowerPoint Presentation</vt:lpstr>
      <vt:lpstr>PowerPoint Presentation</vt:lpstr>
      <vt:lpstr>PowerPoint Presentation</vt:lpstr>
      <vt:lpstr>DESIGNING SUBNETS</vt:lpstr>
      <vt:lpstr>An organization is granted a block of addresses with the beginning address 14.24.74.0/24. The organization needs to have 3 subblocks of addresses to use in its three subnets: one subblock of 10 addresses, one subblock of 60 addresses, and one subblock of 120 addresses. Design the subblocks.</vt:lpstr>
      <vt:lpstr>PowerPoint Presentation</vt:lpstr>
      <vt:lpstr>Address Aggregation</vt:lpstr>
      <vt:lpstr>PowerPoint Presentation</vt:lpstr>
      <vt:lpstr>Special Addresses</vt:lpstr>
      <vt:lpstr>Forwarding of IP Packets</vt:lpstr>
      <vt:lpstr>PowerPoint Presentation</vt:lpstr>
      <vt:lpstr>PowerPoint Presentation</vt:lpstr>
      <vt:lpstr>Show the forwarding process if a packet arrives at R1 in Figure with the destination address 180.70.65.140</vt:lpstr>
      <vt:lpstr>PowerPoint Presentation</vt:lpstr>
      <vt:lpstr>ADDRESS AGGREGATION</vt:lpstr>
      <vt:lpstr>PowerPoint Presentation</vt:lpstr>
      <vt:lpstr>140.24.7.200</vt:lpstr>
      <vt:lpstr>FORWARDING OF IP PACKETS BASED ON LABEL</vt:lpstr>
      <vt:lpstr>PowerPoint Presentation</vt:lpstr>
      <vt:lpstr>Multi-Protocol Label Switching (MPLS)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SUBNETS, FORWARDING IP PACKETS, ADDRESS AGGREGATION, MPLS </dc:title>
  <dc:creator>Deepthi</dc:creator>
  <cp:lastModifiedBy>Deepthi</cp:lastModifiedBy>
  <cp:revision>1</cp:revision>
  <dcterms:created xsi:type="dcterms:W3CDTF">2020-12-10T05:55:19Z</dcterms:created>
  <dcterms:modified xsi:type="dcterms:W3CDTF">2020-12-10T05:57:25Z</dcterms:modified>
</cp:coreProperties>
</file>