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5" r:id="rId4"/>
    <p:sldId id="286" r:id="rId5"/>
    <p:sldId id="287" r:id="rId6"/>
    <p:sldId id="288" r:id="rId7"/>
    <p:sldId id="289" r:id="rId8"/>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9" r:id="rId27"/>
    <p:sldId id="278" r:id="rId28"/>
    <p:sldId id="280" r:id="rId29"/>
    <p:sldId id="281" r:id="rId30"/>
    <p:sldId id="282" r:id="rId31"/>
    <p:sldId id="276" r:id="rId32"/>
    <p:sldId id="277" r:id="rId33"/>
    <p:sldId id="274" r:id="rId34"/>
    <p:sldId id="27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301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08A5-B854-2D70-F8AB-8801BC49A5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48AADF-05E2-D46A-C1D0-497D1A0C5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E3C8EC-88B9-BD00-3809-F3A0ADC787C7}"/>
              </a:ext>
            </a:extLst>
          </p:cNvPr>
          <p:cNvSpPr>
            <a:spLocks noGrp="1"/>
          </p:cNvSpPr>
          <p:nvPr>
            <p:ph type="dt" sz="half" idx="10"/>
          </p:nvPr>
        </p:nvSpPr>
        <p:spPr/>
        <p:txBody>
          <a:bodyPr/>
          <a:lstStyle/>
          <a:p>
            <a:fld id="{232C030D-423B-4E58-A402-69D17B535603}" type="datetimeFigureOut">
              <a:rPr lang="en-IN" smtClean="0"/>
              <a:t>25-01-2024</a:t>
            </a:fld>
            <a:endParaRPr lang="en-IN"/>
          </a:p>
        </p:txBody>
      </p:sp>
      <p:sp>
        <p:nvSpPr>
          <p:cNvPr id="5" name="Footer Placeholder 4">
            <a:extLst>
              <a:ext uri="{FF2B5EF4-FFF2-40B4-BE49-F238E27FC236}">
                <a16:creationId xmlns:a16="http://schemas.microsoft.com/office/drawing/2014/main" id="{297A41A0-FAFA-6296-CEBD-4A07697E6E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DFFB2-FA8F-B3EA-1220-BD0272137E40}"/>
              </a:ext>
            </a:extLst>
          </p:cNvPr>
          <p:cNvSpPr>
            <a:spLocks noGrp="1"/>
          </p:cNvSpPr>
          <p:nvPr>
            <p:ph type="sldNum" sz="quarter" idx="12"/>
          </p:nvPr>
        </p:nvSpPr>
        <p:spPr/>
        <p:txBody>
          <a:bodyPr/>
          <a:lstStyle/>
          <a:p>
            <a:fld id="{584A5ECE-5911-42A2-AD08-A084BBFAAE63}" type="slidenum">
              <a:rPr lang="en-IN" smtClean="0"/>
              <a:t>‹#›</a:t>
            </a:fld>
            <a:endParaRPr lang="en-IN"/>
          </a:p>
        </p:txBody>
      </p:sp>
    </p:spTree>
    <p:extLst>
      <p:ext uri="{BB962C8B-B14F-4D97-AF65-F5344CB8AC3E}">
        <p14:creationId xmlns:p14="http://schemas.microsoft.com/office/powerpoint/2010/main" val="2408613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5DBE-8F06-5571-88EA-91CE5D3BEF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290B93-FA11-301A-FD24-EEE03D4DEC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4D5241-2F6C-8400-4E52-0E63AE8A1136}"/>
              </a:ext>
            </a:extLst>
          </p:cNvPr>
          <p:cNvSpPr>
            <a:spLocks noGrp="1"/>
          </p:cNvSpPr>
          <p:nvPr>
            <p:ph type="dt" sz="half" idx="10"/>
          </p:nvPr>
        </p:nvSpPr>
        <p:spPr/>
        <p:txBody>
          <a:bodyPr/>
          <a:lstStyle/>
          <a:p>
            <a:fld id="{232C030D-423B-4E58-A402-69D17B535603}" type="datetimeFigureOut">
              <a:rPr lang="en-IN" smtClean="0"/>
              <a:t>25-01-2024</a:t>
            </a:fld>
            <a:endParaRPr lang="en-IN"/>
          </a:p>
        </p:txBody>
      </p:sp>
      <p:sp>
        <p:nvSpPr>
          <p:cNvPr id="5" name="Footer Placeholder 4">
            <a:extLst>
              <a:ext uri="{FF2B5EF4-FFF2-40B4-BE49-F238E27FC236}">
                <a16:creationId xmlns:a16="http://schemas.microsoft.com/office/drawing/2014/main" id="{7C70B1DA-64E4-1309-C85E-33B1304EF0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EAB6D1-4C80-C6E6-A88B-8C0288BD7703}"/>
              </a:ext>
            </a:extLst>
          </p:cNvPr>
          <p:cNvSpPr>
            <a:spLocks noGrp="1"/>
          </p:cNvSpPr>
          <p:nvPr>
            <p:ph type="sldNum" sz="quarter" idx="12"/>
          </p:nvPr>
        </p:nvSpPr>
        <p:spPr/>
        <p:txBody>
          <a:bodyPr/>
          <a:lstStyle/>
          <a:p>
            <a:fld id="{584A5ECE-5911-42A2-AD08-A084BBFAAE63}" type="slidenum">
              <a:rPr lang="en-IN" smtClean="0"/>
              <a:t>‹#›</a:t>
            </a:fld>
            <a:endParaRPr lang="en-IN"/>
          </a:p>
        </p:txBody>
      </p:sp>
    </p:spTree>
    <p:extLst>
      <p:ext uri="{BB962C8B-B14F-4D97-AF65-F5344CB8AC3E}">
        <p14:creationId xmlns:p14="http://schemas.microsoft.com/office/powerpoint/2010/main" val="282901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369BA-C807-998F-7AD3-4374567606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16CEEC-AAC9-CCA7-300F-2ACDD727B0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DF60C-A40C-BC8D-5F99-5FD3917A2D44}"/>
              </a:ext>
            </a:extLst>
          </p:cNvPr>
          <p:cNvSpPr>
            <a:spLocks noGrp="1"/>
          </p:cNvSpPr>
          <p:nvPr>
            <p:ph type="dt" sz="half" idx="10"/>
          </p:nvPr>
        </p:nvSpPr>
        <p:spPr/>
        <p:txBody>
          <a:bodyPr/>
          <a:lstStyle/>
          <a:p>
            <a:fld id="{232C030D-423B-4E58-A402-69D17B535603}" type="datetimeFigureOut">
              <a:rPr lang="en-IN" smtClean="0"/>
              <a:t>25-01-2024</a:t>
            </a:fld>
            <a:endParaRPr lang="en-IN"/>
          </a:p>
        </p:txBody>
      </p:sp>
      <p:sp>
        <p:nvSpPr>
          <p:cNvPr id="5" name="Footer Placeholder 4">
            <a:extLst>
              <a:ext uri="{FF2B5EF4-FFF2-40B4-BE49-F238E27FC236}">
                <a16:creationId xmlns:a16="http://schemas.microsoft.com/office/drawing/2014/main" id="{49A858E6-C86D-8999-737E-F715457843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07AB8F-4733-0058-1B1B-A3211047CCDB}"/>
              </a:ext>
            </a:extLst>
          </p:cNvPr>
          <p:cNvSpPr>
            <a:spLocks noGrp="1"/>
          </p:cNvSpPr>
          <p:nvPr>
            <p:ph type="sldNum" sz="quarter" idx="12"/>
          </p:nvPr>
        </p:nvSpPr>
        <p:spPr/>
        <p:txBody>
          <a:bodyPr/>
          <a:lstStyle/>
          <a:p>
            <a:fld id="{584A5ECE-5911-42A2-AD08-A084BBFAAE63}" type="slidenum">
              <a:rPr lang="en-IN" smtClean="0"/>
              <a:t>‹#›</a:t>
            </a:fld>
            <a:endParaRPr lang="en-IN"/>
          </a:p>
        </p:txBody>
      </p:sp>
    </p:spTree>
    <p:extLst>
      <p:ext uri="{BB962C8B-B14F-4D97-AF65-F5344CB8AC3E}">
        <p14:creationId xmlns:p14="http://schemas.microsoft.com/office/powerpoint/2010/main" val="2605121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39E1-9486-4A87-F3C0-5828ED94D0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DDC597-AC78-DEC0-181D-94A9257A4C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1E2A32-3CB5-6496-C800-259939C5E1E5}"/>
              </a:ext>
            </a:extLst>
          </p:cNvPr>
          <p:cNvSpPr>
            <a:spLocks noGrp="1"/>
          </p:cNvSpPr>
          <p:nvPr>
            <p:ph type="dt" sz="half" idx="10"/>
          </p:nvPr>
        </p:nvSpPr>
        <p:spPr/>
        <p:txBody>
          <a:bodyPr/>
          <a:lstStyle/>
          <a:p>
            <a:fld id="{232C030D-423B-4E58-A402-69D17B535603}" type="datetimeFigureOut">
              <a:rPr lang="en-IN" smtClean="0"/>
              <a:t>25-01-2024</a:t>
            </a:fld>
            <a:endParaRPr lang="en-IN"/>
          </a:p>
        </p:txBody>
      </p:sp>
      <p:sp>
        <p:nvSpPr>
          <p:cNvPr id="5" name="Footer Placeholder 4">
            <a:extLst>
              <a:ext uri="{FF2B5EF4-FFF2-40B4-BE49-F238E27FC236}">
                <a16:creationId xmlns:a16="http://schemas.microsoft.com/office/drawing/2014/main" id="{77E7A679-DD19-4AA5-D326-069BF57D7D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8A3D43-3E81-61C3-68B6-3784FC706693}"/>
              </a:ext>
            </a:extLst>
          </p:cNvPr>
          <p:cNvSpPr>
            <a:spLocks noGrp="1"/>
          </p:cNvSpPr>
          <p:nvPr>
            <p:ph type="sldNum" sz="quarter" idx="12"/>
          </p:nvPr>
        </p:nvSpPr>
        <p:spPr/>
        <p:txBody>
          <a:bodyPr/>
          <a:lstStyle/>
          <a:p>
            <a:fld id="{584A5ECE-5911-42A2-AD08-A084BBFAAE63}" type="slidenum">
              <a:rPr lang="en-IN" smtClean="0"/>
              <a:t>‹#›</a:t>
            </a:fld>
            <a:endParaRPr lang="en-IN"/>
          </a:p>
        </p:txBody>
      </p:sp>
    </p:spTree>
    <p:extLst>
      <p:ext uri="{BB962C8B-B14F-4D97-AF65-F5344CB8AC3E}">
        <p14:creationId xmlns:p14="http://schemas.microsoft.com/office/powerpoint/2010/main" val="312630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F8C7-D341-387D-A203-04066E1CEC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697A3E-1BEE-F9BE-1E11-AA52CB609E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5D992F-8AEC-393D-3A85-A02D68A5F404}"/>
              </a:ext>
            </a:extLst>
          </p:cNvPr>
          <p:cNvSpPr>
            <a:spLocks noGrp="1"/>
          </p:cNvSpPr>
          <p:nvPr>
            <p:ph type="dt" sz="half" idx="10"/>
          </p:nvPr>
        </p:nvSpPr>
        <p:spPr/>
        <p:txBody>
          <a:bodyPr/>
          <a:lstStyle/>
          <a:p>
            <a:fld id="{232C030D-423B-4E58-A402-69D17B535603}" type="datetimeFigureOut">
              <a:rPr lang="en-IN" smtClean="0"/>
              <a:t>25-01-2024</a:t>
            </a:fld>
            <a:endParaRPr lang="en-IN"/>
          </a:p>
        </p:txBody>
      </p:sp>
      <p:sp>
        <p:nvSpPr>
          <p:cNvPr id="5" name="Footer Placeholder 4">
            <a:extLst>
              <a:ext uri="{FF2B5EF4-FFF2-40B4-BE49-F238E27FC236}">
                <a16:creationId xmlns:a16="http://schemas.microsoft.com/office/drawing/2014/main" id="{BC535554-E85B-1B9D-A72D-7090301E4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2D7803-D79B-05ED-66B3-4F6D20C75C43}"/>
              </a:ext>
            </a:extLst>
          </p:cNvPr>
          <p:cNvSpPr>
            <a:spLocks noGrp="1"/>
          </p:cNvSpPr>
          <p:nvPr>
            <p:ph type="sldNum" sz="quarter" idx="12"/>
          </p:nvPr>
        </p:nvSpPr>
        <p:spPr/>
        <p:txBody>
          <a:bodyPr/>
          <a:lstStyle/>
          <a:p>
            <a:fld id="{584A5ECE-5911-42A2-AD08-A084BBFAAE63}" type="slidenum">
              <a:rPr lang="en-IN" smtClean="0"/>
              <a:t>‹#›</a:t>
            </a:fld>
            <a:endParaRPr lang="en-IN"/>
          </a:p>
        </p:txBody>
      </p:sp>
    </p:spTree>
    <p:extLst>
      <p:ext uri="{BB962C8B-B14F-4D97-AF65-F5344CB8AC3E}">
        <p14:creationId xmlns:p14="http://schemas.microsoft.com/office/powerpoint/2010/main" val="75701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8410-48C8-98B4-B691-240D4F8539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A10B5C-F36E-8F3F-05D5-BAFBB179E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BAEFAF-6BC8-FA33-DE0D-8570444D0F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32BF04-EA26-B230-C1B4-F208D10AB326}"/>
              </a:ext>
            </a:extLst>
          </p:cNvPr>
          <p:cNvSpPr>
            <a:spLocks noGrp="1"/>
          </p:cNvSpPr>
          <p:nvPr>
            <p:ph type="dt" sz="half" idx="10"/>
          </p:nvPr>
        </p:nvSpPr>
        <p:spPr/>
        <p:txBody>
          <a:bodyPr/>
          <a:lstStyle/>
          <a:p>
            <a:fld id="{232C030D-423B-4E58-A402-69D17B535603}" type="datetimeFigureOut">
              <a:rPr lang="en-IN" smtClean="0"/>
              <a:t>25-01-2024</a:t>
            </a:fld>
            <a:endParaRPr lang="en-IN"/>
          </a:p>
        </p:txBody>
      </p:sp>
      <p:sp>
        <p:nvSpPr>
          <p:cNvPr id="6" name="Footer Placeholder 5">
            <a:extLst>
              <a:ext uri="{FF2B5EF4-FFF2-40B4-BE49-F238E27FC236}">
                <a16:creationId xmlns:a16="http://schemas.microsoft.com/office/drawing/2014/main" id="{7BB2F8F2-C32B-C467-975F-B8FEB251B6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41075D-798D-E9AE-9F25-F46B245ADBDF}"/>
              </a:ext>
            </a:extLst>
          </p:cNvPr>
          <p:cNvSpPr>
            <a:spLocks noGrp="1"/>
          </p:cNvSpPr>
          <p:nvPr>
            <p:ph type="sldNum" sz="quarter" idx="12"/>
          </p:nvPr>
        </p:nvSpPr>
        <p:spPr/>
        <p:txBody>
          <a:bodyPr/>
          <a:lstStyle/>
          <a:p>
            <a:fld id="{584A5ECE-5911-42A2-AD08-A084BBFAAE63}" type="slidenum">
              <a:rPr lang="en-IN" smtClean="0"/>
              <a:t>‹#›</a:t>
            </a:fld>
            <a:endParaRPr lang="en-IN"/>
          </a:p>
        </p:txBody>
      </p:sp>
    </p:spTree>
    <p:extLst>
      <p:ext uri="{BB962C8B-B14F-4D97-AF65-F5344CB8AC3E}">
        <p14:creationId xmlns:p14="http://schemas.microsoft.com/office/powerpoint/2010/main" val="157653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63C4-BCA4-3739-D18E-65534CF63E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6F5F81-5174-01D7-72F0-7F30493D6F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E27FD-7A4C-4A3D-F256-33E770B587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7F136B-C447-83FC-A74A-340F8F3729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591B7-D066-B0AC-D6A3-975F8A02BC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16550D-2827-770D-3D3F-89EB3D0FD815}"/>
              </a:ext>
            </a:extLst>
          </p:cNvPr>
          <p:cNvSpPr>
            <a:spLocks noGrp="1"/>
          </p:cNvSpPr>
          <p:nvPr>
            <p:ph type="dt" sz="half" idx="10"/>
          </p:nvPr>
        </p:nvSpPr>
        <p:spPr/>
        <p:txBody>
          <a:bodyPr/>
          <a:lstStyle/>
          <a:p>
            <a:fld id="{232C030D-423B-4E58-A402-69D17B535603}" type="datetimeFigureOut">
              <a:rPr lang="en-IN" smtClean="0"/>
              <a:t>25-01-2024</a:t>
            </a:fld>
            <a:endParaRPr lang="en-IN"/>
          </a:p>
        </p:txBody>
      </p:sp>
      <p:sp>
        <p:nvSpPr>
          <p:cNvPr id="8" name="Footer Placeholder 7">
            <a:extLst>
              <a:ext uri="{FF2B5EF4-FFF2-40B4-BE49-F238E27FC236}">
                <a16:creationId xmlns:a16="http://schemas.microsoft.com/office/drawing/2014/main" id="{63324CA4-7633-0B8E-4EA7-BD02E94FD2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975BD6-50AE-55B7-85D2-12C49A869E12}"/>
              </a:ext>
            </a:extLst>
          </p:cNvPr>
          <p:cNvSpPr>
            <a:spLocks noGrp="1"/>
          </p:cNvSpPr>
          <p:nvPr>
            <p:ph type="sldNum" sz="quarter" idx="12"/>
          </p:nvPr>
        </p:nvSpPr>
        <p:spPr/>
        <p:txBody>
          <a:bodyPr/>
          <a:lstStyle/>
          <a:p>
            <a:fld id="{584A5ECE-5911-42A2-AD08-A084BBFAAE63}" type="slidenum">
              <a:rPr lang="en-IN" smtClean="0"/>
              <a:t>‹#›</a:t>
            </a:fld>
            <a:endParaRPr lang="en-IN"/>
          </a:p>
        </p:txBody>
      </p:sp>
    </p:spTree>
    <p:extLst>
      <p:ext uri="{BB962C8B-B14F-4D97-AF65-F5344CB8AC3E}">
        <p14:creationId xmlns:p14="http://schemas.microsoft.com/office/powerpoint/2010/main" val="16315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75F1-517D-918D-0D2F-E912D0038F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095EC8-2E85-2DA8-0C35-B97CAAE4906A}"/>
              </a:ext>
            </a:extLst>
          </p:cNvPr>
          <p:cNvSpPr>
            <a:spLocks noGrp="1"/>
          </p:cNvSpPr>
          <p:nvPr>
            <p:ph type="dt" sz="half" idx="10"/>
          </p:nvPr>
        </p:nvSpPr>
        <p:spPr/>
        <p:txBody>
          <a:bodyPr/>
          <a:lstStyle/>
          <a:p>
            <a:fld id="{232C030D-423B-4E58-A402-69D17B535603}" type="datetimeFigureOut">
              <a:rPr lang="en-IN" smtClean="0"/>
              <a:t>25-01-2024</a:t>
            </a:fld>
            <a:endParaRPr lang="en-IN"/>
          </a:p>
        </p:txBody>
      </p:sp>
      <p:sp>
        <p:nvSpPr>
          <p:cNvPr id="4" name="Footer Placeholder 3">
            <a:extLst>
              <a:ext uri="{FF2B5EF4-FFF2-40B4-BE49-F238E27FC236}">
                <a16:creationId xmlns:a16="http://schemas.microsoft.com/office/drawing/2014/main" id="{2C4AE2E2-1000-7169-CD20-3A904DAD22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BF3B9B-57EC-1B64-9886-CC6956B057C5}"/>
              </a:ext>
            </a:extLst>
          </p:cNvPr>
          <p:cNvSpPr>
            <a:spLocks noGrp="1"/>
          </p:cNvSpPr>
          <p:nvPr>
            <p:ph type="sldNum" sz="quarter" idx="12"/>
          </p:nvPr>
        </p:nvSpPr>
        <p:spPr/>
        <p:txBody>
          <a:bodyPr/>
          <a:lstStyle/>
          <a:p>
            <a:fld id="{584A5ECE-5911-42A2-AD08-A084BBFAAE63}" type="slidenum">
              <a:rPr lang="en-IN" smtClean="0"/>
              <a:t>‹#›</a:t>
            </a:fld>
            <a:endParaRPr lang="en-IN"/>
          </a:p>
        </p:txBody>
      </p:sp>
    </p:spTree>
    <p:extLst>
      <p:ext uri="{BB962C8B-B14F-4D97-AF65-F5344CB8AC3E}">
        <p14:creationId xmlns:p14="http://schemas.microsoft.com/office/powerpoint/2010/main" val="3342760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5BEB57-13A2-C6B8-D070-306844EA32D2}"/>
              </a:ext>
            </a:extLst>
          </p:cNvPr>
          <p:cNvSpPr>
            <a:spLocks noGrp="1"/>
          </p:cNvSpPr>
          <p:nvPr>
            <p:ph type="dt" sz="half" idx="10"/>
          </p:nvPr>
        </p:nvSpPr>
        <p:spPr/>
        <p:txBody>
          <a:bodyPr/>
          <a:lstStyle/>
          <a:p>
            <a:fld id="{232C030D-423B-4E58-A402-69D17B535603}" type="datetimeFigureOut">
              <a:rPr lang="en-IN" smtClean="0"/>
              <a:t>25-01-2024</a:t>
            </a:fld>
            <a:endParaRPr lang="en-IN"/>
          </a:p>
        </p:txBody>
      </p:sp>
      <p:sp>
        <p:nvSpPr>
          <p:cNvPr id="3" name="Footer Placeholder 2">
            <a:extLst>
              <a:ext uri="{FF2B5EF4-FFF2-40B4-BE49-F238E27FC236}">
                <a16:creationId xmlns:a16="http://schemas.microsoft.com/office/drawing/2014/main" id="{94EC97A6-269D-6E71-3362-FCC2C524C3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55EFB6-9765-62C7-B1E7-290863FB4CA4}"/>
              </a:ext>
            </a:extLst>
          </p:cNvPr>
          <p:cNvSpPr>
            <a:spLocks noGrp="1"/>
          </p:cNvSpPr>
          <p:nvPr>
            <p:ph type="sldNum" sz="quarter" idx="12"/>
          </p:nvPr>
        </p:nvSpPr>
        <p:spPr/>
        <p:txBody>
          <a:bodyPr/>
          <a:lstStyle/>
          <a:p>
            <a:fld id="{584A5ECE-5911-42A2-AD08-A084BBFAAE63}" type="slidenum">
              <a:rPr lang="en-IN" smtClean="0"/>
              <a:t>‹#›</a:t>
            </a:fld>
            <a:endParaRPr lang="en-IN"/>
          </a:p>
        </p:txBody>
      </p:sp>
    </p:spTree>
    <p:extLst>
      <p:ext uri="{BB962C8B-B14F-4D97-AF65-F5344CB8AC3E}">
        <p14:creationId xmlns:p14="http://schemas.microsoft.com/office/powerpoint/2010/main" val="154034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068A-D2EC-DBC2-114D-D2364CCCE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E52FCB-64F3-1CD0-0662-8E60F88CA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2628A9-5A87-330D-B7A6-623B73E30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1A23AB-4500-6AEC-01EC-F51B9719EB2D}"/>
              </a:ext>
            </a:extLst>
          </p:cNvPr>
          <p:cNvSpPr>
            <a:spLocks noGrp="1"/>
          </p:cNvSpPr>
          <p:nvPr>
            <p:ph type="dt" sz="half" idx="10"/>
          </p:nvPr>
        </p:nvSpPr>
        <p:spPr/>
        <p:txBody>
          <a:bodyPr/>
          <a:lstStyle/>
          <a:p>
            <a:fld id="{232C030D-423B-4E58-A402-69D17B535603}" type="datetimeFigureOut">
              <a:rPr lang="en-IN" smtClean="0"/>
              <a:t>25-01-2024</a:t>
            </a:fld>
            <a:endParaRPr lang="en-IN"/>
          </a:p>
        </p:txBody>
      </p:sp>
      <p:sp>
        <p:nvSpPr>
          <p:cNvPr id="6" name="Footer Placeholder 5">
            <a:extLst>
              <a:ext uri="{FF2B5EF4-FFF2-40B4-BE49-F238E27FC236}">
                <a16:creationId xmlns:a16="http://schemas.microsoft.com/office/drawing/2014/main" id="{431E60D4-6C38-20FC-291E-6A9FDF791B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2387CC-A6E0-A816-8202-BC3869F107ED}"/>
              </a:ext>
            </a:extLst>
          </p:cNvPr>
          <p:cNvSpPr>
            <a:spLocks noGrp="1"/>
          </p:cNvSpPr>
          <p:nvPr>
            <p:ph type="sldNum" sz="quarter" idx="12"/>
          </p:nvPr>
        </p:nvSpPr>
        <p:spPr/>
        <p:txBody>
          <a:bodyPr/>
          <a:lstStyle/>
          <a:p>
            <a:fld id="{584A5ECE-5911-42A2-AD08-A084BBFAAE63}" type="slidenum">
              <a:rPr lang="en-IN" smtClean="0"/>
              <a:t>‹#›</a:t>
            </a:fld>
            <a:endParaRPr lang="en-IN"/>
          </a:p>
        </p:txBody>
      </p:sp>
    </p:spTree>
    <p:extLst>
      <p:ext uri="{BB962C8B-B14F-4D97-AF65-F5344CB8AC3E}">
        <p14:creationId xmlns:p14="http://schemas.microsoft.com/office/powerpoint/2010/main" val="3486429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695E-A846-3629-8238-11BF3AB9E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22C0E8-675E-0399-1651-6BD56576CB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C9FEAC-9D63-AB08-296F-12E1BD3D3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81E6F-42F7-A2E4-DA91-EE3CFBE9A51E}"/>
              </a:ext>
            </a:extLst>
          </p:cNvPr>
          <p:cNvSpPr>
            <a:spLocks noGrp="1"/>
          </p:cNvSpPr>
          <p:nvPr>
            <p:ph type="dt" sz="half" idx="10"/>
          </p:nvPr>
        </p:nvSpPr>
        <p:spPr/>
        <p:txBody>
          <a:bodyPr/>
          <a:lstStyle/>
          <a:p>
            <a:fld id="{232C030D-423B-4E58-A402-69D17B535603}" type="datetimeFigureOut">
              <a:rPr lang="en-IN" smtClean="0"/>
              <a:t>25-01-2024</a:t>
            </a:fld>
            <a:endParaRPr lang="en-IN"/>
          </a:p>
        </p:txBody>
      </p:sp>
      <p:sp>
        <p:nvSpPr>
          <p:cNvPr id="6" name="Footer Placeholder 5">
            <a:extLst>
              <a:ext uri="{FF2B5EF4-FFF2-40B4-BE49-F238E27FC236}">
                <a16:creationId xmlns:a16="http://schemas.microsoft.com/office/drawing/2014/main" id="{566A7749-3430-5FC3-E55F-0D16BAF1BF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E71414-8218-B2B4-D73A-62E42AC5EC96}"/>
              </a:ext>
            </a:extLst>
          </p:cNvPr>
          <p:cNvSpPr>
            <a:spLocks noGrp="1"/>
          </p:cNvSpPr>
          <p:nvPr>
            <p:ph type="sldNum" sz="quarter" idx="12"/>
          </p:nvPr>
        </p:nvSpPr>
        <p:spPr/>
        <p:txBody>
          <a:bodyPr/>
          <a:lstStyle/>
          <a:p>
            <a:fld id="{584A5ECE-5911-42A2-AD08-A084BBFAAE63}" type="slidenum">
              <a:rPr lang="en-IN" smtClean="0"/>
              <a:t>‹#›</a:t>
            </a:fld>
            <a:endParaRPr lang="en-IN"/>
          </a:p>
        </p:txBody>
      </p:sp>
    </p:spTree>
    <p:extLst>
      <p:ext uri="{BB962C8B-B14F-4D97-AF65-F5344CB8AC3E}">
        <p14:creationId xmlns:p14="http://schemas.microsoft.com/office/powerpoint/2010/main" val="179879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D1EA1-6699-3D01-1D1D-FE02CEF1E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45C808-09F5-44F4-3532-9FA1E7B7D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377FF7-8627-71D6-F1B0-481AB95407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C030D-423B-4E58-A402-69D17B535603}" type="datetimeFigureOut">
              <a:rPr lang="en-IN" smtClean="0"/>
              <a:t>25-01-2024</a:t>
            </a:fld>
            <a:endParaRPr lang="en-IN"/>
          </a:p>
        </p:txBody>
      </p:sp>
      <p:sp>
        <p:nvSpPr>
          <p:cNvPr id="5" name="Footer Placeholder 4">
            <a:extLst>
              <a:ext uri="{FF2B5EF4-FFF2-40B4-BE49-F238E27FC236}">
                <a16:creationId xmlns:a16="http://schemas.microsoft.com/office/drawing/2014/main" id="{C59EEF39-F339-5D79-7BDF-2BCC6DE1E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6DE73D-04C8-885A-B03C-47E748EE2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A5ECE-5911-42A2-AD08-A084BBFAAE63}" type="slidenum">
              <a:rPr lang="en-IN" smtClean="0"/>
              <a:t>‹#›</a:t>
            </a:fld>
            <a:endParaRPr lang="en-IN"/>
          </a:p>
        </p:txBody>
      </p:sp>
    </p:spTree>
    <p:extLst>
      <p:ext uri="{BB962C8B-B14F-4D97-AF65-F5344CB8AC3E}">
        <p14:creationId xmlns:p14="http://schemas.microsoft.com/office/powerpoint/2010/main" val="1514369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4E35-1B47-83E2-7033-E334A1AB1E95}"/>
              </a:ext>
            </a:extLst>
          </p:cNvPr>
          <p:cNvSpPr>
            <a:spLocks noGrp="1"/>
          </p:cNvSpPr>
          <p:nvPr>
            <p:ph type="title"/>
          </p:nvPr>
        </p:nvSpPr>
        <p:spPr>
          <a:xfrm>
            <a:off x="838200" y="2766218"/>
            <a:ext cx="10515600" cy="1325563"/>
          </a:xfrm>
        </p:spPr>
        <p:txBody>
          <a:bodyPr/>
          <a:lstStyle/>
          <a:p>
            <a:pPr algn="ctr"/>
            <a:r>
              <a:rPr lang="en-GB" dirty="0"/>
              <a:t>FTP -  FILE TRANSFER PROTOCOL</a:t>
            </a:r>
            <a:endParaRPr lang="en-IN" dirty="0"/>
          </a:p>
        </p:txBody>
      </p:sp>
    </p:spTree>
    <p:extLst>
      <p:ext uri="{BB962C8B-B14F-4D97-AF65-F5344CB8AC3E}">
        <p14:creationId xmlns:p14="http://schemas.microsoft.com/office/powerpoint/2010/main" val="1872168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4460-DE20-9E6E-B98B-7D32D141C65B}"/>
              </a:ext>
            </a:extLst>
          </p:cNvPr>
          <p:cNvSpPr>
            <a:spLocks noGrp="1"/>
          </p:cNvSpPr>
          <p:nvPr>
            <p:ph type="title"/>
          </p:nvPr>
        </p:nvSpPr>
        <p:spPr/>
        <p:txBody>
          <a:bodyPr>
            <a:normAutofit/>
          </a:bodyPr>
          <a:lstStyle/>
          <a:p>
            <a:pPr algn="just"/>
            <a:r>
              <a:rPr lang="en-IN" sz="4000" b="0" i="0" u="none" strike="noStrike" baseline="0" dirty="0">
                <a:solidFill>
                  <a:srgbClr val="C00000"/>
                </a:solidFill>
                <a:latin typeface="+mn-lt"/>
              </a:rPr>
              <a:t>Components: </a:t>
            </a:r>
            <a:br>
              <a:rPr lang="en-IN" sz="2800" b="0" i="0" u="none" strike="noStrike" baseline="0" dirty="0">
                <a:solidFill>
                  <a:srgbClr val="71CDDA"/>
                </a:solidFill>
                <a:latin typeface="+mn-lt"/>
              </a:rPr>
            </a:br>
            <a:r>
              <a:rPr lang="en-GB" sz="2800" b="0" i="0" u="none" strike="noStrike" baseline="0" dirty="0">
                <a:solidFill>
                  <a:srgbClr val="050708"/>
                </a:solidFill>
                <a:latin typeface="+mn-lt"/>
              </a:rPr>
              <a:t>SSH is an application-layer protocol with three components</a:t>
            </a:r>
            <a:endParaRPr lang="en-IN" sz="6000" dirty="0">
              <a:latin typeface="+mn-lt"/>
            </a:endParaRPr>
          </a:p>
        </p:txBody>
      </p:sp>
      <p:pic>
        <p:nvPicPr>
          <p:cNvPr id="5" name="Content Placeholder 4">
            <a:extLst>
              <a:ext uri="{FF2B5EF4-FFF2-40B4-BE49-F238E27FC236}">
                <a16:creationId xmlns:a16="http://schemas.microsoft.com/office/drawing/2014/main" id="{DEB6F32B-3A88-6C15-C6FA-44A40E1D6878}"/>
              </a:ext>
            </a:extLst>
          </p:cNvPr>
          <p:cNvPicPr>
            <a:picLocks noGrp="1" noChangeAspect="1"/>
          </p:cNvPicPr>
          <p:nvPr>
            <p:ph idx="1"/>
          </p:nvPr>
        </p:nvPicPr>
        <p:blipFill>
          <a:blip r:embed="rId2"/>
          <a:stretch>
            <a:fillRect/>
          </a:stretch>
        </p:blipFill>
        <p:spPr>
          <a:xfrm>
            <a:off x="1899138" y="1744100"/>
            <a:ext cx="7092462" cy="3814531"/>
          </a:xfrm>
        </p:spPr>
      </p:pic>
    </p:spTree>
    <p:extLst>
      <p:ext uri="{BB962C8B-B14F-4D97-AF65-F5344CB8AC3E}">
        <p14:creationId xmlns:p14="http://schemas.microsoft.com/office/powerpoint/2010/main" val="781332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469D6-CD02-067A-F1A6-0BE729B4BA4A}"/>
              </a:ext>
            </a:extLst>
          </p:cNvPr>
          <p:cNvSpPr>
            <a:spLocks noGrp="1"/>
          </p:cNvSpPr>
          <p:nvPr>
            <p:ph idx="1"/>
          </p:nvPr>
        </p:nvSpPr>
        <p:spPr>
          <a:xfrm>
            <a:off x="815926" y="872197"/>
            <a:ext cx="10537874" cy="5304766"/>
          </a:xfrm>
        </p:spPr>
        <p:txBody>
          <a:bodyPr>
            <a:normAutofit/>
          </a:bodyPr>
          <a:lstStyle/>
          <a:p>
            <a:pPr marL="0" indent="0" algn="just">
              <a:buNone/>
            </a:pPr>
            <a:endParaRPr lang="en-GB" b="0" i="0" u="none" strike="noStrike" baseline="0" dirty="0">
              <a:solidFill>
                <a:srgbClr val="050708"/>
              </a:solidFill>
              <a:latin typeface="Generic20-Regular"/>
            </a:endParaRPr>
          </a:p>
          <a:p>
            <a:pPr algn="just"/>
            <a:r>
              <a:rPr lang="en-GB" b="0" i="0" u="none" strike="noStrike" baseline="0" dirty="0">
                <a:solidFill>
                  <a:srgbClr val="050708"/>
                </a:solidFill>
                <a:latin typeface="Generic20-Regular"/>
              </a:rPr>
              <a:t>TCP is </a:t>
            </a:r>
            <a:r>
              <a:rPr lang="en-GB" b="0" i="0" u="none" strike="noStrike" baseline="0" dirty="0">
                <a:solidFill>
                  <a:srgbClr val="C00000"/>
                </a:solidFill>
                <a:latin typeface="Generic20-Regular"/>
              </a:rPr>
              <a:t>not a secured transport-layer protocol</a:t>
            </a:r>
            <a:r>
              <a:rPr lang="en-GB" b="0" i="0" u="none" strike="noStrike" baseline="0" dirty="0">
                <a:solidFill>
                  <a:srgbClr val="050708"/>
                </a:solidFill>
                <a:latin typeface="Generic20-Regular"/>
              </a:rPr>
              <a:t>, SSH first uses a protocol that creates a secured channel on top of the TCP. </a:t>
            </a:r>
          </a:p>
          <a:p>
            <a:pPr algn="just"/>
            <a:r>
              <a:rPr lang="en-GB" b="0" i="0" u="none" strike="noStrike" baseline="0" dirty="0">
                <a:solidFill>
                  <a:srgbClr val="050708"/>
                </a:solidFill>
                <a:latin typeface="Generic20-Regular"/>
              </a:rPr>
              <a:t>This new layer is an </a:t>
            </a:r>
            <a:r>
              <a:rPr lang="en-GB" b="0" i="0" u="none" strike="noStrike" baseline="0" dirty="0">
                <a:solidFill>
                  <a:srgbClr val="C00000"/>
                </a:solidFill>
                <a:latin typeface="Generic20-Regular"/>
              </a:rPr>
              <a:t>independent protocol referred to as SSH-TRANS</a:t>
            </a:r>
            <a:r>
              <a:rPr lang="en-GB" b="0" i="0" u="none" strike="noStrike" baseline="0" dirty="0">
                <a:solidFill>
                  <a:srgbClr val="050708"/>
                </a:solidFill>
                <a:latin typeface="Generic20-Regular"/>
              </a:rPr>
              <a:t>. </a:t>
            </a:r>
          </a:p>
          <a:p>
            <a:pPr algn="just"/>
            <a:r>
              <a:rPr lang="en-GB" b="0" i="0" u="none" strike="noStrike" baseline="0" dirty="0">
                <a:solidFill>
                  <a:srgbClr val="050708"/>
                </a:solidFill>
                <a:latin typeface="Generic20-Regular"/>
              </a:rPr>
              <a:t>When the procedure implementing this protocol is called, the client and server first use the TCP protocol to establish an insecure connection.</a:t>
            </a:r>
          </a:p>
          <a:p>
            <a:pPr algn="just"/>
            <a:r>
              <a:rPr lang="en-GB" b="0" i="0" u="none" strike="noStrike" baseline="0" dirty="0">
                <a:solidFill>
                  <a:srgbClr val="050708"/>
                </a:solidFill>
                <a:latin typeface="Generic20-Regular"/>
              </a:rPr>
              <a:t>Then they exchange several security parameters to establish a secure channel on top of </a:t>
            </a:r>
            <a:r>
              <a:rPr lang="en-IN" b="0" i="0" u="none" strike="noStrike" baseline="0" dirty="0">
                <a:solidFill>
                  <a:srgbClr val="050708"/>
                </a:solidFill>
                <a:latin typeface="Generic20-Regular"/>
              </a:rPr>
              <a:t>the TCP.</a:t>
            </a:r>
            <a:endParaRPr lang="en-IN" sz="4000" dirty="0"/>
          </a:p>
        </p:txBody>
      </p:sp>
      <p:sp>
        <p:nvSpPr>
          <p:cNvPr id="5" name="TextBox 4">
            <a:extLst>
              <a:ext uri="{FF2B5EF4-FFF2-40B4-BE49-F238E27FC236}">
                <a16:creationId xmlns:a16="http://schemas.microsoft.com/office/drawing/2014/main" id="{FD663669-14CA-E42D-47BB-B5ABC98C0403}"/>
              </a:ext>
            </a:extLst>
          </p:cNvPr>
          <p:cNvSpPr txBox="1"/>
          <p:nvPr/>
        </p:nvSpPr>
        <p:spPr>
          <a:xfrm>
            <a:off x="1234439" y="496370"/>
            <a:ext cx="8514471" cy="584775"/>
          </a:xfrm>
          <a:prstGeom prst="rect">
            <a:avLst/>
          </a:prstGeom>
          <a:noFill/>
        </p:spPr>
        <p:txBody>
          <a:bodyPr wrap="square">
            <a:spAutoFit/>
          </a:bodyPr>
          <a:lstStyle/>
          <a:p>
            <a:r>
              <a:rPr lang="en-IN" sz="3200" b="1" i="0" u="none" strike="noStrike" baseline="0" dirty="0">
                <a:solidFill>
                  <a:srgbClr val="C00000"/>
                </a:solidFill>
                <a:latin typeface="Generic23-Regular"/>
              </a:rPr>
              <a:t>SSH Transport-Layer Protocol (SSH-TRANS)</a:t>
            </a:r>
            <a:endParaRPr lang="en-IN" sz="3200" b="1" dirty="0">
              <a:solidFill>
                <a:srgbClr val="C00000"/>
              </a:solidFill>
            </a:endParaRPr>
          </a:p>
        </p:txBody>
      </p:sp>
    </p:spTree>
    <p:extLst>
      <p:ext uri="{BB962C8B-B14F-4D97-AF65-F5344CB8AC3E}">
        <p14:creationId xmlns:p14="http://schemas.microsoft.com/office/powerpoint/2010/main" val="1143259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916D-B226-05BC-AF9B-2D4236FBE163}"/>
              </a:ext>
            </a:extLst>
          </p:cNvPr>
          <p:cNvSpPr>
            <a:spLocks noGrp="1"/>
          </p:cNvSpPr>
          <p:nvPr>
            <p:ph type="title"/>
          </p:nvPr>
        </p:nvSpPr>
        <p:spPr/>
        <p:txBody>
          <a:bodyPr/>
          <a:lstStyle/>
          <a:p>
            <a:r>
              <a:rPr lang="en-GB" sz="4400" dirty="0">
                <a:solidFill>
                  <a:srgbClr val="050708"/>
                </a:solidFill>
                <a:latin typeface="Generic20-Regular"/>
              </a:rPr>
              <a:t>S</a:t>
            </a:r>
            <a:r>
              <a:rPr lang="en-GB" sz="4400" b="0" i="0" u="none" strike="noStrike" baseline="0" dirty="0">
                <a:solidFill>
                  <a:srgbClr val="050708"/>
                </a:solidFill>
                <a:latin typeface="Generic20-Regular"/>
              </a:rPr>
              <a:t>ervices provided by this protocol</a:t>
            </a:r>
            <a:endParaRPr lang="en-IN" dirty="0"/>
          </a:p>
        </p:txBody>
      </p:sp>
      <p:sp>
        <p:nvSpPr>
          <p:cNvPr id="3" name="Content Placeholder 2">
            <a:extLst>
              <a:ext uri="{FF2B5EF4-FFF2-40B4-BE49-F238E27FC236}">
                <a16:creationId xmlns:a16="http://schemas.microsoft.com/office/drawing/2014/main" id="{85C9C113-059A-EB67-646F-ED07BC61A279}"/>
              </a:ext>
            </a:extLst>
          </p:cNvPr>
          <p:cNvSpPr>
            <a:spLocks noGrp="1"/>
          </p:cNvSpPr>
          <p:nvPr>
            <p:ph idx="1"/>
          </p:nvPr>
        </p:nvSpPr>
        <p:spPr/>
        <p:txBody>
          <a:bodyPr>
            <a:normAutofit/>
          </a:bodyPr>
          <a:lstStyle/>
          <a:p>
            <a:pPr algn="just"/>
            <a:r>
              <a:rPr lang="en-GB" b="0" i="0" u="none" strike="noStrike" baseline="0" dirty="0">
                <a:solidFill>
                  <a:srgbClr val="050708"/>
                </a:solidFill>
                <a:latin typeface="Generic20-Regular"/>
              </a:rPr>
              <a:t>Privacy or confidentiality of the message exchanged</a:t>
            </a:r>
          </a:p>
          <a:p>
            <a:pPr algn="just"/>
            <a:r>
              <a:rPr lang="en-GB" b="0" i="0" u="none" strike="noStrike" baseline="0" dirty="0">
                <a:solidFill>
                  <a:srgbClr val="050708"/>
                </a:solidFill>
                <a:latin typeface="Generic20-Regular"/>
              </a:rPr>
              <a:t>Data integrity, which means that it is guaranteed that the messages exchanged between the client and server are not changed by an intruder</a:t>
            </a:r>
          </a:p>
          <a:p>
            <a:pPr algn="just"/>
            <a:r>
              <a:rPr lang="en-GB" b="0" i="0" u="none" strike="noStrike" baseline="0" dirty="0">
                <a:solidFill>
                  <a:srgbClr val="050708"/>
                </a:solidFill>
                <a:latin typeface="Generic20-Regular"/>
              </a:rPr>
              <a:t>Server authentication, which means that the client is now sure that the server is the one that it claims to be</a:t>
            </a:r>
          </a:p>
          <a:p>
            <a:pPr algn="just"/>
            <a:r>
              <a:rPr lang="en-GB" b="0" i="0" u="none" strike="noStrike" baseline="0" dirty="0">
                <a:solidFill>
                  <a:srgbClr val="050708"/>
                </a:solidFill>
                <a:latin typeface="Generic20-Regular"/>
              </a:rPr>
              <a:t>Compression of the messages, which improves the efficiency of the system and </a:t>
            </a:r>
            <a:r>
              <a:rPr lang="en-IN" b="0" i="0" u="none" strike="noStrike" baseline="0" dirty="0">
                <a:solidFill>
                  <a:srgbClr val="050708"/>
                </a:solidFill>
                <a:latin typeface="Generic20-Regular"/>
              </a:rPr>
              <a:t>makes attack more difficult</a:t>
            </a:r>
            <a:endParaRPr lang="en-IN" sz="4000" dirty="0"/>
          </a:p>
        </p:txBody>
      </p:sp>
    </p:spTree>
    <p:extLst>
      <p:ext uri="{BB962C8B-B14F-4D97-AF65-F5344CB8AC3E}">
        <p14:creationId xmlns:p14="http://schemas.microsoft.com/office/powerpoint/2010/main" val="207641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8E7B-03A8-83B2-7083-D12140DD00F2}"/>
              </a:ext>
            </a:extLst>
          </p:cNvPr>
          <p:cNvSpPr>
            <a:spLocks noGrp="1"/>
          </p:cNvSpPr>
          <p:nvPr>
            <p:ph type="title"/>
          </p:nvPr>
        </p:nvSpPr>
        <p:spPr/>
        <p:txBody>
          <a:bodyPr/>
          <a:lstStyle/>
          <a:p>
            <a:r>
              <a:rPr lang="en-IN" sz="4400" b="0" i="0" u="none" strike="noStrike" baseline="0" dirty="0">
                <a:solidFill>
                  <a:srgbClr val="C00000"/>
                </a:solidFill>
                <a:latin typeface="Generic23-Regular"/>
              </a:rPr>
              <a:t>SSH Authentication Protocol (SSH-AUTH)</a:t>
            </a:r>
            <a:endParaRPr lang="en-IN" dirty="0">
              <a:solidFill>
                <a:srgbClr val="C00000"/>
              </a:solidFill>
            </a:endParaRPr>
          </a:p>
        </p:txBody>
      </p:sp>
      <p:sp>
        <p:nvSpPr>
          <p:cNvPr id="3" name="Content Placeholder 2">
            <a:extLst>
              <a:ext uri="{FF2B5EF4-FFF2-40B4-BE49-F238E27FC236}">
                <a16:creationId xmlns:a16="http://schemas.microsoft.com/office/drawing/2014/main" id="{2F867737-90DC-D7A8-2CE3-BD25C803335D}"/>
              </a:ext>
            </a:extLst>
          </p:cNvPr>
          <p:cNvSpPr>
            <a:spLocks noGrp="1"/>
          </p:cNvSpPr>
          <p:nvPr>
            <p:ph idx="1"/>
          </p:nvPr>
        </p:nvSpPr>
        <p:spPr/>
        <p:txBody>
          <a:bodyPr>
            <a:normAutofit/>
          </a:bodyPr>
          <a:lstStyle/>
          <a:p>
            <a:pPr algn="just"/>
            <a:r>
              <a:rPr lang="en-GB" b="0" i="0" u="none" strike="noStrike" baseline="0" dirty="0">
                <a:solidFill>
                  <a:srgbClr val="050708"/>
                </a:solidFill>
              </a:rPr>
              <a:t>After a secure channel is established between the client and the server and the server is authenticated for the client, SSH can call another procedure that can authenticate the client for the server.</a:t>
            </a:r>
          </a:p>
          <a:p>
            <a:pPr algn="just"/>
            <a:r>
              <a:rPr lang="en-GB" b="0" i="0" u="none" strike="noStrike" baseline="0" dirty="0">
                <a:solidFill>
                  <a:srgbClr val="050708"/>
                </a:solidFill>
              </a:rPr>
              <a:t>Authentication starts with the client, which sends a request message to the server.</a:t>
            </a:r>
          </a:p>
          <a:p>
            <a:pPr algn="just"/>
            <a:r>
              <a:rPr lang="en-GB" b="0" i="0" u="none" strike="noStrike" baseline="0" dirty="0">
                <a:solidFill>
                  <a:srgbClr val="050708"/>
                </a:solidFill>
              </a:rPr>
              <a:t>The request includes the user name, server name, the method of authentication, and the required data. </a:t>
            </a:r>
          </a:p>
          <a:p>
            <a:pPr algn="just"/>
            <a:r>
              <a:rPr lang="en-GB" b="0" i="0" u="none" strike="noStrike" baseline="0" dirty="0">
                <a:solidFill>
                  <a:srgbClr val="050708"/>
                </a:solidFill>
              </a:rPr>
              <a:t>The server responds with either a success message, which confirms that the client is authenticated, or a failed message, which means that the process needs to be repeated with a new request message.</a:t>
            </a:r>
            <a:endParaRPr lang="en-IN" sz="4000" dirty="0"/>
          </a:p>
        </p:txBody>
      </p:sp>
    </p:spTree>
    <p:extLst>
      <p:ext uri="{BB962C8B-B14F-4D97-AF65-F5344CB8AC3E}">
        <p14:creationId xmlns:p14="http://schemas.microsoft.com/office/powerpoint/2010/main" val="394715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96F9-2AA7-E985-C93B-7B74E5F9BB7C}"/>
              </a:ext>
            </a:extLst>
          </p:cNvPr>
          <p:cNvSpPr>
            <a:spLocks noGrp="1"/>
          </p:cNvSpPr>
          <p:nvPr>
            <p:ph type="title"/>
          </p:nvPr>
        </p:nvSpPr>
        <p:spPr/>
        <p:txBody>
          <a:bodyPr>
            <a:normAutofit/>
          </a:bodyPr>
          <a:lstStyle/>
          <a:p>
            <a:r>
              <a:rPr lang="en-IN" sz="3200" b="1" i="0" u="none" strike="noStrike" baseline="0" dirty="0">
                <a:solidFill>
                  <a:srgbClr val="C00000"/>
                </a:solidFill>
                <a:latin typeface="Generic23-Regular"/>
              </a:rPr>
              <a:t>SSH Connection Protocol (SSH-CONN)</a:t>
            </a:r>
            <a:endParaRPr lang="en-IN" sz="6600" b="1" dirty="0">
              <a:solidFill>
                <a:srgbClr val="C00000"/>
              </a:solidFill>
            </a:endParaRPr>
          </a:p>
        </p:txBody>
      </p:sp>
      <p:sp>
        <p:nvSpPr>
          <p:cNvPr id="3" name="Content Placeholder 2">
            <a:extLst>
              <a:ext uri="{FF2B5EF4-FFF2-40B4-BE49-F238E27FC236}">
                <a16:creationId xmlns:a16="http://schemas.microsoft.com/office/drawing/2014/main" id="{18AF5ECE-034E-1108-371C-88503FD2F596}"/>
              </a:ext>
            </a:extLst>
          </p:cNvPr>
          <p:cNvSpPr>
            <a:spLocks noGrp="1"/>
          </p:cNvSpPr>
          <p:nvPr>
            <p:ph idx="1"/>
          </p:nvPr>
        </p:nvSpPr>
        <p:spPr>
          <a:xfrm>
            <a:off x="838200" y="1825625"/>
            <a:ext cx="10331548" cy="4110941"/>
          </a:xfrm>
        </p:spPr>
        <p:txBody>
          <a:bodyPr/>
          <a:lstStyle/>
          <a:p>
            <a:pPr algn="just"/>
            <a:r>
              <a:rPr lang="en-GB" dirty="0"/>
              <a:t>After the secured channel is established and both server and client are authenticated for each other, SSH can call a piece of software that implements the third protocol, SSHCONN.</a:t>
            </a:r>
          </a:p>
          <a:p>
            <a:pPr algn="just"/>
            <a:r>
              <a:rPr lang="en-GB" dirty="0"/>
              <a:t>One of the services provided by the SSH-CONN protocol is multiplexing.</a:t>
            </a:r>
          </a:p>
          <a:p>
            <a:pPr algn="just"/>
            <a:r>
              <a:rPr lang="en-GB" dirty="0"/>
              <a:t>SSH-CONN takes the secure channel established by the two previous protocols and lets the client create multiple logical channels over it. Each channel can be used for a different purpose, such as remote logging, file transfer, etc.</a:t>
            </a:r>
            <a:endParaRPr lang="en-IN" dirty="0"/>
          </a:p>
        </p:txBody>
      </p:sp>
    </p:spTree>
    <p:extLst>
      <p:ext uri="{BB962C8B-B14F-4D97-AF65-F5344CB8AC3E}">
        <p14:creationId xmlns:p14="http://schemas.microsoft.com/office/powerpoint/2010/main" val="72730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8206-74D3-1CB6-BC06-37BA0816BCC4}"/>
              </a:ext>
            </a:extLst>
          </p:cNvPr>
          <p:cNvSpPr>
            <a:spLocks noGrp="1"/>
          </p:cNvSpPr>
          <p:nvPr>
            <p:ph type="title"/>
          </p:nvPr>
        </p:nvSpPr>
        <p:spPr/>
        <p:txBody>
          <a:bodyPr/>
          <a:lstStyle/>
          <a:p>
            <a:r>
              <a:rPr lang="en-IN" dirty="0">
                <a:solidFill>
                  <a:srgbClr val="C00000"/>
                </a:solidFill>
              </a:rPr>
              <a:t>Applications of SSH</a:t>
            </a:r>
          </a:p>
        </p:txBody>
      </p:sp>
      <p:sp>
        <p:nvSpPr>
          <p:cNvPr id="3" name="Content Placeholder 2">
            <a:extLst>
              <a:ext uri="{FF2B5EF4-FFF2-40B4-BE49-F238E27FC236}">
                <a16:creationId xmlns:a16="http://schemas.microsoft.com/office/drawing/2014/main" id="{9D0138FC-C212-7388-B620-263A91438351}"/>
              </a:ext>
            </a:extLst>
          </p:cNvPr>
          <p:cNvSpPr>
            <a:spLocks noGrp="1"/>
          </p:cNvSpPr>
          <p:nvPr>
            <p:ph idx="1"/>
          </p:nvPr>
        </p:nvSpPr>
        <p:spPr/>
        <p:txBody>
          <a:bodyPr/>
          <a:lstStyle/>
          <a:p>
            <a:r>
              <a:rPr lang="en-GB" dirty="0"/>
              <a:t>Remote Login: PuTTY</a:t>
            </a:r>
          </a:p>
          <a:p>
            <a:r>
              <a:rPr lang="en-GB" dirty="0"/>
              <a:t>File Transfer: sftp, </a:t>
            </a:r>
            <a:r>
              <a:rPr lang="en-GB" dirty="0" err="1"/>
              <a:t>scp</a:t>
            </a:r>
            <a:endParaRPr lang="en-IN" dirty="0"/>
          </a:p>
        </p:txBody>
      </p:sp>
    </p:spTree>
    <p:extLst>
      <p:ext uri="{BB962C8B-B14F-4D97-AF65-F5344CB8AC3E}">
        <p14:creationId xmlns:p14="http://schemas.microsoft.com/office/powerpoint/2010/main" val="353254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2E92-E9EC-EB9D-085C-3002C2561245}"/>
              </a:ext>
            </a:extLst>
          </p:cNvPr>
          <p:cNvSpPr>
            <a:spLocks noGrp="1"/>
          </p:cNvSpPr>
          <p:nvPr>
            <p:ph type="title"/>
          </p:nvPr>
        </p:nvSpPr>
        <p:spPr/>
        <p:txBody>
          <a:bodyPr/>
          <a:lstStyle/>
          <a:p>
            <a:r>
              <a:rPr lang="en-IN" dirty="0">
                <a:solidFill>
                  <a:srgbClr val="C00000"/>
                </a:solidFill>
              </a:rPr>
              <a:t>Port Forwarding</a:t>
            </a:r>
          </a:p>
        </p:txBody>
      </p:sp>
      <p:sp>
        <p:nvSpPr>
          <p:cNvPr id="3" name="Content Placeholder 2">
            <a:extLst>
              <a:ext uri="{FF2B5EF4-FFF2-40B4-BE49-F238E27FC236}">
                <a16:creationId xmlns:a16="http://schemas.microsoft.com/office/drawing/2014/main" id="{6EBF6268-FCC0-B35F-DE23-E51F18CF061D}"/>
              </a:ext>
            </a:extLst>
          </p:cNvPr>
          <p:cNvSpPr>
            <a:spLocks noGrp="1"/>
          </p:cNvSpPr>
          <p:nvPr>
            <p:ph idx="1"/>
          </p:nvPr>
        </p:nvSpPr>
        <p:spPr>
          <a:xfrm>
            <a:off x="942534" y="1690688"/>
            <a:ext cx="10411265" cy="4486275"/>
          </a:xfrm>
        </p:spPr>
        <p:txBody>
          <a:bodyPr>
            <a:normAutofit/>
          </a:bodyPr>
          <a:lstStyle/>
          <a:p>
            <a:pPr algn="just"/>
            <a:r>
              <a:rPr lang="en-GB" sz="2400" b="0" i="0" u="none" strike="noStrike" baseline="0" dirty="0">
                <a:solidFill>
                  <a:srgbClr val="050708"/>
                </a:solidFill>
                <a:latin typeface="Generic20-Regular"/>
              </a:rPr>
              <a:t>The SSH port forwarding mechanism creates a tunnel through which the messages belonging to other protocols can travel. </a:t>
            </a:r>
          </a:p>
          <a:p>
            <a:pPr algn="just"/>
            <a:r>
              <a:rPr lang="en-GB" sz="2400" dirty="0">
                <a:solidFill>
                  <a:srgbClr val="050708"/>
                </a:solidFill>
                <a:latin typeface="Generic20-Regular"/>
              </a:rPr>
              <a:t>T</a:t>
            </a:r>
            <a:r>
              <a:rPr lang="en-GB" sz="2400" b="0" i="0" u="none" strike="noStrike" baseline="0" dirty="0">
                <a:solidFill>
                  <a:srgbClr val="050708"/>
                </a:solidFill>
                <a:latin typeface="Generic20-Regular"/>
              </a:rPr>
              <a:t>his mechanism is sometimes referred to as SSH </a:t>
            </a:r>
            <a:r>
              <a:rPr lang="en-GB" sz="2400" b="0" i="0" u="none" strike="noStrike" baseline="0" dirty="0">
                <a:solidFill>
                  <a:srgbClr val="050708"/>
                </a:solidFill>
                <a:latin typeface="Generic19-Regular"/>
              </a:rPr>
              <a:t>tunnelling.</a:t>
            </a:r>
          </a:p>
          <a:p>
            <a:pPr marL="0" indent="0" algn="just">
              <a:buNone/>
            </a:pPr>
            <a:endParaRPr lang="en-IN" sz="3600" dirty="0"/>
          </a:p>
        </p:txBody>
      </p:sp>
      <p:pic>
        <p:nvPicPr>
          <p:cNvPr id="5" name="Picture 4">
            <a:extLst>
              <a:ext uri="{FF2B5EF4-FFF2-40B4-BE49-F238E27FC236}">
                <a16:creationId xmlns:a16="http://schemas.microsoft.com/office/drawing/2014/main" id="{9A9D081E-CA7A-DD6A-12D8-D5D6D7616975}"/>
              </a:ext>
            </a:extLst>
          </p:cNvPr>
          <p:cNvPicPr>
            <a:picLocks noChangeAspect="1"/>
          </p:cNvPicPr>
          <p:nvPr/>
        </p:nvPicPr>
        <p:blipFill>
          <a:blip r:embed="rId2"/>
          <a:stretch>
            <a:fillRect/>
          </a:stretch>
        </p:blipFill>
        <p:spPr>
          <a:xfrm>
            <a:off x="2813539" y="3268172"/>
            <a:ext cx="7019778" cy="3060275"/>
          </a:xfrm>
          <a:prstGeom prst="rect">
            <a:avLst/>
          </a:prstGeom>
        </p:spPr>
      </p:pic>
    </p:spTree>
    <p:extLst>
      <p:ext uri="{BB962C8B-B14F-4D97-AF65-F5344CB8AC3E}">
        <p14:creationId xmlns:p14="http://schemas.microsoft.com/office/powerpoint/2010/main" val="1252947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EC32-5E37-E19A-FCAB-EAC3B158C2C6}"/>
              </a:ext>
            </a:extLst>
          </p:cNvPr>
          <p:cNvSpPr>
            <a:spLocks noGrp="1"/>
          </p:cNvSpPr>
          <p:nvPr>
            <p:ph type="title"/>
          </p:nvPr>
        </p:nvSpPr>
        <p:spPr/>
        <p:txBody>
          <a:bodyPr/>
          <a:lstStyle/>
          <a:p>
            <a:r>
              <a:rPr lang="en-GB" dirty="0">
                <a:solidFill>
                  <a:srgbClr val="C00000"/>
                </a:solidFill>
              </a:rPr>
              <a:t>Format of the SSH Packets</a:t>
            </a:r>
            <a:endParaRPr lang="en-IN" dirty="0">
              <a:solidFill>
                <a:srgbClr val="C00000"/>
              </a:solidFill>
            </a:endParaRPr>
          </a:p>
        </p:txBody>
      </p:sp>
      <p:pic>
        <p:nvPicPr>
          <p:cNvPr id="5" name="Content Placeholder 4">
            <a:extLst>
              <a:ext uri="{FF2B5EF4-FFF2-40B4-BE49-F238E27FC236}">
                <a16:creationId xmlns:a16="http://schemas.microsoft.com/office/drawing/2014/main" id="{C92CDD0A-A3A0-F784-EB72-9F636DA8AA6D}"/>
              </a:ext>
            </a:extLst>
          </p:cNvPr>
          <p:cNvPicPr>
            <a:picLocks noGrp="1" noChangeAspect="1"/>
          </p:cNvPicPr>
          <p:nvPr>
            <p:ph idx="1"/>
          </p:nvPr>
        </p:nvPicPr>
        <p:blipFill>
          <a:blip r:embed="rId2"/>
          <a:stretch>
            <a:fillRect/>
          </a:stretch>
        </p:blipFill>
        <p:spPr>
          <a:xfrm>
            <a:off x="1111348" y="2802993"/>
            <a:ext cx="9706707" cy="2333476"/>
          </a:xfrm>
        </p:spPr>
      </p:pic>
    </p:spTree>
    <p:extLst>
      <p:ext uri="{BB962C8B-B14F-4D97-AF65-F5344CB8AC3E}">
        <p14:creationId xmlns:p14="http://schemas.microsoft.com/office/powerpoint/2010/main" val="1127037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AD9DA-48ED-9EE3-80B9-74B54390A6C6}"/>
              </a:ext>
            </a:extLst>
          </p:cNvPr>
          <p:cNvSpPr>
            <a:spLocks noGrp="1"/>
          </p:cNvSpPr>
          <p:nvPr>
            <p:ph type="title"/>
          </p:nvPr>
        </p:nvSpPr>
        <p:spPr>
          <a:xfrm>
            <a:off x="570914" y="105190"/>
            <a:ext cx="9909517" cy="872832"/>
          </a:xfrm>
        </p:spPr>
        <p:txBody>
          <a:bodyPr>
            <a:normAutofit/>
          </a:bodyPr>
          <a:lstStyle/>
          <a:p>
            <a:r>
              <a:rPr lang="en-GB" sz="4000" b="1" dirty="0">
                <a:solidFill>
                  <a:srgbClr val="C00000"/>
                </a:solidFill>
              </a:rPr>
              <a:t>Domain Name System - DNS</a:t>
            </a:r>
            <a:endParaRPr lang="en-IN" sz="4000" b="1" dirty="0">
              <a:solidFill>
                <a:srgbClr val="C00000"/>
              </a:solidFill>
            </a:endParaRPr>
          </a:p>
        </p:txBody>
      </p:sp>
      <p:sp>
        <p:nvSpPr>
          <p:cNvPr id="3" name="Content Placeholder 2">
            <a:extLst>
              <a:ext uri="{FF2B5EF4-FFF2-40B4-BE49-F238E27FC236}">
                <a16:creationId xmlns:a16="http://schemas.microsoft.com/office/drawing/2014/main" id="{B634E9E3-2382-A3AB-D97A-04825148E112}"/>
              </a:ext>
            </a:extLst>
          </p:cNvPr>
          <p:cNvSpPr>
            <a:spLocks noGrp="1"/>
          </p:cNvSpPr>
          <p:nvPr>
            <p:ph idx="1"/>
          </p:nvPr>
        </p:nvSpPr>
        <p:spPr>
          <a:xfrm>
            <a:off x="844062" y="978022"/>
            <a:ext cx="10086535" cy="5338372"/>
          </a:xfrm>
        </p:spPr>
        <p:txBody>
          <a:bodyPr>
            <a:normAutofit fontScale="92500" lnSpcReduction="20000"/>
          </a:bodyPr>
          <a:lstStyle/>
          <a:p>
            <a:pPr marL="0" indent="0" algn="just">
              <a:buNone/>
            </a:pPr>
            <a:endParaRPr lang="en-GB" b="0" i="0" u="none" strike="noStrike" baseline="0" dirty="0">
              <a:solidFill>
                <a:srgbClr val="050708"/>
              </a:solidFill>
            </a:endParaRPr>
          </a:p>
          <a:p>
            <a:pPr algn="just"/>
            <a:r>
              <a:rPr lang="en-GB" b="0" i="0" u="none" strike="noStrike" baseline="0" dirty="0">
                <a:solidFill>
                  <a:srgbClr val="050708"/>
                </a:solidFill>
              </a:rPr>
              <a:t>TCP/IP protocols use the IP address, which uniquely identifies the connection of a host to the Internet.</a:t>
            </a:r>
          </a:p>
          <a:p>
            <a:pPr algn="just"/>
            <a:r>
              <a:rPr lang="en-GB" dirty="0">
                <a:solidFill>
                  <a:srgbClr val="050708"/>
                </a:solidFill>
              </a:rPr>
              <a:t>P</a:t>
            </a:r>
            <a:r>
              <a:rPr lang="en-GB" b="0" i="0" u="none" strike="noStrike" baseline="0" dirty="0">
                <a:solidFill>
                  <a:srgbClr val="050708"/>
                </a:solidFill>
              </a:rPr>
              <a:t>eople prefer to </a:t>
            </a:r>
            <a:r>
              <a:rPr lang="en-GB" b="0" i="0" u="none" strike="noStrike" baseline="0" dirty="0">
                <a:solidFill>
                  <a:srgbClr val="C00000"/>
                </a:solidFill>
              </a:rPr>
              <a:t>use names </a:t>
            </a:r>
            <a:r>
              <a:rPr lang="en-GB" b="0" i="0" u="none" strike="noStrike" baseline="0" dirty="0">
                <a:solidFill>
                  <a:srgbClr val="050708"/>
                </a:solidFill>
              </a:rPr>
              <a:t>instead of numeric addresses. </a:t>
            </a:r>
          </a:p>
          <a:p>
            <a:pPr algn="just"/>
            <a:r>
              <a:rPr lang="en-GB" b="0" i="0" u="none" strike="noStrike" baseline="0" dirty="0">
                <a:solidFill>
                  <a:srgbClr val="050708"/>
                </a:solidFill>
              </a:rPr>
              <a:t>Therefore, the </a:t>
            </a:r>
            <a:r>
              <a:rPr lang="en-GB" b="0" i="0" u="none" strike="noStrike" baseline="0" dirty="0">
                <a:solidFill>
                  <a:srgbClr val="C00000"/>
                </a:solidFill>
              </a:rPr>
              <a:t>Internet needs to have a directory system </a:t>
            </a:r>
            <a:r>
              <a:rPr lang="en-GB" b="0" i="0" u="none" strike="noStrike" baseline="0" dirty="0">
                <a:solidFill>
                  <a:srgbClr val="050708"/>
                </a:solidFill>
              </a:rPr>
              <a:t>that can map a name to an address.</a:t>
            </a:r>
          </a:p>
          <a:p>
            <a:pPr algn="just"/>
            <a:r>
              <a:rPr lang="en-GB" dirty="0"/>
              <a:t>A central directory system cannot hold all the mapping. </a:t>
            </a:r>
          </a:p>
          <a:p>
            <a:pPr algn="just"/>
            <a:r>
              <a:rPr lang="en-GB" dirty="0"/>
              <a:t>If the central computer fails, the whole communication network will collapse.</a:t>
            </a:r>
          </a:p>
          <a:p>
            <a:pPr algn="just"/>
            <a:r>
              <a:rPr lang="en-GB" dirty="0"/>
              <a:t>A better solution is to distribute the information among many computers in the world. </a:t>
            </a:r>
          </a:p>
          <a:p>
            <a:pPr algn="just"/>
            <a:r>
              <a:rPr lang="en-GB" dirty="0"/>
              <a:t>In this method, the host that needs mapping can contact the closest computer </a:t>
            </a:r>
            <a:r>
              <a:rPr lang="en-IN" dirty="0"/>
              <a:t>holding the needed information.</a:t>
            </a:r>
          </a:p>
          <a:p>
            <a:pPr algn="just"/>
            <a:r>
              <a:rPr lang="en-IN" dirty="0"/>
              <a:t>This method is DNS.</a:t>
            </a:r>
          </a:p>
        </p:txBody>
      </p:sp>
    </p:spTree>
    <p:extLst>
      <p:ext uri="{BB962C8B-B14F-4D97-AF65-F5344CB8AC3E}">
        <p14:creationId xmlns:p14="http://schemas.microsoft.com/office/powerpoint/2010/main" val="1664317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C6BF12-9710-90A2-9411-602FE6923774}"/>
              </a:ext>
            </a:extLst>
          </p:cNvPr>
          <p:cNvPicPr>
            <a:picLocks noGrp="1" noChangeAspect="1"/>
          </p:cNvPicPr>
          <p:nvPr>
            <p:ph idx="1"/>
          </p:nvPr>
        </p:nvPicPr>
        <p:blipFill>
          <a:blip r:embed="rId2"/>
          <a:stretch>
            <a:fillRect/>
          </a:stretch>
        </p:blipFill>
        <p:spPr>
          <a:xfrm>
            <a:off x="178776" y="114299"/>
            <a:ext cx="7389641" cy="3585503"/>
          </a:xfrm>
        </p:spPr>
      </p:pic>
      <p:sp>
        <p:nvSpPr>
          <p:cNvPr id="7" name="TextBox 6">
            <a:extLst>
              <a:ext uri="{FF2B5EF4-FFF2-40B4-BE49-F238E27FC236}">
                <a16:creationId xmlns:a16="http://schemas.microsoft.com/office/drawing/2014/main" id="{E74C42AA-9BE8-2752-16C4-B047CAF95E09}"/>
              </a:ext>
            </a:extLst>
          </p:cNvPr>
          <p:cNvSpPr txBox="1"/>
          <p:nvPr/>
        </p:nvSpPr>
        <p:spPr>
          <a:xfrm>
            <a:off x="7962314" y="942535"/>
            <a:ext cx="3769555" cy="1200329"/>
          </a:xfrm>
          <a:prstGeom prst="rect">
            <a:avLst/>
          </a:prstGeom>
          <a:noFill/>
        </p:spPr>
        <p:txBody>
          <a:bodyPr wrap="square">
            <a:spAutoFit/>
          </a:bodyPr>
          <a:lstStyle/>
          <a:p>
            <a:pPr algn="just"/>
            <a:r>
              <a:rPr lang="en-GB" sz="1800" b="0" i="0" u="none" strike="noStrike" baseline="0" dirty="0">
                <a:solidFill>
                  <a:srgbClr val="C00000"/>
                </a:solidFill>
                <a:latin typeface="Generic20-Regular"/>
              </a:rPr>
              <a:t>A user wants to use a file transfer client to access the corresponding file transfer server running on a remote host.</a:t>
            </a:r>
            <a:endParaRPr lang="en-IN" dirty="0">
              <a:solidFill>
                <a:srgbClr val="C00000"/>
              </a:solidFill>
            </a:endParaRPr>
          </a:p>
        </p:txBody>
      </p:sp>
      <p:sp>
        <p:nvSpPr>
          <p:cNvPr id="9" name="TextBox 8">
            <a:extLst>
              <a:ext uri="{FF2B5EF4-FFF2-40B4-BE49-F238E27FC236}">
                <a16:creationId xmlns:a16="http://schemas.microsoft.com/office/drawing/2014/main" id="{A12531EE-F6D6-0A38-C192-F09D56673EEC}"/>
              </a:ext>
            </a:extLst>
          </p:cNvPr>
          <p:cNvSpPr txBox="1"/>
          <p:nvPr/>
        </p:nvSpPr>
        <p:spPr>
          <a:xfrm>
            <a:off x="178777" y="3699802"/>
            <a:ext cx="11553092" cy="3046988"/>
          </a:xfrm>
          <a:prstGeom prst="rect">
            <a:avLst/>
          </a:prstGeom>
          <a:noFill/>
        </p:spPr>
        <p:txBody>
          <a:bodyPr wrap="square">
            <a:spAutoFit/>
          </a:bodyPr>
          <a:lstStyle/>
          <a:p>
            <a:pPr marL="342900" indent="-342900" algn="just">
              <a:buFont typeface="+mj-lt"/>
              <a:buAutoNum type="arabicPeriod"/>
            </a:pPr>
            <a:r>
              <a:rPr lang="en-GB" sz="2400" b="0" i="0" u="none" strike="noStrike" baseline="0" dirty="0">
                <a:solidFill>
                  <a:schemeClr val="accent1">
                    <a:lumMod val="75000"/>
                  </a:schemeClr>
                </a:solidFill>
                <a:latin typeface="Generic20-Regular"/>
              </a:rPr>
              <a:t>The user passes the host name to the file transfer client.</a:t>
            </a:r>
          </a:p>
          <a:p>
            <a:pPr marL="342900" indent="-342900" algn="just">
              <a:buFont typeface="+mj-lt"/>
              <a:buAutoNum type="arabicPeriod"/>
            </a:pPr>
            <a:r>
              <a:rPr lang="en-GB" sz="2400" b="0" i="0" u="none" strike="noStrike" baseline="0" dirty="0">
                <a:solidFill>
                  <a:schemeClr val="accent1">
                    <a:lumMod val="75000"/>
                  </a:schemeClr>
                </a:solidFill>
                <a:latin typeface="Generic20-Regular"/>
              </a:rPr>
              <a:t>The file transfer client passes the host name to the DNS client.</a:t>
            </a:r>
          </a:p>
          <a:p>
            <a:pPr marL="342900" indent="-342900" algn="just">
              <a:buFont typeface="+mj-lt"/>
              <a:buAutoNum type="arabicPeriod"/>
            </a:pPr>
            <a:r>
              <a:rPr lang="en-GB" sz="2400" b="0" i="0" u="none" strike="noStrike" baseline="0" dirty="0">
                <a:solidFill>
                  <a:schemeClr val="accent1">
                    <a:lumMod val="75000"/>
                  </a:schemeClr>
                </a:solidFill>
                <a:latin typeface="Generic20-Regular"/>
              </a:rPr>
              <a:t>Each computer, after being booted, knows the address of one DNS server. The DNS client sends a message to a DNS server with a query that gives the file transfer server name using the known IP address of the DNS server.</a:t>
            </a:r>
          </a:p>
          <a:p>
            <a:pPr marL="342900" indent="-342900" algn="just">
              <a:buFont typeface="+mj-lt"/>
              <a:buAutoNum type="arabicPeriod"/>
            </a:pPr>
            <a:r>
              <a:rPr lang="en-GB" sz="2400" b="0" i="0" u="none" strike="noStrike" baseline="0" dirty="0">
                <a:solidFill>
                  <a:schemeClr val="accent1">
                    <a:lumMod val="75000"/>
                  </a:schemeClr>
                </a:solidFill>
                <a:latin typeface="Generic20-Regular"/>
              </a:rPr>
              <a:t>The DNS server responds with the IP address of the desired file transfer server.</a:t>
            </a:r>
          </a:p>
          <a:p>
            <a:pPr marL="342900" indent="-342900" algn="just">
              <a:buFont typeface="+mj-lt"/>
              <a:buAutoNum type="arabicPeriod"/>
            </a:pPr>
            <a:r>
              <a:rPr lang="en-GB" sz="2400" b="0" i="0" u="none" strike="noStrike" baseline="0" dirty="0">
                <a:solidFill>
                  <a:schemeClr val="accent1">
                    <a:lumMod val="75000"/>
                  </a:schemeClr>
                </a:solidFill>
                <a:latin typeface="Generic20-Regular"/>
              </a:rPr>
              <a:t>The DNS client passes the IP address to the file transfer server.</a:t>
            </a:r>
          </a:p>
          <a:p>
            <a:pPr marL="342900" indent="-342900" algn="just">
              <a:buFont typeface="+mj-lt"/>
              <a:buAutoNum type="arabicPeriod"/>
            </a:pPr>
            <a:r>
              <a:rPr lang="en-GB" sz="2400" b="0" i="0" u="none" strike="noStrike" baseline="0" dirty="0">
                <a:solidFill>
                  <a:schemeClr val="accent1">
                    <a:lumMod val="75000"/>
                  </a:schemeClr>
                </a:solidFill>
                <a:latin typeface="Generic20-Regular"/>
              </a:rPr>
              <a:t>The file transfer client now uses the received IP address to access the file transfer </a:t>
            </a:r>
            <a:r>
              <a:rPr lang="en-IN" sz="2400" b="0" i="0" u="none" strike="noStrike" baseline="0" dirty="0">
                <a:solidFill>
                  <a:schemeClr val="accent1">
                    <a:lumMod val="75000"/>
                  </a:schemeClr>
                </a:solidFill>
                <a:latin typeface="Generic20-Regular"/>
              </a:rPr>
              <a:t>server.</a:t>
            </a:r>
            <a:endParaRPr lang="en-IN" sz="2400" dirty="0">
              <a:solidFill>
                <a:schemeClr val="accent1">
                  <a:lumMod val="75000"/>
                </a:schemeClr>
              </a:solidFill>
            </a:endParaRPr>
          </a:p>
        </p:txBody>
      </p:sp>
    </p:spTree>
    <p:extLst>
      <p:ext uri="{BB962C8B-B14F-4D97-AF65-F5344CB8AC3E}">
        <p14:creationId xmlns:p14="http://schemas.microsoft.com/office/powerpoint/2010/main" val="49733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7003F-67A8-47CB-E24F-44E545B77BD3}"/>
              </a:ext>
            </a:extLst>
          </p:cNvPr>
          <p:cNvSpPr>
            <a:spLocks noGrp="1"/>
          </p:cNvSpPr>
          <p:nvPr>
            <p:ph idx="1"/>
          </p:nvPr>
        </p:nvSpPr>
        <p:spPr>
          <a:xfrm>
            <a:off x="584981" y="826819"/>
            <a:ext cx="10162735" cy="1719433"/>
          </a:xfrm>
        </p:spPr>
        <p:txBody>
          <a:bodyPr>
            <a:normAutofit fontScale="92500" lnSpcReduction="10000"/>
          </a:bodyPr>
          <a:lstStyle/>
          <a:p>
            <a:r>
              <a:rPr lang="en-GB" dirty="0"/>
              <a:t>Copying a file from one host to another.</a:t>
            </a:r>
          </a:p>
          <a:p>
            <a:r>
              <a:rPr lang="en-GB" dirty="0"/>
              <a:t>Different naming conventions, directory structures, ways of representing data etc.</a:t>
            </a:r>
          </a:p>
          <a:p>
            <a:r>
              <a:rPr lang="en-GB" dirty="0"/>
              <a:t>FTP – used to transfer large files and files using different formats</a:t>
            </a:r>
            <a:endParaRPr lang="en-IN" dirty="0"/>
          </a:p>
        </p:txBody>
      </p:sp>
      <p:pic>
        <p:nvPicPr>
          <p:cNvPr id="5" name="Picture 4">
            <a:extLst>
              <a:ext uri="{FF2B5EF4-FFF2-40B4-BE49-F238E27FC236}">
                <a16:creationId xmlns:a16="http://schemas.microsoft.com/office/drawing/2014/main" id="{5C6318F7-BF82-CCF2-68A5-846E6D58B0D6}"/>
              </a:ext>
            </a:extLst>
          </p:cNvPr>
          <p:cNvPicPr>
            <a:picLocks noChangeAspect="1"/>
          </p:cNvPicPr>
          <p:nvPr/>
        </p:nvPicPr>
        <p:blipFill>
          <a:blip r:embed="rId2"/>
          <a:stretch>
            <a:fillRect/>
          </a:stretch>
        </p:blipFill>
        <p:spPr>
          <a:xfrm>
            <a:off x="1687244" y="3119804"/>
            <a:ext cx="6819900" cy="3009900"/>
          </a:xfrm>
          <a:prstGeom prst="rect">
            <a:avLst/>
          </a:prstGeom>
        </p:spPr>
      </p:pic>
    </p:spTree>
    <p:extLst>
      <p:ext uri="{BB962C8B-B14F-4D97-AF65-F5344CB8AC3E}">
        <p14:creationId xmlns:p14="http://schemas.microsoft.com/office/powerpoint/2010/main" val="3636227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226E-0C5A-4B5C-EA67-565013FAD2D3}"/>
              </a:ext>
            </a:extLst>
          </p:cNvPr>
          <p:cNvSpPr>
            <a:spLocks noGrp="1"/>
          </p:cNvSpPr>
          <p:nvPr>
            <p:ph type="title"/>
          </p:nvPr>
        </p:nvSpPr>
        <p:spPr>
          <a:xfrm>
            <a:off x="838200" y="365126"/>
            <a:ext cx="10515600" cy="675884"/>
          </a:xfrm>
        </p:spPr>
        <p:txBody>
          <a:bodyPr>
            <a:normAutofit fontScale="90000"/>
          </a:bodyPr>
          <a:lstStyle/>
          <a:p>
            <a:r>
              <a:rPr lang="en-IN" dirty="0"/>
              <a:t>Name Space</a:t>
            </a:r>
          </a:p>
        </p:txBody>
      </p:sp>
      <p:sp>
        <p:nvSpPr>
          <p:cNvPr id="3" name="Content Placeholder 2">
            <a:extLst>
              <a:ext uri="{FF2B5EF4-FFF2-40B4-BE49-F238E27FC236}">
                <a16:creationId xmlns:a16="http://schemas.microsoft.com/office/drawing/2014/main" id="{60E647F5-5DBF-94E3-27C6-80857D275B05}"/>
              </a:ext>
            </a:extLst>
          </p:cNvPr>
          <p:cNvSpPr>
            <a:spLocks noGrp="1"/>
          </p:cNvSpPr>
          <p:nvPr>
            <p:ph idx="1"/>
          </p:nvPr>
        </p:nvSpPr>
        <p:spPr>
          <a:xfrm>
            <a:off x="838200" y="1280160"/>
            <a:ext cx="10515600" cy="4882735"/>
          </a:xfrm>
        </p:spPr>
        <p:txBody>
          <a:bodyPr>
            <a:normAutofit/>
          </a:bodyPr>
          <a:lstStyle/>
          <a:p>
            <a:r>
              <a:rPr lang="en-GB" sz="3200" dirty="0"/>
              <a:t>Names must be unique as IP addresses are unique.</a:t>
            </a:r>
          </a:p>
          <a:p>
            <a:pPr algn="just"/>
            <a:r>
              <a:rPr lang="en-IN" sz="3200" dirty="0"/>
              <a:t>A name </a:t>
            </a:r>
            <a:r>
              <a:rPr lang="en-GB" sz="3200" dirty="0"/>
              <a:t>space that maps each address to a unique name can be </a:t>
            </a:r>
            <a:r>
              <a:rPr lang="en-GB" sz="3200" dirty="0">
                <a:solidFill>
                  <a:srgbClr val="C00000"/>
                </a:solidFill>
              </a:rPr>
              <a:t>organized in two ways: flat or hierarchical.</a:t>
            </a:r>
          </a:p>
          <a:p>
            <a:pPr algn="just"/>
            <a:r>
              <a:rPr lang="en-GB" sz="3200" dirty="0">
                <a:solidFill>
                  <a:srgbClr val="002060"/>
                </a:solidFill>
              </a:rPr>
              <a:t>Flat name space:</a:t>
            </a:r>
          </a:p>
          <a:p>
            <a:pPr lvl="1" algn="just"/>
            <a:r>
              <a:rPr lang="en-GB" sz="2800" dirty="0"/>
              <a:t>a name is assigned to an address. A name in this space is a sequence of characters without structure. </a:t>
            </a:r>
          </a:p>
          <a:p>
            <a:pPr algn="just"/>
            <a:r>
              <a:rPr lang="en-GB" sz="3200" dirty="0"/>
              <a:t>The main </a:t>
            </a:r>
            <a:r>
              <a:rPr lang="en-GB" sz="3200" dirty="0">
                <a:solidFill>
                  <a:srgbClr val="C00000"/>
                </a:solidFill>
              </a:rPr>
              <a:t>disadvantage </a:t>
            </a:r>
            <a:r>
              <a:rPr lang="en-GB" sz="3200" dirty="0"/>
              <a:t>of a flat name space is that it </a:t>
            </a:r>
            <a:r>
              <a:rPr lang="en-GB" sz="3200" dirty="0">
                <a:solidFill>
                  <a:srgbClr val="C00000"/>
                </a:solidFill>
              </a:rPr>
              <a:t>cannot be used in a large system such as the Internet </a:t>
            </a:r>
            <a:r>
              <a:rPr lang="en-GB" sz="3200" dirty="0"/>
              <a:t>because it must be centrally controlled to avoid ambiguity and duplication.</a:t>
            </a:r>
            <a:endParaRPr lang="en-IN" sz="3200" dirty="0"/>
          </a:p>
        </p:txBody>
      </p:sp>
    </p:spTree>
    <p:extLst>
      <p:ext uri="{BB962C8B-B14F-4D97-AF65-F5344CB8AC3E}">
        <p14:creationId xmlns:p14="http://schemas.microsoft.com/office/powerpoint/2010/main" val="1953517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6E0CA-AFD8-E9B3-0818-5C5F31FB1BC6}"/>
              </a:ext>
            </a:extLst>
          </p:cNvPr>
          <p:cNvSpPr>
            <a:spLocks noGrp="1"/>
          </p:cNvSpPr>
          <p:nvPr>
            <p:ph idx="1"/>
          </p:nvPr>
        </p:nvSpPr>
        <p:spPr>
          <a:xfrm>
            <a:off x="478302" y="337625"/>
            <a:ext cx="10875498" cy="5839338"/>
          </a:xfrm>
        </p:spPr>
        <p:txBody>
          <a:bodyPr>
            <a:normAutofit lnSpcReduction="10000"/>
          </a:bodyPr>
          <a:lstStyle/>
          <a:p>
            <a:pPr algn="just"/>
            <a:r>
              <a:rPr lang="en-GB" dirty="0"/>
              <a:t>In a </a:t>
            </a:r>
            <a:r>
              <a:rPr lang="en-GB" dirty="0">
                <a:solidFill>
                  <a:srgbClr val="002060"/>
                </a:solidFill>
              </a:rPr>
              <a:t>hierarchical name space</a:t>
            </a:r>
            <a:r>
              <a:rPr lang="en-GB" dirty="0"/>
              <a:t>, each name is made of several parts.</a:t>
            </a:r>
          </a:p>
          <a:p>
            <a:pPr algn="just"/>
            <a:r>
              <a:rPr lang="en-GB" dirty="0"/>
              <a:t>The </a:t>
            </a:r>
            <a:r>
              <a:rPr lang="en-GB" dirty="0">
                <a:solidFill>
                  <a:srgbClr val="C00000"/>
                </a:solidFill>
              </a:rPr>
              <a:t>first part </a:t>
            </a:r>
            <a:r>
              <a:rPr lang="en-GB" dirty="0"/>
              <a:t>can define the </a:t>
            </a:r>
            <a:r>
              <a:rPr lang="en-GB" dirty="0">
                <a:solidFill>
                  <a:srgbClr val="C00000"/>
                </a:solidFill>
              </a:rPr>
              <a:t>nature of the organization</a:t>
            </a:r>
            <a:r>
              <a:rPr lang="en-GB" dirty="0"/>
              <a:t>, the </a:t>
            </a:r>
            <a:r>
              <a:rPr lang="en-GB" dirty="0">
                <a:solidFill>
                  <a:srgbClr val="C00000"/>
                </a:solidFill>
              </a:rPr>
              <a:t>second part </a:t>
            </a:r>
            <a:r>
              <a:rPr lang="en-GB" dirty="0"/>
              <a:t>can define the </a:t>
            </a:r>
            <a:r>
              <a:rPr lang="en-GB" dirty="0">
                <a:solidFill>
                  <a:srgbClr val="C00000"/>
                </a:solidFill>
              </a:rPr>
              <a:t>name of an organization</a:t>
            </a:r>
            <a:r>
              <a:rPr lang="en-GB" dirty="0"/>
              <a:t>, the </a:t>
            </a:r>
            <a:r>
              <a:rPr lang="en-GB" dirty="0">
                <a:solidFill>
                  <a:srgbClr val="C00000"/>
                </a:solidFill>
              </a:rPr>
              <a:t>third part </a:t>
            </a:r>
            <a:r>
              <a:rPr lang="en-GB" dirty="0"/>
              <a:t>can define </a:t>
            </a:r>
            <a:r>
              <a:rPr lang="en-GB" dirty="0">
                <a:solidFill>
                  <a:srgbClr val="C00000"/>
                </a:solidFill>
              </a:rPr>
              <a:t>departments in the organization</a:t>
            </a:r>
            <a:r>
              <a:rPr lang="en-GB" dirty="0"/>
              <a:t>, and so on.</a:t>
            </a:r>
          </a:p>
          <a:p>
            <a:pPr algn="just"/>
            <a:r>
              <a:rPr lang="en-GB" dirty="0"/>
              <a:t>In this case, </a:t>
            </a:r>
            <a:r>
              <a:rPr lang="en-GB" dirty="0">
                <a:solidFill>
                  <a:srgbClr val="C00000"/>
                </a:solidFill>
              </a:rPr>
              <a:t>the authority to assign and control </a:t>
            </a:r>
            <a:r>
              <a:rPr lang="en-GB" dirty="0"/>
              <a:t>the name spaces can be </a:t>
            </a:r>
            <a:r>
              <a:rPr lang="en-GB" dirty="0">
                <a:solidFill>
                  <a:srgbClr val="C00000"/>
                </a:solidFill>
              </a:rPr>
              <a:t>decentralized</a:t>
            </a:r>
            <a:r>
              <a:rPr lang="en-GB" dirty="0"/>
              <a:t>. </a:t>
            </a:r>
          </a:p>
          <a:p>
            <a:pPr algn="just"/>
            <a:r>
              <a:rPr lang="en-GB" dirty="0"/>
              <a:t>A central authority can assign the part of the name that defines the nature of the organization and the name of the organization. </a:t>
            </a:r>
          </a:p>
          <a:p>
            <a:pPr algn="just"/>
            <a:r>
              <a:rPr lang="en-GB" dirty="0"/>
              <a:t>The responsibility for the rest of the name can be given to the organization itself. The organization can add suffixes (or prefixes) to the name to define its host or resources. </a:t>
            </a:r>
          </a:p>
          <a:p>
            <a:pPr algn="just"/>
            <a:r>
              <a:rPr lang="en-GB" dirty="0"/>
              <a:t>The management of the organization need not worry that the prefix chosen for a host is taken by another organization because, even if part of an address is the same, the whole address is different</a:t>
            </a:r>
            <a:endParaRPr lang="en-IN" dirty="0"/>
          </a:p>
        </p:txBody>
      </p:sp>
    </p:spTree>
    <p:extLst>
      <p:ext uri="{BB962C8B-B14F-4D97-AF65-F5344CB8AC3E}">
        <p14:creationId xmlns:p14="http://schemas.microsoft.com/office/powerpoint/2010/main" val="3044472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F89B-742C-895C-52B8-2C64166BAF8B}"/>
              </a:ext>
            </a:extLst>
          </p:cNvPr>
          <p:cNvSpPr>
            <a:spLocks noGrp="1"/>
          </p:cNvSpPr>
          <p:nvPr>
            <p:ph type="title"/>
          </p:nvPr>
        </p:nvSpPr>
        <p:spPr>
          <a:xfrm>
            <a:off x="838200" y="365126"/>
            <a:ext cx="10515600" cy="689952"/>
          </a:xfrm>
        </p:spPr>
        <p:txBody>
          <a:bodyPr>
            <a:normAutofit fontScale="90000"/>
          </a:bodyPr>
          <a:lstStyle/>
          <a:p>
            <a:r>
              <a:rPr lang="en-IN" dirty="0">
                <a:solidFill>
                  <a:srgbClr val="C00000"/>
                </a:solidFill>
              </a:rPr>
              <a:t>Domain Name Space</a:t>
            </a:r>
          </a:p>
        </p:txBody>
      </p:sp>
      <p:sp>
        <p:nvSpPr>
          <p:cNvPr id="3" name="Content Placeholder 2">
            <a:extLst>
              <a:ext uri="{FF2B5EF4-FFF2-40B4-BE49-F238E27FC236}">
                <a16:creationId xmlns:a16="http://schemas.microsoft.com/office/drawing/2014/main" id="{43576746-C7F7-F369-A581-1759A8842E73}"/>
              </a:ext>
            </a:extLst>
          </p:cNvPr>
          <p:cNvSpPr>
            <a:spLocks noGrp="1"/>
          </p:cNvSpPr>
          <p:nvPr>
            <p:ph idx="1"/>
          </p:nvPr>
        </p:nvSpPr>
        <p:spPr>
          <a:xfrm>
            <a:off x="838200" y="1237957"/>
            <a:ext cx="10515600" cy="4939006"/>
          </a:xfrm>
        </p:spPr>
        <p:txBody>
          <a:bodyPr>
            <a:normAutofit/>
          </a:bodyPr>
          <a:lstStyle/>
          <a:p>
            <a:pPr algn="just"/>
            <a:r>
              <a:rPr lang="en-GB" sz="2400" b="0" i="0" u="none" strike="noStrike" baseline="0" dirty="0">
                <a:solidFill>
                  <a:srgbClr val="050708"/>
                </a:solidFill>
              </a:rPr>
              <a:t>To have a hierarchical name space, a domain name space was designed.</a:t>
            </a:r>
          </a:p>
          <a:p>
            <a:pPr algn="just"/>
            <a:r>
              <a:rPr lang="en-GB" sz="2400" b="0" i="0" u="none" strike="noStrike" baseline="0" dirty="0">
                <a:solidFill>
                  <a:srgbClr val="050708"/>
                </a:solidFill>
              </a:rPr>
              <a:t>In this design the names are defined in an inverted-tree structure with the root at the top. The tree can have only 128 levels: level 0 (root) to level 127.</a:t>
            </a:r>
          </a:p>
          <a:p>
            <a:pPr marL="0" indent="0" algn="just">
              <a:buNone/>
            </a:pPr>
            <a:endParaRPr lang="en-IN" sz="3600" dirty="0"/>
          </a:p>
        </p:txBody>
      </p:sp>
      <p:pic>
        <p:nvPicPr>
          <p:cNvPr id="5" name="Picture 4">
            <a:extLst>
              <a:ext uri="{FF2B5EF4-FFF2-40B4-BE49-F238E27FC236}">
                <a16:creationId xmlns:a16="http://schemas.microsoft.com/office/drawing/2014/main" id="{C92BE3F1-F7AC-866D-EE82-8DE126EDBDC5}"/>
              </a:ext>
            </a:extLst>
          </p:cNvPr>
          <p:cNvPicPr>
            <a:picLocks noChangeAspect="1"/>
          </p:cNvPicPr>
          <p:nvPr/>
        </p:nvPicPr>
        <p:blipFill>
          <a:blip r:embed="rId2"/>
          <a:stretch>
            <a:fillRect/>
          </a:stretch>
        </p:blipFill>
        <p:spPr>
          <a:xfrm>
            <a:off x="1858255" y="2554531"/>
            <a:ext cx="8157942" cy="3413017"/>
          </a:xfrm>
          <a:prstGeom prst="rect">
            <a:avLst/>
          </a:prstGeom>
        </p:spPr>
      </p:pic>
    </p:spTree>
    <p:extLst>
      <p:ext uri="{BB962C8B-B14F-4D97-AF65-F5344CB8AC3E}">
        <p14:creationId xmlns:p14="http://schemas.microsoft.com/office/powerpoint/2010/main" val="3903171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90D53-1634-2046-5C96-BA12C32046C9}"/>
              </a:ext>
            </a:extLst>
          </p:cNvPr>
          <p:cNvSpPr>
            <a:spLocks noGrp="1"/>
          </p:cNvSpPr>
          <p:nvPr>
            <p:ph idx="1"/>
          </p:nvPr>
        </p:nvSpPr>
        <p:spPr>
          <a:xfrm>
            <a:off x="1" y="0"/>
            <a:ext cx="6095999" cy="6639951"/>
          </a:xfrm>
        </p:spPr>
        <p:txBody>
          <a:bodyPr>
            <a:normAutofit lnSpcReduction="10000"/>
          </a:bodyPr>
          <a:lstStyle/>
          <a:p>
            <a:pPr marL="0" indent="0" algn="l">
              <a:buNone/>
            </a:pPr>
            <a:r>
              <a:rPr lang="en-GB" b="1" i="0" u="none" strike="noStrike" baseline="0" dirty="0">
                <a:solidFill>
                  <a:srgbClr val="C00000"/>
                </a:solidFill>
                <a:latin typeface="Generic23-Regular"/>
              </a:rPr>
              <a:t>Label </a:t>
            </a:r>
          </a:p>
          <a:p>
            <a:pPr algn="just"/>
            <a:r>
              <a:rPr lang="en-GB" sz="2400" b="0" i="0" u="none" strike="noStrike" baseline="0" dirty="0">
                <a:solidFill>
                  <a:srgbClr val="050708"/>
                </a:solidFill>
              </a:rPr>
              <a:t>Each node in the tree has a label, which is a string with a maximum of 63 characters.</a:t>
            </a:r>
          </a:p>
          <a:p>
            <a:pPr algn="just"/>
            <a:r>
              <a:rPr lang="en-GB" sz="2400" b="0" i="0" u="none" strike="noStrike" baseline="0" dirty="0">
                <a:solidFill>
                  <a:srgbClr val="050708"/>
                </a:solidFill>
              </a:rPr>
              <a:t>The root label is a null string (empty string). DNS requires that children of a node (nodes that branch from the same node) have different labels, which guarantees the uniqueness of the domain names.</a:t>
            </a:r>
          </a:p>
          <a:p>
            <a:pPr marL="0" indent="0" algn="l">
              <a:buNone/>
            </a:pPr>
            <a:r>
              <a:rPr lang="en-GB" b="1" dirty="0">
                <a:solidFill>
                  <a:srgbClr val="C00000"/>
                </a:solidFill>
                <a:latin typeface="Generic23-Regular"/>
              </a:rPr>
              <a:t>Domain Name </a:t>
            </a:r>
          </a:p>
          <a:p>
            <a:pPr algn="just"/>
            <a:r>
              <a:rPr lang="en-GB" sz="2400" dirty="0">
                <a:solidFill>
                  <a:srgbClr val="050708"/>
                </a:solidFill>
              </a:rPr>
              <a:t>Each node in the tree has a domain name. A full domain name is a sequence of labels separated by dots (.). </a:t>
            </a:r>
          </a:p>
          <a:p>
            <a:pPr algn="just"/>
            <a:r>
              <a:rPr lang="en-GB" sz="2400" dirty="0">
                <a:solidFill>
                  <a:srgbClr val="050708"/>
                </a:solidFill>
              </a:rPr>
              <a:t>The domain names are always read from the node up to the root. The last label is the label of the root (null). </a:t>
            </a:r>
          </a:p>
          <a:p>
            <a:pPr algn="just"/>
            <a:r>
              <a:rPr lang="en-GB" sz="2400" dirty="0">
                <a:solidFill>
                  <a:srgbClr val="050708"/>
                </a:solidFill>
              </a:rPr>
              <a:t>This means that a full domain name always ends in a null label, which means the last character is a dot because the null string is nothing.</a:t>
            </a:r>
            <a:endParaRPr lang="en-IN" sz="2400" dirty="0">
              <a:solidFill>
                <a:srgbClr val="050708"/>
              </a:solidFill>
            </a:endParaRPr>
          </a:p>
        </p:txBody>
      </p:sp>
      <p:pic>
        <p:nvPicPr>
          <p:cNvPr id="5" name="Picture 4">
            <a:extLst>
              <a:ext uri="{FF2B5EF4-FFF2-40B4-BE49-F238E27FC236}">
                <a16:creationId xmlns:a16="http://schemas.microsoft.com/office/drawing/2014/main" id="{D7A6194B-BF4B-BB4A-7E8A-439348C5195E}"/>
              </a:ext>
            </a:extLst>
          </p:cNvPr>
          <p:cNvPicPr>
            <a:picLocks noChangeAspect="1"/>
          </p:cNvPicPr>
          <p:nvPr/>
        </p:nvPicPr>
        <p:blipFill>
          <a:blip r:embed="rId2"/>
          <a:stretch>
            <a:fillRect/>
          </a:stretch>
        </p:blipFill>
        <p:spPr>
          <a:xfrm>
            <a:off x="6318660" y="506436"/>
            <a:ext cx="5905574" cy="5824025"/>
          </a:xfrm>
          <a:prstGeom prst="rect">
            <a:avLst/>
          </a:prstGeom>
        </p:spPr>
      </p:pic>
    </p:spTree>
    <p:extLst>
      <p:ext uri="{BB962C8B-B14F-4D97-AF65-F5344CB8AC3E}">
        <p14:creationId xmlns:p14="http://schemas.microsoft.com/office/powerpoint/2010/main" val="3365632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9077A-2D8A-676D-804A-81A2886344D4}"/>
              </a:ext>
            </a:extLst>
          </p:cNvPr>
          <p:cNvSpPr>
            <a:spLocks noGrp="1"/>
          </p:cNvSpPr>
          <p:nvPr>
            <p:ph idx="1"/>
          </p:nvPr>
        </p:nvSpPr>
        <p:spPr>
          <a:xfrm>
            <a:off x="1674054" y="1097279"/>
            <a:ext cx="9312813" cy="4600135"/>
          </a:xfrm>
        </p:spPr>
        <p:txBody>
          <a:bodyPr>
            <a:normAutofit/>
          </a:bodyPr>
          <a:lstStyle/>
          <a:p>
            <a:pPr algn="just"/>
            <a:r>
              <a:rPr lang="en-GB" sz="2400" b="0" i="0" u="none" strike="noStrike" baseline="0" dirty="0">
                <a:solidFill>
                  <a:srgbClr val="050708"/>
                </a:solidFill>
              </a:rPr>
              <a:t>If a label is terminated by a null string, it is called a </a:t>
            </a:r>
            <a:r>
              <a:rPr lang="en-GB" sz="2400" b="0" i="0" u="none" strike="noStrike" baseline="0" dirty="0">
                <a:solidFill>
                  <a:srgbClr val="C00000"/>
                </a:solidFill>
              </a:rPr>
              <a:t>fully qualified domain name (FQDN). </a:t>
            </a:r>
          </a:p>
          <a:p>
            <a:pPr algn="just"/>
            <a:r>
              <a:rPr lang="en-GB" sz="2400" b="0" i="0" u="none" strike="noStrike" baseline="0" dirty="0">
                <a:solidFill>
                  <a:srgbClr val="050708"/>
                </a:solidFill>
              </a:rPr>
              <a:t>The name must end with a null label, but because null means nothing, the label ends with a dot. </a:t>
            </a:r>
          </a:p>
          <a:p>
            <a:pPr algn="just"/>
            <a:r>
              <a:rPr lang="en-GB" sz="2400" b="0" i="0" u="none" strike="noStrike" baseline="0" dirty="0">
                <a:solidFill>
                  <a:srgbClr val="C00000"/>
                </a:solidFill>
              </a:rPr>
              <a:t>If a label is not terminated by a null string, it is called a partially qualified domain name (PQDN). </a:t>
            </a:r>
          </a:p>
          <a:p>
            <a:pPr algn="just"/>
            <a:r>
              <a:rPr lang="en-GB" sz="2400" b="0" i="0" u="none" strike="noStrike" baseline="0" dirty="0">
                <a:solidFill>
                  <a:srgbClr val="050708"/>
                </a:solidFill>
              </a:rPr>
              <a:t>A PQDN starts from a node, but it does not reach the root.</a:t>
            </a:r>
          </a:p>
          <a:p>
            <a:pPr algn="just"/>
            <a:r>
              <a:rPr lang="en-GB" sz="2400" b="0" i="0" u="none" strike="noStrike" baseline="0" dirty="0">
                <a:solidFill>
                  <a:srgbClr val="050708"/>
                </a:solidFill>
              </a:rPr>
              <a:t>It is used when the name to be resolved belongs to the same site as the client.</a:t>
            </a:r>
          </a:p>
          <a:p>
            <a:pPr algn="just"/>
            <a:r>
              <a:rPr lang="en-GB" sz="2400" b="0" i="0" u="none" strike="noStrike" baseline="0" dirty="0">
                <a:solidFill>
                  <a:srgbClr val="050708"/>
                </a:solidFill>
              </a:rPr>
              <a:t>Here the resolver can supply the missing part, called the suffix, to create an FQDN.</a:t>
            </a:r>
            <a:endParaRPr lang="en-IN" sz="3600" dirty="0"/>
          </a:p>
        </p:txBody>
      </p:sp>
    </p:spTree>
    <p:extLst>
      <p:ext uri="{BB962C8B-B14F-4D97-AF65-F5344CB8AC3E}">
        <p14:creationId xmlns:p14="http://schemas.microsoft.com/office/powerpoint/2010/main" val="3221495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7F8FD-0900-72A9-E35B-C9D1D9C25C79}"/>
              </a:ext>
            </a:extLst>
          </p:cNvPr>
          <p:cNvSpPr>
            <a:spLocks noGrp="1"/>
          </p:cNvSpPr>
          <p:nvPr>
            <p:ph idx="1"/>
          </p:nvPr>
        </p:nvSpPr>
        <p:spPr>
          <a:xfrm>
            <a:off x="281353" y="229804"/>
            <a:ext cx="5613010" cy="6353876"/>
          </a:xfrm>
        </p:spPr>
        <p:txBody>
          <a:bodyPr>
            <a:normAutofit lnSpcReduction="10000"/>
          </a:bodyPr>
          <a:lstStyle/>
          <a:p>
            <a:pPr marL="0" indent="0" algn="just">
              <a:buNone/>
            </a:pPr>
            <a:r>
              <a:rPr lang="en-IN" b="1" i="0" u="none" strike="noStrike" baseline="0" dirty="0">
                <a:solidFill>
                  <a:srgbClr val="C00000"/>
                </a:solidFill>
                <a:latin typeface="Generic23-Regular"/>
              </a:rPr>
              <a:t>Domain</a:t>
            </a:r>
          </a:p>
          <a:p>
            <a:pPr algn="just"/>
            <a:r>
              <a:rPr lang="en-GB" sz="2400" b="0" i="0" u="none" strike="noStrike" baseline="0" dirty="0">
                <a:solidFill>
                  <a:srgbClr val="050708"/>
                </a:solidFill>
                <a:latin typeface="Generic20-Regular"/>
              </a:rPr>
              <a:t>A </a:t>
            </a:r>
            <a:r>
              <a:rPr lang="en-GB" sz="2400" b="0" i="0" u="none" strike="noStrike" baseline="0" dirty="0">
                <a:solidFill>
                  <a:srgbClr val="050708"/>
                </a:solidFill>
                <a:latin typeface="Generic18-Regular"/>
              </a:rPr>
              <a:t>domain </a:t>
            </a:r>
            <a:r>
              <a:rPr lang="en-GB" sz="2400" b="0" i="0" u="none" strike="noStrike" baseline="0" dirty="0">
                <a:solidFill>
                  <a:srgbClr val="050708"/>
                </a:solidFill>
                <a:latin typeface="Generic20-Regular"/>
              </a:rPr>
              <a:t>is a </a:t>
            </a:r>
            <a:r>
              <a:rPr lang="en-GB" sz="2400" b="0" i="0" u="none" strike="noStrike" baseline="0" dirty="0">
                <a:solidFill>
                  <a:srgbClr val="0070C0"/>
                </a:solidFill>
                <a:latin typeface="Generic20-Regular"/>
              </a:rPr>
              <a:t>subtree o</a:t>
            </a:r>
            <a:r>
              <a:rPr lang="en-GB" sz="2400" b="0" i="0" u="none" strike="noStrike" baseline="0" dirty="0">
                <a:solidFill>
                  <a:srgbClr val="050708"/>
                </a:solidFill>
                <a:latin typeface="Generic20-Regular"/>
              </a:rPr>
              <a:t>f the </a:t>
            </a:r>
            <a:r>
              <a:rPr lang="en-GB" sz="2400" b="0" i="0" u="none" strike="noStrike" baseline="0" dirty="0">
                <a:solidFill>
                  <a:srgbClr val="0070C0"/>
                </a:solidFill>
                <a:latin typeface="Generic20-Regular"/>
              </a:rPr>
              <a:t>domain name space</a:t>
            </a:r>
            <a:r>
              <a:rPr lang="en-GB" sz="2400" b="0" i="0" u="none" strike="noStrike" baseline="0" dirty="0">
                <a:solidFill>
                  <a:srgbClr val="050708"/>
                </a:solidFill>
                <a:latin typeface="Generic20-Regular"/>
              </a:rPr>
              <a:t>. </a:t>
            </a:r>
          </a:p>
          <a:p>
            <a:pPr algn="just"/>
            <a:r>
              <a:rPr lang="en-GB" sz="2400" b="0" i="0" u="none" strike="noStrike" baseline="0" dirty="0">
                <a:solidFill>
                  <a:srgbClr val="050708"/>
                </a:solidFill>
                <a:latin typeface="Generic20-Regular"/>
              </a:rPr>
              <a:t>The name of the domain is the name of the node at the top of the subtree.</a:t>
            </a:r>
          </a:p>
          <a:p>
            <a:pPr marL="0" indent="0" algn="just">
              <a:buNone/>
            </a:pPr>
            <a:r>
              <a:rPr lang="en-IN" b="1" dirty="0">
                <a:solidFill>
                  <a:srgbClr val="C00000"/>
                </a:solidFill>
                <a:latin typeface="Generic23-Regular"/>
              </a:rPr>
              <a:t>Distribution of Name Space</a:t>
            </a:r>
          </a:p>
          <a:p>
            <a:pPr algn="just"/>
            <a:r>
              <a:rPr lang="en-GB" sz="2400" b="0" i="0" u="none" strike="noStrike" baseline="0" dirty="0">
                <a:solidFill>
                  <a:srgbClr val="050708"/>
                </a:solidFill>
                <a:latin typeface="Generic20-Regular"/>
              </a:rPr>
              <a:t>The information contained in the domain name space must be stored. </a:t>
            </a:r>
          </a:p>
          <a:p>
            <a:pPr algn="just"/>
            <a:r>
              <a:rPr lang="en-GB" sz="2400" b="0" i="0" u="none" strike="noStrike" baseline="0" dirty="0">
                <a:solidFill>
                  <a:srgbClr val="050708"/>
                </a:solidFill>
                <a:latin typeface="Generic20-Regular"/>
              </a:rPr>
              <a:t>It is very inefficient and also not reliable to have just one computer store such a huge amount of information. </a:t>
            </a:r>
          </a:p>
          <a:p>
            <a:pPr algn="just"/>
            <a:r>
              <a:rPr lang="en-GB" sz="2400" b="0" i="0" u="none" strike="noStrike" baseline="0" dirty="0">
                <a:solidFill>
                  <a:srgbClr val="050708"/>
                </a:solidFill>
                <a:latin typeface="Generic20-Regular"/>
              </a:rPr>
              <a:t>It is inefficient because responding to requests from all over the world places a heavy load on the system.</a:t>
            </a:r>
          </a:p>
          <a:p>
            <a:pPr algn="just"/>
            <a:r>
              <a:rPr lang="en-GB" sz="2400" b="0" i="0" u="none" strike="noStrike" baseline="0" dirty="0">
                <a:solidFill>
                  <a:srgbClr val="050708"/>
                </a:solidFill>
                <a:latin typeface="Generic20-Regular"/>
              </a:rPr>
              <a:t>It is not reliable because any failure makes the </a:t>
            </a:r>
            <a:r>
              <a:rPr lang="en-IN" sz="2400" b="0" i="0" u="none" strike="noStrike" baseline="0" dirty="0">
                <a:solidFill>
                  <a:srgbClr val="050708"/>
                </a:solidFill>
                <a:latin typeface="Generic20-Regular"/>
              </a:rPr>
              <a:t>data inaccessible.</a:t>
            </a:r>
            <a:endParaRPr lang="en-IN" sz="4400" dirty="0"/>
          </a:p>
        </p:txBody>
      </p:sp>
      <p:pic>
        <p:nvPicPr>
          <p:cNvPr id="5" name="Picture 4">
            <a:extLst>
              <a:ext uri="{FF2B5EF4-FFF2-40B4-BE49-F238E27FC236}">
                <a16:creationId xmlns:a16="http://schemas.microsoft.com/office/drawing/2014/main" id="{C30976C3-7EE2-377F-7D04-7272FCB05536}"/>
              </a:ext>
            </a:extLst>
          </p:cNvPr>
          <p:cNvPicPr>
            <a:picLocks noChangeAspect="1"/>
          </p:cNvPicPr>
          <p:nvPr/>
        </p:nvPicPr>
        <p:blipFill>
          <a:blip r:embed="rId2"/>
          <a:stretch>
            <a:fillRect/>
          </a:stretch>
        </p:blipFill>
        <p:spPr>
          <a:xfrm>
            <a:off x="6096000" y="719142"/>
            <a:ext cx="5999032" cy="3388624"/>
          </a:xfrm>
          <a:prstGeom prst="rect">
            <a:avLst/>
          </a:prstGeom>
        </p:spPr>
      </p:pic>
    </p:spTree>
    <p:extLst>
      <p:ext uri="{BB962C8B-B14F-4D97-AF65-F5344CB8AC3E}">
        <p14:creationId xmlns:p14="http://schemas.microsoft.com/office/powerpoint/2010/main" val="2506557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0EBA-9C74-F4D9-986C-3A9A267F96DF}"/>
              </a:ext>
            </a:extLst>
          </p:cNvPr>
          <p:cNvSpPr>
            <a:spLocks noGrp="1"/>
          </p:cNvSpPr>
          <p:nvPr>
            <p:ph type="title"/>
          </p:nvPr>
        </p:nvSpPr>
        <p:spPr>
          <a:xfrm>
            <a:off x="838200" y="365126"/>
            <a:ext cx="10515600" cy="788426"/>
          </a:xfrm>
        </p:spPr>
        <p:txBody>
          <a:bodyPr/>
          <a:lstStyle/>
          <a:p>
            <a:r>
              <a:rPr lang="en-GB" b="1" dirty="0">
                <a:solidFill>
                  <a:srgbClr val="C00000"/>
                </a:solidFill>
              </a:rPr>
              <a:t>Root Server</a:t>
            </a:r>
            <a:endParaRPr lang="en-IN" b="1" dirty="0">
              <a:solidFill>
                <a:srgbClr val="C00000"/>
              </a:solidFill>
            </a:endParaRPr>
          </a:p>
        </p:txBody>
      </p:sp>
      <p:sp>
        <p:nvSpPr>
          <p:cNvPr id="3" name="Content Placeholder 2">
            <a:extLst>
              <a:ext uri="{FF2B5EF4-FFF2-40B4-BE49-F238E27FC236}">
                <a16:creationId xmlns:a16="http://schemas.microsoft.com/office/drawing/2014/main" id="{ABB490F8-DB35-5BAD-13D3-A99419C890A8}"/>
              </a:ext>
            </a:extLst>
          </p:cNvPr>
          <p:cNvSpPr>
            <a:spLocks noGrp="1"/>
          </p:cNvSpPr>
          <p:nvPr>
            <p:ph idx="1"/>
          </p:nvPr>
        </p:nvSpPr>
        <p:spPr>
          <a:xfrm>
            <a:off x="604911" y="1153552"/>
            <a:ext cx="10748889" cy="5023411"/>
          </a:xfrm>
        </p:spPr>
        <p:txBody>
          <a:bodyPr>
            <a:normAutofit lnSpcReduction="10000"/>
          </a:bodyPr>
          <a:lstStyle/>
          <a:p>
            <a:pPr marL="0" indent="0" algn="just">
              <a:buNone/>
            </a:pPr>
            <a:r>
              <a:rPr lang="en-GB" sz="2400" b="0" i="0" u="none" strike="noStrike" baseline="0" dirty="0">
                <a:solidFill>
                  <a:srgbClr val="050708"/>
                </a:solidFill>
              </a:rPr>
              <a:t>DNS defines two types of servers: primary and secondary.</a:t>
            </a:r>
          </a:p>
          <a:p>
            <a:pPr algn="just"/>
            <a:r>
              <a:rPr lang="en-GB" sz="2400" b="0" i="0" u="none" strike="noStrike" baseline="0" dirty="0">
                <a:solidFill>
                  <a:srgbClr val="050708"/>
                </a:solidFill>
              </a:rPr>
              <a:t>A </a:t>
            </a:r>
            <a:r>
              <a:rPr lang="en-GB" sz="2400" b="0" i="0" u="none" strike="noStrike" baseline="0" dirty="0">
                <a:solidFill>
                  <a:srgbClr val="C00000"/>
                </a:solidFill>
              </a:rPr>
              <a:t>primary server </a:t>
            </a:r>
            <a:r>
              <a:rPr lang="en-GB" sz="2400" b="0" i="0" u="none" strike="noStrike" baseline="0" dirty="0">
                <a:solidFill>
                  <a:srgbClr val="050708"/>
                </a:solidFill>
              </a:rPr>
              <a:t>is a server that stores a file about the zone for which it is an authority. </a:t>
            </a:r>
          </a:p>
          <a:p>
            <a:pPr algn="just"/>
            <a:r>
              <a:rPr lang="en-GB" sz="2400" b="0" i="0" u="none" strike="noStrike" baseline="0" dirty="0">
                <a:solidFill>
                  <a:srgbClr val="050708"/>
                </a:solidFill>
              </a:rPr>
              <a:t>It is responsible for creating, maintaining, and updating the zone file. </a:t>
            </a:r>
          </a:p>
          <a:p>
            <a:pPr algn="just"/>
            <a:r>
              <a:rPr lang="en-GB" sz="2400" b="0" i="0" u="none" strike="noStrike" baseline="0" dirty="0">
                <a:solidFill>
                  <a:srgbClr val="050708"/>
                </a:solidFill>
              </a:rPr>
              <a:t>It stores the zone file on a local disk.</a:t>
            </a:r>
          </a:p>
          <a:p>
            <a:pPr algn="just"/>
            <a:r>
              <a:rPr lang="en-GB" sz="2400" b="0" i="0" u="none" strike="noStrike" baseline="0" dirty="0">
                <a:solidFill>
                  <a:srgbClr val="050708"/>
                </a:solidFill>
              </a:rPr>
              <a:t>A </a:t>
            </a:r>
            <a:r>
              <a:rPr lang="en-GB" sz="2400" b="0" i="0" u="none" strike="noStrike" baseline="0" dirty="0">
                <a:solidFill>
                  <a:srgbClr val="C00000"/>
                </a:solidFill>
              </a:rPr>
              <a:t>secondary server </a:t>
            </a:r>
            <a:r>
              <a:rPr lang="en-GB" sz="2400" b="0" i="0" u="none" strike="noStrike" baseline="0" dirty="0">
                <a:solidFill>
                  <a:srgbClr val="050708"/>
                </a:solidFill>
              </a:rPr>
              <a:t>is a server that transfers the complete information about a zone from another server (primary or secondary) and stores the file on its local disk. </a:t>
            </a:r>
          </a:p>
          <a:p>
            <a:pPr algn="just"/>
            <a:r>
              <a:rPr lang="en-GB" sz="2400" b="0" i="0" u="none" strike="noStrike" baseline="0" dirty="0">
                <a:solidFill>
                  <a:srgbClr val="050708"/>
                </a:solidFill>
              </a:rPr>
              <a:t>The secondary server neither creates nor updates the zone files.</a:t>
            </a:r>
          </a:p>
          <a:p>
            <a:pPr algn="just"/>
            <a:r>
              <a:rPr lang="en-GB" sz="2400" b="0" i="0" u="none" strike="noStrike" baseline="0" dirty="0">
                <a:solidFill>
                  <a:srgbClr val="050708"/>
                </a:solidFill>
              </a:rPr>
              <a:t>If updating is required, it must be done by the primary server, which sends the updated version to the secondary.</a:t>
            </a:r>
          </a:p>
          <a:p>
            <a:pPr marL="0" indent="0" algn="just">
              <a:buNone/>
            </a:pPr>
            <a:endParaRPr lang="en-GB" sz="2400" dirty="0">
              <a:solidFill>
                <a:srgbClr val="050708"/>
              </a:solidFill>
            </a:endParaRPr>
          </a:p>
          <a:p>
            <a:pPr marL="0" indent="0" algn="just">
              <a:buNone/>
            </a:pPr>
            <a:r>
              <a:rPr lang="en-GB" sz="2400" b="0" i="0" u="none" strike="noStrike" baseline="0" dirty="0">
                <a:solidFill>
                  <a:schemeClr val="accent1">
                    <a:lumMod val="75000"/>
                  </a:schemeClr>
                </a:solidFill>
                <a:latin typeface="Generic18-Regular"/>
              </a:rPr>
              <a:t>A primary server loads all information from the disk file; the secondary server loads all information from the primary server.</a:t>
            </a:r>
            <a:endParaRPr lang="en-IN" sz="4400" dirty="0">
              <a:solidFill>
                <a:schemeClr val="accent1">
                  <a:lumMod val="75000"/>
                </a:schemeClr>
              </a:solidFill>
            </a:endParaRPr>
          </a:p>
        </p:txBody>
      </p:sp>
    </p:spTree>
    <p:extLst>
      <p:ext uri="{BB962C8B-B14F-4D97-AF65-F5344CB8AC3E}">
        <p14:creationId xmlns:p14="http://schemas.microsoft.com/office/powerpoint/2010/main" val="919562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4D6CC9-067C-6440-BCC7-45799CD9CACD}"/>
              </a:ext>
            </a:extLst>
          </p:cNvPr>
          <p:cNvPicPr>
            <a:picLocks noChangeAspect="1"/>
          </p:cNvPicPr>
          <p:nvPr/>
        </p:nvPicPr>
        <p:blipFill>
          <a:blip r:embed="rId2"/>
          <a:stretch>
            <a:fillRect/>
          </a:stretch>
        </p:blipFill>
        <p:spPr>
          <a:xfrm>
            <a:off x="458769" y="407964"/>
            <a:ext cx="11274462" cy="2672348"/>
          </a:xfrm>
          <a:prstGeom prst="rect">
            <a:avLst/>
          </a:prstGeom>
        </p:spPr>
      </p:pic>
      <p:pic>
        <p:nvPicPr>
          <p:cNvPr id="7" name="Picture 6">
            <a:extLst>
              <a:ext uri="{FF2B5EF4-FFF2-40B4-BE49-F238E27FC236}">
                <a16:creationId xmlns:a16="http://schemas.microsoft.com/office/drawing/2014/main" id="{1FFCF58D-C27A-EDCF-440F-F1577FF0204D}"/>
              </a:ext>
            </a:extLst>
          </p:cNvPr>
          <p:cNvPicPr>
            <a:picLocks noChangeAspect="1"/>
          </p:cNvPicPr>
          <p:nvPr/>
        </p:nvPicPr>
        <p:blipFill>
          <a:blip r:embed="rId3"/>
          <a:stretch>
            <a:fillRect/>
          </a:stretch>
        </p:blipFill>
        <p:spPr>
          <a:xfrm>
            <a:off x="763264" y="2986783"/>
            <a:ext cx="10972993" cy="1627419"/>
          </a:xfrm>
          <a:prstGeom prst="rect">
            <a:avLst/>
          </a:prstGeom>
        </p:spPr>
      </p:pic>
    </p:spTree>
    <p:extLst>
      <p:ext uri="{BB962C8B-B14F-4D97-AF65-F5344CB8AC3E}">
        <p14:creationId xmlns:p14="http://schemas.microsoft.com/office/powerpoint/2010/main" val="2108362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1302-CF2E-E188-764D-3F5CAA6D6D05}"/>
              </a:ext>
            </a:extLst>
          </p:cNvPr>
          <p:cNvSpPr>
            <a:spLocks noGrp="1"/>
          </p:cNvSpPr>
          <p:nvPr>
            <p:ph type="title"/>
          </p:nvPr>
        </p:nvSpPr>
        <p:spPr>
          <a:xfrm>
            <a:off x="838200" y="365125"/>
            <a:ext cx="10515600" cy="732155"/>
          </a:xfrm>
        </p:spPr>
        <p:txBody>
          <a:bodyPr>
            <a:normAutofit/>
          </a:bodyPr>
          <a:lstStyle/>
          <a:p>
            <a:r>
              <a:rPr lang="en-IN" sz="4000" b="1" dirty="0"/>
              <a:t>Hierarchy of Name Servers</a:t>
            </a:r>
          </a:p>
        </p:txBody>
      </p:sp>
      <p:sp>
        <p:nvSpPr>
          <p:cNvPr id="3" name="Content Placeholder 2">
            <a:extLst>
              <a:ext uri="{FF2B5EF4-FFF2-40B4-BE49-F238E27FC236}">
                <a16:creationId xmlns:a16="http://schemas.microsoft.com/office/drawing/2014/main" id="{307553B8-6E1C-773C-CFAC-DFB54AEC03EC}"/>
              </a:ext>
            </a:extLst>
          </p:cNvPr>
          <p:cNvSpPr>
            <a:spLocks noGrp="1"/>
          </p:cNvSpPr>
          <p:nvPr>
            <p:ph idx="1"/>
          </p:nvPr>
        </p:nvSpPr>
        <p:spPr>
          <a:xfrm>
            <a:off x="1336430" y="1350498"/>
            <a:ext cx="9805181" cy="4826465"/>
          </a:xfrm>
        </p:spPr>
        <p:txBody>
          <a:bodyPr/>
          <a:lstStyle/>
          <a:p>
            <a:pPr marL="0" indent="0" algn="l">
              <a:buNone/>
            </a:pPr>
            <a:r>
              <a:rPr lang="en-IN" b="1" i="0" u="none" strike="noStrike" baseline="0" dirty="0">
                <a:solidFill>
                  <a:srgbClr val="050708"/>
                </a:solidFill>
                <a:latin typeface="Generic23-Regular"/>
              </a:rPr>
              <a:t>Domain</a:t>
            </a:r>
          </a:p>
          <a:p>
            <a:pPr algn="just"/>
            <a:r>
              <a:rPr lang="en-GB" b="0" i="0" u="none" strike="noStrike" baseline="0" dirty="0">
                <a:solidFill>
                  <a:srgbClr val="050708"/>
                </a:solidFill>
                <a:cs typeface="Times New Roman" panose="02020603050405020304" pitchFamily="18" charset="0"/>
              </a:rPr>
              <a:t>A domain is a subtree of the domain name space. The name of the domain is the name of the node at the top of the subtree.</a:t>
            </a:r>
          </a:p>
          <a:p>
            <a:pPr marL="0" indent="0" algn="just">
              <a:buNone/>
            </a:pPr>
            <a:endParaRPr lang="en-IN" sz="4000" dirty="0">
              <a:cs typeface="Times New Roman" panose="02020603050405020304" pitchFamily="18" charset="0"/>
            </a:endParaRPr>
          </a:p>
        </p:txBody>
      </p:sp>
      <p:pic>
        <p:nvPicPr>
          <p:cNvPr id="5" name="Picture 4">
            <a:extLst>
              <a:ext uri="{FF2B5EF4-FFF2-40B4-BE49-F238E27FC236}">
                <a16:creationId xmlns:a16="http://schemas.microsoft.com/office/drawing/2014/main" id="{D902EB7F-F1C2-9314-0275-9895B1F9CB48}"/>
              </a:ext>
            </a:extLst>
          </p:cNvPr>
          <p:cNvPicPr>
            <a:picLocks noChangeAspect="1"/>
          </p:cNvPicPr>
          <p:nvPr/>
        </p:nvPicPr>
        <p:blipFill>
          <a:blip r:embed="rId2"/>
          <a:stretch>
            <a:fillRect/>
          </a:stretch>
        </p:blipFill>
        <p:spPr>
          <a:xfrm>
            <a:off x="2309300" y="3138488"/>
            <a:ext cx="6419850" cy="3038475"/>
          </a:xfrm>
          <a:prstGeom prst="rect">
            <a:avLst/>
          </a:prstGeom>
        </p:spPr>
      </p:pic>
    </p:spTree>
    <p:extLst>
      <p:ext uri="{BB962C8B-B14F-4D97-AF65-F5344CB8AC3E}">
        <p14:creationId xmlns:p14="http://schemas.microsoft.com/office/powerpoint/2010/main" val="998563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4995-9EF9-F775-9244-074708D57D3A}"/>
              </a:ext>
            </a:extLst>
          </p:cNvPr>
          <p:cNvSpPr>
            <a:spLocks noGrp="1"/>
          </p:cNvSpPr>
          <p:nvPr>
            <p:ph type="title"/>
          </p:nvPr>
        </p:nvSpPr>
        <p:spPr>
          <a:xfrm>
            <a:off x="838200" y="365126"/>
            <a:ext cx="10515600" cy="605546"/>
          </a:xfrm>
        </p:spPr>
        <p:txBody>
          <a:bodyPr>
            <a:normAutofit fontScale="90000"/>
          </a:bodyPr>
          <a:lstStyle/>
          <a:p>
            <a:br>
              <a:rPr lang="en-IN" sz="4400" b="0" i="0" u="none" strike="noStrike" baseline="0" dirty="0">
                <a:solidFill>
                  <a:srgbClr val="050708"/>
                </a:solidFill>
                <a:latin typeface="Generic23-Regular"/>
              </a:rPr>
            </a:br>
            <a:r>
              <a:rPr lang="en-IN" sz="4400" b="0" i="0" u="none" strike="noStrike" baseline="0" dirty="0">
                <a:solidFill>
                  <a:srgbClr val="050708"/>
                </a:solidFill>
                <a:latin typeface="Generic23-Regular"/>
              </a:rPr>
              <a:t>Distribution of Name Space</a:t>
            </a:r>
            <a:br>
              <a:rPr lang="en-IN" sz="4400" b="0" i="0" u="none" strike="noStrike" baseline="0" dirty="0">
                <a:solidFill>
                  <a:srgbClr val="050708"/>
                </a:solidFill>
                <a:latin typeface="Generic23-Regular"/>
              </a:rPr>
            </a:br>
            <a:endParaRPr lang="en-IN" dirty="0"/>
          </a:p>
        </p:txBody>
      </p:sp>
      <p:sp>
        <p:nvSpPr>
          <p:cNvPr id="3" name="Content Placeholder 2">
            <a:extLst>
              <a:ext uri="{FF2B5EF4-FFF2-40B4-BE49-F238E27FC236}">
                <a16:creationId xmlns:a16="http://schemas.microsoft.com/office/drawing/2014/main" id="{1FC0C517-DDF3-721F-0E1A-A6A0EF68061C}"/>
              </a:ext>
            </a:extLst>
          </p:cNvPr>
          <p:cNvSpPr>
            <a:spLocks noGrp="1"/>
          </p:cNvSpPr>
          <p:nvPr>
            <p:ph idx="1"/>
          </p:nvPr>
        </p:nvSpPr>
        <p:spPr/>
        <p:txBody>
          <a:bodyPr>
            <a:normAutofit/>
          </a:bodyPr>
          <a:lstStyle/>
          <a:p>
            <a:pPr algn="just"/>
            <a:r>
              <a:rPr lang="en-GB" b="0" i="0" u="none" strike="noStrike" baseline="0" dirty="0">
                <a:solidFill>
                  <a:srgbClr val="050708"/>
                </a:solidFill>
                <a:latin typeface="Generic20-Regular"/>
              </a:rPr>
              <a:t>The information contained in the domain name space must be stored.</a:t>
            </a:r>
          </a:p>
          <a:p>
            <a:pPr algn="just"/>
            <a:r>
              <a:rPr lang="en-GB" dirty="0">
                <a:solidFill>
                  <a:srgbClr val="050708"/>
                </a:solidFill>
                <a:latin typeface="Generic20-Regular"/>
              </a:rPr>
              <a:t>V</a:t>
            </a:r>
            <a:r>
              <a:rPr lang="en-GB" b="0" i="0" u="none" strike="noStrike" baseline="0" dirty="0">
                <a:solidFill>
                  <a:srgbClr val="050708"/>
                </a:solidFill>
                <a:latin typeface="Generic20-Regular"/>
              </a:rPr>
              <a:t>ery </a:t>
            </a:r>
            <a:r>
              <a:rPr lang="en-GB" b="1" i="0" u="none" strike="noStrike" baseline="0" dirty="0">
                <a:solidFill>
                  <a:srgbClr val="C00000"/>
                </a:solidFill>
                <a:latin typeface="Generic20-Regular"/>
              </a:rPr>
              <a:t>inefficient </a:t>
            </a:r>
            <a:r>
              <a:rPr lang="en-GB" b="0" i="0" u="none" strike="noStrike" baseline="0" dirty="0">
                <a:solidFill>
                  <a:srgbClr val="050708"/>
                </a:solidFill>
                <a:latin typeface="Generic20-Regular"/>
              </a:rPr>
              <a:t>and also </a:t>
            </a:r>
            <a:r>
              <a:rPr lang="en-GB" b="1" i="0" u="none" strike="noStrike" baseline="0" dirty="0">
                <a:solidFill>
                  <a:srgbClr val="C00000"/>
                </a:solidFill>
                <a:latin typeface="Generic20-Regular"/>
              </a:rPr>
              <a:t>not reliable </a:t>
            </a:r>
            <a:r>
              <a:rPr lang="en-GB" b="0" i="0" u="none" strike="noStrike" baseline="0" dirty="0">
                <a:solidFill>
                  <a:srgbClr val="050708"/>
                </a:solidFill>
                <a:latin typeface="Generic20-Regular"/>
              </a:rPr>
              <a:t>to have just one computer store such a huge amount of information. </a:t>
            </a:r>
          </a:p>
          <a:p>
            <a:pPr algn="just"/>
            <a:r>
              <a:rPr lang="en-GB" dirty="0">
                <a:solidFill>
                  <a:srgbClr val="0000CC"/>
                </a:solidFill>
                <a:latin typeface="Generic20-Regular"/>
              </a:rPr>
              <a:t> I</a:t>
            </a:r>
            <a:r>
              <a:rPr lang="en-GB" b="0" i="0" u="none" strike="noStrike" baseline="0" dirty="0">
                <a:solidFill>
                  <a:srgbClr val="0000CC"/>
                </a:solidFill>
                <a:latin typeface="Generic20-Regular"/>
              </a:rPr>
              <a:t>nefficient because </a:t>
            </a:r>
            <a:r>
              <a:rPr lang="en-GB" b="0" i="0" u="none" strike="noStrike" baseline="0" dirty="0">
                <a:solidFill>
                  <a:srgbClr val="03010D"/>
                </a:solidFill>
                <a:latin typeface="Generic20-Regular"/>
              </a:rPr>
              <a:t>responding to requests </a:t>
            </a:r>
            <a:r>
              <a:rPr lang="en-GB" b="0" i="0" u="none" strike="noStrike" baseline="0" dirty="0">
                <a:solidFill>
                  <a:srgbClr val="050708"/>
                </a:solidFill>
                <a:latin typeface="Generic20-Regular"/>
              </a:rPr>
              <a:t>from all over the world </a:t>
            </a:r>
            <a:r>
              <a:rPr lang="en-GB" b="0" i="0" u="sng" strike="noStrike" baseline="0" dirty="0">
                <a:solidFill>
                  <a:srgbClr val="0000CC"/>
                </a:solidFill>
                <a:latin typeface="Generic20-Regular"/>
              </a:rPr>
              <a:t>places a heavy load on the system</a:t>
            </a:r>
            <a:r>
              <a:rPr lang="en-GB" b="0" i="0" u="none" strike="noStrike" baseline="0" dirty="0">
                <a:solidFill>
                  <a:srgbClr val="050708"/>
                </a:solidFill>
                <a:latin typeface="Generic20-Regular"/>
              </a:rPr>
              <a:t>. </a:t>
            </a:r>
          </a:p>
          <a:p>
            <a:pPr algn="just"/>
            <a:r>
              <a:rPr lang="en-GB" b="0" i="0" u="none" strike="noStrike" baseline="0" dirty="0">
                <a:solidFill>
                  <a:srgbClr val="050708"/>
                </a:solidFill>
                <a:latin typeface="Generic20-Regular"/>
              </a:rPr>
              <a:t>It is </a:t>
            </a:r>
            <a:r>
              <a:rPr lang="en-GB" b="0" i="0" u="none" strike="noStrike" baseline="0" dirty="0">
                <a:solidFill>
                  <a:srgbClr val="0000CC"/>
                </a:solidFill>
                <a:latin typeface="Generic20-Regular"/>
              </a:rPr>
              <a:t>not reliable because </a:t>
            </a:r>
            <a:r>
              <a:rPr lang="en-GB" b="0" i="0" u="none" strike="noStrike" baseline="0" dirty="0">
                <a:solidFill>
                  <a:srgbClr val="050708"/>
                </a:solidFill>
                <a:latin typeface="Generic20-Regular"/>
              </a:rPr>
              <a:t>any </a:t>
            </a:r>
            <a:r>
              <a:rPr lang="en-GB" b="0" i="0" u="sng" strike="noStrike" baseline="0" dirty="0">
                <a:solidFill>
                  <a:srgbClr val="0000CC"/>
                </a:solidFill>
                <a:latin typeface="Generic20-Regular"/>
              </a:rPr>
              <a:t>failure makes the </a:t>
            </a:r>
            <a:r>
              <a:rPr lang="en-IN" b="0" i="0" u="sng" strike="noStrike" baseline="0" dirty="0">
                <a:solidFill>
                  <a:srgbClr val="0000CC"/>
                </a:solidFill>
                <a:latin typeface="Generic20-Regular"/>
              </a:rPr>
              <a:t>data inaccessible</a:t>
            </a:r>
            <a:r>
              <a:rPr lang="en-IN" b="0" i="0" u="none" strike="noStrike" baseline="0" dirty="0">
                <a:solidFill>
                  <a:srgbClr val="050708"/>
                </a:solidFill>
                <a:latin typeface="Generic20-Regular"/>
              </a:rPr>
              <a:t>.</a:t>
            </a:r>
          </a:p>
          <a:p>
            <a:pPr marL="0" indent="0" algn="just">
              <a:buNone/>
            </a:pPr>
            <a:r>
              <a:rPr lang="en-IN" sz="4000" dirty="0"/>
              <a:t>Solution???  Hierarchy of Name Severs.</a:t>
            </a:r>
          </a:p>
        </p:txBody>
      </p:sp>
    </p:spTree>
    <p:extLst>
      <p:ext uri="{BB962C8B-B14F-4D97-AF65-F5344CB8AC3E}">
        <p14:creationId xmlns:p14="http://schemas.microsoft.com/office/powerpoint/2010/main" val="3105821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EFF80-564D-3E42-CAA9-DC73174461DA}"/>
              </a:ext>
            </a:extLst>
          </p:cNvPr>
          <p:cNvSpPr>
            <a:spLocks noGrp="1"/>
          </p:cNvSpPr>
          <p:nvPr>
            <p:ph idx="1"/>
          </p:nvPr>
        </p:nvSpPr>
        <p:spPr>
          <a:xfrm>
            <a:off x="731520" y="309489"/>
            <a:ext cx="10622280" cy="5867474"/>
          </a:xfrm>
        </p:spPr>
        <p:txBody>
          <a:bodyPr>
            <a:normAutofit/>
          </a:bodyPr>
          <a:lstStyle/>
          <a:p>
            <a:pPr marL="0" indent="0" algn="just">
              <a:buNone/>
            </a:pPr>
            <a:r>
              <a:rPr lang="en-GB" dirty="0"/>
              <a:t>Lifetimes of Two Connections</a:t>
            </a:r>
          </a:p>
          <a:p>
            <a:pPr algn="just"/>
            <a:r>
              <a:rPr lang="en-GB" dirty="0"/>
              <a:t>The two connections in FTP have different lifetimes. </a:t>
            </a:r>
          </a:p>
          <a:p>
            <a:pPr algn="just"/>
            <a:r>
              <a:rPr lang="en-GB" dirty="0"/>
              <a:t>The control connection remains connected during the entire interactive FTP session. </a:t>
            </a:r>
          </a:p>
          <a:p>
            <a:pPr algn="just"/>
            <a:r>
              <a:rPr lang="en-GB" dirty="0"/>
              <a:t>The data connection is opened and then closed for each file transfer activity. </a:t>
            </a:r>
          </a:p>
          <a:p>
            <a:pPr algn="just"/>
            <a:r>
              <a:rPr lang="en-GB" dirty="0"/>
              <a:t>It opens each time commands that involve transferring files are used, and it closes when the file is transferred. In other words,</a:t>
            </a:r>
          </a:p>
          <a:p>
            <a:pPr algn="just"/>
            <a:r>
              <a:rPr lang="en-GB" dirty="0"/>
              <a:t>FTP uses two well-known TCP ports: port 21 is used for the control</a:t>
            </a:r>
          </a:p>
          <a:p>
            <a:pPr algn="just"/>
            <a:r>
              <a:rPr lang="en-GB" dirty="0"/>
              <a:t>connection, and port 20 is used for the data connection.</a:t>
            </a:r>
            <a:endParaRPr lang="en-IN" dirty="0"/>
          </a:p>
        </p:txBody>
      </p:sp>
    </p:spTree>
    <p:extLst>
      <p:ext uri="{BB962C8B-B14F-4D97-AF65-F5344CB8AC3E}">
        <p14:creationId xmlns:p14="http://schemas.microsoft.com/office/powerpoint/2010/main" val="4243700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A458-D856-C67E-D1BE-9F720A0CACAA}"/>
              </a:ext>
            </a:extLst>
          </p:cNvPr>
          <p:cNvSpPr>
            <a:spLocks noGrp="1"/>
          </p:cNvSpPr>
          <p:nvPr>
            <p:ph type="title"/>
          </p:nvPr>
        </p:nvSpPr>
        <p:spPr>
          <a:xfrm>
            <a:off x="838200" y="365126"/>
            <a:ext cx="10515600" cy="957238"/>
          </a:xfrm>
        </p:spPr>
        <p:txBody>
          <a:bodyPr/>
          <a:lstStyle/>
          <a:p>
            <a:r>
              <a:rPr lang="en-GB" b="1" dirty="0"/>
              <a:t>Hierarchy of Name Servers</a:t>
            </a:r>
            <a:endParaRPr lang="en-IN" b="1" dirty="0"/>
          </a:p>
        </p:txBody>
      </p:sp>
      <p:sp>
        <p:nvSpPr>
          <p:cNvPr id="3" name="Content Placeholder 2">
            <a:extLst>
              <a:ext uri="{FF2B5EF4-FFF2-40B4-BE49-F238E27FC236}">
                <a16:creationId xmlns:a16="http://schemas.microsoft.com/office/drawing/2014/main" id="{AB697B41-1C9E-5A83-106A-702E201A290E}"/>
              </a:ext>
            </a:extLst>
          </p:cNvPr>
          <p:cNvSpPr>
            <a:spLocks noGrp="1"/>
          </p:cNvSpPr>
          <p:nvPr>
            <p:ph idx="1"/>
          </p:nvPr>
        </p:nvSpPr>
        <p:spPr>
          <a:xfrm>
            <a:off x="838200" y="1547446"/>
            <a:ext cx="10515600" cy="4629517"/>
          </a:xfrm>
        </p:spPr>
        <p:txBody>
          <a:bodyPr/>
          <a:lstStyle/>
          <a:p>
            <a:pPr marL="0" indent="0" algn="l">
              <a:buNone/>
            </a:pPr>
            <a:r>
              <a:rPr lang="en-GB" sz="2400" b="1" i="0" u="none" strike="noStrike" baseline="0" dirty="0">
                <a:solidFill>
                  <a:srgbClr val="050708"/>
                </a:solidFill>
              </a:rPr>
              <a:t>Solution is to is to distribute the information among many computers called DNS servers. </a:t>
            </a:r>
            <a:endParaRPr lang="en-GB" sz="2000" b="1" i="0" u="none" strike="noStrike" baseline="0" dirty="0">
              <a:solidFill>
                <a:srgbClr val="050708"/>
              </a:solidFill>
            </a:endParaRPr>
          </a:p>
          <a:p>
            <a:pPr algn="just"/>
            <a:r>
              <a:rPr lang="en-GB" sz="2400" b="0" i="0" u="none" strike="noStrike" baseline="0" dirty="0">
                <a:solidFill>
                  <a:srgbClr val="050708"/>
                </a:solidFill>
                <a:latin typeface="Generic20-Regular"/>
              </a:rPr>
              <a:t>One way to do this is to divide the whole space into many domains based on the first level. </a:t>
            </a:r>
          </a:p>
          <a:p>
            <a:pPr algn="just"/>
            <a:r>
              <a:rPr lang="en-GB" sz="2400" b="0" i="0" u="none" strike="noStrike" baseline="0" dirty="0">
                <a:solidFill>
                  <a:srgbClr val="050708"/>
                </a:solidFill>
                <a:latin typeface="Generic20-Regular"/>
              </a:rPr>
              <a:t>Let the root stand alone and create as many domains (subtrees) as there are first-level nodes.</a:t>
            </a:r>
          </a:p>
          <a:p>
            <a:pPr algn="just"/>
            <a:r>
              <a:rPr lang="en-GB" sz="2400" b="0" i="0" u="none" strike="noStrike" baseline="0" dirty="0">
                <a:solidFill>
                  <a:srgbClr val="050708"/>
                </a:solidFill>
                <a:latin typeface="Generic20-Regular"/>
              </a:rPr>
              <a:t>Because a domain created this way could be very large, DNS allows domains to be divided further into smaller domains (subdomains). </a:t>
            </a:r>
          </a:p>
          <a:p>
            <a:pPr algn="just"/>
            <a:r>
              <a:rPr lang="en-GB" sz="2400" b="0" i="0" u="none" strike="noStrike" baseline="0" dirty="0">
                <a:solidFill>
                  <a:srgbClr val="050708"/>
                </a:solidFill>
                <a:latin typeface="Generic20-Regular"/>
              </a:rPr>
              <a:t>Each server can be responsible (authoritative) for either a large or small domain. </a:t>
            </a:r>
          </a:p>
          <a:p>
            <a:pPr algn="just"/>
            <a:r>
              <a:rPr lang="en-GB" sz="2400" b="0" i="0" u="none" strike="noStrike" baseline="0" dirty="0">
                <a:solidFill>
                  <a:srgbClr val="050708"/>
                </a:solidFill>
                <a:latin typeface="Generic20-Regular"/>
              </a:rPr>
              <a:t>In other words, we have a hierarchy of servers in the same way that we have a hierarchy of names</a:t>
            </a:r>
            <a:endParaRPr lang="en-IN" sz="3600" dirty="0"/>
          </a:p>
        </p:txBody>
      </p:sp>
    </p:spTree>
    <p:extLst>
      <p:ext uri="{BB962C8B-B14F-4D97-AF65-F5344CB8AC3E}">
        <p14:creationId xmlns:p14="http://schemas.microsoft.com/office/powerpoint/2010/main" val="1608134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CF50-FFA5-787A-7EBF-6244FA1F21F5}"/>
              </a:ext>
            </a:extLst>
          </p:cNvPr>
          <p:cNvSpPr>
            <a:spLocks noGrp="1"/>
          </p:cNvSpPr>
          <p:nvPr>
            <p:ph type="title"/>
          </p:nvPr>
        </p:nvSpPr>
        <p:spPr>
          <a:xfrm>
            <a:off x="838200" y="365126"/>
            <a:ext cx="10515600" cy="704020"/>
          </a:xfrm>
        </p:spPr>
        <p:txBody>
          <a:bodyPr/>
          <a:lstStyle/>
          <a:p>
            <a:r>
              <a:rPr lang="en-GB" b="1" dirty="0"/>
              <a:t>Recursive Resolution</a:t>
            </a:r>
            <a:endParaRPr lang="en-IN" b="1" dirty="0"/>
          </a:p>
        </p:txBody>
      </p:sp>
      <p:pic>
        <p:nvPicPr>
          <p:cNvPr id="5" name="Picture 4">
            <a:extLst>
              <a:ext uri="{FF2B5EF4-FFF2-40B4-BE49-F238E27FC236}">
                <a16:creationId xmlns:a16="http://schemas.microsoft.com/office/drawing/2014/main" id="{DC2A594A-E7C7-9201-C325-53B28FAB359A}"/>
              </a:ext>
            </a:extLst>
          </p:cNvPr>
          <p:cNvPicPr>
            <a:picLocks noChangeAspect="1"/>
          </p:cNvPicPr>
          <p:nvPr/>
        </p:nvPicPr>
        <p:blipFill>
          <a:blip r:embed="rId2"/>
          <a:stretch>
            <a:fillRect/>
          </a:stretch>
        </p:blipFill>
        <p:spPr>
          <a:xfrm>
            <a:off x="838201" y="1353154"/>
            <a:ext cx="8784102" cy="3468075"/>
          </a:xfrm>
          <a:prstGeom prst="rect">
            <a:avLst/>
          </a:prstGeom>
        </p:spPr>
      </p:pic>
    </p:spTree>
    <p:extLst>
      <p:ext uri="{BB962C8B-B14F-4D97-AF65-F5344CB8AC3E}">
        <p14:creationId xmlns:p14="http://schemas.microsoft.com/office/powerpoint/2010/main" val="663079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A200-1A1C-D5CF-4821-98AD46FB03CF}"/>
              </a:ext>
            </a:extLst>
          </p:cNvPr>
          <p:cNvSpPr>
            <a:spLocks noGrp="1"/>
          </p:cNvSpPr>
          <p:nvPr>
            <p:ph type="title"/>
          </p:nvPr>
        </p:nvSpPr>
        <p:spPr>
          <a:xfrm>
            <a:off x="838200" y="365125"/>
            <a:ext cx="10515600" cy="844697"/>
          </a:xfrm>
        </p:spPr>
        <p:txBody>
          <a:bodyPr/>
          <a:lstStyle/>
          <a:p>
            <a:r>
              <a:rPr lang="en-GB" b="1" dirty="0"/>
              <a:t>Iterative Resolution</a:t>
            </a:r>
            <a:endParaRPr lang="en-IN" b="1" dirty="0"/>
          </a:p>
        </p:txBody>
      </p:sp>
      <p:pic>
        <p:nvPicPr>
          <p:cNvPr id="5" name="Picture 4">
            <a:extLst>
              <a:ext uri="{FF2B5EF4-FFF2-40B4-BE49-F238E27FC236}">
                <a16:creationId xmlns:a16="http://schemas.microsoft.com/office/drawing/2014/main" id="{B2F1F86B-3935-84CB-BDD9-8D9208EE8B2B}"/>
              </a:ext>
            </a:extLst>
          </p:cNvPr>
          <p:cNvPicPr>
            <a:picLocks noChangeAspect="1"/>
          </p:cNvPicPr>
          <p:nvPr/>
        </p:nvPicPr>
        <p:blipFill>
          <a:blip r:embed="rId2"/>
          <a:stretch>
            <a:fillRect/>
          </a:stretch>
        </p:blipFill>
        <p:spPr>
          <a:xfrm>
            <a:off x="838200" y="1404791"/>
            <a:ext cx="7644618" cy="3627446"/>
          </a:xfrm>
          <a:prstGeom prst="rect">
            <a:avLst/>
          </a:prstGeom>
        </p:spPr>
      </p:pic>
    </p:spTree>
    <p:extLst>
      <p:ext uri="{BB962C8B-B14F-4D97-AF65-F5344CB8AC3E}">
        <p14:creationId xmlns:p14="http://schemas.microsoft.com/office/powerpoint/2010/main" val="2494752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A9018-5AAD-B58D-85CB-F4592526A740}"/>
              </a:ext>
            </a:extLst>
          </p:cNvPr>
          <p:cNvSpPr>
            <a:spLocks noGrp="1"/>
          </p:cNvSpPr>
          <p:nvPr>
            <p:ph type="title"/>
          </p:nvPr>
        </p:nvSpPr>
        <p:spPr/>
        <p:txBody>
          <a:bodyPr/>
          <a:lstStyle/>
          <a:p>
            <a:r>
              <a:rPr lang="en-GB" dirty="0"/>
              <a:t>DNS Message</a:t>
            </a:r>
            <a:endParaRPr lang="en-IN" dirty="0"/>
          </a:p>
        </p:txBody>
      </p:sp>
      <p:pic>
        <p:nvPicPr>
          <p:cNvPr id="5" name="Picture 4">
            <a:extLst>
              <a:ext uri="{FF2B5EF4-FFF2-40B4-BE49-F238E27FC236}">
                <a16:creationId xmlns:a16="http://schemas.microsoft.com/office/drawing/2014/main" id="{3BECED30-5D15-2A90-35DA-C992654A55F7}"/>
              </a:ext>
            </a:extLst>
          </p:cNvPr>
          <p:cNvPicPr>
            <a:picLocks noChangeAspect="1"/>
          </p:cNvPicPr>
          <p:nvPr/>
        </p:nvPicPr>
        <p:blipFill>
          <a:blip r:embed="rId2"/>
          <a:stretch>
            <a:fillRect/>
          </a:stretch>
        </p:blipFill>
        <p:spPr>
          <a:xfrm>
            <a:off x="1820154" y="1521875"/>
            <a:ext cx="8772818" cy="5233353"/>
          </a:xfrm>
          <a:prstGeom prst="rect">
            <a:avLst/>
          </a:prstGeom>
        </p:spPr>
      </p:pic>
    </p:spTree>
    <p:extLst>
      <p:ext uri="{BB962C8B-B14F-4D97-AF65-F5344CB8AC3E}">
        <p14:creationId xmlns:p14="http://schemas.microsoft.com/office/powerpoint/2010/main" val="2175420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ADCC-47D1-80CA-4B8E-167F3184A1D0}"/>
              </a:ext>
            </a:extLst>
          </p:cNvPr>
          <p:cNvSpPr>
            <a:spLocks noGrp="1"/>
          </p:cNvSpPr>
          <p:nvPr>
            <p:ph type="title"/>
          </p:nvPr>
        </p:nvSpPr>
        <p:spPr>
          <a:xfrm>
            <a:off x="126608" y="40188"/>
            <a:ext cx="10917702" cy="552669"/>
          </a:xfrm>
        </p:spPr>
        <p:txBody>
          <a:bodyPr>
            <a:normAutofit fontScale="90000"/>
          </a:bodyPr>
          <a:lstStyle/>
          <a:p>
            <a:br>
              <a:rPr lang="en-IN" sz="4400" b="0" i="0" u="none" strike="noStrike" baseline="0" dirty="0">
                <a:solidFill>
                  <a:srgbClr val="C00000"/>
                </a:solidFill>
                <a:latin typeface="Generic23-Regular"/>
              </a:rPr>
            </a:br>
            <a:r>
              <a:rPr lang="en-IN" sz="4400" b="0" i="0" u="none" strike="noStrike" baseline="0" dirty="0">
                <a:solidFill>
                  <a:srgbClr val="C00000"/>
                </a:solidFill>
                <a:latin typeface="Generic23-Regular"/>
              </a:rPr>
              <a:t>Resource Records</a:t>
            </a:r>
            <a:br>
              <a:rPr lang="en-IN" sz="4400" b="0" i="0" u="none" strike="noStrike" baseline="0" dirty="0">
                <a:solidFill>
                  <a:srgbClr val="C00000"/>
                </a:solidFill>
                <a:latin typeface="Generic23-Regular"/>
              </a:rPr>
            </a:br>
            <a:endParaRPr lang="en-IN" dirty="0">
              <a:solidFill>
                <a:srgbClr val="C00000"/>
              </a:solidFill>
            </a:endParaRPr>
          </a:p>
        </p:txBody>
      </p:sp>
      <p:sp>
        <p:nvSpPr>
          <p:cNvPr id="3" name="Content Placeholder 2">
            <a:extLst>
              <a:ext uri="{FF2B5EF4-FFF2-40B4-BE49-F238E27FC236}">
                <a16:creationId xmlns:a16="http://schemas.microsoft.com/office/drawing/2014/main" id="{3CD8F255-4A70-5220-7E4B-A49EF7EEBFE3}"/>
              </a:ext>
            </a:extLst>
          </p:cNvPr>
          <p:cNvSpPr>
            <a:spLocks noGrp="1"/>
          </p:cNvSpPr>
          <p:nvPr>
            <p:ph idx="1"/>
          </p:nvPr>
        </p:nvSpPr>
        <p:spPr>
          <a:xfrm>
            <a:off x="239152" y="717452"/>
            <a:ext cx="11952848" cy="6100360"/>
          </a:xfrm>
        </p:spPr>
        <p:txBody>
          <a:bodyPr>
            <a:normAutofit/>
          </a:bodyPr>
          <a:lstStyle/>
          <a:p>
            <a:pPr algn="just">
              <a:lnSpc>
                <a:spcPct val="100000"/>
              </a:lnSpc>
            </a:pPr>
            <a:r>
              <a:rPr lang="en-GB" sz="2400" b="0" i="0" u="none" strike="noStrike" baseline="0" dirty="0">
                <a:solidFill>
                  <a:srgbClr val="050708"/>
                </a:solidFill>
              </a:rPr>
              <a:t>The zone information associated with a server is implemented as a set of resource records. </a:t>
            </a:r>
          </a:p>
          <a:p>
            <a:pPr algn="just">
              <a:lnSpc>
                <a:spcPct val="100000"/>
              </a:lnSpc>
            </a:pPr>
            <a:r>
              <a:rPr lang="en-GB" sz="2400" b="0" i="0" u="none" strike="noStrike" baseline="0" dirty="0">
                <a:solidFill>
                  <a:srgbClr val="050708"/>
                </a:solidFill>
              </a:rPr>
              <a:t>In other words, a name server stores a database of resource records. </a:t>
            </a:r>
          </a:p>
          <a:p>
            <a:pPr algn="just">
              <a:lnSpc>
                <a:spcPct val="100000"/>
              </a:lnSpc>
            </a:pPr>
            <a:r>
              <a:rPr lang="en-GB" sz="2400" b="0" i="0" u="none" strike="noStrike" baseline="0" dirty="0">
                <a:solidFill>
                  <a:srgbClr val="050708"/>
                </a:solidFill>
              </a:rPr>
              <a:t>A resource record is a 5-tuple structure, as shown below:</a:t>
            </a:r>
          </a:p>
          <a:p>
            <a:pPr marL="0" indent="0" algn="just">
              <a:lnSpc>
                <a:spcPct val="100000"/>
              </a:lnSpc>
              <a:buNone/>
            </a:pPr>
            <a:endParaRPr lang="en-GB" sz="2400" b="0" i="0" u="none" strike="noStrike" baseline="0" dirty="0">
              <a:solidFill>
                <a:srgbClr val="050708"/>
              </a:solidFill>
            </a:endParaRPr>
          </a:p>
          <a:p>
            <a:pPr algn="just">
              <a:lnSpc>
                <a:spcPct val="100000"/>
              </a:lnSpc>
            </a:pPr>
            <a:r>
              <a:rPr lang="en-GB" sz="2400" b="0" i="0" u="none" strike="noStrike" baseline="0" dirty="0">
                <a:solidFill>
                  <a:srgbClr val="050708"/>
                </a:solidFill>
              </a:rPr>
              <a:t>The domain name field is what identifies the resource record. </a:t>
            </a:r>
          </a:p>
          <a:p>
            <a:pPr algn="just">
              <a:lnSpc>
                <a:spcPct val="100000"/>
              </a:lnSpc>
            </a:pPr>
            <a:r>
              <a:rPr lang="en-GB" sz="2400" b="0" i="0" u="none" strike="noStrike" baseline="0" dirty="0">
                <a:solidFill>
                  <a:srgbClr val="050708"/>
                </a:solidFill>
              </a:rPr>
              <a:t>The value defines the information kept about the domain name. </a:t>
            </a:r>
          </a:p>
          <a:p>
            <a:pPr algn="just">
              <a:lnSpc>
                <a:spcPct val="100000"/>
              </a:lnSpc>
            </a:pPr>
            <a:r>
              <a:rPr lang="en-GB" sz="2400" b="0" i="0" u="none" strike="noStrike" baseline="0" dirty="0">
                <a:solidFill>
                  <a:srgbClr val="050708"/>
                </a:solidFill>
              </a:rPr>
              <a:t>The TTL defines the number of seconds for which the information is valid. </a:t>
            </a:r>
          </a:p>
          <a:p>
            <a:pPr algn="just">
              <a:lnSpc>
                <a:spcPct val="100000"/>
              </a:lnSpc>
            </a:pPr>
            <a:r>
              <a:rPr lang="en-GB" sz="2400" b="0" i="0" u="none" strike="noStrike" baseline="0" dirty="0">
                <a:solidFill>
                  <a:srgbClr val="050708"/>
                </a:solidFill>
              </a:rPr>
              <a:t>The class defines the type of network.</a:t>
            </a:r>
          </a:p>
          <a:p>
            <a:pPr algn="just">
              <a:lnSpc>
                <a:spcPct val="100000"/>
              </a:lnSpc>
            </a:pPr>
            <a:r>
              <a:rPr lang="en-GB" sz="2400" b="0" i="0" u="none" strike="noStrike" baseline="0" dirty="0">
                <a:solidFill>
                  <a:srgbClr val="050708"/>
                </a:solidFill>
              </a:rPr>
              <a:t>The type defines how the value should </a:t>
            </a:r>
            <a:r>
              <a:rPr lang="en-IN" sz="2400" b="0" i="0" u="none" strike="noStrike" baseline="0" dirty="0">
                <a:solidFill>
                  <a:srgbClr val="050708"/>
                </a:solidFill>
              </a:rPr>
              <a:t>be interpreted.</a:t>
            </a:r>
            <a:endParaRPr lang="en-IN" sz="3600" dirty="0"/>
          </a:p>
        </p:txBody>
      </p:sp>
      <p:pic>
        <p:nvPicPr>
          <p:cNvPr id="5" name="Picture 4">
            <a:extLst>
              <a:ext uri="{FF2B5EF4-FFF2-40B4-BE49-F238E27FC236}">
                <a16:creationId xmlns:a16="http://schemas.microsoft.com/office/drawing/2014/main" id="{527E578D-6EBB-A3AB-005E-6BA72998EAAA}"/>
              </a:ext>
            </a:extLst>
          </p:cNvPr>
          <p:cNvPicPr>
            <a:picLocks noChangeAspect="1"/>
          </p:cNvPicPr>
          <p:nvPr/>
        </p:nvPicPr>
        <p:blipFill>
          <a:blip r:embed="rId2"/>
          <a:stretch>
            <a:fillRect/>
          </a:stretch>
        </p:blipFill>
        <p:spPr>
          <a:xfrm>
            <a:off x="603444" y="2071981"/>
            <a:ext cx="8295247" cy="620371"/>
          </a:xfrm>
          <a:prstGeom prst="rect">
            <a:avLst/>
          </a:prstGeom>
        </p:spPr>
      </p:pic>
      <p:pic>
        <p:nvPicPr>
          <p:cNvPr id="7" name="Picture 6">
            <a:extLst>
              <a:ext uri="{FF2B5EF4-FFF2-40B4-BE49-F238E27FC236}">
                <a16:creationId xmlns:a16="http://schemas.microsoft.com/office/drawing/2014/main" id="{B435DA19-0C88-E23F-7FD6-4D32977E5788}"/>
              </a:ext>
            </a:extLst>
          </p:cNvPr>
          <p:cNvPicPr>
            <a:picLocks noChangeAspect="1"/>
          </p:cNvPicPr>
          <p:nvPr/>
        </p:nvPicPr>
        <p:blipFill>
          <a:blip r:embed="rId3"/>
          <a:stretch>
            <a:fillRect/>
          </a:stretch>
        </p:blipFill>
        <p:spPr>
          <a:xfrm>
            <a:off x="3307080" y="5022167"/>
            <a:ext cx="6709480" cy="1795646"/>
          </a:xfrm>
          <a:prstGeom prst="rect">
            <a:avLst/>
          </a:prstGeom>
        </p:spPr>
      </p:pic>
    </p:spTree>
    <p:extLst>
      <p:ext uri="{BB962C8B-B14F-4D97-AF65-F5344CB8AC3E}">
        <p14:creationId xmlns:p14="http://schemas.microsoft.com/office/powerpoint/2010/main" val="120586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CF07-E72A-AB1A-B05F-C9E6F6A2B57A}"/>
              </a:ext>
            </a:extLst>
          </p:cNvPr>
          <p:cNvSpPr>
            <a:spLocks noGrp="1"/>
          </p:cNvSpPr>
          <p:nvPr>
            <p:ph type="title"/>
          </p:nvPr>
        </p:nvSpPr>
        <p:spPr>
          <a:xfrm>
            <a:off x="838200" y="365126"/>
            <a:ext cx="10515600" cy="605546"/>
          </a:xfrm>
        </p:spPr>
        <p:txBody>
          <a:bodyPr>
            <a:normAutofit fontScale="90000"/>
          </a:bodyPr>
          <a:lstStyle/>
          <a:p>
            <a:br>
              <a:rPr lang="en-GB" dirty="0"/>
            </a:br>
            <a:r>
              <a:rPr lang="en-GB" dirty="0"/>
              <a:t>Control Connection</a:t>
            </a:r>
            <a:br>
              <a:rPr lang="en-GB" dirty="0"/>
            </a:br>
            <a:endParaRPr lang="en-IN" dirty="0"/>
          </a:p>
        </p:txBody>
      </p:sp>
      <p:sp>
        <p:nvSpPr>
          <p:cNvPr id="3" name="Content Placeholder 2">
            <a:extLst>
              <a:ext uri="{FF2B5EF4-FFF2-40B4-BE49-F238E27FC236}">
                <a16:creationId xmlns:a16="http://schemas.microsoft.com/office/drawing/2014/main" id="{A1F2410A-A057-5820-0C9B-B5AE12AE256D}"/>
              </a:ext>
            </a:extLst>
          </p:cNvPr>
          <p:cNvSpPr>
            <a:spLocks noGrp="1"/>
          </p:cNvSpPr>
          <p:nvPr>
            <p:ph idx="1"/>
          </p:nvPr>
        </p:nvSpPr>
        <p:spPr>
          <a:xfrm>
            <a:off x="590843" y="1350498"/>
            <a:ext cx="10762957" cy="4826465"/>
          </a:xfrm>
        </p:spPr>
        <p:txBody>
          <a:bodyPr>
            <a:normAutofit fontScale="92500"/>
          </a:bodyPr>
          <a:lstStyle/>
          <a:p>
            <a:pPr algn="just"/>
            <a:r>
              <a:rPr lang="en-GB" dirty="0"/>
              <a:t>For control communication, FTP uses the same approach as TELNET.</a:t>
            </a:r>
          </a:p>
          <a:p>
            <a:pPr algn="just"/>
            <a:r>
              <a:rPr lang="en-GB" dirty="0"/>
              <a:t>Uses the NVT ASCII character set as used by TELNET.</a:t>
            </a:r>
          </a:p>
          <a:p>
            <a:pPr algn="just"/>
            <a:r>
              <a:rPr lang="en-GB" dirty="0"/>
              <a:t>Communication is achieved through commands and responses. </a:t>
            </a:r>
          </a:p>
          <a:p>
            <a:pPr algn="just"/>
            <a:r>
              <a:rPr lang="en-GB" dirty="0"/>
              <a:t>This simple method is adequate for the control connection because we send one command (or response) at a time. </a:t>
            </a:r>
          </a:p>
          <a:p>
            <a:pPr algn="just"/>
            <a:r>
              <a:rPr lang="en-GB" dirty="0"/>
              <a:t>Each line is terminated with a two-character (carriage return and line feed) end-of-line token.</a:t>
            </a:r>
          </a:p>
          <a:p>
            <a:pPr algn="just"/>
            <a:r>
              <a:rPr lang="en-GB" dirty="0"/>
              <a:t>During this control connection, commands are sent from the client to the server and responses are sent from the server to the client. </a:t>
            </a:r>
          </a:p>
          <a:p>
            <a:pPr algn="just"/>
            <a:r>
              <a:rPr lang="en-GB" dirty="0"/>
              <a:t>Commands, which are sent from the FTP client control process, are in the form of ASCII uppercase, which may or may not be followed by an argument</a:t>
            </a:r>
            <a:endParaRPr lang="en-IN" dirty="0"/>
          </a:p>
        </p:txBody>
      </p:sp>
    </p:spTree>
    <p:extLst>
      <p:ext uri="{BB962C8B-B14F-4D97-AF65-F5344CB8AC3E}">
        <p14:creationId xmlns:p14="http://schemas.microsoft.com/office/powerpoint/2010/main" val="194739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B2C86A-A515-BC56-2295-CABBAAC721DE}"/>
              </a:ext>
            </a:extLst>
          </p:cNvPr>
          <p:cNvPicPr>
            <a:picLocks noChangeAspect="1"/>
          </p:cNvPicPr>
          <p:nvPr/>
        </p:nvPicPr>
        <p:blipFill>
          <a:blip r:embed="rId2"/>
          <a:stretch>
            <a:fillRect/>
          </a:stretch>
        </p:blipFill>
        <p:spPr>
          <a:xfrm>
            <a:off x="1670172" y="315717"/>
            <a:ext cx="6600825" cy="3609975"/>
          </a:xfrm>
          <a:prstGeom prst="rect">
            <a:avLst/>
          </a:prstGeom>
        </p:spPr>
      </p:pic>
      <p:pic>
        <p:nvPicPr>
          <p:cNvPr id="7" name="Picture 6">
            <a:extLst>
              <a:ext uri="{FF2B5EF4-FFF2-40B4-BE49-F238E27FC236}">
                <a16:creationId xmlns:a16="http://schemas.microsoft.com/office/drawing/2014/main" id="{1A00B651-D133-4734-A491-FBD9078BFBA1}"/>
              </a:ext>
            </a:extLst>
          </p:cNvPr>
          <p:cNvPicPr>
            <a:picLocks noChangeAspect="1"/>
          </p:cNvPicPr>
          <p:nvPr/>
        </p:nvPicPr>
        <p:blipFill>
          <a:blip r:embed="rId3"/>
          <a:stretch>
            <a:fillRect/>
          </a:stretch>
        </p:blipFill>
        <p:spPr>
          <a:xfrm>
            <a:off x="1670172" y="3925692"/>
            <a:ext cx="6667500" cy="2171700"/>
          </a:xfrm>
          <a:prstGeom prst="rect">
            <a:avLst/>
          </a:prstGeom>
        </p:spPr>
      </p:pic>
    </p:spTree>
    <p:extLst>
      <p:ext uri="{BB962C8B-B14F-4D97-AF65-F5344CB8AC3E}">
        <p14:creationId xmlns:p14="http://schemas.microsoft.com/office/powerpoint/2010/main" val="146646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B305E7-2FD6-228F-99E0-0253C13F31A7}"/>
              </a:ext>
            </a:extLst>
          </p:cNvPr>
          <p:cNvSpPr>
            <a:spLocks noGrp="1"/>
          </p:cNvSpPr>
          <p:nvPr>
            <p:ph idx="1"/>
          </p:nvPr>
        </p:nvSpPr>
        <p:spPr>
          <a:xfrm>
            <a:off x="815926" y="984738"/>
            <a:ext cx="10537874" cy="5192225"/>
          </a:xfrm>
        </p:spPr>
        <p:txBody>
          <a:bodyPr>
            <a:normAutofit/>
          </a:bodyPr>
          <a:lstStyle/>
          <a:p>
            <a:pPr algn="just"/>
            <a:r>
              <a:rPr lang="en-GB" b="0" i="0" u="none" strike="noStrike" baseline="0" dirty="0">
                <a:solidFill>
                  <a:srgbClr val="050708"/>
                </a:solidFill>
                <a:latin typeface="Generic20-Regular"/>
              </a:rPr>
              <a:t>Every FTP command generates at least one response. </a:t>
            </a:r>
          </a:p>
          <a:p>
            <a:pPr algn="just"/>
            <a:r>
              <a:rPr lang="en-GB" b="0" i="0" u="none" strike="noStrike" baseline="0" dirty="0">
                <a:solidFill>
                  <a:srgbClr val="050708"/>
                </a:solidFill>
                <a:latin typeface="Generic20-Regular"/>
              </a:rPr>
              <a:t>A response has two parts:</a:t>
            </a:r>
          </a:p>
          <a:p>
            <a:pPr algn="just"/>
            <a:r>
              <a:rPr lang="en-GB" b="0" i="0" u="none" strike="noStrike" baseline="0" dirty="0">
                <a:solidFill>
                  <a:srgbClr val="050708"/>
                </a:solidFill>
                <a:latin typeface="Generic20-Regular"/>
              </a:rPr>
              <a:t>A three-digit number followed by text. </a:t>
            </a:r>
          </a:p>
          <a:p>
            <a:pPr algn="just"/>
            <a:r>
              <a:rPr lang="en-GB" b="0" i="0" u="none" strike="noStrike" baseline="0" dirty="0">
                <a:solidFill>
                  <a:srgbClr val="050708"/>
                </a:solidFill>
                <a:latin typeface="Generic20-Regular"/>
              </a:rPr>
              <a:t>The numeric part defines the code.</a:t>
            </a:r>
          </a:p>
          <a:p>
            <a:pPr algn="just"/>
            <a:r>
              <a:rPr lang="en-GB" dirty="0">
                <a:solidFill>
                  <a:srgbClr val="050708"/>
                </a:solidFill>
                <a:latin typeface="Generic20-Regular"/>
              </a:rPr>
              <a:t>T</a:t>
            </a:r>
            <a:r>
              <a:rPr lang="en-GB" b="0" i="0" u="none" strike="noStrike" baseline="0" dirty="0">
                <a:solidFill>
                  <a:srgbClr val="050708"/>
                </a:solidFill>
                <a:latin typeface="Generic20-Regular"/>
              </a:rPr>
              <a:t>he text part defines needed parameters or further explanations. </a:t>
            </a:r>
          </a:p>
          <a:p>
            <a:pPr algn="just"/>
            <a:r>
              <a:rPr lang="en-GB" b="0" i="0" u="none" strike="noStrike" baseline="0" dirty="0">
                <a:solidFill>
                  <a:srgbClr val="050708"/>
                </a:solidFill>
                <a:latin typeface="Generic20-Regular"/>
              </a:rPr>
              <a:t>The first digit defines the status of the command. </a:t>
            </a:r>
          </a:p>
          <a:p>
            <a:pPr algn="just"/>
            <a:r>
              <a:rPr lang="en-GB" b="0" i="0" u="none" strike="noStrike" baseline="0" dirty="0">
                <a:solidFill>
                  <a:srgbClr val="050708"/>
                </a:solidFill>
                <a:latin typeface="Generic20-Regular"/>
              </a:rPr>
              <a:t>The second digit defines the area in which the status applies. </a:t>
            </a:r>
          </a:p>
          <a:p>
            <a:pPr algn="just"/>
            <a:r>
              <a:rPr lang="en-GB" b="0" i="0" u="none" strike="noStrike" baseline="0" dirty="0">
                <a:solidFill>
                  <a:srgbClr val="050708"/>
                </a:solidFill>
                <a:latin typeface="Generic20-Regular"/>
              </a:rPr>
              <a:t>The third </a:t>
            </a:r>
            <a:r>
              <a:rPr lang="en-IN" b="0" i="0" u="none" strike="noStrike" baseline="0" dirty="0">
                <a:solidFill>
                  <a:srgbClr val="050708"/>
                </a:solidFill>
                <a:latin typeface="Generic20-Regular"/>
              </a:rPr>
              <a:t>digit provides additional information.</a:t>
            </a:r>
            <a:endParaRPr lang="en-IN" sz="4000" dirty="0"/>
          </a:p>
        </p:txBody>
      </p:sp>
    </p:spTree>
    <p:extLst>
      <p:ext uri="{BB962C8B-B14F-4D97-AF65-F5344CB8AC3E}">
        <p14:creationId xmlns:p14="http://schemas.microsoft.com/office/powerpoint/2010/main" val="283947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0EF4-555F-B122-1756-4E3B514BE2BB}"/>
              </a:ext>
            </a:extLst>
          </p:cNvPr>
          <p:cNvSpPr>
            <a:spLocks noGrp="1"/>
          </p:cNvSpPr>
          <p:nvPr>
            <p:ph type="title"/>
          </p:nvPr>
        </p:nvSpPr>
        <p:spPr/>
        <p:txBody>
          <a:bodyPr/>
          <a:lstStyle/>
          <a:p>
            <a:r>
              <a:rPr lang="en-GB" dirty="0"/>
              <a:t>Data Connection</a:t>
            </a:r>
            <a:br>
              <a:rPr lang="en-GB" dirty="0"/>
            </a:br>
            <a:endParaRPr lang="en-IN" dirty="0"/>
          </a:p>
        </p:txBody>
      </p:sp>
      <p:sp>
        <p:nvSpPr>
          <p:cNvPr id="3" name="Content Placeholder 2">
            <a:extLst>
              <a:ext uri="{FF2B5EF4-FFF2-40B4-BE49-F238E27FC236}">
                <a16:creationId xmlns:a16="http://schemas.microsoft.com/office/drawing/2014/main" id="{2E73DEBA-DB15-9021-0B48-15DA9047A49F}"/>
              </a:ext>
            </a:extLst>
          </p:cNvPr>
          <p:cNvSpPr>
            <a:spLocks noGrp="1"/>
          </p:cNvSpPr>
          <p:nvPr>
            <p:ph idx="1"/>
          </p:nvPr>
        </p:nvSpPr>
        <p:spPr/>
        <p:txBody>
          <a:bodyPr>
            <a:normAutofit/>
          </a:bodyPr>
          <a:lstStyle/>
          <a:p>
            <a:r>
              <a:rPr lang="en-GB" dirty="0"/>
              <a:t>The data connection uses the well-known port 20 at the server site. </a:t>
            </a:r>
          </a:p>
          <a:p>
            <a:r>
              <a:rPr lang="en-GB" dirty="0"/>
              <a:t>The following shows the steps:</a:t>
            </a:r>
          </a:p>
          <a:p>
            <a:pPr lvl="1"/>
            <a:r>
              <a:rPr lang="en-GB" dirty="0"/>
              <a:t>The client, not the server, issues a passive open using an ephemeral port</a:t>
            </a:r>
          </a:p>
          <a:p>
            <a:pPr lvl="1"/>
            <a:r>
              <a:rPr lang="en-GB" dirty="0"/>
              <a:t>The client sends this port number to the server using the PORT command. </a:t>
            </a:r>
          </a:p>
          <a:p>
            <a:pPr lvl="1"/>
            <a:r>
              <a:rPr lang="en-GB" dirty="0"/>
              <a:t>The server receives the port number and issues an active open using the </a:t>
            </a:r>
            <a:r>
              <a:rPr lang="en-GB" dirty="0" err="1"/>
              <a:t>wellknown</a:t>
            </a:r>
            <a:r>
              <a:rPr lang="en-GB" dirty="0"/>
              <a:t> port 20 and the received ephemeral port number.</a:t>
            </a:r>
            <a:endParaRPr lang="en-IN" dirty="0"/>
          </a:p>
        </p:txBody>
      </p:sp>
    </p:spTree>
    <p:extLst>
      <p:ext uri="{BB962C8B-B14F-4D97-AF65-F5344CB8AC3E}">
        <p14:creationId xmlns:p14="http://schemas.microsoft.com/office/powerpoint/2010/main" val="416641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50C7-FE0E-8A81-34ED-49831E38F4B3}"/>
              </a:ext>
            </a:extLst>
          </p:cNvPr>
          <p:cNvSpPr>
            <a:spLocks noGrp="1"/>
          </p:cNvSpPr>
          <p:nvPr>
            <p:ph type="ctrTitle"/>
          </p:nvPr>
        </p:nvSpPr>
        <p:spPr/>
        <p:txBody>
          <a:bodyPr/>
          <a:lstStyle/>
          <a:p>
            <a:r>
              <a:rPr lang="en-GB" dirty="0"/>
              <a:t>SSH – SECURE SHELL</a:t>
            </a:r>
            <a:endParaRPr lang="en-IN" dirty="0"/>
          </a:p>
        </p:txBody>
      </p:sp>
    </p:spTree>
    <p:extLst>
      <p:ext uri="{BB962C8B-B14F-4D97-AF65-F5344CB8AC3E}">
        <p14:creationId xmlns:p14="http://schemas.microsoft.com/office/powerpoint/2010/main" val="74876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1E45-4D70-1E5D-189B-AA9B3CA2F2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6DF6E6-5644-B278-B720-337608F5CF50}"/>
              </a:ext>
            </a:extLst>
          </p:cNvPr>
          <p:cNvSpPr>
            <a:spLocks noGrp="1"/>
          </p:cNvSpPr>
          <p:nvPr>
            <p:ph idx="1"/>
          </p:nvPr>
        </p:nvSpPr>
        <p:spPr/>
        <p:txBody>
          <a:bodyPr>
            <a:normAutofit/>
          </a:bodyPr>
          <a:lstStyle/>
          <a:p>
            <a:pPr algn="just"/>
            <a:r>
              <a:rPr lang="en-GB" sz="3600" b="0" i="0" u="none" strike="noStrike" baseline="0" dirty="0">
                <a:solidFill>
                  <a:srgbClr val="050708"/>
                </a:solidFill>
              </a:rPr>
              <a:t>Secure Shell (SSH) is a secure application program that can be used today, for several purposes such as remote logging and file transfer.</a:t>
            </a:r>
          </a:p>
          <a:p>
            <a:pPr algn="just"/>
            <a:r>
              <a:rPr lang="en-GB" sz="3600" b="0" i="0" u="none" strike="noStrike" baseline="0" dirty="0">
                <a:solidFill>
                  <a:srgbClr val="050708"/>
                </a:solidFill>
              </a:rPr>
              <a:t>It was originally designed to replace TELNET. There are two versions of SSH: SSH-1 and SSH-2.</a:t>
            </a:r>
            <a:endParaRPr lang="en-IN" sz="4800" dirty="0"/>
          </a:p>
        </p:txBody>
      </p:sp>
    </p:spTree>
    <p:extLst>
      <p:ext uri="{BB962C8B-B14F-4D97-AF65-F5344CB8AC3E}">
        <p14:creationId xmlns:p14="http://schemas.microsoft.com/office/powerpoint/2010/main" val="3273202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1550</TotalTime>
  <Words>2269</Words>
  <Application>Microsoft Office PowerPoint</Application>
  <PresentationFormat>Widescreen</PresentationFormat>
  <Paragraphs>156</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Generic18-Regular</vt:lpstr>
      <vt:lpstr>Generic19-Regular</vt:lpstr>
      <vt:lpstr>Generic20-Regular</vt:lpstr>
      <vt:lpstr>Generic23-Regular</vt:lpstr>
      <vt:lpstr>Times New Roman</vt:lpstr>
      <vt:lpstr>Office Theme</vt:lpstr>
      <vt:lpstr>FTP -  FILE TRANSFER PROTOCOL</vt:lpstr>
      <vt:lpstr>PowerPoint Presentation</vt:lpstr>
      <vt:lpstr>PowerPoint Presentation</vt:lpstr>
      <vt:lpstr> Control Connection </vt:lpstr>
      <vt:lpstr>PowerPoint Presentation</vt:lpstr>
      <vt:lpstr>PowerPoint Presentation</vt:lpstr>
      <vt:lpstr>Data Connection </vt:lpstr>
      <vt:lpstr>SSH – SECURE SHELL</vt:lpstr>
      <vt:lpstr>PowerPoint Presentation</vt:lpstr>
      <vt:lpstr>Components:  SSH is an application-layer protocol with three components</vt:lpstr>
      <vt:lpstr>PowerPoint Presentation</vt:lpstr>
      <vt:lpstr>Services provided by this protocol</vt:lpstr>
      <vt:lpstr>SSH Authentication Protocol (SSH-AUTH)</vt:lpstr>
      <vt:lpstr>SSH Connection Protocol (SSH-CONN)</vt:lpstr>
      <vt:lpstr>Applications of SSH</vt:lpstr>
      <vt:lpstr>Port Forwarding</vt:lpstr>
      <vt:lpstr>Format of the SSH Packets</vt:lpstr>
      <vt:lpstr>Domain Name System - DNS</vt:lpstr>
      <vt:lpstr>PowerPoint Presentation</vt:lpstr>
      <vt:lpstr>Name Space</vt:lpstr>
      <vt:lpstr>PowerPoint Presentation</vt:lpstr>
      <vt:lpstr>Domain Name Space</vt:lpstr>
      <vt:lpstr>PowerPoint Presentation</vt:lpstr>
      <vt:lpstr>PowerPoint Presentation</vt:lpstr>
      <vt:lpstr>PowerPoint Presentation</vt:lpstr>
      <vt:lpstr>Root Server</vt:lpstr>
      <vt:lpstr>PowerPoint Presentation</vt:lpstr>
      <vt:lpstr>Hierarchy of Name Servers</vt:lpstr>
      <vt:lpstr> Distribution of Name Space </vt:lpstr>
      <vt:lpstr>Hierarchy of Name Servers</vt:lpstr>
      <vt:lpstr>Recursive Resolution</vt:lpstr>
      <vt:lpstr>Iterative Resolution</vt:lpstr>
      <vt:lpstr>DNS Message</vt:lpstr>
      <vt:lpstr> Resource Records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SSH – SECURE SHELL</dc:title>
  <dc:creator>DEEPTHI SHETTY</dc:creator>
  <cp:lastModifiedBy>DEEPTHI SHETTY</cp:lastModifiedBy>
  <cp:revision>17</cp:revision>
  <dcterms:created xsi:type="dcterms:W3CDTF">2024-01-23T16:23:49Z</dcterms:created>
  <dcterms:modified xsi:type="dcterms:W3CDTF">2024-01-25T04:22:49Z</dcterms:modified>
</cp:coreProperties>
</file>