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88"/>
  </p:notesMasterIdLst>
  <p:handoutMasterIdLst>
    <p:handoutMasterId r:id="rId89"/>
  </p:handoutMasterIdLst>
  <p:sldIdLst>
    <p:sldId id="258" r:id="rId2"/>
    <p:sldId id="259" r:id="rId3"/>
    <p:sldId id="260" r:id="rId4"/>
    <p:sldId id="261" r:id="rId5"/>
    <p:sldId id="262" r:id="rId6"/>
    <p:sldId id="264"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35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8" r:id="rId41"/>
    <p:sldId id="299" r:id="rId42"/>
    <p:sldId id="352" r:id="rId43"/>
    <p:sldId id="353" r:id="rId44"/>
    <p:sldId id="354" r:id="rId45"/>
    <p:sldId id="355" r:id="rId46"/>
    <p:sldId id="356" r:id="rId47"/>
    <p:sldId id="357" r:id="rId48"/>
    <p:sldId id="300" r:id="rId49"/>
    <p:sldId id="301" r:id="rId50"/>
    <p:sldId id="302" r:id="rId51"/>
    <p:sldId id="358" r:id="rId52"/>
    <p:sldId id="359" r:id="rId53"/>
    <p:sldId id="303" r:id="rId54"/>
    <p:sldId id="360" r:id="rId55"/>
    <p:sldId id="304" r:id="rId56"/>
    <p:sldId id="305" r:id="rId57"/>
    <p:sldId id="306" r:id="rId58"/>
    <p:sldId id="307" r:id="rId59"/>
    <p:sldId id="362" r:id="rId60"/>
    <p:sldId id="363" r:id="rId61"/>
    <p:sldId id="364" r:id="rId62"/>
    <p:sldId id="365" r:id="rId63"/>
    <p:sldId id="366" r:id="rId64"/>
    <p:sldId id="308" r:id="rId65"/>
    <p:sldId id="309" r:id="rId66"/>
    <p:sldId id="310" r:id="rId67"/>
    <p:sldId id="311" r:id="rId68"/>
    <p:sldId id="312" r:id="rId69"/>
    <p:sldId id="313" r:id="rId70"/>
    <p:sldId id="314" r:id="rId71"/>
    <p:sldId id="315" r:id="rId72"/>
    <p:sldId id="316" r:id="rId73"/>
    <p:sldId id="317" r:id="rId74"/>
    <p:sldId id="318" r:id="rId75"/>
    <p:sldId id="368" r:id="rId76"/>
    <p:sldId id="319" r:id="rId77"/>
    <p:sldId id="320" r:id="rId78"/>
    <p:sldId id="321" r:id="rId79"/>
    <p:sldId id="369" r:id="rId80"/>
    <p:sldId id="322" r:id="rId81"/>
    <p:sldId id="370" r:id="rId82"/>
    <p:sldId id="324" r:id="rId83"/>
    <p:sldId id="325" r:id="rId84"/>
    <p:sldId id="361" r:id="rId85"/>
    <p:sldId id="326" r:id="rId86"/>
    <p:sldId id="327"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B225FC-5FFC-4D5E-B5E3-E3FF58257300}" type="datetimeFigureOut">
              <a:rPr lang="en-US" smtClean="0"/>
              <a:t>5/27/2023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CSE,AIET,MIJAR</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E6F92B-11D5-44D3-AF00-DCCEB89E694C}" type="slidenum">
              <a:rPr lang="en-US" smtClean="0"/>
              <a:t>‹#›</a:t>
            </a:fld>
            <a:endParaRPr lang="en-US"/>
          </a:p>
        </p:txBody>
      </p:sp>
    </p:spTree>
    <p:extLst>
      <p:ext uri="{BB962C8B-B14F-4D97-AF65-F5344CB8AC3E}">
        <p14:creationId xmlns:p14="http://schemas.microsoft.com/office/powerpoint/2010/main" val="10238071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FE895-4DAE-4355-B545-D9F5548DCABD}" type="datetimeFigureOut">
              <a:rPr lang="en-US" smtClean="0"/>
              <a:t>5/27/2023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CSE,AIET,MIJAR</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44824-F236-4AB0-AA98-DDB4BA4895A5}" type="slidenum">
              <a:rPr lang="en-US" smtClean="0"/>
              <a:t>‹#›</a:t>
            </a:fld>
            <a:endParaRPr lang="en-US"/>
          </a:p>
        </p:txBody>
      </p:sp>
    </p:spTree>
    <p:extLst>
      <p:ext uri="{BB962C8B-B14F-4D97-AF65-F5344CB8AC3E}">
        <p14:creationId xmlns:p14="http://schemas.microsoft.com/office/powerpoint/2010/main" val="44821973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dt" sz="quarter" idx="1"/>
          </p:nvPr>
        </p:nvSpPr>
        <p:spPr>
          <a:noFill/>
        </p:spPr>
        <p:txBody>
          <a:bodyPr/>
          <a:lstStyle/>
          <a:p>
            <a:fld id="{EB1FF7A2-EDF9-4A50-9664-7953F78F13F3}" type="datetime1">
              <a:rPr lang="en-US" smtClean="0">
                <a:latin typeface="Times New Roman" pitchFamily="18" charset="0"/>
              </a:rPr>
              <a:pPr/>
              <a:t>5/27/2023</a:t>
            </a:fld>
            <a:endParaRPr 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6861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834371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A937D309-EA2A-47CD-A372-2741104DC541}" type="datetime1">
              <a:rPr lang="en-US" smtClean="0">
                <a:latin typeface="Times New Roman" pitchFamily="18" charset="0"/>
              </a:rPr>
              <a:pPr/>
              <a:t>5/27/2023</a:t>
            </a:fld>
            <a:endParaRPr 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782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847273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14E18715-15B2-4633-A077-B59ECD37A6B7}" type="datetime1">
              <a:rPr lang="en-US" smtClean="0">
                <a:latin typeface="Times New Roman" pitchFamily="18" charset="0"/>
              </a:rPr>
              <a:pPr/>
              <a:t>5/27/2023</a:t>
            </a:fld>
            <a:endParaRPr lang="en-US">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885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37725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dt" sz="quarter" idx="1"/>
          </p:nvPr>
        </p:nvSpPr>
        <p:spPr>
          <a:noFill/>
        </p:spPr>
        <p:txBody>
          <a:bodyPr/>
          <a:lstStyle/>
          <a:p>
            <a:fld id="{1BFF6481-4DE2-45ED-A8CD-1AF97D6D89BD}" type="datetime1">
              <a:rPr lang="en-US" smtClean="0">
                <a:latin typeface="Times New Roman" pitchFamily="18" charset="0"/>
              </a:rPr>
              <a:pPr/>
              <a:t>5/27/2023</a:t>
            </a:fld>
            <a:endParaRPr 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987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709202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fld id="{EF4A0B3C-1380-46E4-B453-7A71CA8B16A5}" type="datetime1">
              <a:rPr lang="en-US" smtClean="0">
                <a:latin typeface="Times New Roman" pitchFamily="18" charset="0"/>
              </a:rPr>
              <a:pPr/>
              <a:t>5/27/2023</a:t>
            </a:fld>
            <a:endParaRPr 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090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44253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fld id="{788D0043-3E3F-44E2-9365-BA860EE24DF7}" type="datetime1">
              <a:rPr lang="en-US" smtClean="0">
                <a:latin typeface="Times New Roman" pitchFamily="18" charset="0"/>
              </a:rPr>
              <a:pPr/>
              <a:t>5/27/2023</a:t>
            </a:fld>
            <a:endParaRPr 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192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73353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fld id="{EB2C4E6B-93BD-4705-ABB8-BB0E5CD1F256}" type="datetime1">
              <a:rPr lang="en-US" smtClean="0">
                <a:latin typeface="Times New Roman" pitchFamily="18" charset="0"/>
              </a:rPr>
              <a:pPr/>
              <a:t>5/27/2023</a:t>
            </a:fld>
            <a:endParaRPr 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294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4077302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fld id="{68804CFD-4898-4784-87A7-5C61768FD02C}" type="datetime1">
              <a:rPr lang="en-US" smtClean="0">
                <a:latin typeface="Times New Roman" pitchFamily="18" charset="0"/>
              </a:rPr>
              <a:pPr/>
              <a:t>5/27/2023</a:t>
            </a:fld>
            <a:endParaRPr 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397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007366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fld id="{EA271CBF-C6AB-4B9A-A916-7C44E8673BAA}" type="datetime1">
              <a:rPr lang="en-US" smtClean="0">
                <a:latin typeface="Times New Roman" pitchFamily="18" charset="0"/>
              </a:rPr>
              <a:pPr/>
              <a:t>5/27/2023</a:t>
            </a:fld>
            <a:endParaRPr 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499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11021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fld id="{E49C3A6D-3E91-4E25-886A-A03026384687}" type="datetime1">
              <a:rPr lang="en-US" smtClean="0">
                <a:latin typeface="Times New Roman" pitchFamily="18" charset="0"/>
              </a:rPr>
              <a:pPr/>
              <a:t>5/27/2023</a:t>
            </a:fld>
            <a:endParaRPr 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602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66559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fld id="{82E21D0C-ACCD-4B49-BBB4-19B22B84793F}" type="datetime1">
              <a:rPr lang="en-US" smtClean="0">
                <a:latin typeface="Times New Roman" pitchFamily="18" charset="0"/>
              </a:rPr>
              <a:pPr/>
              <a:t>5/27/2023</a:t>
            </a:fld>
            <a:endParaRPr 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704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5483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dt" sz="quarter" idx="1"/>
          </p:nvPr>
        </p:nvSpPr>
        <p:spPr>
          <a:noFill/>
        </p:spPr>
        <p:txBody>
          <a:bodyPr/>
          <a:lstStyle/>
          <a:p>
            <a:fld id="{564F658C-AC8B-4196-8AF6-AF92115CB78A}" type="datetime1">
              <a:rPr lang="en-US" smtClean="0">
                <a:latin typeface="Times New Roman" pitchFamily="18" charset="0"/>
              </a:rPr>
              <a:pPr/>
              <a:t>5/27/2023</a:t>
            </a:fld>
            <a:endParaRPr lang="en-US">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6963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519009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dt" sz="quarter" idx="1"/>
          </p:nvPr>
        </p:nvSpPr>
        <p:spPr>
          <a:noFill/>
        </p:spPr>
        <p:txBody>
          <a:bodyPr/>
          <a:lstStyle/>
          <a:p>
            <a:fld id="{B5241032-E455-4238-8DFB-D17083407B3E}" type="datetime1">
              <a:rPr lang="en-US" smtClean="0">
                <a:latin typeface="Times New Roman" pitchFamily="18" charset="0"/>
              </a:rPr>
              <a:pPr/>
              <a:t>5/27/2023</a:t>
            </a:fld>
            <a:endParaRPr 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806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271760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dt" sz="quarter" idx="1"/>
          </p:nvPr>
        </p:nvSpPr>
        <p:spPr>
          <a:noFill/>
        </p:spPr>
        <p:txBody>
          <a:bodyPr/>
          <a:lstStyle/>
          <a:p>
            <a:fld id="{4C5EFCA8-719F-426C-9477-E382A5108002}" type="datetime1">
              <a:rPr lang="en-US" smtClean="0">
                <a:latin typeface="Times New Roman" pitchFamily="18" charset="0"/>
              </a:rPr>
              <a:pPr/>
              <a:t>5/27/2023</a:t>
            </a:fld>
            <a:endParaRPr 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8909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439243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dt" sz="quarter" idx="1"/>
          </p:nvPr>
        </p:nvSpPr>
        <p:spPr>
          <a:noFill/>
        </p:spPr>
        <p:txBody>
          <a:bodyPr/>
          <a:lstStyle/>
          <a:p>
            <a:fld id="{AE404464-8200-44C2-9ACA-F50256156B8E}" type="datetime1">
              <a:rPr lang="en-US" smtClean="0">
                <a:latin typeface="Times New Roman" pitchFamily="18" charset="0"/>
              </a:rPr>
              <a:pPr/>
              <a:t>5/27/2023</a:t>
            </a:fld>
            <a:endParaRPr 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9011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019361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dt" sz="quarter" idx="1"/>
          </p:nvPr>
        </p:nvSpPr>
        <p:spPr>
          <a:noFill/>
        </p:spPr>
        <p:txBody>
          <a:bodyPr/>
          <a:lstStyle/>
          <a:p>
            <a:fld id="{7193F960-F75B-4D6A-A609-AE750563131B}" type="datetime1">
              <a:rPr lang="en-US" smtClean="0">
                <a:latin typeface="Times New Roman" pitchFamily="18" charset="0"/>
              </a:rPr>
              <a:pPr/>
              <a:t>5/27/2023</a:t>
            </a:fld>
            <a:endParaRPr 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9216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043360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dt" sz="quarter" idx="1"/>
          </p:nvPr>
        </p:nvSpPr>
        <p:spPr>
          <a:noFill/>
        </p:spPr>
        <p:txBody>
          <a:bodyPr/>
          <a:lstStyle/>
          <a:p>
            <a:fld id="{ECD62AC3-A625-47E0-A200-AEB7B7FB1BC8}" type="datetime1">
              <a:rPr lang="en-US" smtClean="0">
                <a:latin typeface="Times New Roman" pitchFamily="18" charset="0"/>
              </a:rPr>
              <a:pPr/>
              <a:t>5/27/2023</a:t>
            </a:fld>
            <a:endParaRPr 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9318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838639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en-US">
              <a:latin typeface="Times New Roman" pitchFamily="18" charset="0"/>
            </a:endParaRPr>
          </a:p>
        </p:txBody>
      </p:sp>
      <p:sp>
        <p:nvSpPr>
          <p:cNvPr id="94212" name="Date Placeholder 3"/>
          <p:cNvSpPr>
            <a:spLocks noGrp="1"/>
          </p:cNvSpPr>
          <p:nvPr>
            <p:ph type="dt" sz="quarter" idx="1"/>
          </p:nvPr>
        </p:nvSpPr>
        <p:spPr>
          <a:noFill/>
        </p:spPr>
        <p:txBody>
          <a:bodyPr/>
          <a:lstStyle/>
          <a:p>
            <a:fld id="{CB5C27B5-5977-4DA2-9E3A-65E4B6FFC49D}" type="datetime1">
              <a:rPr lang="en-US" smtClean="0">
                <a:latin typeface="Times New Roman" pitchFamily="18" charset="0"/>
              </a:rPr>
              <a:pPr/>
              <a:t>5/27/2023</a:t>
            </a:fld>
            <a:endParaRPr lang="en-US">
              <a:latin typeface="Times New Roman" pitchFamily="18" charset="0"/>
            </a:endParaRPr>
          </a:p>
        </p:txBody>
      </p:sp>
      <p:sp>
        <p:nvSpPr>
          <p:cNvPr id="9421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31739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en-US">
              <a:latin typeface="Times New Roman" pitchFamily="18" charset="0"/>
            </a:endParaRPr>
          </a:p>
        </p:txBody>
      </p:sp>
      <p:sp>
        <p:nvSpPr>
          <p:cNvPr id="95236" name="Date Placeholder 3"/>
          <p:cNvSpPr>
            <a:spLocks noGrp="1"/>
          </p:cNvSpPr>
          <p:nvPr>
            <p:ph type="dt" sz="quarter" idx="1"/>
          </p:nvPr>
        </p:nvSpPr>
        <p:spPr>
          <a:noFill/>
        </p:spPr>
        <p:txBody>
          <a:bodyPr/>
          <a:lstStyle/>
          <a:p>
            <a:fld id="{32341333-5DBB-471A-AE3C-61A4613C8D1A}" type="datetime1">
              <a:rPr lang="en-US" smtClean="0">
                <a:latin typeface="Times New Roman" pitchFamily="18" charset="0"/>
              </a:rPr>
              <a:pPr/>
              <a:t>5/27/2023</a:t>
            </a:fld>
            <a:endParaRPr lang="en-US">
              <a:latin typeface="Times New Roman" pitchFamily="18" charset="0"/>
            </a:endParaRPr>
          </a:p>
        </p:txBody>
      </p:sp>
      <p:sp>
        <p:nvSpPr>
          <p:cNvPr id="9523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683629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en-US">
              <a:latin typeface="Times New Roman" pitchFamily="18" charset="0"/>
            </a:endParaRPr>
          </a:p>
        </p:txBody>
      </p:sp>
      <p:sp>
        <p:nvSpPr>
          <p:cNvPr id="100356" name="Date Placeholder 3"/>
          <p:cNvSpPr>
            <a:spLocks noGrp="1"/>
          </p:cNvSpPr>
          <p:nvPr>
            <p:ph type="dt" sz="quarter" idx="1"/>
          </p:nvPr>
        </p:nvSpPr>
        <p:spPr>
          <a:noFill/>
        </p:spPr>
        <p:txBody>
          <a:bodyPr/>
          <a:lstStyle/>
          <a:p>
            <a:fld id="{46D2718E-4A83-4D17-B08D-C5FD17342931}" type="datetime1">
              <a:rPr lang="en-US" smtClean="0">
                <a:latin typeface="Times New Roman" pitchFamily="18" charset="0"/>
              </a:rPr>
              <a:pPr/>
              <a:t>5/27/2023</a:t>
            </a:fld>
            <a:endParaRPr lang="en-US">
              <a:latin typeface="Times New Roman" pitchFamily="18" charset="0"/>
            </a:endParaRPr>
          </a:p>
        </p:txBody>
      </p:sp>
      <p:sp>
        <p:nvSpPr>
          <p:cNvPr id="10035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892215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a:latin typeface="Times New Roman" pitchFamily="18" charset="0"/>
            </a:endParaRPr>
          </a:p>
        </p:txBody>
      </p:sp>
      <p:sp>
        <p:nvSpPr>
          <p:cNvPr id="101380" name="Date Placeholder 3"/>
          <p:cNvSpPr>
            <a:spLocks noGrp="1"/>
          </p:cNvSpPr>
          <p:nvPr>
            <p:ph type="dt" sz="quarter" idx="1"/>
          </p:nvPr>
        </p:nvSpPr>
        <p:spPr>
          <a:noFill/>
        </p:spPr>
        <p:txBody>
          <a:bodyPr/>
          <a:lstStyle/>
          <a:p>
            <a:fld id="{8B33ADA3-4BA1-4B73-8107-6959C170448F}" type="datetime1">
              <a:rPr lang="en-US" smtClean="0">
                <a:latin typeface="Times New Roman" pitchFamily="18" charset="0"/>
              </a:rPr>
              <a:pPr/>
              <a:t>5/27/2023</a:t>
            </a:fld>
            <a:endParaRPr lang="en-US">
              <a:latin typeface="Times New Roman" pitchFamily="18" charset="0"/>
            </a:endParaRPr>
          </a:p>
        </p:txBody>
      </p:sp>
      <p:sp>
        <p:nvSpPr>
          <p:cNvPr id="10138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474499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en-US">
              <a:latin typeface="Times New Roman" pitchFamily="18" charset="0"/>
            </a:endParaRPr>
          </a:p>
        </p:txBody>
      </p:sp>
      <p:sp>
        <p:nvSpPr>
          <p:cNvPr id="102404" name="Date Placeholder 3"/>
          <p:cNvSpPr>
            <a:spLocks noGrp="1"/>
          </p:cNvSpPr>
          <p:nvPr>
            <p:ph type="dt" sz="quarter" idx="1"/>
          </p:nvPr>
        </p:nvSpPr>
        <p:spPr>
          <a:noFill/>
        </p:spPr>
        <p:txBody>
          <a:bodyPr/>
          <a:lstStyle/>
          <a:p>
            <a:fld id="{E660D92A-B716-47D2-826C-C2D44DAA4175}" type="datetime1">
              <a:rPr lang="en-US" smtClean="0">
                <a:latin typeface="Times New Roman" pitchFamily="18" charset="0"/>
              </a:rPr>
              <a:pPr/>
              <a:t>5/27/2023</a:t>
            </a:fld>
            <a:endParaRPr lang="en-US">
              <a:latin typeface="Times New Roman" pitchFamily="18" charset="0"/>
            </a:endParaRPr>
          </a:p>
        </p:txBody>
      </p:sp>
      <p:sp>
        <p:nvSpPr>
          <p:cNvPr id="10240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81495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dt" sz="quarter" idx="1"/>
          </p:nvPr>
        </p:nvSpPr>
        <p:spPr>
          <a:noFill/>
        </p:spPr>
        <p:txBody>
          <a:bodyPr/>
          <a:lstStyle/>
          <a:p>
            <a:fld id="{C4DACB0D-FF26-44CB-80E7-18481FE24763}" type="datetime1">
              <a:rPr lang="en-US" smtClean="0">
                <a:latin typeface="Times New Roman" pitchFamily="18" charset="0"/>
              </a:rPr>
              <a:pPr/>
              <a:t>5/27/2023</a:t>
            </a:fld>
            <a:endParaRPr 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066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131387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en-US">
              <a:latin typeface="Times New Roman" pitchFamily="18" charset="0"/>
            </a:endParaRPr>
          </a:p>
        </p:txBody>
      </p:sp>
      <p:sp>
        <p:nvSpPr>
          <p:cNvPr id="103428" name="Date Placeholder 3"/>
          <p:cNvSpPr>
            <a:spLocks noGrp="1"/>
          </p:cNvSpPr>
          <p:nvPr>
            <p:ph type="dt" sz="quarter" idx="1"/>
          </p:nvPr>
        </p:nvSpPr>
        <p:spPr>
          <a:noFill/>
        </p:spPr>
        <p:txBody>
          <a:bodyPr/>
          <a:lstStyle/>
          <a:p>
            <a:fld id="{B0827317-9DFF-4696-AF4E-817B0B361420}" type="datetime1">
              <a:rPr lang="en-US" smtClean="0">
                <a:latin typeface="Times New Roman" pitchFamily="18" charset="0"/>
              </a:rPr>
              <a:pPr/>
              <a:t>5/27/2023</a:t>
            </a:fld>
            <a:endParaRPr lang="en-US">
              <a:latin typeface="Times New Roman" pitchFamily="18" charset="0"/>
            </a:endParaRPr>
          </a:p>
        </p:txBody>
      </p:sp>
      <p:sp>
        <p:nvSpPr>
          <p:cNvPr id="10342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036847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en-US">
              <a:latin typeface="Times New Roman" pitchFamily="18" charset="0"/>
            </a:endParaRPr>
          </a:p>
        </p:txBody>
      </p:sp>
      <p:sp>
        <p:nvSpPr>
          <p:cNvPr id="104452" name="Date Placeholder 3"/>
          <p:cNvSpPr>
            <a:spLocks noGrp="1"/>
          </p:cNvSpPr>
          <p:nvPr>
            <p:ph type="dt" sz="quarter" idx="1"/>
          </p:nvPr>
        </p:nvSpPr>
        <p:spPr>
          <a:noFill/>
        </p:spPr>
        <p:txBody>
          <a:bodyPr/>
          <a:lstStyle/>
          <a:p>
            <a:fld id="{731B2210-2837-4381-A95F-FCD11322F5A4}" type="datetime1">
              <a:rPr lang="en-US" smtClean="0">
                <a:latin typeface="Times New Roman" pitchFamily="18" charset="0"/>
              </a:rPr>
              <a:pPr/>
              <a:t>5/27/2023</a:t>
            </a:fld>
            <a:endParaRPr lang="en-US">
              <a:latin typeface="Times New Roman" pitchFamily="18" charset="0"/>
            </a:endParaRPr>
          </a:p>
        </p:txBody>
      </p:sp>
      <p:sp>
        <p:nvSpPr>
          <p:cNvPr id="10445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383778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en-US">
              <a:latin typeface="Times New Roman" pitchFamily="18" charset="0"/>
            </a:endParaRPr>
          </a:p>
        </p:txBody>
      </p:sp>
      <p:sp>
        <p:nvSpPr>
          <p:cNvPr id="105476" name="Date Placeholder 3"/>
          <p:cNvSpPr>
            <a:spLocks noGrp="1"/>
          </p:cNvSpPr>
          <p:nvPr>
            <p:ph type="dt" sz="quarter" idx="1"/>
          </p:nvPr>
        </p:nvSpPr>
        <p:spPr>
          <a:noFill/>
        </p:spPr>
        <p:txBody>
          <a:bodyPr/>
          <a:lstStyle/>
          <a:p>
            <a:fld id="{31A10B71-60D6-40D7-9DB8-D4D5F0D4BEDE}" type="datetime1">
              <a:rPr lang="en-US" smtClean="0">
                <a:latin typeface="Times New Roman" pitchFamily="18" charset="0"/>
              </a:rPr>
              <a:pPr/>
              <a:t>5/27/2023</a:t>
            </a:fld>
            <a:endParaRPr lang="en-US">
              <a:latin typeface="Times New Roman" pitchFamily="18" charset="0"/>
            </a:endParaRPr>
          </a:p>
        </p:txBody>
      </p:sp>
      <p:sp>
        <p:nvSpPr>
          <p:cNvPr id="10547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584188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en-US">
              <a:latin typeface="Times New Roman" pitchFamily="18" charset="0"/>
            </a:endParaRPr>
          </a:p>
        </p:txBody>
      </p:sp>
      <p:sp>
        <p:nvSpPr>
          <p:cNvPr id="106500" name="Date Placeholder 3"/>
          <p:cNvSpPr>
            <a:spLocks noGrp="1"/>
          </p:cNvSpPr>
          <p:nvPr>
            <p:ph type="dt" sz="quarter" idx="1"/>
          </p:nvPr>
        </p:nvSpPr>
        <p:spPr>
          <a:noFill/>
        </p:spPr>
        <p:txBody>
          <a:bodyPr/>
          <a:lstStyle/>
          <a:p>
            <a:fld id="{EDC9789F-A141-4FB7-B32C-B7A800B853DB}" type="datetime1">
              <a:rPr lang="en-US" smtClean="0">
                <a:latin typeface="Times New Roman" pitchFamily="18" charset="0"/>
              </a:rPr>
              <a:pPr/>
              <a:t>5/27/2023</a:t>
            </a:fld>
            <a:endParaRPr lang="en-US">
              <a:latin typeface="Times New Roman" pitchFamily="18" charset="0"/>
            </a:endParaRPr>
          </a:p>
        </p:txBody>
      </p:sp>
      <p:sp>
        <p:nvSpPr>
          <p:cNvPr id="10650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042356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en-US">
              <a:latin typeface="Times New Roman" pitchFamily="18" charset="0"/>
            </a:endParaRPr>
          </a:p>
        </p:txBody>
      </p:sp>
      <p:sp>
        <p:nvSpPr>
          <p:cNvPr id="107524" name="Date Placeholder 3"/>
          <p:cNvSpPr>
            <a:spLocks noGrp="1"/>
          </p:cNvSpPr>
          <p:nvPr>
            <p:ph type="dt" sz="quarter" idx="1"/>
          </p:nvPr>
        </p:nvSpPr>
        <p:spPr>
          <a:noFill/>
        </p:spPr>
        <p:txBody>
          <a:bodyPr/>
          <a:lstStyle/>
          <a:p>
            <a:fld id="{1EF58E65-A3EC-44A7-ABB8-25B7B6306289}" type="datetime1">
              <a:rPr lang="en-US" smtClean="0">
                <a:latin typeface="Times New Roman" pitchFamily="18" charset="0"/>
              </a:rPr>
              <a:pPr/>
              <a:t>5/27/2023</a:t>
            </a:fld>
            <a:endParaRPr lang="en-US">
              <a:latin typeface="Times New Roman" pitchFamily="18" charset="0"/>
            </a:endParaRPr>
          </a:p>
        </p:txBody>
      </p:sp>
      <p:sp>
        <p:nvSpPr>
          <p:cNvPr id="10752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910911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en-US">
              <a:latin typeface="Times New Roman" pitchFamily="18" charset="0"/>
            </a:endParaRPr>
          </a:p>
        </p:txBody>
      </p:sp>
      <p:sp>
        <p:nvSpPr>
          <p:cNvPr id="108548" name="Date Placeholder 3"/>
          <p:cNvSpPr>
            <a:spLocks noGrp="1"/>
          </p:cNvSpPr>
          <p:nvPr>
            <p:ph type="dt" sz="quarter" idx="1"/>
          </p:nvPr>
        </p:nvSpPr>
        <p:spPr>
          <a:noFill/>
        </p:spPr>
        <p:txBody>
          <a:bodyPr/>
          <a:lstStyle/>
          <a:p>
            <a:fld id="{803259B8-5DBA-40AA-B010-F6285DB9099D}" type="datetime1">
              <a:rPr lang="en-US" smtClean="0">
                <a:latin typeface="Times New Roman" pitchFamily="18" charset="0"/>
              </a:rPr>
              <a:pPr/>
              <a:t>5/27/2023</a:t>
            </a:fld>
            <a:endParaRPr lang="en-US">
              <a:latin typeface="Times New Roman" pitchFamily="18" charset="0"/>
            </a:endParaRPr>
          </a:p>
        </p:txBody>
      </p:sp>
      <p:sp>
        <p:nvSpPr>
          <p:cNvPr id="10854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354694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en-US">
              <a:latin typeface="Times New Roman" pitchFamily="18" charset="0"/>
            </a:endParaRPr>
          </a:p>
        </p:txBody>
      </p:sp>
      <p:sp>
        <p:nvSpPr>
          <p:cNvPr id="109572" name="Date Placeholder 3"/>
          <p:cNvSpPr>
            <a:spLocks noGrp="1"/>
          </p:cNvSpPr>
          <p:nvPr>
            <p:ph type="dt" sz="quarter" idx="1"/>
          </p:nvPr>
        </p:nvSpPr>
        <p:spPr>
          <a:noFill/>
        </p:spPr>
        <p:txBody>
          <a:bodyPr/>
          <a:lstStyle/>
          <a:p>
            <a:fld id="{EEBB2B09-4A62-4092-824C-FC08C029D756}" type="datetime1">
              <a:rPr lang="en-US" smtClean="0">
                <a:latin typeface="Times New Roman" pitchFamily="18" charset="0"/>
              </a:rPr>
              <a:pPr/>
              <a:t>5/27/2023</a:t>
            </a:fld>
            <a:endParaRPr lang="en-US">
              <a:latin typeface="Times New Roman" pitchFamily="18" charset="0"/>
            </a:endParaRPr>
          </a:p>
        </p:txBody>
      </p:sp>
      <p:sp>
        <p:nvSpPr>
          <p:cNvPr id="10957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41922890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a:latin typeface="Times New Roman" pitchFamily="18" charset="0"/>
            </a:endParaRPr>
          </a:p>
        </p:txBody>
      </p:sp>
      <p:sp>
        <p:nvSpPr>
          <p:cNvPr id="110596" name="Date Placeholder 3"/>
          <p:cNvSpPr>
            <a:spLocks noGrp="1"/>
          </p:cNvSpPr>
          <p:nvPr>
            <p:ph type="dt" sz="quarter" idx="1"/>
          </p:nvPr>
        </p:nvSpPr>
        <p:spPr>
          <a:noFill/>
        </p:spPr>
        <p:txBody>
          <a:bodyPr/>
          <a:lstStyle/>
          <a:p>
            <a:fld id="{36EA2F2A-345A-44EE-A660-C7E979841717}" type="datetime1">
              <a:rPr lang="en-US" smtClean="0">
                <a:latin typeface="Times New Roman" pitchFamily="18" charset="0"/>
              </a:rPr>
              <a:pPr/>
              <a:t>5/27/2023</a:t>
            </a:fld>
            <a:endParaRPr lang="en-US">
              <a:latin typeface="Times New Roman" pitchFamily="18" charset="0"/>
            </a:endParaRPr>
          </a:p>
        </p:txBody>
      </p:sp>
      <p:sp>
        <p:nvSpPr>
          <p:cNvPr id="11059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4024084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en-US">
              <a:latin typeface="Times New Roman" pitchFamily="18" charset="0"/>
            </a:endParaRPr>
          </a:p>
        </p:txBody>
      </p:sp>
      <p:sp>
        <p:nvSpPr>
          <p:cNvPr id="112644" name="Date Placeholder 3"/>
          <p:cNvSpPr>
            <a:spLocks noGrp="1"/>
          </p:cNvSpPr>
          <p:nvPr>
            <p:ph type="dt" sz="quarter" idx="1"/>
          </p:nvPr>
        </p:nvSpPr>
        <p:spPr>
          <a:noFill/>
        </p:spPr>
        <p:txBody>
          <a:bodyPr/>
          <a:lstStyle/>
          <a:p>
            <a:fld id="{BC1B31B6-9FD2-483A-8098-420C03C22A6A}" type="datetime1">
              <a:rPr lang="en-US" smtClean="0">
                <a:latin typeface="Times New Roman" pitchFamily="18" charset="0"/>
              </a:rPr>
              <a:pPr/>
              <a:t>5/27/2023</a:t>
            </a:fld>
            <a:endParaRPr lang="en-US">
              <a:latin typeface="Times New Roman" pitchFamily="18" charset="0"/>
            </a:endParaRPr>
          </a:p>
        </p:txBody>
      </p:sp>
      <p:sp>
        <p:nvSpPr>
          <p:cNvPr id="11264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3014635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en-US">
              <a:latin typeface="Times New Roman" pitchFamily="18" charset="0"/>
            </a:endParaRPr>
          </a:p>
        </p:txBody>
      </p:sp>
      <p:sp>
        <p:nvSpPr>
          <p:cNvPr id="113668" name="Date Placeholder 3"/>
          <p:cNvSpPr>
            <a:spLocks noGrp="1"/>
          </p:cNvSpPr>
          <p:nvPr>
            <p:ph type="dt" sz="quarter" idx="1"/>
          </p:nvPr>
        </p:nvSpPr>
        <p:spPr>
          <a:noFill/>
        </p:spPr>
        <p:txBody>
          <a:bodyPr/>
          <a:lstStyle/>
          <a:p>
            <a:fld id="{7A4047CE-37A6-4975-8A9E-16CA3E7E540D}" type="datetime1">
              <a:rPr lang="en-US" smtClean="0">
                <a:latin typeface="Times New Roman" pitchFamily="18" charset="0"/>
              </a:rPr>
              <a:pPr/>
              <a:t>5/27/2023</a:t>
            </a:fld>
            <a:endParaRPr lang="en-US">
              <a:latin typeface="Times New Roman" pitchFamily="18" charset="0"/>
            </a:endParaRPr>
          </a:p>
        </p:txBody>
      </p:sp>
      <p:sp>
        <p:nvSpPr>
          <p:cNvPr id="11366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19203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dt" sz="quarter" idx="1"/>
          </p:nvPr>
        </p:nvSpPr>
        <p:spPr>
          <a:noFill/>
        </p:spPr>
        <p:txBody>
          <a:bodyPr/>
          <a:lstStyle/>
          <a:p>
            <a:fld id="{982FA4B6-5AA6-4270-970F-6D9B00F1C345}" type="datetime1">
              <a:rPr lang="en-US" smtClean="0">
                <a:latin typeface="Times New Roman" pitchFamily="18" charset="0"/>
              </a:rPr>
              <a:pPr/>
              <a:t>5/27/2023</a:t>
            </a:fld>
            <a:endParaRPr lang="en-US">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168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005059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5" name="Slide Number Placeholder 4"/>
          <p:cNvSpPr>
            <a:spLocks noGrp="1"/>
          </p:cNvSpPr>
          <p:nvPr>
            <p:ph type="sldNum" sz="quarter" idx="11"/>
          </p:nvPr>
        </p:nvSpPr>
        <p:spPr/>
        <p:txBody>
          <a:bodyPr/>
          <a:lstStyle/>
          <a:p>
            <a:fld id="{1935C663-3926-4ED5-97E1-E7A2130CB233}" type="slidenum">
              <a:rPr lang="en-US" smtClean="0"/>
              <a:pPr/>
              <a:t>50</a:t>
            </a:fld>
            <a:endParaRPr lang="en-US"/>
          </a:p>
        </p:txBody>
      </p:sp>
      <p:sp>
        <p:nvSpPr>
          <p:cNvPr id="4" name="Footer Placeholder 3"/>
          <p:cNvSpPr>
            <a:spLocks noGrp="1"/>
          </p:cNvSpPr>
          <p:nvPr>
            <p:ph type="ftr" sz="quarter" idx="12"/>
          </p:nvPr>
        </p:nvSpPr>
        <p:spPr/>
        <p:txBody>
          <a:bodyPr/>
          <a:lstStyle/>
          <a:p>
            <a:r>
              <a:rPr lang="en-US"/>
              <a:t>DEPT OF CSE,AIET,MIJAR</a:t>
            </a:r>
          </a:p>
        </p:txBody>
      </p:sp>
    </p:spTree>
    <p:extLst>
      <p:ext uri="{BB962C8B-B14F-4D97-AF65-F5344CB8AC3E}">
        <p14:creationId xmlns:p14="http://schemas.microsoft.com/office/powerpoint/2010/main" val="167242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Date Placeholder 3"/>
          <p:cNvSpPr>
            <a:spLocks noGrp="1"/>
          </p:cNvSpPr>
          <p:nvPr>
            <p:ph type="dt" sz="quarter" idx="1"/>
          </p:nvPr>
        </p:nvSpPr>
        <p:spPr>
          <a:noFill/>
        </p:spPr>
        <p:txBody>
          <a:bodyPr/>
          <a:lstStyle/>
          <a:p>
            <a:fld id="{57320653-FF6B-44F3-B647-F55AAD1B7686}" type="datetime1">
              <a:rPr lang="en-US" smtClean="0"/>
              <a:pPr/>
              <a:t>5/27/2023</a:t>
            </a:fld>
            <a:endParaRPr lang="en-US"/>
          </a:p>
        </p:txBody>
      </p:sp>
      <p:sp>
        <p:nvSpPr>
          <p:cNvPr id="58373" name="Slide Number Placeholder 4"/>
          <p:cNvSpPr>
            <a:spLocks noGrp="1"/>
          </p:cNvSpPr>
          <p:nvPr>
            <p:ph type="sldNum" sz="quarter" idx="5"/>
          </p:nvPr>
        </p:nvSpPr>
        <p:spPr>
          <a:noFill/>
        </p:spPr>
        <p:txBody>
          <a:bodyPr/>
          <a:lstStyle/>
          <a:p>
            <a:fld id="{6D0D6A55-BFC5-4BAC-A416-1AC4A8C29EFB}" type="slidenum">
              <a:rPr lang="en-US" smtClean="0"/>
              <a:pPr/>
              <a:t>65</a:t>
            </a:fld>
            <a:endParaRPr lang="en-US"/>
          </a:p>
        </p:txBody>
      </p:sp>
      <p:sp>
        <p:nvSpPr>
          <p:cNvPr id="2" name="Footer Placeholder 1"/>
          <p:cNvSpPr>
            <a:spLocks noGrp="1"/>
          </p:cNvSpPr>
          <p:nvPr>
            <p:ph type="ftr" sz="quarter" idx="10"/>
          </p:nvPr>
        </p:nvSpPr>
        <p:spPr/>
        <p:txBody>
          <a:bodyPr/>
          <a:lstStyle/>
          <a:p>
            <a:r>
              <a:rPr lang="en-US"/>
              <a:t>DEPT OF CSE,AIET,MIJAR</a:t>
            </a:r>
          </a:p>
        </p:txBody>
      </p:sp>
    </p:spTree>
    <p:extLst>
      <p:ext uri="{BB962C8B-B14F-4D97-AF65-F5344CB8AC3E}">
        <p14:creationId xmlns:p14="http://schemas.microsoft.com/office/powerpoint/2010/main" val="3931313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latin typeface="Times New Roman" pitchFamily="18" charset="0"/>
            </a:endParaRPr>
          </a:p>
        </p:txBody>
      </p:sp>
      <p:sp>
        <p:nvSpPr>
          <p:cNvPr id="73732" name="Date Placeholder 3"/>
          <p:cNvSpPr>
            <a:spLocks noGrp="1"/>
          </p:cNvSpPr>
          <p:nvPr>
            <p:ph type="dt" sz="quarter" idx="1"/>
          </p:nvPr>
        </p:nvSpPr>
        <p:spPr>
          <a:noFill/>
        </p:spPr>
        <p:txBody>
          <a:bodyPr/>
          <a:lstStyle/>
          <a:p>
            <a:fld id="{8F3687D3-33B4-42AB-A74C-13EBF17F770D}" type="datetime1">
              <a:rPr lang="en-US" smtClean="0">
                <a:latin typeface="Times New Roman" pitchFamily="18" charset="0"/>
              </a:rPr>
              <a:pPr/>
              <a:t>5/27/2023</a:t>
            </a:fld>
            <a:endParaRPr lang="en-US">
              <a:latin typeface="Times New Roman" pitchFamily="18" charset="0"/>
            </a:endParaRPr>
          </a:p>
        </p:txBody>
      </p:sp>
      <p:sp>
        <p:nvSpPr>
          <p:cNvPr id="73733"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070660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dt" sz="quarter" idx="1"/>
          </p:nvPr>
        </p:nvSpPr>
        <p:spPr>
          <a:noFill/>
        </p:spPr>
        <p:txBody>
          <a:bodyPr/>
          <a:lstStyle/>
          <a:p>
            <a:fld id="{0CAFC1F4-F4FD-4FEF-92AB-29A30A7BA1F7}" type="datetime1">
              <a:rPr lang="en-US" smtClean="0">
                <a:latin typeface="Times New Roman" pitchFamily="18" charset="0"/>
              </a:rPr>
              <a:pPr/>
              <a:t>5/27/2023</a:t>
            </a:fld>
            <a:endParaRPr lang="en-US">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2709"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2454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6E89E0E8-EEF2-48ED-AD4A-FF89B8C3B985}" type="datetime1">
              <a:rPr lang="en-US" smtClean="0">
                <a:latin typeface="Times New Roman" pitchFamily="18" charset="0"/>
              </a:rPr>
              <a:pPr/>
              <a:t>5/27/2023</a:t>
            </a:fld>
            <a:endParaRPr 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4757"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425835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dt" sz="quarter" idx="1"/>
          </p:nvPr>
        </p:nvSpPr>
        <p:spPr>
          <a:noFill/>
        </p:spPr>
        <p:txBody>
          <a:bodyPr/>
          <a:lstStyle/>
          <a:p>
            <a:fld id="{01E2A74A-B263-4C8E-8FAD-6F9A5C427597}" type="datetime1">
              <a:rPr lang="en-US" smtClean="0">
                <a:latin typeface="Times New Roman" pitchFamily="18" charset="0"/>
              </a:rPr>
              <a:pPr/>
              <a:t>5/27/2023</a:t>
            </a:fld>
            <a:endParaRPr 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5781"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148689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dt" sz="quarter" idx="1"/>
          </p:nvPr>
        </p:nvSpPr>
        <p:spPr>
          <a:noFill/>
        </p:spPr>
        <p:txBody>
          <a:bodyPr/>
          <a:lstStyle/>
          <a:p>
            <a:fld id="{A302CC84-394C-4F00-9980-39C1B5B5A7B1}" type="datetime1">
              <a:rPr lang="en-US" smtClean="0">
                <a:latin typeface="Times New Roman" pitchFamily="18" charset="0"/>
              </a:rPr>
              <a:pPr/>
              <a:t>5/27/2023</a:t>
            </a:fld>
            <a:endParaRPr 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n-US">
              <a:latin typeface="Times New Roman" pitchFamily="18" charset="0"/>
            </a:endParaRPr>
          </a:p>
        </p:txBody>
      </p:sp>
      <p:sp>
        <p:nvSpPr>
          <p:cNvPr id="76805" name="Footer Placeholder 4"/>
          <p:cNvSpPr>
            <a:spLocks noGrp="1"/>
          </p:cNvSpPr>
          <p:nvPr>
            <p:ph type="ftr" sz="quarter" idx="4"/>
          </p:nvPr>
        </p:nvSpPr>
        <p:spPr>
          <a:noFill/>
        </p:spPr>
        <p:txBody>
          <a:bodyPr/>
          <a:lstStyle/>
          <a:p>
            <a:r>
              <a:rPr lang="en-US">
                <a:latin typeface="Times New Roman" pitchFamily="18" charset="0"/>
              </a:rPr>
              <a:t>DEPT OF CSE,AIET,MIJAR</a:t>
            </a:r>
          </a:p>
        </p:txBody>
      </p:sp>
    </p:spTree>
    <p:extLst>
      <p:ext uri="{BB962C8B-B14F-4D97-AF65-F5344CB8AC3E}">
        <p14:creationId xmlns:p14="http://schemas.microsoft.com/office/powerpoint/2010/main" val="3020726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A45AC5-2EC9-4064-92C4-927CC535F98E}"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341364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CE54-F3B4-4274-ACB5-A11C88CA2BE8}"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252173450"/>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CE54-F3B4-4274-ACB5-A11C88CA2BE8}"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991563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CE54-F3B4-4274-ACB5-A11C88CA2BE8}"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90081059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CE54-F3B4-4274-ACB5-A11C88CA2BE8}"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480664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52CE54-F3B4-4274-ACB5-A11C88CA2BE8}"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117693513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99A9E-47AA-48A7-A988-0C3B0B9F1432}"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642779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CE4F4-E542-4C0B-AE81-5E82280F6C4E}"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41633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282639-1A9E-4B1E-A18F-1085D26A962F}"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986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A5189-E261-4E93-A412-CC4303E5784B}" type="datetime1">
              <a:rPr lang="en-US" smtClean="0"/>
              <a:t>5/27/2023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139624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F716D-3D5A-4769-BB83-0862014A29A3}" type="datetime1">
              <a:rPr lang="en-US" smtClean="0"/>
              <a:t>5/27/2023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2921575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9DC742-3114-4ED1-B23A-0205E3FDABBF}" type="datetime1">
              <a:rPr lang="en-US" smtClean="0"/>
              <a:t>5/27/2023</a:t>
            </a:fld>
            <a:endParaRPr lang="en-US"/>
          </a:p>
        </p:txBody>
      </p:sp>
      <p:sp>
        <p:nvSpPr>
          <p:cNvPr id="8" name="Footer Placeholder 7"/>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9747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53ECE-B9DA-4E78-8D12-67A195169412}" type="datetime1">
              <a:rPr lang="en-US" smtClean="0"/>
              <a:t>5/27/2023</a:t>
            </a:fld>
            <a:endParaRPr lang="en-US"/>
          </a:p>
        </p:txBody>
      </p:sp>
      <p:sp>
        <p:nvSpPr>
          <p:cNvPr id="4" name="Footer Placeholder 3"/>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2297143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4853B3-ED3B-4178-B039-20D33A69D33A}" type="datetime1">
              <a:rPr lang="en-US" smtClean="0"/>
              <a:t>5/27/2023</a:t>
            </a:fld>
            <a:endParaRPr lang="en-US"/>
          </a:p>
        </p:txBody>
      </p:sp>
      <p:sp>
        <p:nvSpPr>
          <p:cNvPr id="3" name="Footer Placeholder 2"/>
          <p:cNvSpPr>
            <a:spLocks noGrp="1"/>
          </p:cNvSpPr>
          <p:nvPr>
            <p:ph type="ftr" sz="quarter" idx="11"/>
          </p:nvPr>
        </p:nvSpPr>
        <p:spPr/>
        <p:txBody>
          <a:bodyPr/>
          <a:lstStyle/>
          <a:p>
            <a:r>
              <a:rPr lang="en-US"/>
              <a:t>DEPT OF CSE,AIET,MIJAR</a:t>
            </a:r>
          </a:p>
        </p:txBody>
      </p:sp>
      <p:sp>
        <p:nvSpPr>
          <p:cNvPr id="4" name="Slide Number Placeholder 3"/>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235881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297E2C-84EC-4154-BC67-06B5609C82FC}" type="datetime1">
              <a:rPr lang="en-US" smtClean="0"/>
              <a:t>5/27/2023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315847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99504-93F9-4A61-8B84-724EB7B42883}" type="datetime1">
              <a:rPr lang="en-US" smtClean="0"/>
              <a:t>5/27/2023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7672C708-53AC-4A5B-A0D8-9FD999175AB4}" type="slidenum">
              <a:rPr lang="en-US" smtClean="0"/>
              <a:t>‹#›</a:t>
            </a:fld>
            <a:endParaRPr lang="en-US"/>
          </a:p>
        </p:txBody>
      </p:sp>
    </p:spTree>
    <p:extLst>
      <p:ext uri="{BB962C8B-B14F-4D97-AF65-F5344CB8AC3E}">
        <p14:creationId xmlns:p14="http://schemas.microsoft.com/office/powerpoint/2010/main" val="124749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52CE54-F3B4-4274-ACB5-A11C88CA2BE8}" type="datetime1">
              <a:rPr lang="en-US" smtClean="0"/>
              <a:t>5/27/2023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DEPT OF CSE,AIET,MIJAR</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72C708-53AC-4A5B-A0D8-9FD999175AB4}" type="slidenum">
              <a:rPr lang="en-US" smtClean="0"/>
              <a:t>‹#›</a:t>
            </a:fld>
            <a:endParaRPr lang="en-US"/>
          </a:p>
        </p:txBody>
      </p:sp>
    </p:spTree>
    <p:extLst>
      <p:ext uri="{BB962C8B-B14F-4D97-AF65-F5344CB8AC3E}">
        <p14:creationId xmlns:p14="http://schemas.microsoft.com/office/powerpoint/2010/main" val="11747014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2286000"/>
          </a:xfrm>
        </p:spPr>
        <p:txBody>
          <a:bodyPr>
            <a:normAutofit/>
          </a:bodyPr>
          <a:lstStyle/>
          <a:p>
            <a:pPr algn="ctr"/>
            <a:r>
              <a:rPr lang="en-US" sz="3200" b="1" dirty="0"/>
              <a:t>MODULE – 1</a:t>
            </a:r>
            <a:br>
              <a:rPr lang="en-US" sz="3200" b="1" dirty="0"/>
            </a:br>
            <a:br>
              <a:rPr lang="en-US" sz="3200" b="1" dirty="0"/>
            </a:br>
            <a:endParaRPr lang="en-US" sz="3200" b="1" dirty="0"/>
          </a:p>
        </p:txBody>
      </p:sp>
      <p:sp>
        <p:nvSpPr>
          <p:cNvPr id="4" name="TextBox 3"/>
          <p:cNvSpPr txBox="1"/>
          <p:nvPr/>
        </p:nvSpPr>
        <p:spPr>
          <a:xfrm>
            <a:off x="1310640" y="2016153"/>
            <a:ext cx="9144000" cy="3539430"/>
          </a:xfrm>
          <a:prstGeom prst="rect">
            <a:avLst/>
          </a:prstGeom>
          <a:noFill/>
        </p:spPr>
        <p:txBody>
          <a:bodyPr wrap="square" rtlCol="0">
            <a:spAutoFit/>
          </a:bodyPr>
          <a:lstStyle/>
          <a:p>
            <a:pPr algn="ctr">
              <a:defRPr/>
            </a:pPr>
            <a:r>
              <a:rPr lang="en-US" sz="3200" b="1" cap="all" dirty="0">
                <a:solidFill>
                  <a:schemeClr val="tx2"/>
                </a:solidFill>
                <a:latin typeface="+mj-lt"/>
                <a:ea typeface="+mj-ea"/>
                <a:cs typeface="+mj-cs"/>
              </a:rPr>
              <a:t>Introduction to Databases</a:t>
            </a:r>
          </a:p>
          <a:p>
            <a:pPr algn="ctr">
              <a:defRPr/>
            </a:pPr>
            <a:endParaRPr lang="en-US" sz="3200" b="1" cap="all" dirty="0">
              <a:solidFill>
                <a:schemeClr val="tx2"/>
              </a:solidFill>
              <a:latin typeface="+mj-lt"/>
              <a:ea typeface="+mj-ea"/>
              <a:cs typeface="+mj-cs"/>
            </a:endParaRPr>
          </a:p>
          <a:p>
            <a:pPr algn="ctr">
              <a:defRPr/>
            </a:pPr>
            <a:r>
              <a:rPr lang="en-US" sz="3200" b="1" cap="all" dirty="0">
                <a:solidFill>
                  <a:schemeClr val="tx2"/>
                </a:solidFill>
                <a:latin typeface="+mj-lt"/>
                <a:ea typeface="+mj-ea"/>
                <a:cs typeface="+mj-cs"/>
              </a:rPr>
              <a:t>Overview of Database Languages and Architectures</a:t>
            </a:r>
          </a:p>
          <a:p>
            <a:pPr algn="ctr">
              <a:defRPr/>
            </a:pPr>
            <a:endParaRPr lang="en-US" sz="3200" b="1" cap="all" dirty="0">
              <a:solidFill>
                <a:schemeClr val="tx2"/>
              </a:solidFill>
              <a:latin typeface="+mj-lt"/>
              <a:ea typeface="+mj-ea"/>
              <a:cs typeface="+mj-cs"/>
            </a:endParaRPr>
          </a:p>
          <a:p>
            <a:pPr algn="ctr">
              <a:defRPr/>
            </a:pPr>
            <a:r>
              <a:rPr lang="en-US" sz="3200" b="1" cap="all" dirty="0">
                <a:solidFill>
                  <a:schemeClr val="tx2"/>
                </a:solidFill>
                <a:latin typeface="+mj-lt"/>
                <a:ea typeface="+mj-ea"/>
                <a:cs typeface="+mj-cs"/>
              </a:rPr>
              <a:t>Conceptual Data Modeling Using Entities and Relationships</a:t>
            </a:r>
          </a:p>
        </p:txBody>
      </p:sp>
    </p:spTree>
    <p:extLst>
      <p:ext uri="{BB962C8B-B14F-4D97-AF65-F5344CB8AC3E}">
        <p14:creationId xmlns:p14="http://schemas.microsoft.com/office/powerpoint/2010/main" val="71533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677334" y="609600"/>
            <a:ext cx="9858586" cy="1320800"/>
          </a:xfrm>
        </p:spPr>
        <p:txBody>
          <a:bodyPr rtlCol="0">
            <a:noAutofit/>
          </a:bodyPr>
          <a:lstStyle/>
          <a:p>
            <a:pPr algn="just">
              <a:defRPr/>
            </a:pPr>
            <a:r>
              <a:rPr lang="en-US" sz="3200" b="1" dirty="0"/>
              <a:t>Main Characteristics of the Database Approach versus the file-processing approach</a:t>
            </a:r>
          </a:p>
        </p:txBody>
      </p:sp>
      <p:sp>
        <p:nvSpPr>
          <p:cNvPr id="12291" name="Rectangle 3"/>
          <p:cNvSpPr>
            <a:spLocks noGrp="1" noChangeArrowheads="1"/>
          </p:cNvSpPr>
          <p:nvPr>
            <p:ph idx="1"/>
          </p:nvPr>
        </p:nvSpPr>
        <p:spPr>
          <a:xfrm>
            <a:off x="2209800" y="1981200"/>
            <a:ext cx="7404100" cy="4114800"/>
          </a:xfrm>
        </p:spPr>
        <p:txBody>
          <a:bodyPr>
            <a:normAutofit lnSpcReduction="10000"/>
          </a:bodyPr>
          <a:lstStyle/>
          <a:p>
            <a:pPr algn="just" eaLnBrk="1" hangingPunct="1"/>
            <a:r>
              <a:rPr lang="en-US" sz="2400" u="sng" dirty="0"/>
              <a:t>Self-describing nature of a database system:</a:t>
            </a:r>
            <a:r>
              <a:rPr lang="en-US" sz="2400" dirty="0"/>
              <a:t> </a:t>
            </a:r>
          </a:p>
          <a:p>
            <a:pPr lvl="1"/>
            <a:r>
              <a:rPr lang="en-US" sz="1800" dirty="0"/>
              <a:t>A DBMS </a:t>
            </a:r>
            <a:r>
              <a:rPr lang="en-US" sz="1800" b="1" dirty="0"/>
              <a:t>catalog</a:t>
            </a:r>
            <a:r>
              <a:rPr lang="en-US" sz="1800" dirty="0"/>
              <a:t> stores the </a:t>
            </a:r>
            <a:r>
              <a:rPr lang="en-US" sz="1800" i="1" dirty="0"/>
              <a:t>description</a:t>
            </a:r>
            <a:r>
              <a:rPr lang="en-US" sz="1800" dirty="0"/>
              <a:t>  of the database. The description is </a:t>
            </a:r>
            <a:r>
              <a:rPr lang="en-US" sz="1800"/>
              <a:t>called </a:t>
            </a:r>
            <a:r>
              <a:rPr lang="en-US" sz="1800" b="1"/>
              <a:t>meta-data</a:t>
            </a:r>
            <a:r>
              <a:rPr lang="en-US" sz="1800"/>
              <a:t>. </a:t>
            </a:r>
            <a:r>
              <a:rPr lang="en-US" sz="1800" dirty="0"/>
              <a:t>This allows the DBMS software to work with different databases.</a:t>
            </a:r>
          </a:p>
          <a:p>
            <a:pPr algn="just" eaLnBrk="1" hangingPunct="1"/>
            <a:endParaRPr lang="en-US" dirty="0"/>
          </a:p>
          <a:p>
            <a:pPr algn="just" eaLnBrk="1" hangingPunct="1"/>
            <a:r>
              <a:rPr lang="en-US" sz="2400" u="sng" dirty="0"/>
              <a:t>Insulation between programs and data:</a:t>
            </a:r>
            <a:endParaRPr lang="en-US" sz="2400" dirty="0"/>
          </a:p>
          <a:p>
            <a:pPr lvl="1"/>
            <a:r>
              <a:rPr lang="en-US" sz="1800" b="1" dirty="0"/>
              <a:t>Program – data independence</a:t>
            </a:r>
          </a:p>
          <a:p>
            <a:pPr lvl="2"/>
            <a:r>
              <a:rPr lang="en-US" dirty="0"/>
              <a:t>Allows changing data storage structures and operations without having to change the DBMS access programs.</a:t>
            </a:r>
          </a:p>
          <a:p>
            <a:pPr lvl="1"/>
            <a:r>
              <a:rPr lang="en-US" b="1" dirty="0"/>
              <a:t>Program – operation independence</a:t>
            </a:r>
          </a:p>
          <a:p>
            <a:pPr lvl="2"/>
            <a:r>
              <a:rPr lang="en-US" dirty="0"/>
              <a:t>User application programs can operate on the data by invoking operations through their names and parameters regardless how operations are implemented.</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1356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rtlCol="0">
            <a:noAutofit/>
          </a:bodyPr>
          <a:lstStyle/>
          <a:p>
            <a:pPr algn="just">
              <a:defRPr/>
            </a:pPr>
            <a:r>
              <a:rPr lang="en-US" sz="3200" dirty="0"/>
              <a:t>Main Characteristics of the Database Approach</a:t>
            </a:r>
          </a:p>
        </p:txBody>
      </p:sp>
      <p:sp>
        <p:nvSpPr>
          <p:cNvPr id="13315" name="Rectangle 3"/>
          <p:cNvSpPr>
            <a:spLocks noGrp="1" noChangeArrowheads="1"/>
          </p:cNvSpPr>
          <p:nvPr>
            <p:ph idx="1"/>
          </p:nvPr>
        </p:nvSpPr>
        <p:spPr>
          <a:xfrm>
            <a:off x="2209800" y="1981200"/>
            <a:ext cx="7188200" cy="4114800"/>
          </a:xfrm>
        </p:spPr>
        <p:txBody>
          <a:bodyPr/>
          <a:lstStyle/>
          <a:p>
            <a:pPr algn="just" eaLnBrk="1" hangingPunct="1"/>
            <a:r>
              <a:rPr lang="en-US" sz="2400" u="sng" dirty="0"/>
              <a:t>Data Abstraction:</a:t>
            </a:r>
            <a:r>
              <a:rPr lang="en-US" sz="2400" dirty="0"/>
              <a:t> </a:t>
            </a:r>
          </a:p>
          <a:p>
            <a:pPr lvl="1"/>
            <a:r>
              <a:rPr lang="en-US" sz="1800" dirty="0"/>
              <a:t>The characteristics that allows program – data independence and program – operation independence is called data abstraction.</a:t>
            </a:r>
          </a:p>
          <a:p>
            <a:pPr lvl="1"/>
            <a:r>
              <a:rPr lang="en-US" sz="1800" dirty="0"/>
              <a:t>A </a:t>
            </a:r>
            <a:r>
              <a:rPr lang="en-US" sz="1800" b="1" dirty="0"/>
              <a:t>data model</a:t>
            </a:r>
            <a:r>
              <a:rPr lang="en-US" sz="1800" dirty="0"/>
              <a:t> is used to hide storage details and present the users with a </a:t>
            </a:r>
            <a:r>
              <a:rPr lang="en-US" sz="1800" i="1" dirty="0"/>
              <a:t>conceptual view</a:t>
            </a:r>
            <a:r>
              <a:rPr lang="en-US" sz="1800" dirty="0"/>
              <a:t>  of the database.</a:t>
            </a:r>
          </a:p>
          <a:p>
            <a:pPr algn="just" eaLnBrk="1" hangingPunct="1"/>
            <a:endParaRPr lang="en-US" dirty="0"/>
          </a:p>
          <a:p>
            <a:pPr algn="just" eaLnBrk="1" hangingPunct="1"/>
            <a:r>
              <a:rPr lang="en-US" sz="2400" u="sng" dirty="0"/>
              <a:t>Support of multiple views of the data:</a:t>
            </a:r>
            <a:r>
              <a:rPr lang="en-US" sz="2400" dirty="0"/>
              <a:t> </a:t>
            </a:r>
          </a:p>
          <a:p>
            <a:pPr lvl="1"/>
            <a:r>
              <a:rPr lang="en-US" sz="1800" dirty="0"/>
              <a:t>Each user may see a different view of the database, which describes </a:t>
            </a:r>
            <a:r>
              <a:rPr lang="en-US" sz="1800" i="1" dirty="0"/>
              <a:t>only</a:t>
            </a:r>
            <a:r>
              <a:rPr lang="en-US" sz="1800" dirty="0"/>
              <a:t>  the data of interest to that user.</a:t>
            </a:r>
          </a:p>
          <a:p>
            <a:pPr eaLnBrk="1" hangingPunct="1"/>
            <a:endParaRPr lang="en-US" dirty="0"/>
          </a:p>
          <a:p>
            <a:pPr eaLnBrk="1" hangingPunct="1"/>
            <a:endParaRPr lang="en-US"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943946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rtlCol="0">
            <a:noAutofit/>
          </a:bodyPr>
          <a:lstStyle/>
          <a:p>
            <a:pPr algn="just">
              <a:defRPr/>
            </a:pPr>
            <a:r>
              <a:rPr lang="en-US" sz="3200" dirty="0"/>
              <a:t>Main Characteristics of the Database Approach</a:t>
            </a:r>
          </a:p>
        </p:txBody>
      </p:sp>
      <p:sp>
        <p:nvSpPr>
          <p:cNvPr id="23556" name="Rectangle 3"/>
          <p:cNvSpPr>
            <a:spLocks noGrp="1" noChangeArrowheads="1"/>
          </p:cNvSpPr>
          <p:nvPr>
            <p:ph idx="1"/>
          </p:nvPr>
        </p:nvSpPr>
        <p:spPr>
          <a:xfrm>
            <a:off x="2209800" y="1981200"/>
            <a:ext cx="7961472" cy="3390900"/>
          </a:xfrm>
        </p:spPr>
        <p:txBody>
          <a:bodyPr rtlCol="0">
            <a:normAutofit/>
          </a:bodyPr>
          <a:lstStyle/>
          <a:p>
            <a:pPr algn="just">
              <a:defRPr/>
            </a:pPr>
            <a:r>
              <a:rPr lang="en-US" sz="2400" u="sng" dirty="0"/>
              <a:t>Sharing of data and multiuser transaction processing :</a:t>
            </a:r>
          </a:p>
          <a:p>
            <a:pPr lvl="1">
              <a:defRPr/>
            </a:pPr>
            <a:r>
              <a:rPr lang="en-US" sz="1800" dirty="0"/>
              <a:t>Allowing a set of concurrent users to retrieve and to update the  database. Concurrency control within the DBMS guarantees that each </a:t>
            </a:r>
            <a:r>
              <a:rPr lang="en-US" sz="1800" b="1" dirty="0"/>
              <a:t>transaction</a:t>
            </a:r>
            <a:r>
              <a:rPr lang="en-US" sz="1800" dirty="0"/>
              <a:t> is correctly executed or completely aborted. </a:t>
            </a:r>
          </a:p>
          <a:p>
            <a:pPr lvl="1">
              <a:defRPr/>
            </a:pPr>
            <a:endParaRPr lang="en-US" dirty="0"/>
          </a:p>
          <a:p>
            <a:pPr lvl="1">
              <a:defRPr/>
            </a:pPr>
            <a:r>
              <a:rPr lang="en-US" sz="1800" dirty="0"/>
              <a:t>OLTP (Online Transaction Processing) is a major part of database applications.</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55847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Database Users</a:t>
            </a:r>
          </a:p>
        </p:txBody>
      </p:sp>
      <p:sp>
        <p:nvSpPr>
          <p:cNvPr id="15363" name="Rectangle 3"/>
          <p:cNvSpPr>
            <a:spLocks noGrp="1" noChangeArrowheads="1"/>
          </p:cNvSpPr>
          <p:nvPr>
            <p:ph idx="1"/>
          </p:nvPr>
        </p:nvSpPr>
        <p:spPr>
          <a:xfrm>
            <a:off x="677334" y="1452881"/>
            <a:ext cx="10447866" cy="4588482"/>
          </a:xfrm>
        </p:spPr>
        <p:txBody>
          <a:bodyPr/>
          <a:lstStyle/>
          <a:p>
            <a:pPr algn="just"/>
            <a:r>
              <a:rPr lang="en-US" dirty="0"/>
              <a:t>	</a:t>
            </a:r>
            <a:r>
              <a:rPr lang="en-US" sz="3600" dirty="0"/>
              <a:t>Users may be divided into those who </a:t>
            </a:r>
            <a:r>
              <a:rPr lang="en-US" sz="3600" b="1" dirty="0"/>
              <a:t>actually use and control the content </a:t>
            </a:r>
            <a:r>
              <a:rPr lang="en-US" sz="3600" dirty="0"/>
              <a:t>(called “Actors on the Scene”) and</a:t>
            </a:r>
          </a:p>
          <a:p>
            <a:pPr algn="just"/>
            <a:r>
              <a:rPr lang="en-US" sz="3600" dirty="0"/>
              <a:t> those who enable the database to be developed and the DBMS software to be designed and implemented (called “Workers Behind the Scene”).</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24937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Database Users</a:t>
            </a:r>
          </a:p>
        </p:txBody>
      </p:sp>
      <p:sp>
        <p:nvSpPr>
          <p:cNvPr id="25604" name="Rectangle 3"/>
          <p:cNvSpPr>
            <a:spLocks noGrp="1" noChangeArrowheads="1"/>
          </p:cNvSpPr>
          <p:nvPr>
            <p:ph idx="1"/>
          </p:nvPr>
        </p:nvSpPr>
        <p:spPr>
          <a:xfrm>
            <a:off x="677334" y="1258960"/>
            <a:ext cx="9493938" cy="5477120"/>
          </a:xfrm>
        </p:spPr>
        <p:txBody>
          <a:bodyPr rtlCol="0">
            <a:normAutofit fontScale="92500" lnSpcReduction="20000"/>
          </a:bodyPr>
          <a:lstStyle/>
          <a:p>
            <a:pPr>
              <a:buNone/>
              <a:defRPr/>
            </a:pPr>
            <a:r>
              <a:rPr lang="en-US" sz="2400" b="1" dirty="0"/>
              <a:t>Actors on the scene</a:t>
            </a:r>
          </a:p>
          <a:p>
            <a:pPr>
              <a:buNone/>
              <a:defRPr/>
            </a:pPr>
            <a:endParaRPr lang="en-US" sz="2400" dirty="0"/>
          </a:p>
          <a:p>
            <a:pPr lvl="1" algn="just">
              <a:defRPr/>
            </a:pPr>
            <a:r>
              <a:rPr lang="en-US" sz="2000" b="1" dirty="0"/>
              <a:t>Database administrators: </a:t>
            </a:r>
            <a:r>
              <a:rPr lang="en-US" sz="2000" dirty="0"/>
              <a:t>responsible for authorizing access to the database, for co – ordinating and monitoring its use, acquiring software, and hardware resources, controlling its use and monitoring efficiency of operations.</a:t>
            </a:r>
          </a:p>
          <a:p>
            <a:pPr lvl="1" algn="just">
              <a:defRPr/>
            </a:pPr>
            <a:endParaRPr lang="en-US" sz="2000" dirty="0"/>
          </a:p>
          <a:p>
            <a:pPr lvl="1" algn="just">
              <a:defRPr/>
            </a:pPr>
            <a:r>
              <a:rPr lang="en-US" sz="2000" b="1" dirty="0"/>
              <a:t>Database Designers:</a:t>
            </a:r>
            <a:r>
              <a:rPr lang="en-US" sz="2000" dirty="0"/>
              <a:t> responsible to define the content, the structure, the constraints, and functions or transactions against the database. They must communicate with the end-users and understand their needs.</a:t>
            </a:r>
          </a:p>
          <a:p>
            <a:pPr lvl="1" algn="just">
              <a:defRPr/>
            </a:pPr>
            <a:endParaRPr lang="en-US" sz="2000" dirty="0"/>
          </a:p>
          <a:p>
            <a:pPr lvl="1" algn="just">
              <a:defRPr/>
            </a:pPr>
            <a:r>
              <a:rPr lang="en-US" sz="2000" b="1" dirty="0"/>
              <a:t>End-users:</a:t>
            </a:r>
            <a:r>
              <a:rPr lang="en-US" sz="2000" dirty="0"/>
              <a:t> they use the data for queries, reports and some of them update the database content.</a:t>
            </a:r>
          </a:p>
          <a:p>
            <a:pPr lvl="1" algn="just">
              <a:defRPr/>
            </a:pPr>
            <a:endParaRPr lang="en-US" sz="2000" dirty="0"/>
          </a:p>
          <a:p>
            <a:pPr lvl="1" algn="just">
              <a:defRPr/>
            </a:pPr>
            <a:r>
              <a:rPr lang="en-US" sz="2000" b="1" dirty="0"/>
              <a:t>System Analysts and Application Programmers(Software Engineers): </a:t>
            </a:r>
          </a:p>
          <a:p>
            <a:pPr lvl="2" algn="just">
              <a:defRPr/>
            </a:pPr>
            <a:r>
              <a:rPr lang="en-US" sz="1600" dirty="0"/>
              <a:t>System Analyst determine the requirements of end users, especially Naïve and parametric end users and develop specifications for canned transactions that meet these requirements.</a:t>
            </a:r>
          </a:p>
          <a:p>
            <a:pPr lvl="2" algn="just">
              <a:defRPr/>
            </a:pPr>
            <a:r>
              <a:rPr lang="en-US" sz="1600" dirty="0"/>
              <a:t>Application Programmers implement these specifications as programs, then they test, debug, document and maintain these canned transactions.</a:t>
            </a:r>
          </a:p>
        </p:txBody>
      </p:sp>
    </p:spTree>
    <p:extLst>
      <p:ext uri="{BB962C8B-B14F-4D97-AF65-F5344CB8AC3E}">
        <p14:creationId xmlns:p14="http://schemas.microsoft.com/office/powerpoint/2010/main" val="116836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Categories of End-users</a:t>
            </a:r>
          </a:p>
        </p:txBody>
      </p:sp>
      <p:sp>
        <p:nvSpPr>
          <p:cNvPr id="17411" name="Rectangle 3"/>
          <p:cNvSpPr>
            <a:spLocks noGrp="1" noChangeArrowheads="1"/>
          </p:cNvSpPr>
          <p:nvPr>
            <p:ph idx="1"/>
          </p:nvPr>
        </p:nvSpPr>
        <p:spPr>
          <a:xfrm>
            <a:off x="2209800" y="1417638"/>
            <a:ext cx="7961472" cy="4678362"/>
          </a:xfrm>
        </p:spPr>
        <p:txBody>
          <a:bodyPr>
            <a:normAutofit/>
          </a:bodyPr>
          <a:lstStyle/>
          <a:p>
            <a:pPr algn="just" eaLnBrk="1" hangingPunct="1"/>
            <a:r>
              <a:rPr lang="en-US" b="1" dirty="0"/>
              <a:t>Casual </a:t>
            </a:r>
            <a:r>
              <a:rPr lang="en-US" dirty="0"/>
              <a:t>: access database occasionally when needed</a:t>
            </a:r>
          </a:p>
          <a:p>
            <a:pPr algn="just" eaLnBrk="1" hangingPunct="1"/>
            <a:endParaRPr lang="en-US" dirty="0"/>
          </a:p>
          <a:p>
            <a:pPr algn="just" eaLnBrk="1" hangingPunct="1"/>
            <a:r>
              <a:rPr lang="en-US" b="1" dirty="0"/>
              <a:t>Naive or Parametric</a:t>
            </a:r>
            <a:r>
              <a:rPr lang="en-US" dirty="0"/>
              <a:t> : they make up a large section of the end-user population. They use previously well-defined functions in the form of  “canned transactions” against the database. Examples are bank-tellers or reservation clerks who do this activity for an entire shift of operations.</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52526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Categories of End-users</a:t>
            </a:r>
          </a:p>
        </p:txBody>
      </p:sp>
      <p:sp>
        <p:nvSpPr>
          <p:cNvPr id="27652" name="Rectangle 3"/>
          <p:cNvSpPr>
            <a:spLocks noGrp="1" noChangeArrowheads="1"/>
          </p:cNvSpPr>
          <p:nvPr>
            <p:ph idx="1"/>
          </p:nvPr>
        </p:nvSpPr>
        <p:spPr>
          <a:xfrm>
            <a:off x="2209800" y="1417638"/>
            <a:ext cx="7961472" cy="4678362"/>
          </a:xfrm>
        </p:spPr>
        <p:txBody>
          <a:bodyPr rtlCol="0">
            <a:normAutofit/>
          </a:bodyPr>
          <a:lstStyle/>
          <a:p>
            <a:pPr algn="just">
              <a:defRPr/>
            </a:pPr>
            <a:r>
              <a:rPr lang="en-US" b="1" dirty="0"/>
              <a:t>Sophisticated</a:t>
            </a:r>
            <a:r>
              <a:rPr lang="en-US" dirty="0"/>
              <a:t> : these include business analysts, scientists, engineers, others thoroughly familiar with the system capabilities. Many use tools in the form of software packages that work closely with the stored database.</a:t>
            </a:r>
          </a:p>
          <a:p>
            <a:pPr algn="just">
              <a:defRPr/>
            </a:pPr>
            <a:endParaRPr lang="en-US" dirty="0"/>
          </a:p>
          <a:p>
            <a:pPr algn="just">
              <a:defRPr/>
            </a:pPr>
            <a:r>
              <a:rPr lang="en-US" b="1" dirty="0"/>
              <a:t>Stand-alone </a:t>
            </a:r>
            <a:r>
              <a:rPr lang="en-US" dirty="0"/>
              <a:t>: mostly maintain personal databases using ready-to-use packaged applications. An example is a tax program user that creates his or her own internal database.</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71447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Database Users</a:t>
            </a:r>
          </a:p>
        </p:txBody>
      </p:sp>
      <p:sp>
        <p:nvSpPr>
          <p:cNvPr id="19459" name="Rectangle 3"/>
          <p:cNvSpPr>
            <a:spLocks noGrp="1" noChangeArrowheads="1"/>
          </p:cNvSpPr>
          <p:nvPr>
            <p:ph idx="1"/>
          </p:nvPr>
        </p:nvSpPr>
        <p:spPr>
          <a:xfrm>
            <a:off x="919480" y="1926562"/>
            <a:ext cx="8773160" cy="4114800"/>
          </a:xfrm>
        </p:spPr>
        <p:txBody>
          <a:bodyPr>
            <a:noAutofit/>
          </a:bodyPr>
          <a:lstStyle/>
          <a:p>
            <a:pPr algn="just" eaLnBrk="1" hangingPunct="1"/>
            <a:r>
              <a:rPr lang="en-US" sz="3600" dirty="0"/>
              <a:t>Workers behind the scene</a:t>
            </a:r>
          </a:p>
          <a:p>
            <a:pPr algn="just" eaLnBrk="1" hangingPunct="1"/>
            <a:endParaRPr lang="en-US" sz="3600" dirty="0"/>
          </a:p>
          <a:p>
            <a:pPr lvl="1" algn="just" eaLnBrk="1" hangingPunct="1"/>
            <a:r>
              <a:rPr lang="en-US" sz="2000" b="1" dirty="0"/>
              <a:t>DBMS System Designers and Implementers: </a:t>
            </a:r>
            <a:r>
              <a:rPr lang="en-US" sz="2000" dirty="0"/>
              <a:t>design and implement the DBMS modules and interfaces as a software package</a:t>
            </a:r>
          </a:p>
          <a:p>
            <a:pPr lvl="1" algn="just" eaLnBrk="1" hangingPunct="1"/>
            <a:r>
              <a:rPr lang="en-US" sz="2000" b="1" dirty="0"/>
              <a:t>Tool Developers: </a:t>
            </a:r>
            <a:r>
              <a:rPr lang="en-US" sz="2000" dirty="0"/>
              <a:t>design and implement tools.</a:t>
            </a:r>
          </a:p>
          <a:p>
            <a:pPr lvl="1" algn="just" eaLnBrk="1" hangingPunct="1"/>
            <a:r>
              <a:rPr lang="en-US" sz="2000" b="1" dirty="0"/>
              <a:t>Operators and Maintenance Personnel: </a:t>
            </a:r>
            <a:r>
              <a:rPr lang="en-US" sz="2000" dirty="0"/>
              <a:t>actual running and maintenance of the hardware and software environment for the database system.</a:t>
            </a:r>
            <a:endParaRPr lang="en-US" sz="1600" b="1" dirty="0"/>
          </a:p>
        </p:txBody>
      </p:sp>
    </p:spTree>
    <p:extLst>
      <p:ext uri="{BB962C8B-B14F-4D97-AF65-F5344CB8AC3E}">
        <p14:creationId xmlns:p14="http://schemas.microsoft.com/office/powerpoint/2010/main" val="201786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rtlCol="0">
            <a:noAutofit/>
          </a:bodyPr>
          <a:lstStyle/>
          <a:p>
            <a:pPr>
              <a:defRPr/>
            </a:pPr>
            <a:r>
              <a:rPr lang="en-US" sz="2800" dirty="0"/>
              <a:t>Advantages of Using the Database Approach</a:t>
            </a:r>
          </a:p>
        </p:txBody>
      </p:sp>
      <p:sp>
        <p:nvSpPr>
          <p:cNvPr id="20483" name="Rectangle 3"/>
          <p:cNvSpPr>
            <a:spLocks noGrp="1" noChangeArrowheads="1"/>
          </p:cNvSpPr>
          <p:nvPr>
            <p:ph idx="1"/>
          </p:nvPr>
        </p:nvSpPr>
        <p:spPr>
          <a:xfrm>
            <a:off x="1828800" y="1785068"/>
            <a:ext cx="8534400" cy="4525963"/>
          </a:xfrm>
        </p:spPr>
        <p:txBody>
          <a:bodyPr>
            <a:normAutofit/>
          </a:bodyPr>
          <a:lstStyle/>
          <a:p>
            <a:pPr eaLnBrk="1" hangingPunct="1">
              <a:lnSpc>
                <a:spcPct val="90000"/>
              </a:lnSpc>
            </a:pPr>
            <a:r>
              <a:rPr lang="en-US" sz="2400" dirty="0"/>
              <a:t>Controlling redundancy in data storage and in development and maintenance efforts.</a:t>
            </a:r>
          </a:p>
          <a:p>
            <a:pPr eaLnBrk="1" hangingPunct="1">
              <a:lnSpc>
                <a:spcPct val="90000"/>
              </a:lnSpc>
            </a:pPr>
            <a:endParaRPr lang="en-US" sz="2400" dirty="0"/>
          </a:p>
          <a:p>
            <a:pPr eaLnBrk="1" hangingPunct="1">
              <a:lnSpc>
                <a:spcPct val="90000"/>
              </a:lnSpc>
            </a:pPr>
            <a:r>
              <a:rPr lang="en-US" sz="2400" dirty="0"/>
              <a:t>Restricting unauthorized access to data.</a:t>
            </a:r>
          </a:p>
          <a:p>
            <a:pPr eaLnBrk="1" hangingPunct="1">
              <a:lnSpc>
                <a:spcPct val="90000"/>
              </a:lnSpc>
            </a:pPr>
            <a:endParaRPr lang="en-US" sz="2400" dirty="0"/>
          </a:p>
          <a:p>
            <a:pPr eaLnBrk="1" hangingPunct="1">
              <a:lnSpc>
                <a:spcPct val="90000"/>
              </a:lnSpc>
            </a:pPr>
            <a:r>
              <a:rPr lang="en-US" sz="2400" dirty="0"/>
              <a:t>Providing persistent storage for program Objects</a:t>
            </a:r>
          </a:p>
          <a:p>
            <a:pPr eaLnBrk="1" hangingPunct="1">
              <a:lnSpc>
                <a:spcPct val="90000"/>
              </a:lnSpc>
            </a:pPr>
            <a:endParaRPr lang="en-US" sz="2400" dirty="0"/>
          </a:p>
          <a:p>
            <a:pPr eaLnBrk="1" hangingPunct="1">
              <a:lnSpc>
                <a:spcPct val="90000"/>
              </a:lnSpc>
            </a:pPr>
            <a:r>
              <a:rPr lang="en-US" sz="2400" dirty="0"/>
              <a:t>Providing Storage Structures for efficient Query Processing</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00314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rtlCol="0">
            <a:noAutofit/>
          </a:bodyPr>
          <a:lstStyle/>
          <a:p>
            <a:pPr>
              <a:defRPr/>
            </a:pPr>
            <a:r>
              <a:rPr lang="en-US" sz="2800" dirty="0"/>
              <a:t>Advantages of Using the Database Approach</a:t>
            </a:r>
          </a:p>
        </p:txBody>
      </p:sp>
      <p:sp>
        <p:nvSpPr>
          <p:cNvPr id="21507" name="Rectangle 3"/>
          <p:cNvSpPr>
            <a:spLocks noGrp="1" noChangeArrowheads="1"/>
          </p:cNvSpPr>
          <p:nvPr>
            <p:ph idx="1"/>
          </p:nvPr>
        </p:nvSpPr>
        <p:spPr>
          <a:xfrm>
            <a:off x="1975010" y="1709530"/>
            <a:ext cx="8196263" cy="4114800"/>
          </a:xfrm>
        </p:spPr>
        <p:txBody>
          <a:bodyPr>
            <a:normAutofit/>
          </a:bodyPr>
          <a:lstStyle/>
          <a:p>
            <a:pPr algn="just" eaLnBrk="1" hangingPunct="1"/>
            <a:r>
              <a:rPr lang="en-US" dirty="0"/>
              <a:t>Providing backup and recovery services.</a:t>
            </a:r>
          </a:p>
          <a:p>
            <a:pPr algn="just" eaLnBrk="1" hangingPunct="1"/>
            <a:endParaRPr lang="en-US" dirty="0"/>
          </a:p>
          <a:p>
            <a:pPr algn="just" eaLnBrk="1" hangingPunct="1"/>
            <a:r>
              <a:rPr lang="en-US" dirty="0"/>
              <a:t>Providing multiple interfaces to different classes of users.</a:t>
            </a:r>
          </a:p>
          <a:p>
            <a:pPr algn="just" eaLnBrk="1" hangingPunct="1"/>
            <a:endParaRPr lang="en-US" dirty="0"/>
          </a:p>
          <a:p>
            <a:pPr algn="just" eaLnBrk="1" hangingPunct="1"/>
            <a:r>
              <a:rPr lang="en-US" dirty="0"/>
              <a:t>Representing complex relationships among data.</a:t>
            </a:r>
          </a:p>
          <a:p>
            <a:pPr algn="just" eaLnBrk="1" hangingPunct="1"/>
            <a:endParaRPr lang="en-US" dirty="0"/>
          </a:p>
          <a:p>
            <a:pPr algn="just" eaLnBrk="1" hangingPunct="1"/>
            <a:r>
              <a:rPr lang="en-US" dirty="0"/>
              <a:t>Enforcing integrity constraints on the database.</a:t>
            </a:r>
          </a:p>
          <a:p>
            <a:pPr algn="just" eaLnBrk="1" hangingPunct="1"/>
            <a:endParaRPr lang="en-US" dirty="0"/>
          </a:p>
          <a:p>
            <a:pPr algn="just" eaLnBrk="1" hangingPunct="1"/>
            <a:r>
              <a:rPr lang="en-US" dirty="0"/>
              <a:t>Permitting Inferencing and Actions using rules</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263839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rtlCol="0">
            <a:normAutofit/>
          </a:bodyPr>
          <a:lstStyle/>
          <a:p>
            <a:pPr>
              <a:defRPr/>
            </a:pPr>
            <a:r>
              <a:rPr lang="en-US"/>
              <a:t>Types of Databases and Database Applications</a:t>
            </a:r>
          </a:p>
        </p:txBody>
      </p:sp>
      <p:sp>
        <p:nvSpPr>
          <p:cNvPr id="5123" name="Rectangle 3"/>
          <p:cNvSpPr>
            <a:spLocks noGrp="1" noChangeArrowheads="1"/>
          </p:cNvSpPr>
          <p:nvPr>
            <p:ph idx="1"/>
          </p:nvPr>
        </p:nvSpPr>
        <p:spPr>
          <a:xfrm>
            <a:off x="1524000" y="1887540"/>
            <a:ext cx="9144000" cy="4062500"/>
          </a:xfrm>
        </p:spPr>
        <p:txBody>
          <a:bodyPr/>
          <a:lstStyle/>
          <a:p>
            <a:pPr eaLnBrk="1" hangingPunct="1"/>
            <a:r>
              <a:rPr lang="en-US" dirty="0"/>
              <a:t>Numeric and Textual Databases</a:t>
            </a:r>
          </a:p>
          <a:p>
            <a:pPr algn="just" eaLnBrk="1" hangingPunct="1"/>
            <a:r>
              <a:rPr lang="en-US" dirty="0"/>
              <a:t>Multimedia Databases</a:t>
            </a:r>
          </a:p>
          <a:p>
            <a:pPr algn="just" eaLnBrk="1" hangingPunct="1"/>
            <a:r>
              <a:rPr lang="en-US" dirty="0"/>
              <a:t>Geographic Information Systems (GIS)</a:t>
            </a:r>
          </a:p>
          <a:p>
            <a:pPr algn="just" eaLnBrk="1" hangingPunct="1"/>
            <a:r>
              <a:rPr lang="en-US" dirty="0"/>
              <a:t>Data Warehouses and Online Analytical Processing (OLAP)</a:t>
            </a:r>
          </a:p>
          <a:p>
            <a:pPr eaLnBrk="1" hangingPunct="1"/>
            <a:r>
              <a:rPr lang="en-US" dirty="0"/>
              <a:t>Real-time and Active Databases</a:t>
            </a:r>
          </a:p>
          <a:p>
            <a:pPr eaLnBrk="1" hangingPunct="1">
              <a:buFont typeface="Wingdings" pitchFamily="2" charset="2"/>
              <a:buNone/>
            </a:pPr>
            <a:r>
              <a:rPr lang="en-US" b="1" i="1" dirty="0">
                <a:solidFill>
                  <a:srgbClr val="000000"/>
                </a:solidFill>
              </a:rPr>
              <a:t>	</a:t>
            </a:r>
          </a:p>
        </p:txBody>
      </p:sp>
      <p:sp>
        <p:nvSpPr>
          <p:cNvPr id="2" name="Footer Placeholder 1"/>
          <p:cNvSpPr>
            <a:spLocks noGrp="1"/>
          </p:cNvSpPr>
          <p:nvPr>
            <p:ph type="ftr" sz="quarter" idx="11"/>
          </p:nvPr>
        </p:nvSpPr>
        <p:spPr/>
        <p:txBody>
          <a:bodyPr/>
          <a:lstStyle/>
          <a:p>
            <a:r>
              <a:rPr lang="en-US" dirty="0"/>
              <a:t>DEPT OF CSE,AIET,MIJAR</a:t>
            </a:r>
          </a:p>
        </p:txBody>
      </p:sp>
    </p:spTree>
    <p:extLst>
      <p:ext uri="{BB962C8B-B14F-4D97-AF65-F5344CB8AC3E}">
        <p14:creationId xmlns:p14="http://schemas.microsoft.com/office/powerpoint/2010/main" val="252602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rtlCol="0">
            <a:noAutofit/>
          </a:bodyPr>
          <a:lstStyle/>
          <a:p>
            <a:pPr algn="just">
              <a:defRPr/>
            </a:pPr>
            <a:r>
              <a:rPr lang="en-US" sz="3200" dirty="0"/>
              <a:t>Additional Implications of Using the Database Approach</a:t>
            </a:r>
          </a:p>
        </p:txBody>
      </p:sp>
      <p:sp>
        <p:nvSpPr>
          <p:cNvPr id="22531" name="Rectangle 3"/>
          <p:cNvSpPr>
            <a:spLocks noGrp="1" noChangeArrowheads="1"/>
          </p:cNvSpPr>
          <p:nvPr>
            <p:ph idx="1"/>
          </p:nvPr>
        </p:nvSpPr>
        <p:spPr>
          <a:xfrm>
            <a:off x="1828800" y="1669774"/>
            <a:ext cx="7961472" cy="4114800"/>
          </a:xfrm>
        </p:spPr>
        <p:txBody>
          <a:bodyPr>
            <a:normAutofit/>
          </a:bodyPr>
          <a:lstStyle/>
          <a:p>
            <a:pPr algn="just" eaLnBrk="1" hangingPunct="1"/>
            <a:r>
              <a:rPr lang="en-US" b="1" dirty="0"/>
              <a:t>Potential for enforcing standards:</a:t>
            </a:r>
            <a:r>
              <a:rPr lang="en-US" dirty="0"/>
              <a:t> </a:t>
            </a:r>
          </a:p>
          <a:p>
            <a:pPr lvl="1"/>
            <a:r>
              <a:rPr lang="en-US" sz="1800" dirty="0"/>
              <a:t>This is very crucial for the success of database applications in large organizations Standards refer to data item names, display formats, screens, report structures, meta-data (description of data) etc.</a:t>
            </a:r>
          </a:p>
          <a:p>
            <a:pPr algn="just" eaLnBrk="1" hangingPunct="1"/>
            <a:endParaRPr lang="en-US" b="1" dirty="0"/>
          </a:p>
          <a:p>
            <a:pPr algn="just" eaLnBrk="1" hangingPunct="1"/>
            <a:r>
              <a:rPr lang="en-US" b="1" dirty="0"/>
              <a:t>Reduced application development time: </a:t>
            </a:r>
          </a:p>
          <a:p>
            <a:pPr lvl="1"/>
            <a:r>
              <a:rPr lang="en-US" dirty="0"/>
              <a:t>I</a:t>
            </a:r>
            <a:r>
              <a:rPr lang="en-US" sz="1800" dirty="0"/>
              <a:t>ncremental time to add each new application is reduced.</a:t>
            </a:r>
          </a:p>
          <a:p>
            <a:pPr eaLnBrk="1" hangingPunct="1">
              <a:buFont typeface="Wingdings" pitchFamily="2" charset="2"/>
              <a:buNone/>
            </a:pPr>
            <a:endParaRPr lang="en-US"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707856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rtlCol="0">
            <a:noAutofit/>
          </a:bodyPr>
          <a:lstStyle/>
          <a:p>
            <a:pPr algn="just">
              <a:defRPr/>
            </a:pPr>
            <a:r>
              <a:rPr lang="en-US" sz="3200" dirty="0"/>
              <a:t>Additional Implications of Using the Database Approach</a:t>
            </a:r>
          </a:p>
        </p:txBody>
      </p:sp>
      <p:sp>
        <p:nvSpPr>
          <p:cNvPr id="32772" name="Rectangle 3"/>
          <p:cNvSpPr>
            <a:spLocks noGrp="1" noChangeArrowheads="1"/>
          </p:cNvSpPr>
          <p:nvPr>
            <p:ph idx="1"/>
          </p:nvPr>
        </p:nvSpPr>
        <p:spPr>
          <a:xfrm>
            <a:off x="2027584" y="1669774"/>
            <a:ext cx="8143689" cy="4426226"/>
          </a:xfrm>
        </p:spPr>
        <p:txBody>
          <a:bodyPr rtlCol="0">
            <a:normAutofit/>
          </a:bodyPr>
          <a:lstStyle/>
          <a:p>
            <a:pPr algn="just">
              <a:defRPr/>
            </a:pPr>
            <a:r>
              <a:rPr lang="en-US" b="1" dirty="0"/>
              <a:t>Flexibility to change data structures: </a:t>
            </a:r>
          </a:p>
          <a:p>
            <a:pPr lvl="1">
              <a:defRPr/>
            </a:pPr>
            <a:r>
              <a:rPr lang="en-US" sz="1800" dirty="0"/>
              <a:t>Database structure may evolve as new requirements are defined. </a:t>
            </a:r>
          </a:p>
          <a:p>
            <a:pPr algn="just">
              <a:defRPr/>
            </a:pPr>
            <a:endParaRPr lang="en-US" dirty="0"/>
          </a:p>
          <a:p>
            <a:pPr algn="just">
              <a:defRPr/>
            </a:pPr>
            <a:r>
              <a:rPr lang="en-US" b="1" dirty="0"/>
              <a:t>Availability of up-to-date information:</a:t>
            </a:r>
          </a:p>
          <a:p>
            <a:pPr lvl="1">
              <a:defRPr/>
            </a:pPr>
            <a:r>
              <a:rPr lang="en-US" sz="1800" dirty="0"/>
              <a:t>Very important for on-line transaction systems such as airline, hotel, car reservations.</a:t>
            </a:r>
          </a:p>
          <a:p>
            <a:pPr algn="just">
              <a:defRPr/>
            </a:pPr>
            <a:endParaRPr lang="en-US" dirty="0"/>
          </a:p>
          <a:p>
            <a:pPr algn="just">
              <a:defRPr/>
            </a:pPr>
            <a:r>
              <a:rPr lang="en-US" b="1" dirty="0"/>
              <a:t>Economies of scale</a:t>
            </a:r>
            <a:r>
              <a:rPr lang="en-US" b="1"/>
              <a:t>: </a:t>
            </a:r>
          </a:p>
          <a:p>
            <a:pPr lvl="1">
              <a:defRPr/>
            </a:pPr>
            <a:r>
              <a:rPr lang="en-US"/>
              <a:t>B</a:t>
            </a:r>
            <a:r>
              <a:rPr lang="en-US" sz="1800"/>
              <a:t>y </a:t>
            </a:r>
            <a:r>
              <a:rPr lang="en-US" sz="1800" dirty="0"/>
              <a:t>consolidating data and applications across departments wasteful overlap of resources and personnel can be avoided.</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487551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2209800" y="291548"/>
            <a:ext cx="7835900" cy="1143000"/>
          </a:xfrm>
        </p:spPr>
        <p:txBody>
          <a:bodyPr rtlCol="0">
            <a:noAutofit/>
          </a:bodyPr>
          <a:lstStyle/>
          <a:p>
            <a:pPr>
              <a:defRPr/>
            </a:pPr>
            <a:r>
              <a:rPr lang="en-US" sz="2800" dirty="0"/>
              <a:t>Brief History of Database Applications</a:t>
            </a:r>
          </a:p>
        </p:txBody>
      </p:sp>
      <p:sp>
        <p:nvSpPr>
          <p:cNvPr id="24579" name="Rectangle 3"/>
          <p:cNvSpPr>
            <a:spLocks noGrp="1" noChangeArrowheads="1"/>
          </p:cNvSpPr>
          <p:nvPr>
            <p:ph idx="1"/>
          </p:nvPr>
        </p:nvSpPr>
        <p:spPr>
          <a:xfrm>
            <a:off x="1958008" y="1524318"/>
            <a:ext cx="8087692" cy="4876482"/>
          </a:xfrm>
        </p:spPr>
        <p:txBody>
          <a:bodyPr>
            <a:normAutofit/>
          </a:bodyPr>
          <a:lstStyle/>
          <a:p>
            <a:pPr algn="just" eaLnBrk="1" hangingPunct="1">
              <a:lnSpc>
                <a:spcPct val="90000"/>
              </a:lnSpc>
            </a:pPr>
            <a:r>
              <a:rPr lang="en-US" b="1" dirty="0"/>
              <a:t>Early Database Applications: </a:t>
            </a:r>
            <a:r>
              <a:rPr lang="en-US" dirty="0"/>
              <a:t>The Hierarchical and Network Models were introduced in mid 1960’s and dominated during the seventies. A bulk of the worldwide database processing still occurs using these models.</a:t>
            </a:r>
          </a:p>
          <a:p>
            <a:pPr algn="just" eaLnBrk="1" hangingPunct="1">
              <a:lnSpc>
                <a:spcPct val="90000"/>
              </a:lnSpc>
            </a:pPr>
            <a:endParaRPr lang="en-US" b="1" dirty="0"/>
          </a:p>
          <a:p>
            <a:pPr algn="just" eaLnBrk="1" hangingPunct="1">
              <a:lnSpc>
                <a:spcPct val="90000"/>
              </a:lnSpc>
            </a:pPr>
            <a:r>
              <a:rPr lang="en-US" b="1" dirty="0"/>
              <a:t>Relational Model based Systems: </a:t>
            </a:r>
            <a:r>
              <a:rPr lang="en-US" dirty="0"/>
              <a:t>The model that was originally introduced in 1970 was heavily researched and experimented with in IBM and the universities. Relational DBMS Products emerged in the 1980’s.</a:t>
            </a:r>
            <a:endParaRPr lang="en-US" b="1"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62508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rtlCol="0">
            <a:noAutofit/>
          </a:bodyPr>
          <a:lstStyle/>
          <a:p>
            <a:pPr algn="just">
              <a:defRPr/>
            </a:pPr>
            <a:r>
              <a:rPr lang="en-US" sz="3200" dirty="0"/>
              <a:t>Historical Development of Database Technology</a:t>
            </a:r>
          </a:p>
        </p:txBody>
      </p:sp>
      <p:sp>
        <p:nvSpPr>
          <p:cNvPr id="25603" name="Rectangle 3"/>
          <p:cNvSpPr>
            <a:spLocks noGrp="1" noChangeArrowheads="1"/>
          </p:cNvSpPr>
          <p:nvPr>
            <p:ph idx="1"/>
          </p:nvPr>
        </p:nvSpPr>
        <p:spPr>
          <a:xfrm>
            <a:off x="1828800" y="1583608"/>
            <a:ext cx="8342472" cy="4893392"/>
          </a:xfrm>
        </p:spPr>
        <p:txBody>
          <a:bodyPr/>
          <a:lstStyle/>
          <a:p>
            <a:pPr algn="just" eaLnBrk="1" hangingPunct="1">
              <a:lnSpc>
                <a:spcPct val="90000"/>
              </a:lnSpc>
            </a:pPr>
            <a:r>
              <a:rPr lang="en-US" sz="2400" b="1" dirty="0"/>
              <a:t>Object-oriented applications: </a:t>
            </a:r>
            <a:r>
              <a:rPr lang="en-US" sz="2400" dirty="0"/>
              <a:t>OODBMSs were introduced in late 1980’s and early 1990’s to cater to the need of complex data processing in CAD and other applications. Their use has not taken off much.</a:t>
            </a:r>
          </a:p>
          <a:p>
            <a:pPr algn="just" eaLnBrk="1" hangingPunct="1">
              <a:lnSpc>
                <a:spcPct val="90000"/>
              </a:lnSpc>
            </a:pPr>
            <a:endParaRPr lang="en-US" sz="2400" b="1" dirty="0"/>
          </a:p>
          <a:p>
            <a:pPr algn="just" eaLnBrk="1" hangingPunct="1">
              <a:lnSpc>
                <a:spcPct val="90000"/>
              </a:lnSpc>
            </a:pPr>
            <a:r>
              <a:rPr lang="en-US" sz="2400" b="1" dirty="0"/>
              <a:t>Data on the Web and E-commerce Applications: </a:t>
            </a:r>
            <a:r>
              <a:rPr lang="en-US" sz="2400" dirty="0"/>
              <a:t>Web contains data in HTML (Hypertext markup language) with links among pages. This has given rise to a new set of applications and E-commerce is using new standards like XML (</a:t>
            </a:r>
            <a:r>
              <a:rPr lang="en-US" sz="2400" dirty="0" err="1"/>
              <a:t>eXtended</a:t>
            </a:r>
            <a:r>
              <a:rPr lang="en-US" sz="2400" dirty="0"/>
              <a:t>  Markup Language).</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637315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68DC5C-4A57-91DA-6375-CAD3057691FE}"/>
              </a:ext>
            </a:extLst>
          </p:cNvPr>
          <p:cNvPicPr>
            <a:picLocks noGrp="1" noChangeAspect="1"/>
          </p:cNvPicPr>
          <p:nvPr>
            <p:ph idx="1"/>
          </p:nvPr>
        </p:nvPicPr>
        <p:blipFill>
          <a:blip r:embed="rId2"/>
          <a:stretch>
            <a:fillRect/>
          </a:stretch>
        </p:blipFill>
        <p:spPr>
          <a:xfrm>
            <a:off x="365760" y="894080"/>
            <a:ext cx="9235439" cy="5262879"/>
          </a:xfrm>
        </p:spPr>
      </p:pic>
      <p:sp>
        <p:nvSpPr>
          <p:cNvPr id="4" name="Footer Placeholder 3">
            <a:extLst>
              <a:ext uri="{FF2B5EF4-FFF2-40B4-BE49-F238E27FC236}">
                <a16:creationId xmlns:a16="http://schemas.microsoft.com/office/drawing/2014/main" id="{FDC04975-1BC4-7A5F-F05E-27CE1FE0A5BA}"/>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271239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b="1">
                <a:solidFill>
                  <a:srgbClr val="000000"/>
                </a:solidFill>
              </a:rPr>
              <a:t> </a:t>
            </a:r>
            <a:r>
              <a:rPr lang="en-US"/>
              <a:t>When not to use a DBMS</a:t>
            </a:r>
            <a:endParaRPr lang="en-US" b="1">
              <a:solidFill>
                <a:srgbClr val="000000"/>
              </a:solidFill>
            </a:endParaRPr>
          </a:p>
        </p:txBody>
      </p:sp>
      <p:sp>
        <p:nvSpPr>
          <p:cNvPr id="27651" name="Rectangle 3"/>
          <p:cNvSpPr>
            <a:spLocks noGrp="1" noChangeArrowheads="1"/>
          </p:cNvSpPr>
          <p:nvPr>
            <p:ph idx="1"/>
          </p:nvPr>
        </p:nvSpPr>
        <p:spPr>
          <a:xfrm>
            <a:off x="1828800" y="1570038"/>
            <a:ext cx="8342472" cy="4678362"/>
          </a:xfrm>
        </p:spPr>
        <p:txBody>
          <a:bodyPr/>
          <a:lstStyle/>
          <a:p>
            <a:pPr algn="just" eaLnBrk="1" hangingPunct="1">
              <a:lnSpc>
                <a:spcPct val="90000"/>
              </a:lnSpc>
            </a:pPr>
            <a:r>
              <a:rPr lang="en-US" sz="2400" b="1" dirty="0"/>
              <a:t>Main inhibitors (costs) of using a DBMS</a:t>
            </a:r>
            <a:r>
              <a:rPr lang="en-US" sz="2400" dirty="0"/>
              <a:t>:</a:t>
            </a:r>
          </a:p>
          <a:p>
            <a:pPr lvl="1" algn="just" eaLnBrk="1" hangingPunct="1">
              <a:lnSpc>
                <a:spcPct val="90000"/>
              </a:lnSpc>
            </a:pPr>
            <a:r>
              <a:rPr lang="en-US" sz="2000" dirty="0"/>
              <a:t>High initial investment and possible need for additional hardware.</a:t>
            </a:r>
          </a:p>
          <a:p>
            <a:pPr lvl="1" algn="just" eaLnBrk="1" hangingPunct="1">
              <a:lnSpc>
                <a:spcPct val="90000"/>
              </a:lnSpc>
            </a:pPr>
            <a:r>
              <a:rPr lang="en-US" sz="2000" dirty="0"/>
              <a:t>Overhead for providing generality, security, concurrency control, recovery, and  integrity functions. </a:t>
            </a:r>
          </a:p>
          <a:p>
            <a:pPr algn="just" eaLnBrk="1" hangingPunct="1">
              <a:lnSpc>
                <a:spcPct val="90000"/>
              </a:lnSpc>
            </a:pPr>
            <a:endParaRPr lang="en-US" sz="2400" b="1" dirty="0"/>
          </a:p>
          <a:p>
            <a:pPr algn="just" eaLnBrk="1" hangingPunct="1">
              <a:lnSpc>
                <a:spcPct val="90000"/>
              </a:lnSpc>
            </a:pPr>
            <a:r>
              <a:rPr lang="en-US" sz="2400" b="1" dirty="0"/>
              <a:t>When a DBMS may be unnecessary:</a:t>
            </a:r>
          </a:p>
          <a:p>
            <a:pPr lvl="1" algn="just" eaLnBrk="1" hangingPunct="1">
              <a:lnSpc>
                <a:spcPct val="90000"/>
              </a:lnSpc>
            </a:pPr>
            <a:r>
              <a:rPr lang="en-US" sz="2000" dirty="0"/>
              <a:t>If the database and applications are simple, well defined, and not expected to change.</a:t>
            </a:r>
          </a:p>
          <a:p>
            <a:pPr lvl="1" algn="just" eaLnBrk="1" hangingPunct="1">
              <a:lnSpc>
                <a:spcPct val="90000"/>
              </a:lnSpc>
            </a:pPr>
            <a:r>
              <a:rPr lang="en-US" sz="2000" dirty="0"/>
              <a:t>If there are stringent real-time requirements that may not be met because of DBMS overhead.</a:t>
            </a:r>
          </a:p>
          <a:p>
            <a:pPr lvl="1" algn="just" eaLnBrk="1" hangingPunct="1">
              <a:lnSpc>
                <a:spcPct val="90000"/>
              </a:lnSpc>
            </a:pPr>
            <a:r>
              <a:rPr lang="en-US" sz="2000" dirty="0"/>
              <a:t>If access to data by multiple users is not required.</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24335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b="1">
                <a:solidFill>
                  <a:srgbClr val="000000"/>
                </a:solidFill>
              </a:rPr>
              <a:t> </a:t>
            </a:r>
            <a:r>
              <a:rPr lang="en-US"/>
              <a:t>When not to use a DBMS</a:t>
            </a:r>
          </a:p>
        </p:txBody>
      </p:sp>
      <p:sp>
        <p:nvSpPr>
          <p:cNvPr id="28675" name="Rectangle 3"/>
          <p:cNvSpPr>
            <a:spLocks noGrp="1" noChangeArrowheads="1"/>
          </p:cNvSpPr>
          <p:nvPr>
            <p:ph idx="1"/>
          </p:nvPr>
        </p:nvSpPr>
        <p:spPr/>
        <p:txBody>
          <a:bodyPr/>
          <a:lstStyle/>
          <a:p>
            <a:pPr eaLnBrk="1" hangingPunct="1"/>
            <a:r>
              <a:rPr lang="en-US" b="1" dirty="0"/>
              <a:t>When no DBMS may suffice:</a:t>
            </a:r>
          </a:p>
          <a:p>
            <a:pPr lvl="1" eaLnBrk="1" hangingPunct="1"/>
            <a:r>
              <a:rPr lang="en-US" dirty="0"/>
              <a:t>If the database system is not able to handle the complexity of data because of modeling limitations</a:t>
            </a:r>
          </a:p>
          <a:p>
            <a:pPr lvl="1" eaLnBrk="1" hangingPunct="1"/>
            <a:endParaRPr lang="en-US" dirty="0"/>
          </a:p>
          <a:p>
            <a:pPr lvl="1" eaLnBrk="1" hangingPunct="1"/>
            <a:r>
              <a:rPr lang="en-US" dirty="0"/>
              <a:t>If the database users need special operations not supported by the DBMS.</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68849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Data Models</a:t>
            </a:r>
            <a:endParaRPr lang="en-US" b="1">
              <a:solidFill>
                <a:srgbClr val="000000"/>
              </a:solidFill>
            </a:endParaRPr>
          </a:p>
        </p:txBody>
      </p:sp>
      <p:sp>
        <p:nvSpPr>
          <p:cNvPr id="29699" name="Rectangle 3"/>
          <p:cNvSpPr>
            <a:spLocks noGrp="1" noChangeArrowheads="1"/>
          </p:cNvSpPr>
          <p:nvPr>
            <p:ph idx="1"/>
          </p:nvPr>
        </p:nvSpPr>
        <p:spPr/>
        <p:txBody>
          <a:bodyPr>
            <a:normAutofit/>
          </a:bodyPr>
          <a:lstStyle/>
          <a:p>
            <a:pPr algn="just" eaLnBrk="1" hangingPunct="1"/>
            <a:r>
              <a:rPr lang="en-US" b="1" dirty="0"/>
              <a:t>Data Model</a:t>
            </a:r>
            <a:r>
              <a:rPr lang="en-US" dirty="0"/>
              <a:t>: A set of concepts to describe the </a:t>
            </a:r>
            <a:r>
              <a:rPr lang="en-US" i="1" dirty="0"/>
              <a:t>structure</a:t>
            </a:r>
            <a:r>
              <a:rPr lang="en-US" dirty="0"/>
              <a:t> of a database,</a:t>
            </a:r>
            <a:r>
              <a:rPr lang="en-US" i="1" dirty="0"/>
              <a:t> </a:t>
            </a:r>
            <a:r>
              <a:rPr lang="en-US" dirty="0"/>
              <a:t>and certain</a:t>
            </a:r>
            <a:r>
              <a:rPr lang="en-US" i="1" dirty="0"/>
              <a:t> constraints</a:t>
            </a:r>
            <a:r>
              <a:rPr lang="en-US" dirty="0"/>
              <a:t> that the database should obey.</a:t>
            </a:r>
          </a:p>
          <a:p>
            <a:pPr algn="just" eaLnBrk="1" hangingPunct="1"/>
            <a:endParaRPr lang="en-US" dirty="0"/>
          </a:p>
          <a:p>
            <a:pPr algn="just" eaLnBrk="1" hangingPunct="1"/>
            <a:r>
              <a:rPr lang="en-US" b="1" dirty="0"/>
              <a:t>Data Model Operations</a:t>
            </a:r>
            <a:r>
              <a:rPr lang="en-US" dirty="0"/>
              <a:t>: Operations for specifying database retrievals and updates by referring to the concepts of the data model. Operations on the data model may include </a:t>
            </a:r>
            <a:r>
              <a:rPr lang="en-US" i="1" dirty="0"/>
              <a:t>basic operations</a:t>
            </a:r>
            <a:r>
              <a:rPr lang="en-US" dirty="0"/>
              <a:t> and </a:t>
            </a:r>
            <a:r>
              <a:rPr lang="en-US" i="1" dirty="0"/>
              <a:t>user-defined operations</a:t>
            </a:r>
            <a:r>
              <a:rPr lang="en-US" dirty="0"/>
              <a:t>.</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414304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Categories of data models</a:t>
            </a:r>
            <a:endParaRPr lang="en-US" u="sng">
              <a:solidFill>
                <a:srgbClr val="000000"/>
              </a:solidFill>
            </a:endParaRPr>
          </a:p>
        </p:txBody>
      </p:sp>
      <p:sp>
        <p:nvSpPr>
          <p:cNvPr id="30723" name="Rectangle 3"/>
          <p:cNvSpPr>
            <a:spLocks noGrp="1" noChangeArrowheads="1"/>
          </p:cNvSpPr>
          <p:nvPr>
            <p:ph idx="1"/>
          </p:nvPr>
        </p:nvSpPr>
        <p:spPr/>
        <p:txBody>
          <a:bodyPr>
            <a:normAutofit/>
          </a:bodyPr>
          <a:lstStyle/>
          <a:p>
            <a:pPr eaLnBrk="1" hangingPunct="1">
              <a:lnSpc>
                <a:spcPct val="90000"/>
              </a:lnSpc>
            </a:pPr>
            <a:r>
              <a:rPr lang="en-US" b="1" dirty="0"/>
              <a:t>Conceptual</a:t>
            </a:r>
            <a:r>
              <a:rPr lang="en-US" dirty="0"/>
              <a:t> (</a:t>
            </a:r>
            <a:r>
              <a:rPr lang="en-US" b="1" dirty="0"/>
              <a:t>high-level</a:t>
            </a:r>
            <a:r>
              <a:rPr lang="en-US" dirty="0"/>
              <a:t>, </a:t>
            </a:r>
            <a:r>
              <a:rPr lang="en-US" b="1" dirty="0"/>
              <a:t>semantic</a:t>
            </a:r>
            <a:r>
              <a:rPr lang="en-US" dirty="0"/>
              <a:t>) data models</a:t>
            </a:r>
          </a:p>
          <a:p>
            <a:pPr lvl="1">
              <a:lnSpc>
                <a:spcPct val="90000"/>
              </a:lnSpc>
            </a:pPr>
            <a:r>
              <a:rPr lang="en-US" sz="1800" dirty="0"/>
              <a:t>Provide concepts that are close to the way many users </a:t>
            </a:r>
            <a:r>
              <a:rPr lang="en-US" sz="1800" i="1" dirty="0"/>
              <a:t>perceive</a:t>
            </a:r>
            <a:r>
              <a:rPr lang="en-US" sz="1800" dirty="0"/>
              <a:t> data. (Also called </a:t>
            </a:r>
            <a:r>
              <a:rPr lang="en-US" sz="1800" b="1" dirty="0"/>
              <a:t>entity-based</a:t>
            </a:r>
            <a:r>
              <a:rPr lang="en-US" sz="1800" dirty="0"/>
              <a:t> or </a:t>
            </a:r>
            <a:r>
              <a:rPr lang="en-US" sz="1800" b="1" dirty="0"/>
              <a:t>object-based</a:t>
            </a:r>
            <a:r>
              <a:rPr lang="en-US" sz="1800" dirty="0"/>
              <a:t> data models.)</a:t>
            </a:r>
          </a:p>
          <a:p>
            <a:pPr eaLnBrk="1" hangingPunct="1">
              <a:lnSpc>
                <a:spcPct val="90000"/>
              </a:lnSpc>
            </a:pPr>
            <a:endParaRPr lang="en-US" dirty="0"/>
          </a:p>
          <a:p>
            <a:pPr eaLnBrk="1" hangingPunct="1">
              <a:lnSpc>
                <a:spcPct val="90000"/>
              </a:lnSpc>
            </a:pPr>
            <a:r>
              <a:rPr lang="en-US" b="1" dirty="0"/>
              <a:t>Physical</a:t>
            </a:r>
            <a:r>
              <a:rPr lang="en-US" dirty="0"/>
              <a:t> (</a:t>
            </a:r>
            <a:r>
              <a:rPr lang="en-US" b="1" dirty="0"/>
              <a:t>low-level</a:t>
            </a:r>
            <a:r>
              <a:rPr lang="en-US" dirty="0"/>
              <a:t>, </a:t>
            </a:r>
            <a:r>
              <a:rPr lang="en-US" b="1" dirty="0"/>
              <a:t>internal</a:t>
            </a:r>
            <a:r>
              <a:rPr lang="en-US" dirty="0"/>
              <a:t>) data models</a:t>
            </a:r>
          </a:p>
          <a:p>
            <a:pPr lvl="1">
              <a:lnSpc>
                <a:spcPct val="90000"/>
              </a:lnSpc>
            </a:pPr>
            <a:r>
              <a:rPr lang="en-US" sz="1800" dirty="0"/>
              <a:t>Provide concepts that describe details of how data is stored in the computer.</a:t>
            </a:r>
          </a:p>
          <a:p>
            <a:pPr eaLnBrk="1" hangingPunct="1">
              <a:lnSpc>
                <a:spcPct val="90000"/>
              </a:lnSpc>
            </a:pPr>
            <a:endParaRPr lang="en-US" dirty="0"/>
          </a:p>
          <a:p>
            <a:pPr eaLnBrk="1" hangingPunct="1">
              <a:lnSpc>
                <a:spcPct val="90000"/>
              </a:lnSpc>
            </a:pPr>
            <a:r>
              <a:rPr lang="en-US" b="1" dirty="0"/>
              <a:t>Implementation</a:t>
            </a:r>
            <a:r>
              <a:rPr lang="en-US" dirty="0"/>
              <a:t> (</a:t>
            </a:r>
            <a:r>
              <a:rPr lang="en-US" b="1" dirty="0"/>
              <a:t>representational</a:t>
            </a:r>
            <a:r>
              <a:rPr lang="en-US" dirty="0"/>
              <a:t>) data models</a:t>
            </a:r>
          </a:p>
          <a:p>
            <a:pPr lvl="1">
              <a:lnSpc>
                <a:spcPct val="90000"/>
              </a:lnSpc>
            </a:pPr>
            <a:r>
              <a:rPr lang="en-US" sz="1800" dirty="0"/>
              <a:t>Provide concepts that fall between the above two, balancing user views with some computer storage details.</a:t>
            </a:r>
            <a:endParaRPr lang="en-US" sz="1800" b="1"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868145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209800" y="198783"/>
            <a:ext cx="7772400" cy="1143000"/>
          </a:xfrm>
        </p:spPr>
        <p:txBody>
          <a:bodyPr rtlCol="0">
            <a:noAutofit/>
          </a:bodyPr>
          <a:lstStyle/>
          <a:p>
            <a:pPr>
              <a:defRPr/>
            </a:pPr>
            <a:r>
              <a:rPr lang="en-US" sz="2800" dirty="0"/>
              <a:t>Schemas, Instances and Database State</a:t>
            </a:r>
            <a:endParaRPr lang="en-US" sz="2800" b="1" dirty="0">
              <a:solidFill>
                <a:srgbClr val="000000"/>
              </a:solidFill>
            </a:endParaRPr>
          </a:p>
        </p:txBody>
      </p:sp>
      <p:sp>
        <p:nvSpPr>
          <p:cNvPr id="45060" name="Rectangle 3"/>
          <p:cNvSpPr>
            <a:spLocks noGrp="1" noChangeArrowheads="1"/>
          </p:cNvSpPr>
          <p:nvPr>
            <p:ph idx="1"/>
          </p:nvPr>
        </p:nvSpPr>
        <p:spPr>
          <a:xfrm>
            <a:off x="1676402" y="1622425"/>
            <a:ext cx="8494871" cy="4343400"/>
          </a:xfrm>
        </p:spPr>
        <p:txBody>
          <a:bodyPr rtlCol="0">
            <a:normAutofit fontScale="92500" lnSpcReduction="20000"/>
          </a:bodyPr>
          <a:lstStyle/>
          <a:p>
            <a:pPr algn="just">
              <a:defRPr/>
            </a:pPr>
            <a:r>
              <a:rPr lang="en-US" b="1" dirty="0"/>
              <a:t>Database Schema</a:t>
            </a:r>
          </a:p>
          <a:p>
            <a:pPr lvl="1">
              <a:lnSpc>
                <a:spcPct val="90000"/>
              </a:lnSpc>
              <a:defRPr/>
            </a:pPr>
            <a:r>
              <a:rPr lang="en-US" sz="1800" dirty="0"/>
              <a:t>The </a:t>
            </a:r>
            <a:r>
              <a:rPr lang="en-US" sz="1800" i="1" dirty="0"/>
              <a:t>description</a:t>
            </a:r>
            <a:r>
              <a:rPr lang="en-US" sz="1800" dirty="0"/>
              <a:t> of a database. Includes descriptions of the database structure and the constraints that should hold on the database.</a:t>
            </a:r>
          </a:p>
          <a:p>
            <a:pPr algn="just">
              <a:defRPr/>
            </a:pPr>
            <a:endParaRPr lang="en-US" dirty="0"/>
          </a:p>
          <a:p>
            <a:pPr algn="just">
              <a:defRPr/>
            </a:pPr>
            <a:r>
              <a:rPr lang="en-US" b="1" dirty="0"/>
              <a:t>Schema Diagram</a:t>
            </a:r>
            <a:endParaRPr lang="en-US" dirty="0"/>
          </a:p>
          <a:p>
            <a:pPr lvl="1">
              <a:lnSpc>
                <a:spcPct val="90000"/>
              </a:lnSpc>
              <a:defRPr/>
            </a:pPr>
            <a:r>
              <a:rPr lang="en-US" sz="1800" dirty="0"/>
              <a:t>A diagrammatic display of (some aspects of) a database schema.</a:t>
            </a:r>
          </a:p>
          <a:p>
            <a:pPr algn="just">
              <a:defRPr/>
            </a:pPr>
            <a:endParaRPr lang="en-US" dirty="0"/>
          </a:p>
          <a:p>
            <a:pPr algn="just">
              <a:defRPr/>
            </a:pPr>
            <a:r>
              <a:rPr lang="en-US" b="1" dirty="0"/>
              <a:t>Schema Construct</a:t>
            </a:r>
            <a:endParaRPr lang="en-US" dirty="0"/>
          </a:p>
          <a:p>
            <a:pPr lvl="1">
              <a:lnSpc>
                <a:spcPct val="90000"/>
              </a:lnSpc>
              <a:defRPr/>
            </a:pPr>
            <a:r>
              <a:rPr lang="en-US" sz="1800" dirty="0"/>
              <a:t>A component of the schema or an object within the schema, e.g., STUDENT, COURSE.</a:t>
            </a:r>
          </a:p>
          <a:p>
            <a:pPr algn="just">
              <a:defRPr/>
            </a:pPr>
            <a:endParaRPr lang="en-US" dirty="0"/>
          </a:p>
          <a:p>
            <a:pPr algn="just">
              <a:defRPr/>
            </a:pPr>
            <a:r>
              <a:rPr lang="en-US" b="1" dirty="0"/>
              <a:t>Database State</a:t>
            </a:r>
            <a:endParaRPr lang="en-US" dirty="0"/>
          </a:p>
          <a:p>
            <a:pPr lvl="1">
              <a:lnSpc>
                <a:spcPct val="90000"/>
              </a:lnSpc>
              <a:defRPr/>
            </a:pPr>
            <a:r>
              <a:rPr lang="en-US" sz="1800" dirty="0"/>
              <a:t>The actual data stored in a database at a </a:t>
            </a:r>
            <a:r>
              <a:rPr lang="en-US" sz="1800" i="1" dirty="0"/>
              <a:t>particular moment in time</a:t>
            </a:r>
            <a:r>
              <a:rPr lang="en-US" sz="1800" dirty="0"/>
              <a:t>. Also called </a:t>
            </a:r>
            <a:r>
              <a:rPr lang="en-US" sz="1800" b="1" dirty="0"/>
              <a:t>snapshot or instance or occurrence</a:t>
            </a:r>
            <a:r>
              <a:rPr lang="en-US" sz="1800" dirty="0"/>
              <a:t>.</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92688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1"/>
            <a:ext cx="8229600" cy="931863"/>
          </a:xfrm>
        </p:spPr>
        <p:txBody>
          <a:bodyPr/>
          <a:lstStyle/>
          <a:p>
            <a:pPr eaLnBrk="1" hangingPunct="1"/>
            <a:r>
              <a:rPr lang="en-US" dirty="0"/>
              <a:t>Basic Definitions</a:t>
            </a:r>
          </a:p>
        </p:txBody>
      </p:sp>
      <p:sp>
        <p:nvSpPr>
          <p:cNvPr id="6147" name="Rectangle 3"/>
          <p:cNvSpPr>
            <a:spLocks noGrp="1" noChangeArrowheads="1"/>
          </p:cNvSpPr>
          <p:nvPr>
            <p:ph idx="1"/>
          </p:nvPr>
        </p:nvSpPr>
        <p:spPr>
          <a:xfrm>
            <a:off x="1981200" y="1600202"/>
            <a:ext cx="8001000" cy="5401479"/>
          </a:xfrm>
        </p:spPr>
        <p:txBody>
          <a:bodyPr wrap="square">
            <a:spAutoFit/>
          </a:bodyPr>
          <a:lstStyle/>
          <a:p>
            <a:pPr algn="just" eaLnBrk="1" hangingPunct="1"/>
            <a:r>
              <a:rPr lang="en-US" sz="1800" b="1" dirty="0"/>
              <a:t>Database</a:t>
            </a:r>
            <a:r>
              <a:rPr lang="en-US" sz="1800" dirty="0"/>
              <a:t>: A collection of related data.</a:t>
            </a:r>
          </a:p>
          <a:p>
            <a:pPr lvl="1"/>
            <a:endParaRPr lang="en-US" sz="900" dirty="0"/>
          </a:p>
          <a:p>
            <a:pPr algn="just" eaLnBrk="1" hangingPunct="1"/>
            <a:r>
              <a:rPr lang="en-US" sz="1800" b="1" dirty="0"/>
              <a:t>Data</a:t>
            </a:r>
            <a:r>
              <a:rPr lang="en-US" sz="1800" dirty="0"/>
              <a:t>: Known facts that can be recorded and have an implicit meaning.</a:t>
            </a:r>
          </a:p>
          <a:p>
            <a:pPr lvl="1"/>
            <a:endParaRPr lang="en-US" sz="900" dirty="0"/>
          </a:p>
          <a:p>
            <a:pPr algn="just" eaLnBrk="1" hangingPunct="1"/>
            <a:r>
              <a:rPr lang="en-US" sz="1800" b="1" dirty="0"/>
              <a:t>Mini-world or Universe of discourse(</a:t>
            </a:r>
            <a:r>
              <a:rPr lang="en-US" sz="1800" b="1" dirty="0" err="1"/>
              <a:t>UoD</a:t>
            </a:r>
            <a:r>
              <a:rPr lang="en-US" sz="1800" b="1" dirty="0"/>
              <a:t>)</a:t>
            </a:r>
            <a:r>
              <a:rPr lang="en-US" sz="1800" dirty="0"/>
              <a:t>: Some part of the real world about which data is stored in a database. For example, student grades and transcripts at a university.</a:t>
            </a:r>
          </a:p>
          <a:p>
            <a:pPr lvl="1"/>
            <a:endParaRPr lang="en-US" sz="900" dirty="0"/>
          </a:p>
          <a:p>
            <a:pPr algn="just" eaLnBrk="1" hangingPunct="1"/>
            <a:r>
              <a:rPr lang="en-US" sz="1800" b="1" dirty="0"/>
              <a:t>Database Management System (DBMS)</a:t>
            </a:r>
            <a:r>
              <a:rPr lang="en-US" sz="1800" dirty="0"/>
              <a:t>: A collection of programs that enables users to create and maintain database. DBMS is a general-purpose software system that facilitates the processes of defining, constructing, manipulating and sharing databases among various users and applications.</a:t>
            </a:r>
          </a:p>
          <a:p>
            <a:pPr lvl="1"/>
            <a:endParaRPr lang="en-US" sz="900" dirty="0"/>
          </a:p>
          <a:p>
            <a:pPr algn="just" eaLnBrk="1" hangingPunct="1"/>
            <a:r>
              <a:rPr lang="en-US" sz="1800" b="1" dirty="0"/>
              <a:t>Database System</a:t>
            </a:r>
            <a:r>
              <a:rPr lang="en-US" sz="1800" dirty="0"/>
              <a:t>: The DBMS software together with the database.  Sometimes, the applications are also included.</a:t>
            </a:r>
          </a:p>
          <a:p>
            <a:pPr eaLnBrk="1" hangingPunct="1"/>
            <a:endParaRPr lang="en-US" sz="1800" dirty="0"/>
          </a:p>
        </p:txBody>
      </p:sp>
      <p:sp>
        <p:nvSpPr>
          <p:cNvPr id="2" name="Footer Placeholder 1"/>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644112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rtlCol="0">
            <a:noAutofit/>
          </a:bodyPr>
          <a:lstStyle/>
          <a:p>
            <a:pPr>
              <a:defRPr/>
            </a:pPr>
            <a:r>
              <a:rPr lang="en-US" sz="3200" dirty="0"/>
              <a:t>Database Schema Vs. Database State</a:t>
            </a:r>
            <a:endParaRPr lang="en-US" sz="3200" b="1" dirty="0">
              <a:solidFill>
                <a:srgbClr val="000000"/>
              </a:solidFill>
            </a:endParaRPr>
          </a:p>
        </p:txBody>
      </p:sp>
      <p:sp>
        <p:nvSpPr>
          <p:cNvPr id="46083" name="Rectangle 3"/>
          <p:cNvSpPr>
            <a:spLocks noGrp="1" noChangeArrowheads="1"/>
          </p:cNvSpPr>
          <p:nvPr>
            <p:ph idx="1"/>
          </p:nvPr>
        </p:nvSpPr>
        <p:spPr>
          <a:xfrm>
            <a:off x="1941672" y="1583608"/>
            <a:ext cx="8229600" cy="4893392"/>
          </a:xfrm>
        </p:spPr>
        <p:txBody>
          <a:bodyPr rtlCol="0">
            <a:normAutofit/>
          </a:bodyPr>
          <a:lstStyle/>
          <a:p>
            <a:pPr algn="just">
              <a:defRPr/>
            </a:pPr>
            <a:r>
              <a:rPr lang="en-US" b="1" dirty="0"/>
              <a:t>Initial Database State</a:t>
            </a:r>
          </a:p>
          <a:p>
            <a:pPr lvl="1">
              <a:lnSpc>
                <a:spcPct val="90000"/>
              </a:lnSpc>
              <a:defRPr/>
            </a:pPr>
            <a:r>
              <a:rPr lang="en-US" sz="1800" dirty="0"/>
              <a:t>Refers to the database when it is loaded</a:t>
            </a:r>
          </a:p>
          <a:p>
            <a:pPr algn="just">
              <a:defRPr/>
            </a:pPr>
            <a:endParaRPr lang="en-US" dirty="0"/>
          </a:p>
          <a:p>
            <a:pPr algn="just">
              <a:defRPr/>
            </a:pPr>
            <a:r>
              <a:rPr lang="en-US" b="1" dirty="0"/>
              <a:t>Valid State</a:t>
            </a:r>
          </a:p>
          <a:p>
            <a:pPr lvl="1">
              <a:lnSpc>
                <a:spcPct val="90000"/>
              </a:lnSpc>
              <a:defRPr/>
            </a:pPr>
            <a:r>
              <a:rPr lang="en-US" sz="1800" dirty="0"/>
              <a:t>A state that satisfies the structure and constraints of the database.</a:t>
            </a:r>
          </a:p>
          <a:p>
            <a:pPr algn="just">
              <a:defRPr/>
            </a:pPr>
            <a:endParaRPr lang="en-US" dirty="0"/>
          </a:p>
          <a:p>
            <a:pPr>
              <a:defRPr/>
            </a:pPr>
            <a:r>
              <a:rPr lang="en-US" b="1" dirty="0"/>
              <a:t>Distinction</a:t>
            </a:r>
          </a:p>
          <a:p>
            <a:pPr lvl="1">
              <a:lnSpc>
                <a:spcPct val="90000"/>
              </a:lnSpc>
              <a:defRPr/>
            </a:pPr>
            <a:r>
              <a:rPr lang="en-US" sz="1400" dirty="0"/>
              <a:t>The </a:t>
            </a:r>
            <a:r>
              <a:rPr lang="en-US" sz="1400" b="1" dirty="0"/>
              <a:t>database schema</a:t>
            </a:r>
            <a:r>
              <a:rPr lang="en-US" sz="1400" dirty="0"/>
              <a:t> changes </a:t>
            </a:r>
            <a:r>
              <a:rPr lang="en-US" sz="1400" i="1" dirty="0"/>
              <a:t>very infrequently</a:t>
            </a:r>
            <a:r>
              <a:rPr lang="en-US" sz="1400" dirty="0"/>
              <a:t>. The </a:t>
            </a:r>
            <a:r>
              <a:rPr lang="en-US" sz="1400" b="1" dirty="0"/>
              <a:t>database state</a:t>
            </a:r>
            <a:r>
              <a:rPr lang="en-US" sz="1400" dirty="0"/>
              <a:t> changes </a:t>
            </a:r>
            <a:r>
              <a:rPr lang="en-US" sz="1400" i="1" dirty="0"/>
              <a:t>every time the database is updated.</a:t>
            </a:r>
          </a:p>
          <a:p>
            <a:pPr lvl="1">
              <a:lnSpc>
                <a:spcPct val="90000"/>
              </a:lnSpc>
              <a:defRPr/>
            </a:pPr>
            <a:r>
              <a:rPr lang="en-US" sz="1400" b="1" dirty="0"/>
              <a:t>Schema is also called intension, whereas state is called extension.</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889705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buFont typeface="Times"/>
              <a:buNone/>
            </a:pPr>
            <a:r>
              <a:rPr lang="en-US"/>
              <a:t>Three-Schema Architecture</a:t>
            </a:r>
            <a:endParaRPr lang="en-US" b="1">
              <a:solidFill>
                <a:srgbClr val="000000"/>
              </a:solidFill>
            </a:endParaRPr>
          </a:p>
        </p:txBody>
      </p:sp>
      <p:sp>
        <p:nvSpPr>
          <p:cNvPr id="37891" name="Rectangle 3"/>
          <p:cNvSpPr>
            <a:spLocks noGrp="1" noChangeArrowheads="1"/>
          </p:cNvSpPr>
          <p:nvPr>
            <p:ph idx="1"/>
          </p:nvPr>
        </p:nvSpPr>
        <p:spPr/>
        <p:txBody>
          <a:bodyPr/>
          <a:lstStyle/>
          <a:p>
            <a:pPr eaLnBrk="1" hangingPunct="1"/>
            <a:r>
              <a:rPr lang="en-US" dirty="0"/>
              <a:t>Proposed to support DBMS characteristics of:</a:t>
            </a:r>
          </a:p>
          <a:p>
            <a:pPr lvl="1" eaLnBrk="1" hangingPunct="1"/>
            <a:endParaRPr lang="en-US" b="1" dirty="0"/>
          </a:p>
          <a:p>
            <a:pPr lvl="1" eaLnBrk="1" hangingPunct="1"/>
            <a:r>
              <a:rPr lang="en-US" b="1" dirty="0"/>
              <a:t>Program-data independence</a:t>
            </a:r>
            <a:r>
              <a:rPr lang="en-US" dirty="0"/>
              <a:t>.</a:t>
            </a:r>
          </a:p>
          <a:p>
            <a:pPr lvl="1" eaLnBrk="1" hangingPunct="1"/>
            <a:endParaRPr lang="en-US" dirty="0"/>
          </a:p>
          <a:p>
            <a:pPr lvl="1" eaLnBrk="1" hangingPunct="1"/>
            <a:r>
              <a:rPr lang="en-US" dirty="0"/>
              <a:t>Support of </a:t>
            </a:r>
            <a:r>
              <a:rPr lang="en-US" b="1" dirty="0"/>
              <a:t>multiple views</a:t>
            </a:r>
            <a:r>
              <a:rPr lang="en-US" dirty="0"/>
              <a:t> of the data.</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39796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buFont typeface="Times"/>
              <a:buNone/>
            </a:pPr>
            <a:r>
              <a:rPr lang="en-US"/>
              <a:t>Three-Schema Architecture</a:t>
            </a:r>
            <a:endParaRPr lang="en-US" b="1">
              <a:solidFill>
                <a:srgbClr val="000000"/>
              </a:solidFill>
            </a:endParaRPr>
          </a:p>
        </p:txBody>
      </p:sp>
      <p:sp>
        <p:nvSpPr>
          <p:cNvPr id="38915" name="Rectangle 3"/>
          <p:cNvSpPr>
            <a:spLocks noGrp="1" noChangeArrowheads="1"/>
          </p:cNvSpPr>
          <p:nvPr>
            <p:ph idx="1"/>
          </p:nvPr>
        </p:nvSpPr>
        <p:spPr/>
        <p:txBody>
          <a:bodyPr>
            <a:normAutofit/>
          </a:bodyPr>
          <a:lstStyle/>
          <a:p>
            <a:pPr eaLnBrk="1" hangingPunct="1">
              <a:lnSpc>
                <a:spcPct val="90000"/>
              </a:lnSpc>
            </a:pPr>
            <a:r>
              <a:rPr lang="en-US" dirty="0"/>
              <a:t>Defines DBMS schemas at </a:t>
            </a:r>
            <a:r>
              <a:rPr lang="en-US" i="1" dirty="0"/>
              <a:t>three levels</a:t>
            </a:r>
            <a:r>
              <a:rPr lang="en-US" dirty="0"/>
              <a:t>:	</a:t>
            </a:r>
          </a:p>
          <a:p>
            <a:pPr lvl="1" algn="just" eaLnBrk="1" hangingPunct="1">
              <a:lnSpc>
                <a:spcPct val="90000"/>
              </a:lnSpc>
            </a:pPr>
            <a:endParaRPr lang="en-US" b="1" dirty="0"/>
          </a:p>
          <a:p>
            <a:pPr lvl="1" algn="just" eaLnBrk="1" hangingPunct="1">
              <a:lnSpc>
                <a:spcPct val="90000"/>
              </a:lnSpc>
            </a:pPr>
            <a:r>
              <a:rPr lang="en-US" b="1" dirty="0"/>
              <a:t>Internal schema</a:t>
            </a:r>
            <a:r>
              <a:rPr lang="en-US" dirty="0"/>
              <a:t> at the internal level to describe physical storage structures and access paths. Typically uses a </a:t>
            </a:r>
            <a:r>
              <a:rPr lang="en-US" i="1" dirty="0"/>
              <a:t>physical</a:t>
            </a:r>
            <a:r>
              <a:rPr lang="en-US" dirty="0"/>
              <a:t> data model.</a:t>
            </a:r>
          </a:p>
          <a:p>
            <a:pPr lvl="1" algn="just" eaLnBrk="1" hangingPunct="1">
              <a:lnSpc>
                <a:spcPct val="90000"/>
              </a:lnSpc>
            </a:pPr>
            <a:endParaRPr lang="en-US" dirty="0"/>
          </a:p>
          <a:p>
            <a:pPr lvl="1" algn="just" eaLnBrk="1" hangingPunct="1">
              <a:lnSpc>
                <a:spcPct val="90000"/>
              </a:lnSpc>
            </a:pPr>
            <a:r>
              <a:rPr lang="en-US" b="1" dirty="0"/>
              <a:t>Conceptual schema</a:t>
            </a:r>
            <a:r>
              <a:rPr lang="en-US" dirty="0"/>
              <a:t> at the conceptual level to describe the structure and constraints for the </a:t>
            </a:r>
            <a:r>
              <a:rPr lang="en-US" i="1" dirty="0"/>
              <a:t>whole</a:t>
            </a:r>
            <a:r>
              <a:rPr lang="en-US" dirty="0"/>
              <a:t> database for a community of users. Uses a </a:t>
            </a:r>
            <a:r>
              <a:rPr lang="en-US" i="1" dirty="0"/>
              <a:t>conceptual</a:t>
            </a:r>
            <a:r>
              <a:rPr lang="en-US" dirty="0"/>
              <a:t> or an </a:t>
            </a:r>
            <a:r>
              <a:rPr lang="en-US" i="1" dirty="0"/>
              <a:t>implementation</a:t>
            </a:r>
            <a:r>
              <a:rPr lang="en-US" dirty="0"/>
              <a:t> data model.</a:t>
            </a:r>
          </a:p>
          <a:p>
            <a:pPr lvl="1" algn="just" eaLnBrk="1" hangingPunct="1">
              <a:lnSpc>
                <a:spcPct val="90000"/>
              </a:lnSpc>
            </a:pPr>
            <a:endParaRPr lang="en-US" dirty="0"/>
          </a:p>
          <a:p>
            <a:pPr lvl="1" algn="just" eaLnBrk="1" hangingPunct="1">
              <a:lnSpc>
                <a:spcPct val="90000"/>
              </a:lnSpc>
            </a:pPr>
            <a:r>
              <a:rPr lang="en-US" b="1" dirty="0"/>
              <a:t>External schemas</a:t>
            </a:r>
            <a:r>
              <a:rPr lang="en-US" dirty="0"/>
              <a:t> at the external level to describe the various user views. Usually uses the same data model as the conceptual level.</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206385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t>Three-Schema Architecture</a:t>
            </a:r>
          </a:p>
        </p:txBody>
      </p:sp>
      <p:pic>
        <p:nvPicPr>
          <p:cNvPr id="39939" name="Content Placeholder 4" descr="scan0019.jpg"/>
          <p:cNvPicPr>
            <a:picLocks noGrp="1" noChangeAspect="1"/>
          </p:cNvPicPr>
          <p:nvPr>
            <p:ph idx="1"/>
          </p:nvPr>
        </p:nvPicPr>
        <p:blipFill>
          <a:blip r:embed="rId3" cstate="print"/>
          <a:stretch>
            <a:fillRect/>
          </a:stretch>
        </p:blipFill>
        <p:spPr>
          <a:xfrm>
            <a:off x="2039742" y="1600200"/>
            <a:ext cx="8131530" cy="4350026"/>
          </a:xfrm>
        </p:spPr>
      </p:pic>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701486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buFont typeface="Times"/>
              <a:buNone/>
            </a:pPr>
            <a:r>
              <a:rPr lang="en-US"/>
              <a:t>Three-Schema Architecture</a:t>
            </a:r>
            <a:endParaRPr lang="en-US" b="1">
              <a:solidFill>
                <a:srgbClr val="000000"/>
              </a:solidFill>
            </a:endParaRPr>
          </a:p>
        </p:txBody>
      </p:sp>
      <p:sp>
        <p:nvSpPr>
          <p:cNvPr id="40963" name="Rectangle 3"/>
          <p:cNvSpPr>
            <a:spLocks noGrp="1" noChangeArrowheads="1"/>
          </p:cNvSpPr>
          <p:nvPr>
            <p:ph idx="1"/>
          </p:nvPr>
        </p:nvSpPr>
        <p:spPr/>
        <p:txBody>
          <a:bodyPr/>
          <a:lstStyle/>
          <a:p>
            <a:pPr algn="just" eaLnBrk="1" hangingPunct="1">
              <a:spcBef>
                <a:spcPct val="0"/>
              </a:spcBef>
              <a:buFontTx/>
              <a:buNone/>
            </a:pPr>
            <a:r>
              <a:rPr lang="en-US" b="1" dirty="0"/>
              <a:t>	Mappings</a:t>
            </a:r>
            <a:r>
              <a:rPr lang="en-US" dirty="0"/>
              <a:t> among schema levels are needed to transform requests and data. Programs refer to an external schema, and are mapped by the DBMS to the internal schema for execution.</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4082425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09800" y="76200"/>
            <a:ext cx="7772400" cy="1143000"/>
          </a:xfrm>
        </p:spPr>
        <p:txBody>
          <a:bodyPr/>
          <a:lstStyle/>
          <a:p>
            <a:pPr eaLnBrk="1" hangingPunct="1">
              <a:buFont typeface="Times"/>
              <a:buNone/>
            </a:pPr>
            <a:r>
              <a:rPr lang="en-US" dirty="0"/>
              <a:t>Data Independence</a:t>
            </a:r>
            <a:endParaRPr lang="en-US" b="1" dirty="0">
              <a:solidFill>
                <a:srgbClr val="000000"/>
              </a:solidFill>
            </a:endParaRPr>
          </a:p>
        </p:txBody>
      </p:sp>
      <p:sp>
        <p:nvSpPr>
          <p:cNvPr id="51204" name="Rectangle 3"/>
          <p:cNvSpPr>
            <a:spLocks noGrp="1" noChangeArrowheads="1"/>
          </p:cNvSpPr>
          <p:nvPr>
            <p:ph idx="1"/>
          </p:nvPr>
        </p:nvSpPr>
        <p:spPr>
          <a:xfrm>
            <a:off x="1961322" y="1546225"/>
            <a:ext cx="8375374" cy="4114800"/>
          </a:xfrm>
        </p:spPr>
        <p:txBody>
          <a:bodyPr rtlCol="0">
            <a:normAutofit/>
          </a:bodyPr>
          <a:lstStyle/>
          <a:p>
            <a:pPr algn="just">
              <a:defRPr/>
            </a:pPr>
            <a:r>
              <a:rPr lang="en-US" dirty="0">
                <a:sym typeface="Wingdings" pitchFamily="2" charset="2"/>
              </a:rPr>
              <a:t>The capacity to change the schema at one level of a database system without having to change the system at the next higher level.</a:t>
            </a:r>
          </a:p>
          <a:p>
            <a:pPr algn="just">
              <a:defRPr/>
            </a:pPr>
            <a:endParaRPr lang="en-US" b="1" dirty="0">
              <a:sym typeface="Wingdings" pitchFamily="2" charset="2"/>
            </a:endParaRPr>
          </a:p>
          <a:p>
            <a:pPr algn="just">
              <a:defRPr/>
            </a:pPr>
            <a:r>
              <a:rPr lang="en-US" dirty="0">
                <a:sym typeface="Wingdings" pitchFamily="2" charset="2"/>
              </a:rPr>
              <a:t>Two types of data independences:</a:t>
            </a:r>
            <a:endParaRPr lang="en-US" dirty="0"/>
          </a:p>
          <a:p>
            <a:pPr lvl="1" algn="just">
              <a:defRPr/>
            </a:pPr>
            <a:r>
              <a:rPr lang="en-US" b="1" dirty="0"/>
              <a:t>Logical Data Independence</a:t>
            </a:r>
            <a:r>
              <a:rPr lang="en-US" dirty="0"/>
              <a:t>: The capacity to change the conceptual schema without having to change the external schemas and their application programs.</a:t>
            </a:r>
          </a:p>
          <a:p>
            <a:pPr lvl="1" algn="just">
              <a:defRPr/>
            </a:pPr>
            <a:endParaRPr lang="en-US" dirty="0"/>
          </a:p>
          <a:p>
            <a:pPr lvl="1" algn="just">
              <a:defRPr/>
            </a:pPr>
            <a:r>
              <a:rPr lang="en-US" b="1" dirty="0"/>
              <a:t>Physical Data Independence</a:t>
            </a:r>
            <a:r>
              <a:rPr lang="en-US" dirty="0"/>
              <a:t>: The capacity to change the internal schema without having to change the conceptual schema.</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06317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buFont typeface="Times"/>
              <a:buNone/>
            </a:pPr>
            <a:r>
              <a:rPr lang="en-US" dirty="0"/>
              <a:t>Data Independence</a:t>
            </a:r>
            <a:endParaRPr lang="en-US" b="1" dirty="0">
              <a:solidFill>
                <a:srgbClr val="000000"/>
              </a:solidFill>
            </a:endParaRPr>
          </a:p>
        </p:txBody>
      </p:sp>
      <p:sp>
        <p:nvSpPr>
          <p:cNvPr id="43011" name="Rectangle 3"/>
          <p:cNvSpPr>
            <a:spLocks noGrp="1" noChangeArrowheads="1"/>
          </p:cNvSpPr>
          <p:nvPr>
            <p:ph idx="1"/>
          </p:nvPr>
        </p:nvSpPr>
        <p:spPr/>
        <p:txBody>
          <a:bodyPr/>
          <a:lstStyle/>
          <a:p>
            <a:pPr algn="just" eaLnBrk="1" hangingPunct="1">
              <a:spcBef>
                <a:spcPct val="0"/>
              </a:spcBef>
            </a:pPr>
            <a:r>
              <a:rPr lang="en-US" dirty="0"/>
              <a:t>When a schema at a lower level is changed, only the </a:t>
            </a:r>
            <a:r>
              <a:rPr lang="en-US" b="1" dirty="0"/>
              <a:t>mappings</a:t>
            </a:r>
            <a:r>
              <a:rPr lang="en-US" dirty="0"/>
              <a:t> between this schema and higher-level schemas need to be changed in a DBMS that fully supports data independence. </a:t>
            </a:r>
          </a:p>
          <a:p>
            <a:pPr algn="just" eaLnBrk="1" hangingPunct="1">
              <a:spcBef>
                <a:spcPct val="0"/>
              </a:spcBef>
            </a:pPr>
            <a:endParaRPr lang="en-US" dirty="0"/>
          </a:p>
          <a:p>
            <a:pPr algn="just" eaLnBrk="1" hangingPunct="1">
              <a:spcBef>
                <a:spcPct val="0"/>
              </a:spcBef>
            </a:pPr>
            <a:r>
              <a:rPr lang="en-US" dirty="0"/>
              <a:t>The higher-level schemas themselves are </a:t>
            </a:r>
            <a:r>
              <a:rPr lang="en-US" i="1" dirty="0"/>
              <a:t>unchanged</a:t>
            </a:r>
            <a:r>
              <a:rPr lang="en-US" dirty="0"/>
              <a:t>.  </a:t>
            </a:r>
          </a:p>
          <a:p>
            <a:pPr algn="just" eaLnBrk="1" hangingPunct="1">
              <a:spcBef>
                <a:spcPct val="0"/>
              </a:spcBef>
            </a:pPr>
            <a:endParaRPr lang="en-US" dirty="0"/>
          </a:p>
          <a:p>
            <a:pPr algn="just" eaLnBrk="1" hangingPunct="1">
              <a:spcBef>
                <a:spcPct val="0"/>
              </a:spcBef>
            </a:pPr>
            <a:r>
              <a:rPr lang="en-US" dirty="0"/>
              <a:t>Hence, the application programs need not be changed since they refer to the external schemas.</a:t>
            </a:r>
          </a:p>
          <a:p>
            <a:pPr algn="just" eaLnBrk="1" hangingPunct="1">
              <a:spcBef>
                <a:spcPct val="0"/>
              </a:spcBef>
            </a:pPr>
            <a:endParaRPr lang="en-US"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680000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buFont typeface="Times"/>
              <a:buNone/>
            </a:pPr>
            <a:r>
              <a:rPr lang="en-US"/>
              <a:t>DBMS Languages</a:t>
            </a:r>
            <a:endParaRPr lang="en-US" b="1">
              <a:solidFill>
                <a:srgbClr val="000000"/>
              </a:solidFill>
            </a:endParaRPr>
          </a:p>
        </p:txBody>
      </p:sp>
      <p:sp>
        <p:nvSpPr>
          <p:cNvPr id="44035" name="Rectangle 3"/>
          <p:cNvSpPr>
            <a:spLocks noGrp="1" noChangeArrowheads="1"/>
          </p:cNvSpPr>
          <p:nvPr>
            <p:ph idx="1"/>
          </p:nvPr>
        </p:nvSpPr>
        <p:spPr/>
        <p:txBody>
          <a:bodyPr>
            <a:normAutofit/>
          </a:bodyPr>
          <a:lstStyle/>
          <a:p>
            <a:pPr algn="just" eaLnBrk="1" hangingPunct="1">
              <a:buFont typeface="Times"/>
              <a:buChar char="•"/>
            </a:pPr>
            <a:r>
              <a:rPr lang="en-US" b="1" dirty="0"/>
              <a:t>Data Definition Language</a:t>
            </a:r>
            <a:r>
              <a:rPr lang="en-US" dirty="0"/>
              <a:t> (</a:t>
            </a:r>
            <a:r>
              <a:rPr lang="en-US" b="1" dirty="0"/>
              <a:t>DDL</a:t>
            </a:r>
            <a:r>
              <a:rPr lang="en-US" dirty="0"/>
              <a:t>): Used by the DBA and database designers to specify the </a:t>
            </a:r>
            <a:r>
              <a:rPr lang="en-US" i="1" dirty="0"/>
              <a:t>conceptual schema</a:t>
            </a:r>
            <a:r>
              <a:rPr lang="en-US" dirty="0"/>
              <a:t> of a database. In many DBMSs, the DDL is also used to define internal and external schemas (views). In some DBMSs, separate </a:t>
            </a:r>
            <a:r>
              <a:rPr lang="en-US" b="1" dirty="0"/>
              <a:t>storage definition language</a:t>
            </a:r>
            <a:r>
              <a:rPr lang="en-US" dirty="0"/>
              <a:t> (</a:t>
            </a:r>
            <a:r>
              <a:rPr lang="en-US" b="1" dirty="0"/>
              <a:t>SDL</a:t>
            </a:r>
            <a:r>
              <a:rPr lang="en-US" dirty="0"/>
              <a:t>) and </a:t>
            </a:r>
            <a:r>
              <a:rPr lang="en-US" b="1" dirty="0"/>
              <a:t>view definition language</a:t>
            </a:r>
            <a:r>
              <a:rPr lang="en-US" dirty="0"/>
              <a:t> (</a:t>
            </a:r>
            <a:r>
              <a:rPr lang="en-US" b="1" dirty="0"/>
              <a:t>VDL</a:t>
            </a:r>
            <a:r>
              <a:rPr lang="en-US" dirty="0"/>
              <a:t>) are used to define internal and external schemas.</a:t>
            </a:r>
          </a:p>
          <a:p>
            <a:pPr eaLnBrk="1" hangingPunct="1">
              <a:buFont typeface="Times"/>
              <a:buChar char="•"/>
            </a:pPr>
            <a:endParaRPr lang="en-US" b="1" dirty="0"/>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276829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buFont typeface="Times"/>
              <a:buNone/>
            </a:pPr>
            <a:r>
              <a:rPr lang="en-US"/>
              <a:t>DBMS Languages</a:t>
            </a:r>
            <a:endParaRPr lang="en-US" b="1">
              <a:solidFill>
                <a:srgbClr val="000000"/>
              </a:solidFill>
            </a:endParaRPr>
          </a:p>
        </p:txBody>
      </p:sp>
      <p:sp>
        <p:nvSpPr>
          <p:cNvPr id="45059" name="Rectangle 3"/>
          <p:cNvSpPr>
            <a:spLocks noGrp="1" noChangeArrowheads="1"/>
          </p:cNvSpPr>
          <p:nvPr>
            <p:ph idx="1"/>
          </p:nvPr>
        </p:nvSpPr>
        <p:spPr/>
        <p:txBody>
          <a:bodyPr/>
          <a:lstStyle/>
          <a:p>
            <a:pPr algn="just" eaLnBrk="1" hangingPunct="1">
              <a:lnSpc>
                <a:spcPct val="90000"/>
              </a:lnSpc>
            </a:pPr>
            <a:r>
              <a:rPr lang="en-US" b="1" dirty="0"/>
              <a:t>Data Manipulation Language</a:t>
            </a:r>
            <a:r>
              <a:rPr lang="en-US" dirty="0"/>
              <a:t> (</a:t>
            </a:r>
            <a:r>
              <a:rPr lang="en-US" b="1" dirty="0"/>
              <a:t>DML</a:t>
            </a:r>
            <a:r>
              <a:rPr lang="en-US" dirty="0"/>
              <a:t>): Used to specify database retrievals and updates.</a:t>
            </a:r>
          </a:p>
          <a:p>
            <a:pPr algn="just" eaLnBrk="1" hangingPunct="1">
              <a:lnSpc>
                <a:spcPct val="90000"/>
              </a:lnSpc>
            </a:pPr>
            <a:endParaRPr lang="en-US" dirty="0"/>
          </a:p>
          <a:p>
            <a:pPr lvl="1" algn="just" eaLnBrk="1" hangingPunct="1">
              <a:lnSpc>
                <a:spcPct val="90000"/>
              </a:lnSpc>
            </a:pPr>
            <a:r>
              <a:rPr lang="en-US" dirty="0"/>
              <a:t>DML commands (</a:t>
            </a:r>
            <a:r>
              <a:rPr lang="en-US" b="1" dirty="0"/>
              <a:t>data sublanguage</a:t>
            </a:r>
            <a:r>
              <a:rPr lang="en-US" dirty="0"/>
              <a:t>) can be </a:t>
            </a:r>
            <a:r>
              <a:rPr lang="en-US" i="1" dirty="0"/>
              <a:t>embedded</a:t>
            </a:r>
            <a:r>
              <a:rPr lang="en-US" dirty="0"/>
              <a:t> in a general-purpose programming language (</a:t>
            </a:r>
            <a:r>
              <a:rPr lang="en-US" b="1" dirty="0"/>
              <a:t>host language</a:t>
            </a:r>
            <a:r>
              <a:rPr lang="en-US" dirty="0"/>
              <a:t>), such as COBOL, C or an Assembly Language.</a:t>
            </a:r>
          </a:p>
          <a:p>
            <a:pPr lvl="1" algn="just" eaLnBrk="1" hangingPunct="1">
              <a:lnSpc>
                <a:spcPct val="90000"/>
              </a:lnSpc>
            </a:pPr>
            <a:endParaRPr lang="en-US" dirty="0"/>
          </a:p>
          <a:p>
            <a:pPr lvl="1" algn="just" eaLnBrk="1" hangingPunct="1">
              <a:lnSpc>
                <a:spcPct val="90000"/>
              </a:lnSpc>
            </a:pPr>
            <a:r>
              <a:rPr lang="en-US" dirty="0"/>
              <a:t>Alternatively, </a:t>
            </a:r>
            <a:r>
              <a:rPr lang="en-US" i="1" dirty="0"/>
              <a:t>stand-alone</a:t>
            </a:r>
            <a:r>
              <a:rPr lang="en-US" dirty="0"/>
              <a:t> DML commands can be applied directly (</a:t>
            </a:r>
            <a:r>
              <a:rPr lang="en-US" b="1" dirty="0"/>
              <a:t>query language</a:t>
            </a:r>
            <a:r>
              <a:rPr lang="en-US" dirty="0"/>
              <a:t>).</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045552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DML Types</a:t>
            </a:r>
          </a:p>
        </p:txBody>
      </p:sp>
      <p:sp>
        <p:nvSpPr>
          <p:cNvPr id="46083" name="Rectangle 3"/>
          <p:cNvSpPr>
            <a:spLocks noGrp="1" noChangeArrowheads="1"/>
          </p:cNvSpPr>
          <p:nvPr>
            <p:ph idx="1"/>
          </p:nvPr>
        </p:nvSpPr>
        <p:spPr/>
        <p:txBody>
          <a:bodyPr/>
          <a:lstStyle/>
          <a:p>
            <a:pPr algn="just" eaLnBrk="1" hangingPunct="1"/>
            <a:r>
              <a:rPr lang="en-US" b="1" dirty="0"/>
              <a:t>High Level </a:t>
            </a:r>
            <a:r>
              <a:rPr lang="en-US" dirty="0"/>
              <a:t>or</a:t>
            </a:r>
            <a:r>
              <a:rPr lang="en-US" b="1" dirty="0"/>
              <a:t> Non-procedural DML:</a:t>
            </a:r>
            <a:r>
              <a:rPr lang="en-US" dirty="0"/>
              <a:t> e.g., SQL, are </a:t>
            </a:r>
            <a:r>
              <a:rPr lang="en-US" i="1" dirty="0"/>
              <a:t>set-oriented </a:t>
            </a:r>
            <a:r>
              <a:rPr lang="en-US" dirty="0"/>
              <a:t>and specify what data to retrieve than how to retrieve. Also called </a:t>
            </a:r>
            <a:r>
              <a:rPr lang="en-US" i="1" dirty="0"/>
              <a:t>declarative</a:t>
            </a:r>
            <a:r>
              <a:rPr lang="en-US" dirty="0"/>
              <a:t> languages.</a:t>
            </a:r>
          </a:p>
          <a:p>
            <a:pPr algn="just" eaLnBrk="1" hangingPunct="1"/>
            <a:endParaRPr lang="en-US" dirty="0"/>
          </a:p>
          <a:p>
            <a:pPr algn="just" eaLnBrk="1" hangingPunct="1"/>
            <a:r>
              <a:rPr lang="en-US" b="1" dirty="0"/>
              <a:t>Low Level </a:t>
            </a:r>
            <a:r>
              <a:rPr lang="en-US" dirty="0"/>
              <a:t>or</a:t>
            </a:r>
            <a:r>
              <a:rPr lang="en-US" b="1" dirty="0"/>
              <a:t> Procedural DML: </a:t>
            </a:r>
            <a:r>
              <a:rPr lang="en-US" dirty="0"/>
              <a:t>record-at-a-time;</a:t>
            </a:r>
            <a:r>
              <a:rPr lang="en-US" b="1" dirty="0"/>
              <a:t> </a:t>
            </a:r>
            <a:r>
              <a:rPr lang="en-US" dirty="0"/>
              <a:t>they specify </a:t>
            </a:r>
            <a:r>
              <a:rPr lang="en-US" i="1" dirty="0"/>
              <a:t>how</a:t>
            </a:r>
            <a:r>
              <a:rPr lang="en-US" dirty="0"/>
              <a:t> to retrieve data and include constructs such as looping.</a:t>
            </a:r>
          </a:p>
        </p:txBody>
      </p:sp>
      <p:sp>
        <p:nvSpPr>
          <p:cNvPr id="5" name="Footer Placeholder 4"/>
          <p:cNvSpPr>
            <a:spLocks noGrp="1"/>
          </p:cNvSpPr>
          <p:nvPr>
            <p:ph type="ftr" sz="quarter" idx="11"/>
          </p:nvPr>
        </p:nvSpPr>
        <p:spPr>
          <a:xfrm>
            <a:off x="677334" y="6031202"/>
            <a:ext cx="6297612" cy="365125"/>
          </a:xfrm>
        </p:spPr>
        <p:txBody>
          <a:bodyPr/>
          <a:lstStyle/>
          <a:p>
            <a:r>
              <a:rPr lang="en-US"/>
              <a:t>DEPT OF CSE,AIET,MIJAR</a:t>
            </a:r>
          </a:p>
        </p:txBody>
      </p:sp>
    </p:spTree>
    <p:extLst>
      <p:ext uri="{BB962C8B-B14F-4D97-AF65-F5344CB8AC3E}">
        <p14:creationId xmlns:p14="http://schemas.microsoft.com/office/powerpoint/2010/main" val="2026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Typical DBMS Functionality</a:t>
            </a:r>
          </a:p>
        </p:txBody>
      </p:sp>
      <p:sp>
        <p:nvSpPr>
          <p:cNvPr id="17412" name="Rectangle 3"/>
          <p:cNvSpPr>
            <a:spLocks noGrp="1" noChangeArrowheads="1"/>
          </p:cNvSpPr>
          <p:nvPr>
            <p:ph idx="1"/>
          </p:nvPr>
        </p:nvSpPr>
        <p:spPr/>
        <p:txBody>
          <a:bodyPr/>
          <a:lstStyle/>
          <a:p>
            <a:r>
              <a:rPr lang="en-US"/>
              <a:t>Define a database : In terms of data types, structures and constraints.</a:t>
            </a:r>
          </a:p>
          <a:p>
            <a:endParaRPr lang="en-US"/>
          </a:p>
          <a:p>
            <a:r>
              <a:rPr lang="en-US"/>
              <a:t>Construct or Load the Database on a secondary storage medium.</a:t>
            </a:r>
          </a:p>
          <a:p>
            <a:endParaRPr lang="en-US"/>
          </a:p>
          <a:p>
            <a:r>
              <a:rPr lang="en-US"/>
              <a:t>Manipulating the database : Querying, generating reports, insertions, deletions and modifications to its content.</a:t>
            </a:r>
          </a:p>
          <a:p>
            <a:endParaRPr lang="en-US"/>
          </a:p>
          <a:p>
            <a:r>
              <a:rPr lang="en-US"/>
              <a:t>Concurrent Processing and Sharing by a set of users and programs – yet, keeping all data valid and consistent.</a:t>
            </a:r>
            <a:endParaRPr lang="en-US" dirty="0"/>
          </a:p>
        </p:txBody>
      </p:sp>
      <p:sp>
        <p:nvSpPr>
          <p:cNvPr id="9" name="Footer Placeholder 8"/>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2515952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209800" y="87313"/>
            <a:ext cx="7772400" cy="1143000"/>
          </a:xfrm>
        </p:spPr>
        <p:txBody>
          <a:bodyPr/>
          <a:lstStyle/>
          <a:p>
            <a:pPr eaLnBrk="1" hangingPunct="1">
              <a:buFont typeface="Times"/>
              <a:buNone/>
            </a:pPr>
            <a:r>
              <a:rPr lang="en-US"/>
              <a:t>DBMS Interfaces</a:t>
            </a:r>
            <a:endParaRPr lang="en-US">
              <a:solidFill>
                <a:srgbClr val="000000"/>
              </a:solidFill>
            </a:endParaRPr>
          </a:p>
        </p:txBody>
      </p:sp>
      <p:sp>
        <p:nvSpPr>
          <p:cNvPr id="57348" name="Rectangle 3"/>
          <p:cNvSpPr>
            <a:spLocks noGrp="1" noChangeArrowheads="1"/>
          </p:cNvSpPr>
          <p:nvPr>
            <p:ph idx="1"/>
          </p:nvPr>
        </p:nvSpPr>
        <p:spPr>
          <a:xfrm>
            <a:off x="1908314" y="1549400"/>
            <a:ext cx="8441635" cy="5461000"/>
          </a:xfrm>
        </p:spPr>
        <p:txBody>
          <a:bodyPr rtlCol="0">
            <a:normAutofit/>
          </a:bodyPr>
          <a:lstStyle/>
          <a:p>
            <a:pPr>
              <a:defRPr/>
            </a:pPr>
            <a:r>
              <a:rPr lang="en-US" sz="2400" dirty="0"/>
              <a:t>User-friendly interfaces:</a:t>
            </a:r>
          </a:p>
          <a:p>
            <a:pPr lvl="1">
              <a:defRPr/>
            </a:pPr>
            <a:r>
              <a:rPr lang="en-US" sz="2000" dirty="0"/>
              <a:t>Menu-based, popular for browsing on the web</a:t>
            </a:r>
          </a:p>
          <a:p>
            <a:pPr lvl="1">
              <a:defRPr/>
            </a:pPr>
            <a:r>
              <a:rPr lang="en-US" sz="2000" dirty="0"/>
              <a:t>Forms-based, designed for naïve users</a:t>
            </a:r>
          </a:p>
          <a:p>
            <a:pPr lvl="1">
              <a:defRPr/>
            </a:pPr>
            <a:r>
              <a:rPr lang="en-US" sz="2000" dirty="0"/>
              <a:t>Graphics-based (Point and Click, Drag and Drop etc.)</a:t>
            </a:r>
          </a:p>
          <a:p>
            <a:pPr lvl="1">
              <a:defRPr/>
            </a:pPr>
            <a:r>
              <a:rPr lang="en-US" sz="2000" dirty="0"/>
              <a:t>Natural language: requests in written English</a:t>
            </a:r>
          </a:p>
          <a:p>
            <a:pPr lvl="1">
              <a:defRPr/>
            </a:pPr>
            <a:r>
              <a:rPr lang="en-US" sz="2000" dirty="0"/>
              <a:t>Speech as Input and Output</a:t>
            </a:r>
          </a:p>
          <a:p>
            <a:pPr lvl="1">
              <a:defRPr/>
            </a:pPr>
            <a:r>
              <a:rPr lang="en-US" sz="2000" dirty="0"/>
              <a:t>Web Browser as an interface</a:t>
            </a:r>
          </a:p>
          <a:p>
            <a:pPr lvl="1">
              <a:defRPr/>
            </a:pPr>
            <a:r>
              <a:rPr lang="en-US" sz="2000" dirty="0"/>
              <a:t>Parametric interfaces (e.g., bank tellers) using function keys.</a:t>
            </a:r>
          </a:p>
          <a:p>
            <a:pPr lvl="1">
              <a:defRPr/>
            </a:pPr>
            <a:r>
              <a:rPr lang="en-US" sz="2000" dirty="0"/>
              <a:t>Interfaces for the DBA:</a:t>
            </a:r>
          </a:p>
          <a:p>
            <a:pPr lvl="2">
              <a:defRPr/>
            </a:pPr>
            <a:r>
              <a:rPr lang="en-US" dirty="0"/>
              <a:t>Creating accounts, granting authorizations</a:t>
            </a:r>
          </a:p>
          <a:p>
            <a:pPr lvl="2">
              <a:defRPr/>
            </a:pPr>
            <a:r>
              <a:rPr lang="en-US" dirty="0"/>
              <a:t>Setting system parameters</a:t>
            </a:r>
          </a:p>
          <a:p>
            <a:pPr lvl="2">
              <a:defRPr/>
            </a:pPr>
            <a:r>
              <a:rPr lang="en-US" dirty="0"/>
              <a:t>Changing schemas or access path</a:t>
            </a:r>
          </a:p>
        </p:txBody>
      </p:sp>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085393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09800" y="130175"/>
            <a:ext cx="7772400" cy="1143000"/>
          </a:xfrm>
        </p:spPr>
        <p:txBody>
          <a:bodyPr/>
          <a:lstStyle/>
          <a:p>
            <a:pPr eaLnBrk="1" hangingPunct="1"/>
            <a:r>
              <a:rPr lang="en-US"/>
              <a:t>DBMS Component Modules</a:t>
            </a:r>
          </a:p>
        </p:txBody>
      </p:sp>
      <p:sp>
        <p:nvSpPr>
          <p:cNvPr id="6" name="Footer Placeholder 5"/>
          <p:cNvSpPr>
            <a:spLocks noGrp="1"/>
          </p:cNvSpPr>
          <p:nvPr>
            <p:ph type="ftr" sz="quarter" idx="11"/>
          </p:nvPr>
        </p:nvSpPr>
        <p:spPr/>
        <p:txBody>
          <a:bodyPr/>
          <a:lstStyle/>
          <a:p>
            <a:r>
              <a:rPr lang="en-US"/>
              <a:t>DEPT OF CSE,AIET,MIJAR</a:t>
            </a:r>
          </a:p>
        </p:txBody>
      </p:sp>
      <p:pic>
        <p:nvPicPr>
          <p:cNvPr id="96258" name="Picture 2"/>
          <p:cNvPicPr>
            <a:picLocks noChangeAspect="1" noChangeArrowheads="1"/>
          </p:cNvPicPr>
          <p:nvPr/>
        </p:nvPicPr>
        <p:blipFill>
          <a:blip r:embed="rId3"/>
          <a:srcRect/>
          <a:stretch>
            <a:fillRect/>
          </a:stretch>
        </p:blipFill>
        <p:spPr bwMode="auto">
          <a:xfrm>
            <a:off x="1828800" y="1600201"/>
            <a:ext cx="8534400" cy="4648200"/>
          </a:xfrm>
          <a:prstGeom prst="rect">
            <a:avLst/>
          </a:prstGeom>
          <a:noFill/>
          <a:ln w="9525">
            <a:noFill/>
            <a:miter lim="800000"/>
            <a:headEnd/>
            <a:tailEnd/>
          </a:ln>
          <a:effectLst/>
        </p:spPr>
      </p:pic>
    </p:spTree>
    <p:extLst>
      <p:ext uri="{BB962C8B-B14F-4D97-AF65-F5344CB8AC3E}">
        <p14:creationId xmlns:p14="http://schemas.microsoft.com/office/powerpoint/2010/main" val="3908028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8455-704C-53D6-8B4E-6B06E50A764A}"/>
              </a:ext>
            </a:extLst>
          </p:cNvPr>
          <p:cNvSpPr>
            <a:spLocks noGrp="1"/>
          </p:cNvSpPr>
          <p:nvPr>
            <p:ph type="title"/>
          </p:nvPr>
        </p:nvSpPr>
        <p:spPr>
          <a:xfrm>
            <a:off x="182880" y="609600"/>
            <a:ext cx="9773920" cy="1320800"/>
          </a:xfrm>
        </p:spPr>
        <p:txBody>
          <a:bodyPr>
            <a:normAutofit/>
          </a:bodyPr>
          <a:lstStyle/>
          <a:p>
            <a:r>
              <a:rPr lang="en-IN" sz="4000" b="1" i="0" u="none" strike="noStrike" baseline="0" dirty="0">
                <a:latin typeface="AkzidenzGroteskBE-Bold"/>
              </a:rPr>
              <a:t>Centralized and Client/Server Architectures for DBMSs</a:t>
            </a:r>
            <a:endParaRPr lang="en-IN" sz="4000" dirty="0"/>
          </a:p>
        </p:txBody>
      </p:sp>
      <p:sp>
        <p:nvSpPr>
          <p:cNvPr id="3" name="Content Placeholder 2">
            <a:extLst>
              <a:ext uri="{FF2B5EF4-FFF2-40B4-BE49-F238E27FC236}">
                <a16:creationId xmlns:a16="http://schemas.microsoft.com/office/drawing/2014/main" id="{CC5F41C9-3DBD-CE7F-DE58-C4FFA0B76DA8}"/>
              </a:ext>
            </a:extLst>
          </p:cNvPr>
          <p:cNvSpPr>
            <a:spLocks noGrp="1"/>
          </p:cNvSpPr>
          <p:nvPr>
            <p:ph idx="1"/>
          </p:nvPr>
        </p:nvSpPr>
        <p:spPr>
          <a:xfrm>
            <a:off x="304800" y="1930400"/>
            <a:ext cx="9103360" cy="4582161"/>
          </a:xfrm>
        </p:spPr>
        <p:txBody>
          <a:bodyPr/>
          <a:lstStyle/>
          <a:p>
            <a:r>
              <a:rPr lang="en-IN" sz="1800" b="1" i="0" u="none" strike="noStrike" baseline="0" dirty="0">
                <a:latin typeface="AkzidenzGroteskBE-Md"/>
              </a:rPr>
              <a:t>Centralized DBMSs Architecture</a:t>
            </a:r>
          </a:p>
          <a:p>
            <a:endParaRPr lang="en-IN" dirty="0"/>
          </a:p>
        </p:txBody>
      </p:sp>
      <p:sp>
        <p:nvSpPr>
          <p:cNvPr id="4" name="Footer Placeholder 3">
            <a:extLst>
              <a:ext uri="{FF2B5EF4-FFF2-40B4-BE49-F238E27FC236}">
                <a16:creationId xmlns:a16="http://schemas.microsoft.com/office/drawing/2014/main" id="{D71CE8FF-9F2D-5A42-8870-E2F19B65CF2D}"/>
              </a:ext>
            </a:extLst>
          </p:cNvPr>
          <p:cNvSpPr>
            <a:spLocks noGrp="1"/>
          </p:cNvSpPr>
          <p:nvPr>
            <p:ph type="ftr" sz="quarter" idx="11"/>
          </p:nvPr>
        </p:nvSpPr>
        <p:spPr/>
        <p:txBody>
          <a:bodyPr/>
          <a:lstStyle/>
          <a:p>
            <a:r>
              <a:rPr lang="en-US"/>
              <a:t>DEPT OF CSE,AIET,MIJAR</a:t>
            </a:r>
          </a:p>
        </p:txBody>
      </p:sp>
      <p:pic>
        <p:nvPicPr>
          <p:cNvPr id="6" name="Picture 5">
            <a:extLst>
              <a:ext uri="{FF2B5EF4-FFF2-40B4-BE49-F238E27FC236}">
                <a16:creationId xmlns:a16="http://schemas.microsoft.com/office/drawing/2014/main" id="{466F3767-534C-5A64-CD7D-A306AF29EE81}"/>
              </a:ext>
            </a:extLst>
          </p:cNvPr>
          <p:cNvPicPr>
            <a:picLocks noChangeAspect="1"/>
          </p:cNvPicPr>
          <p:nvPr/>
        </p:nvPicPr>
        <p:blipFill>
          <a:blip r:embed="rId2"/>
          <a:stretch>
            <a:fillRect/>
          </a:stretch>
        </p:blipFill>
        <p:spPr>
          <a:xfrm>
            <a:off x="1534055" y="2491529"/>
            <a:ext cx="6187545" cy="4021031"/>
          </a:xfrm>
          <a:prstGeom prst="rect">
            <a:avLst/>
          </a:prstGeom>
        </p:spPr>
      </p:pic>
    </p:spTree>
    <p:extLst>
      <p:ext uri="{BB962C8B-B14F-4D97-AF65-F5344CB8AC3E}">
        <p14:creationId xmlns:p14="http://schemas.microsoft.com/office/powerpoint/2010/main" val="4226094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0E80-0CF1-999F-9953-9FE8765BBC61}"/>
              </a:ext>
            </a:extLst>
          </p:cNvPr>
          <p:cNvSpPr>
            <a:spLocks noGrp="1"/>
          </p:cNvSpPr>
          <p:nvPr>
            <p:ph type="title"/>
          </p:nvPr>
        </p:nvSpPr>
        <p:spPr>
          <a:xfrm>
            <a:off x="677334" y="609600"/>
            <a:ext cx="8596668" cy="812800"/>
          </a:xfrm>
        </p:spPr>
        <p:txBody>
          <a:bodyPr>
            <a:normAutofit/>
          </a:bodyPr>
          <a:lstStyle/>
          <a:p>
            <a:r>
              <a:rPr lang="en-IN" sz="4000" b="1" i="0" u="none" strike="noStrike" baseline="0" dirty="0">
                <a:latin typeface="AkzidenzGroteskBE-Md"/>
              </a:rPr>
              <a:t>Basic Client/Server Architectures</a:t>
            </a:r>
            <a:endParaRPr lang="en-IN" sz="4000" dirty="0"/>
          </a:p>
        </p:txBody>
      </p:sp>
      <p:pic>
        <p:nvPicPr>
          <p:cNvPr id="6" name="Content Placeholder 5">
            <a:extLst>
              <a:ext uri="{FF2B5EF4-FFF2-40B4-BE49-F238E27FC236}">
                <a16:creationId xmlns:a16="http://schemas.microsoft.com/office/drawing/2014/main" id="{A200D5C9-A958-25EE-0956-3E9F2442C912}"/>
              </a:ext>
            </a:extLst>
          </p:cNvPr>
          <p:cNvPicPr>
            <a:picLocks noGrp="1" noChangeAspect="1"/>
          </p:cNvPicPr>
          <p:nvPr>
            <p:ph idx="1"/>
          </p:nvPr>
        </p:nvPicPr>
        <p:blipFill>
          <a:blip r:embed="rId2"/>
          <a:stretch>
            <a:fillRect/>
          </a:stretch>
        </p:blipFill>
        <p:spPr>
          <a:xfrm>
            <a:off x="461388" y="2621280"/>
            <a:ext cx="3829247" cy="2600959"/>
          </a:xfrm>
        </p:spPr>
      </p:pic>
      <p:sp>
        <p:nvSpPr>
          <p:cNvPr id="4" name="Footer Placeholder 3">
            <a:extLst>
              <a:ext uri="{FF2B5EF4-FFF2-40B4-BE49-F238E27FC236}">
                <a16:creationId xmlns:a16="http://schemas.microsoft.com/office/drawing/2014/main" id="{FF245C41-81C6-DAFF-6FE6-E0A3AB3C977E}"/>
              </a:ext>
            </a:extLst>
          </p:cNvPr>
          <p:cNvSpPr>
            <a:spLocks noGrp="1"/>
          </p:cNvSpPr>
          <p:nvPr>
            <p:ph type="ftr" sz="quarter" idx="11"/>
          </p:nvPr>
        </p:nvSpPr>
        <p:spPr/>
        <p:txBody>
          <a:bodyPr/>
          <a:lstStyle/>
          <a:p>
            <a:r>
              <a:rPr lang="en-US"/>
              <a:t>DEPT OF CSE,AIET,MIJAR</a:t>
            </a:r>
          </a:p>
        </p:txBody>
      </p:sp>
      <p:pic>
        <p:nvPicPr>
          <p:cNvPr id="8" name="Picture 7">
            <a:extLst>
              <a:ext uri="{FF2B5EF4-FFF2-40B4-BE49-F238E27FC236}">
                <a16:creationId xmlns:a16="http://schemas.microsoft.com/office/drawing/2014/main" id="{DA4ADF9E-BAC2-12A6-FD67-3B8825AE85F6}"/>
              </a:ext>
            </a:extLst>
          </p:cNvPr>
          <p:cNvPicPr>
            <a:picLocks noChangeAspect="1"/>
          </p:cNvPicPr>
          <p:nvPr/>
        </p:nvPicPr>
        <p:blipFill>
          <a:blip r:embed="rId3"/>
          <a:stretch>
            <a:fillRect/>
          </a:stretch>
        </p:blipFill>
        <p:spPr>
          <a:xfrm>
            <a:off x="4975668" y="1905545"/>
            <a:ext cx="4727132" cy="3473629"/>
          </a:xfrm>
          <a:prstGeom prst="rect">
            <a:avLst/>
          </a:prstGeom>
        </p:spPr>
      </p:pic>
    </p:spTree>
    <p:extLst>
      <p:ext uri="{BB962C8B-B14F-4D97-AF65-F5344CB8AC3E}">
        <p14:creationId xmlns:p14="http://schemas.microsoft.com/office/powerpoint/2010/main" val="573990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3E84D5F-A442-ABFE-C4B6-8F4294523D49}"/>
              </a:ext>
            </a:extLst>
          </p:cNvPr>
          <p:cNvPicPr>
            <a:picLocks noGrp="1" noChangeAspect="1"/>
          </p:cNvPicPr>
          <p:nvPr>
            <p:ph idx="1"/>
          </p:nvPr>
        </p:nvPicPr>
        <p:blipFill>
          <a:blip r:embed="rId2"/>
          <a:stretch>
            <a:fillRect/>
          </a:stretch>
        </p:blipFill>
        <p:spPr>
          <a:xfrm>
            <a:off x="1442720" y="451513"/>
            <a:ext cx="7508240" cy="5589849"/>
          </a:xfrm>
        </p:spPr>
      </p:pic>
      <p:sp>
        <p:nvSpPr>
          <p:cNvPr id="4" name="Footer Placeholder 3">
            <a:extLst>
              <a:ext uri="{FF2B5EF4-FFF2-40B4-BE49-F238E27FC236}">
                <a16:creationId xmlns:a16="http://schemas.microsoft.com/office/drawing/2014/main" id="{0ACDC10F-B740-2DB9-69A2-2A362A69EE8C}"/>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533416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2FEB-E5A0-1F22-6055-60CBCB9312CC}"/>
              </a:ext>
            </a:extLst>
          </p:cNvPr>
          <p:cNvSpPr>
            <a:spLocks noGrp="1"/>
          </p:cNvSpPr>
          <p:nvPr>
            <p:ph type="title"/>
          </p:nvPr>
        </p:nvSpPr>
        <p:spPr>
          <a:xfrm>
            <a:off x="142240" y="609600"/>
            <a:ext cx="10007600" cy="1320800"/>
          </a:xfrm>
        </p:spPr>
        <p:txBody>
          <a:bodyPr>
            <a:normAutofit/>
          </a:bodyPr>
          <a:lstStyle/>
          <a:p>
            <a:r>
              <a:rPr lang="en-IN" sz="4000" b="1" i="0" u="none" strike="noStrike" baseline="0" dirty="0">
                <a:latin typeface="AkzidenzGroteskBE-Bold"/>
              </a:rPr>
              <a:t>Classification of Database Management Systems</a:t>
            </a:r>
            <a:endParaRPr lang="en-IN" sz="4000" dirty="0"/>
          </a:p>
        </p:txBody>
      </p:sp>
      <p:sp>
        <p:nvSpPr>
          <p:cNvPr id="3" name="Content Placeholder 2">
            <a:extLst>
              <a:ext uri="{FF2B5EF4-FFF2-40B4-BE49-F238E27FC236}">
                <a16:creationId xmlns:a16="http://schemas.microsoft.com/office/drawing/2014/main" id="{B5BF7CA9-125B-6161-0053-3A58C656994F}"/>
              </a:ext>
            </a:extLst>
          </p:cNvPr>
          <p:cNvSpPr>
            <a:spLocks noGrp="1"/>
          </p:cNvSpPr>
          <p:nvPr>
            <p:ph idx="1"/>
          </p:nvPr>
        </p:nvSpPr>
        <p:spPr>
          <a:xfrm>
            <a:off x="677334" y="2160589"/>
            <a:ext cx="9228666" cy="4245898"/>
          </a:xfrm>
        </p:spPr>
        <p:txBody>
          <a:bodyPr>
            <a:normAutofit/>
          </a:bodyPr>
          <a:lstStyle/>
          <a:p>
            <a:pPr marL="0" indent="0">
              <a:buNone/>
            </a:pPr>
            <a:r>
              <a:rPr lang="en-IN" dirty="0"/>
              <a:t>Based on </a:t>
            </a:r>
          </a:p>
          <a:p>
            <a:r>
              <a:rPr lang="en-IN" sz="2400" b="1" dirty="0">
                <a:solidFill>
                  <a:schemeClr val="accent5"/>
                </a:solidFill>
              </a:rPr>
              <a:t>Data Models</a:t>
            </a:r>
          </a:p>
          <a:p>
            <a:pPr marL="0" indent="0" algn="just">
              <a:buNone/>
            </a:pPr>
            <a:r>
              <a:rPr lang="en-IN" dirty="0"/>
              <a:t>	</a:t>
            </a:r>
            <a:r>
              <a:rPr lang="en-US" sz="2000" b="0" i="0" u="none" strike="noStrike" baseline="0" dirty="0">
                <a:latin typeface="MinionPro-Regular"/>
              </a:rPr>
              <a:t>The main data model used in many current commercial DBMSs is the </a:t>
            </a:r>
            <a:r>
              <a:rPr lang="en-US" sz="2000" b="1" i="0" u="none" strike="noStrike" baseline="0" dirty="0">
                <a:latin typeface="MinionPro-Bold"/>
              </a:rPr>
              <a:t>relational data model</a:t>
            </a:r>
            <a:r>
              <a:rPr lang="en-US" sz="2000" b="0" i="0" u="none" strike="noStrike" baseline="0" dirty="0">
                <a:latin typeface="MinionPro-Regular"/>
              </a:rPr>
              <a:t>, and the systems based on this model are known as </a:t>
            </a:r>
            <a:r>
              <a:rPr lang="en-US" sz="2000" b="1" i="0" u="none" strike="noStrike" baseline="0" dirty="0">
                <a:latin typeface="MinionPro-Bold"/>
              </a:rPr>
              <a:t>SQL systems. </a:t>
            </a:r>
          </a:p>
          <a:p>
            <a:pPr marL="0" indent="0" algn="just">
              <a:buNone/>
            </a:pPr>
            <a:r>
              <a:rPr lang="en-US" sz="2000" b="1" dirty="0">
                <a:latin typeface="MinionPro-Bold"/>
              </a:rPr>
              <a:t>	</a:t>
            </a:r>
            <a:r>
              <a:rPr lang="en-US" sz="2000" b="0" i="0" u="none" strike="noStrike" baseline="0" dirty="0">
                <a:latin typeface="MinionPro-Regular"/>
              </a:rPr>
              <a:t>The </a:t>
            </a:r>
            <a:r>
              <a:rPr lang="en-US" sz="2000" b="1" i="0" u="none" strike="noStrike" baseline="0" dirty="0">
                <a:latin typeface="MinionPro-Bold"/>
              </a:rPr>
              <a:t>object data model </a:t>
            </a:r>
            <a:r>
              <a:rPr lang="en-US" sz="2000" b="0" i="0" u="none" strike="noStrike" baseline="0" dirty="0">
                <a:latin typeface="MinionPro-Regular"/>
              </a:rPr>
              <a:t>has been implemented in some commercial systems but has not had widespread use. Recently, so-called </a:t>
            </a:r>
            <a:r>
              <a:rPr lang="en-US" sz="2000" b="1" i="0" u="none" strike="noStrike" baseline="0" dirty="0">
                <a:latin typeface="MinionPro-Bold"/>
              </a:rPr>
              <a:t>big data systems, </a:t>
            </a:r>
            <a:r>
              <a:rPr lang="en-US" sz="2000" b="0" i="0" u="none" strike="noStrike" baseline="0" dirty="0">
                <a:latin typeface="MinionPro-Regular"/>
              </a:rPr>
              <a:t>also known as </a:t>
            </a:r>
            <a:r>
              <a:rPr lang="en-US" sz="2000" b="1" i="0" u="none" strike="noStrike" baseline="0" dirty="0">
                <a:latin typeface="MinionPro-Bold"/>
              </a:rPr>
              <a:t>key-value storage systems </a:t>
            </a:r>
            <a:r>
              <a:rPr lang="en-US" sz="2000" b="0" i="0" u="none" strike="noStrike" baseline="0" dirty="0">
                <a:latin typeface="MinionPro-Regular"/>
              </a:rPr>
              <a:t>and </a:t>
            </a:r>
            <a:r>
              <a:rPr lang="en-US" sz="2000" b="1" i="0" u="none" strike="noStrike" baseline="0" dirty="0">
                <a:latin typeface="MinionPro-Bold"/>
              </a:rPr>
              <a:t>NOSQL systems, </a:t>
            </a:r>
            <a:r>
              <a:rPr lang="en-US" sz="2000" b="0" i="0" u="none" strike="noStrike" baseline="0" dirty="0">
                <a:latin typeface="MinionPro-Regular"/>
              </a:rPr>
              <a:t>use various data models: </a:t>
            </a:r>
            <a:r>
              <a:rPr lang="en-US" sz="2000" b="1" i="0" u="none" strike="noStrike" baseline="0" dirty="0">
                <a:latin typeface="MinionPro-Bold"/>
              </a:rPr>
              <a:t>document-based, graph-based, column-based, </a:t>
            </a:r>
            <a:r>
              <a:rPr lang="en-US" sz="2000" b="0" i="0" u="none" strike="noStrike" baseline="0" dirty="0">
                <a:latin typeface="MinionPro-Regular"/>
              </a:rPr>
              <a:t>and </a:t>
            </a:r>
            <a:r>
              <a:rPr lang="en-US" sz="2000" b="1" i="0" u="none" strike="noStrike" baseline="0" dirty="0">
                <a:latin typeface="MinionPro-Bold"/>
              </a:rPr>
              <a:t>key-value data models. </a:t>
            </a:r>
          </a:p>
          <a:p>
            <a:pPr marL="0" indent="0" algn="just">
              <a:buNone/>
            </a:pPr>
            <a:r>
              <a:rPr lang="en-US" sz="2000" b="1" dirty="0">
                <a:latin typeface="MinionPro-Bold"/>
              </a:rPr>
              <a:t>	</a:t>
            </a:r>
            <a:r>
              <a:rPr lang="en-US" sz="2000" b="0" i="0" u="none" strike="noStrike" baseline="0" dirty="0">
                <a:latin typeface="MinionPro-Regular"/>
              </a:rPr>
              <a:t>Many legacy applications still run on database systems based on the </a:t>
            </a:r>
            <a:r>
              <a:rPr lang="en-US" sz="2000" b="1" i="0" u="none" strike="noStrike" baseline="0" dirty="0">
                <a:latin typeface="MinionPro-Bold"/>
              </a:rPr>
              <a:t>hierarchical </a:t>
            </a:r>
            <a:r>
              <a:rPr lang="en-US" sz="2000" b="0" i="0" u="none" strike="noStrike" baseline="0" dirty="0">
                <a:latin typeface="MinionPro-Regular"/>
              </a:rPr>
              <a:t>and </a:t>
            </a:r>
            <a:r>
              <a:rPr lang="en-US" sz="2000" b="1" i="0" u="none" strike="noStrike" baseline="0" dirty="0">
                <a:latin typeface="MinionPro-Bold"/>
              </a:rPr>
              <a:t>network data models</a:t>
            </a:r>
            <a:r>
              <a:rPr lang="en-US" sz="2000" b="0" i="0" u="none" strike="noStrike" baseline="0" dirty="0">
                <a:latin typeface="MinionPro-Regular"/>
              </a:rPr>
              <a:t>.</a:t>
            </a:r>
            <a:endParaRPr lang="en-IN" sz="2000" dirty="0"/>
          </a:p>
        </p:txBody>
      </p:sp>
      <p:sp>
        <p:nvSpPr>
          <p:cNvPr id="4" name="Footer Placeholder 3">
            <a:extLst>
              <a:ext uri="{FF2B5EF4-FFF2-40B4-BE49-F238E27FC236}">
                <a16:creationId xmlns:a16="http://schemas.microsoft.com/office/drawing/2014/main" id="{D0CD412A-ABE4-DDAB-3B1F-C85CEBE39F3B}"/>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568746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4367-8AB3-B0DD-5AB4-9EED76826C61}"/>
              </a:ext>
            </a:extLst>
          </p:cNvPr>
          <p:cNvSpPr>
            <a:spLocks noGrp="1"/>
          </p:cNvSpPr>
          <p:nvPr>
            <p:ph type="title"/>
          </p:nvPr>
        </p:nvSpPr>
        <p:spPr>
          <a:xfrm>
            <a:off x="677334" y="609599"/>
            <a:ext cx="9045786" cy="1550989"/>
          </a:xfrm>
        </p:spPr>
        <p:txBody>
          <a:bodyPr>
            <a:normAutofit fontScale="90000"/>
          </a:bodyPr>
          <a:lstStyle/>
          <a:p>
            <a:pPr algn="just"/>
            <a:r>
              <a:rPr lang="en-US" sz="2000" b="0" i="0" u="none" strike="noStrike" baseline="0" dirty="0">
                <a:solidFill>
                  <a:schemeClr val="tx1"/>
                </a:solidFill>
                <a:latin typeface="MinionPro-Regular"/>
              </a:rPr>
              <a:t>The second criterion used to classify DBMSs is the </a:t>
            </a:r>
            <a:r>
              <a:rPr lang="en-US" sz="2700" b="1" i="0" u="none" strike="noStrike" baseline="0" dirty="0">
                <a:solidFill>
                  <a:schemeClr val="accent5"/>
                </a:solidFill>
                <a:latin typeface="MinionPro-Bold"/>
              </a:rPr>
              <a:t>number of users </a:t>
            </a:r>
            <a:r>
              <a:rPr lang="en-US" sz="2000" b="0" i="0" u="none" strike="noStrike" baseline="0" dirty="0">
                <a:solidFill>
                  <a:schemeClr val="tx1"/>
                </a:solidFill>
                <a:latin typeface="MinionPro-Regular"/>
              </a:rPr>
              <a:t>supported by</a:t>
            </a:r>
            <a:br>
              <a:rPr lang="en-US" sz="2000" b="0" i="0" u="none" strike="noStrike" baseline="0" dirty="0">
                <a:solidFill>
                  <a:schemeClr val="tx1"/>
                </a:solidFill>
                <a:latin typeface="MinionPro-Regular"/>
              </a:rPr>
            </a:br>
            <a:r>
              <a:rPr lang="en-US" sz="2000" b="0" i="0" u="none" strike="noStrike" baseline="0" dirty="0">
                <a:solidFill>
                  <a:schemeClr val="tx1"/>
                </a:solidFill>
                <a:latin typeface="MinionPro-Regular"/>
              </a:rPr>
              <a:t>the system. </a:t>
            </a:r>
            <a:r>
              <a:rPr lang="en-US" sz="2000" b="1" i="0" u="none" strike="noStrike" baseline="0" dirty="0">
                <a:solidFill>
                  <a:schemeClr val="tx1"/>
                </a:solidFill>
                <a:latin typeface="MinionPro-Bold"/>
              </a:rPr>
              <a:t>Single-user systems </a:t>
            </a:r>
            <a:r>
              <a:rPr lang="en-US" sz="2000" b="0" i="0" u="none" strike="noStrike" baseline="0" dirty="0">
                <a:solidFill>
                  <a:schemeClr val="tx1"/>
                </a:solidFill>
                <a:latin typeface="MinionPro-Regular"/>
              </a:rPr>
              <a:t>support only one user at a time and are mostly</a:t>
            </a:r>
            <a:br>
              <a:rPr lang="en-US" sz="2000" b="0" i="0" u="none" strike="noStrike" baseline="0" dirty="0">
                <a:solidFill>
                  <a:schemeClr val="tx1"/>
                </a:solidFill>
                <a:latin typeface="MinionPro-Regular"/>
              </a:rPr>
            </a:br>
            <a:r>
              <a:rPr lang="en-US" sz="2000" b="0" i="0" u="none" strike="noStrike" baseline="0" dirty="0">
                <a:solidFill>
                  <a:schemeClr val="tx1"/>
                </a:solidFill>
                <a:latin typeface="MinionPro-Regular"/>
              </a:rPr>
              <a:t>used with PCs. </a:t>
            </a:r>
            <a:r>
              <a:rPr lang="en-US" sz="2000" b="1" i="0" u="none" strike="noStrike" baseline="0" dirty="0">
                <a:solidFill>
                  <a:schemeClr val="tx1"/>
                </a:solidFill>
                <a:latin typeface="MinionPro-Bold"/>
              </a:rPr>
              <a:t>Multiuser systems</a:t>
            </a:r>
            <a:r>
              <a:rPr lang="en-US" sz="2000" b="0" i="0" u="none" strike="noStrike" baseline="0" dirty="0">
                <a:solidFill>
                  <a:schemeClr val="tx1"/>
                </a:solidFill>
                <a:latin typeface="MinionPro-Regular"/>
              </a:rPr>
              <a:t>, which include the majority of DBMSs, support</a:t>
            </a:r>
            <a:br>
              <a:rPr lang="en-US" sz="2000" b="0" i="0" u="none" strike="noStrike" baseline="0" dirty="0">
                <a:solidFill>
                  <a:schemeClr val="tx1"/>
                </a:solidFill>
                <a:latin typeface="MinionPro-Regular"/>
              </a:rPr>
            </a:br>
            <a:r>
              <a:rPr lang="en-IN" sz="2000" b="0" i="0" u="none" strike="noStrike" baseline="0" dirty="0">
                <a:solidFill>
                  <a:schemeClr val="tx1"/>
                </a:solidFill>
                <a:latin typeface="MinionPro-Regular"/>
              </a:rPr>
              <a:t>concurrent multiple users</a:t>
            </a:r>
            <a:endParaRPr lang="en-IN" sz="2000" dirty="0">
              <a:solidFill>
                <a:schemeClr val="tx1"/>
              </a:solidFill>
            </a:endParaRPr>
          </a:p>
        </p:txBody>
      </p:sp>
      <p:sp>
        <p:nvSpPr>
          <p:cNvPr id="3" name="Content Placeholder 2">
            <a:extLst>
              <a:ext uri="{FF2B5EF4-FFF2-40B4-BE49-F238E27FC236}">
                <a16:creationId xmlns:a16="http://schemas.microsoft.com/office/drawing/2014/main" id="{87A71F1D-02A2-6D82-C2DB-EB6D21DAC8B5}"/>
              </a:ext>
            </a:extLst>
          </p:cNvPr>
          <p:cNvSpPr>
            <a:spLocks noGrp="1"/>
          </p:cNvSpPr>
          <p:nvPr>
            <p:ph idx="1"/>
          </p:nvPr>
        </p:nvSpPr>
        <p:spPr>
          <a:xfrm>
            <a:off x="677334" y="2160589"/>
            <a:ext cx="9137226" cy="3880773"/>
          </a:xfrm>
        </p:spPr>
        <p:txBody>
          <a:bodyPr>
            <a:normAutofit/>
          </a:bodyPr>
          <a:lstStyle/>
          <a:p>
            <a:pPr marL="0" indent="0" algn="just">
              <a:buNone/>
            </a:pPr>
            <a:r>
              <a:rPr lang="en-US" sz="2000" b="0" i="0" u="none" strike="noStrike" baseline="0" dirty="0">
                <a:latin typeface="MinionPro-Regular"/>
              </a:rPr>
              <a:t>The third criterion is the </a:t>
            </a:r>
            <a:r>
              <a:rPr lang="en-US" sz="2400" b="1" i="0" u="none" strike="noStrike" baseline="0" dirty="0">
                <a:solidFill>
                  <a:schemeClr val="accent5"/>
                </a:solidFill>
                <a:latin typeface="MinionPro-Bold"/>
              </a:rPr>
              <a:t>number of sites </a:t>
            </a:r>
            <a:r>
              <a:rPr lang="en-US" sz="2000" b="0" i="0" u="none" strike="noStrike" baseline="0" dirty="0">
                <a:latin typeface="MinionPro-Regular"/>
              </a:rPr>
              <a:t>over which the database is distributed. A DBMS is </a:t>
            </a:r>
            <a:r>
              <a:rPr lang="en-US" sz="2000" b="1" i="0" u="none" strike="noStrike" baseline="0" dirty="0">
                <a:latin typeface="MinionPro-Bold"/>
              </a:rPr>
              <a:t>centralized </a:t>
            </a:r>
            <a:r>
              <a:rPr lang="en-US" sz="2000" b="0" i="0" u="none" strike="noStrike" baseline="0" dirty="0">
                <a:latin typeface="MinionPro-Regular"/>
              </a:rPr>
              <a:t>if the data is stored at a single computer site. A centralized DBMS can support multiple users, but the DBMS and the database reside totally at a single computer site. A </a:t>
            </a:r>
            <a:r>
              <a:rPr lang="en-US" sz="2000" b="1" i="0" u="none" strike="noStrike" baseline="0" dirty="0">
                <a:latin typeface="MinionPro-Bold"/>
              </a:rPr>
              <a:t>distributed </a:t>
            </a:r>
            <a:r>
              <a:rPr lang="en-US" sz="2000" b="0" i="0" u="none" strike="noStrike" baseline="0" dirty="0">
                <a:latin typeface="MinionPro-Regular"/>
              </a:rPr>
              <a:t>DBMS (DDBMS) can have the actual database and DBMS software distributed over many sites connected by a computer network.</a:t>
            </a:r>
            <a:endParaRPr lang="en-IN" sz="2000" dirty="0">
              <a:latin typeface="MinionPro-Regular"/>
            </a:endParaRPr>
          </a:p>
          <a:p>
            <a:pPr marL="0" indent="0" algn="just">
              <a:buNone/>
            </a:pPr>
            <a:endParaRPr lang="en-US" sz="2000" b="0" i="0" u="none" strike="noStrike" baseline="0" dirty="0">
              <a:latin typeface="MinionPro-Regular"/>
            </a:endParaRPr>
          </a:p>
          <a:p>
            <a:pPr marL="0" indent="0" algn="just">
              <a:buNone/>
            </a:pPr>
            <a:r>
              <a:rPr lang="en-US" sz="2000" b="0" i="0" u="none" strike="noStrike" baseline="0" dirty="0">
                <a:latin typeface="MinionPro-Regular"/>
              </a:rPr>
              <a:t>Finally, a DBMS can be classified as  </a:t>
            </a:r>
            <a:r>
              <a:rPr lang="en-US" sz="2400" b="1" i="0" u="none" strike="noStrike" baseline="0" dirty="0">
                <a:solidFill>
                  <a:schemeClr val="accent5"/>
                </a:solidFill>
                <a:latin typeface="MinionPro-Bold"/>
              </a:rPr>
              <a:t>general purpose </a:t>
            </a:r>
            <a:r>
              <a:rPr lang="en-US" sz="2400" b="0" i="0" u="none" strike="noStrike" baseline="0" dirty="0">
                <a:solidFill>
                  <a:schemeClr val="accent5"/>
                </a:solidFill>
                <a:latin typeface="MinionPro-Regular"/>
              </a:rPr>
              <a:t>or </a:t>
            </a:r>
            <a:r>
              <a:rPr lang="en-US" sz="2400" b="1" i="0" u="none" strike="noStrike" baseline="0" dirty="0">
                <a:solidFill>
                  <a:schemeClr val="accent5"/>
                </a:solidFill>
                <a:latin typeface="MinionPro-Bold"/>
              </a:rPr>
              <a:t>special purpose</a:t>
            </a:r>
            <a:r>
              <a:rPr lang="en-US" sz="2400" b="0" i="0" u="none" strike="noStrike" baseline="0" dirty="0">
                <a:solidFill>
                  <a:schemeClr val="accent5"/>
                </a:solidFill>
                <a:latin typeface="MinionPro-Regular"/>
              </a:rPr>
              <a:t>.</a:t>
            </a:r>
            <a:endParaRPr lang="en-IN" sz="2400" b="0" i="0" u="none" strike="noStrike" baseline="0" dirty="0">
              <a:solidFill>
                <a:schemeClr val="accent5"/>
              </a:solidFill>
              <a:latin typeface="MinionPro-Regular"/>
            </a:endParaRPr>
          </a:p>
          <a:p>
            <a:pPr marL="0" indent="0" algn="just">
              <a:buNone/>
            </a:pPr>
            <a:endParaRPr lang="en-IN" sz="2000" dirty="0">
              <a:latin typeface="MinionPro-Regular"/>
            </a:endParaRPr>
          </a:p>
          <a:p>
            <a:pPr marL="0" indent="0" algn="just">
              <a:buNone/>
            </a:pPr>
            <a:endParaRPr lang="en-IN" sz="2000" dirty="0"/>
          </a:p>
        </p:txBody>
      </p:sp>
      <p:sp>
        <p:nvSpPr>
          <p:cNvPr id="4" name="Footer Placeholder 3">
            <a:extLst>
              <a:ext uri="{FF2B5EF4-FFF2-40B4-BE49-F238E27FC236}">
                <a16:creationId xmlns:a16="http://schemas.microsoft.com/office/drawing/2014/main" id="{D72B1A59-B3E8-C03A-C225-A311BDFB6718}"/>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7673926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5ABA-4E71-7E2F-2354-6455BC66316E}"/>
              </a:ext>
            </a:extLst>
          </p:cNvPr>
          <p:cNvSpPr>
            <a:spLocks noGrp="1"/>
          </p:cNvSpPr>
          <p:nvPr>
            <p:ph type="title"/>
          </p:nvPr>
        </p:nvSpPr>
        <p:spPr>
          <a:xfrm>
            <a:off x="677334" y="609600"/>
            <a:ext cx="8405706" cy="4968240"/>
          </a:xfrm>
        </p:spPr>
        <p:txBody>
          <a:bodyPr>
            <a:normAutofit/>
          </a:bodyPr>
          <a:lstStyle/>
          <a:p>
            <a:pPr algn="ctr"/>
            <a:br>
              <a:rPr lang="en-IN" sz="9600" dirty="0"/>
            </a:br>
            <a:r>
              <a:rPr lang="en-IN" sz="9600" b="1" dirty="0"/>
              <a:t>UNIT 2</a:t>
            </a:r>
            <a:br>
              <a:rPr lang="en-IN" sz="9600" b="1" dirty="0"/>
            </a:br>
            <a:r>
              <a:rPr lang="en-US" sz="3200" b="1" i="0" u="none" strike="noStrike" baseline="0" dirty="0">
                <a:solidFill>
                  <a:schemeClr val="tx1"/>
                </a:solidFill>
                <a:latin typeface="CIDFont+F5"/>
              </a:rPr>
              <a:t>Data Modeling Using the Entity-Relationship (ER) Model</a:t>
            </a:r>
            <a:endParaRPr lang="en-IN" sz="3200" b="1" dirty="0">
              <a:solidFill>
                <a:schemeClr val="tx1"/>
              </a:solidFill>
            </a:endParaRPr>
          </a:p>
        </p:txBody>
      </p:sp>
      <p:sp>
        <p:nvSpPr>
          <p:cNvPr id="4" name="Footer Placeholder 3">
            <a:extLst>
              <a:ext uri="{FF2B5EF4-FFF2-40B4-BE49-F238E27FC236}">
                <a16:creationId xmlns:a16="http://schemas.microsoft.com/office/drawing/2014/main" id="{55E5D28E-5AD0-BC9A-E772-F418137F5AA8}"/>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236478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33393" y="1600200"/>
            <a:ext cx="7753350" cy="4114800"/>
          </a:xfrm>
          <a:prstGeom prst="rect">
            <a:avLst/>
          </a:prstGeom>
          <a:noFill/>
          <a:ln w="9525">
            <a:noFill/>
            <a:miter lim="800000"/>
            <a:headEnd/>
            <a:tailEnd/>
          </a:ln>
          <a:effectLst/>
        </p:spPr>
      </p:pic>
      <p:sp>
        <p:nvSpPr>
          <p:cNvPr id="5" name="Title 4"/>
          <p:cNvSpPr>
            <a:spLocks noGrp="1"/>
          </p:cNvSpPr>
          <p:nvPr>
            <p:ph type="title"/>
          </p:nvPr>
        </p:nvSpPr>
        <p:spPr>
          <a:xfrm>
            <a:off x="2136648" y="0"/>
            <a:ext cx="8153400" cy="990600"/>
          </a:xfrm>
        </p:spPr>
        <p:txBody>
          <a:bodyPr>
            <a:noAutofit/>
          </a:bodyPr>
          <a:lstStyle/>
          <a:p>
            <a:pPr algn="just"/>
            <a:r>
              <a:rPr lang="en-US" sz="2800" dirty="0"/>
              <a:t>Using High – Level Conceptual Data Models for Database Design</a:t>
            </a:r>
          </a:p>
        </p:txBody>
      </p:sp>
      <p:pic>
        <p:nvPicPr>
          <p:cNvPr id="1027" name="Picture 3"/>
          <p:cNvPicPr>
            <a:picLocks noChangeAspect="1" noChangeArrowheads="1"/>
          </p:cNvPicPr>
          <p:nvPr/>
        </p:nvPicPr>
        <p:blipFill>
          <a:blip r:embed="rId3"/>
          <a:srcRect/>
          <a:stretch>
            <a:fillRect/>
          </a:stretch>
        </p:blipFill>
        <p:spPr bwMode="auto">
          <a:xfrm>
            <a:off x="3643533" y="5704554"/>
            <a:ext cx="2009775" cy="590550"/>
          </a:xfrm>
          <a:prstGeom prst="rect">
            <a:avLst/>
          </a:prstGeom>
          <a:noFill/>
          <a:ln w="9525">
            <a:noFill/>
            <a:miter lim="800000"/>
            <a:headEnd/>
            <a:tailEnd/>
          </a:ln>
          <a:effectLst/>
        </p:spPr>
      </p:pic>
    </p:spTree>
    <p:extLst>
      <p:ext uri="{BB962C8B-B14F-4D97-AF65-F5344CB8AC3E}">
        <p14:creationId xmlns:p14="http://schemas.microsoft.com/office/powerpoint/2010/main" val="1174839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 Example Database Application</a:t>
            </a:r>
          </a:p>
        </p:txBody>
      </p:sp>
      <p:sp>
        <p:nvSpPr>
          <p:cNvPr id="2" name="Content Placeholder 1"/>
          <p:cNvSpPr>
            <a:spLocks noGrp="1"/>
          </p:cNvSpPr>
          <p:nvPr>
            <p:ph idx="1"/>
          </p:nvPr>
        </p:nvSpPr>
        <p:spPr/>
        <p:txBody>
          <a:bodyPr>
            <a:normAutofit fontScale="92500" lnSpcReduction="20000"/>
          </a:bodyPr>
          <a:lstStyle/>
          <a:p>
            <a:pPr algn="just"/>
            <a:r>
              <a:rPr lang="en-US" dirty="0"/>
              <a:t>Requirements of the Company (oversimplified for illustrative purposes)</a:t>
            </a:r>
          </a:p>
          <a:p>
            <a:pPr lvl="1" algn="just">
              <a:buClr>
                <a:schemeClr val="accent2"/>
              </a:buClr>
            </a:pPr>
            <a:endParaRPr lang="en-US" sz="2500" dirty="0"/>
          </a:p>
          <a:p>
            <a:pPr lvl="1" algn="just">
              <a:buClr>
                <a:schemeClr val="accent2"/>
              </a:buClr>
            </a:pPr>
            <a:r>
              <a:rPr lang="en-US" sz="2500" dirty="0"/>
              <a:t>The company is organized into DEPARTMENTs. Each department has a name, number and an employee who </a:t>
            </a:r>
            <a:r>
              <a:rPr lang="en-US" sz="2500" i="1" dirty="0"/>
              <a:t>manages </a:t>
            </a:r>
            <a:r>
              <a:rPr lang="en-US" sz="2500" dirty="0"/>
              <a:t>the department. We keep track of the start date of the department</a:t>
            </a:r>
            <a:r>
              <a:rPr lang="en-US" sz="2500" i="1" dirty="0"/>
              <a:t> </a:t>
            </a:r>
            <a:r>
              <a:rPr lang="en-US" sz="2500" dirty="0"/>
              <a:t>manager.</a:t>
            </a:r>
            <a:r>
              <a:rPr lang="en-US" sz="2500" i="1" dirty="0"/>
              <a:t> </a:t>
            </a:r>
            <a:r>
              <a:rPr lang="en-US" sz="2500" dirty="0"/>
              <a:t>A department may have several locations.</a:t>
            </a:r>
          </a:p>
          <a:p>
            <a:pPr lvl="1" algn="just">
              <a:buClr>
                <a:schemeClr val="accent2"/>
              </a:buClr>
            </a:pPr>
            <a:endParaRPr lang="en-US" sz="2500" i="1" dirty="0"/>
          </a:p>
          <a:p>
            <a:pPr lvl="1" algn="just">
              <a:buClr>
                <a:schemeClr val="accent2"/>
              </a:buClr>
            </a:pPr>
            <a:r>
              <a:rPr lang="en-US" sz="2500" dirty="0"/>
              <a:t>Each department</a:t>
            </a:r>
            <a:r>
              <a:rPr lang="en-US" sz="2500" i="1" dirty="0"/>
              <a:t> controls </a:t>
            </a:r>
            <a:r>
              <a:rPr lang="en-US" sz="2500" dirty="0"/>
              <a:t>a number of PROJECTs</a:t>
            </a:r>
            <a:r>
              <a:rPr lang="en-US" sz="2500" i="1" dirty="0"/>
              <a:t>. </a:t>
            </a:r>
            <a:r>
              <a:rPr lang="en-US" sz="2500" dirty="0"/>
              <a:t>Each project has a name, number and is</a:t>
            </a:r>
            <a:r>
              <a:rPr lang="en-US" sz="2500" i="1" dirty="0"/>
              <a:t> </a:t>
            </a:r>
            <a:r>
              <a:rPr lang="en-US" sz="2500" dirty="0"/>
              <a:t>located at a single location.</a:t>
            </a:r>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21293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Typical DBMS Functionality</a:t>
            </a:r>
          </a:p>
        </p:txBody>
      </p:sp>
      <p:sp>
        <p:nvSpPr>
          <p:cNvPr id="8195" name="Rectangle 3"/>
          <p:cNvSpPr>
            <a:spLocks noGrp="1" noChangeArrowheads="1"/>
          </p:cNvSpPr>
          <p:nvPr>
            <p:ph idx="1"/>
          </p:nvPr>
        </p:nvSpPr>
        <p:spPr>
          <a:xfrm>
            <a:off x="2209800" y="1981200"/>
            <a:ext cx="6756400" cy="4114800"/>
          </a:xfrm>
        </p:spPr>
        <p:txBody>
          <a:bodyPr>
            <a:normAutofit/>
          </a:bodyPr>
          <a:lstStyle/>
          <a:p>
            <a:pPr eaLnBrk="1" hangingPunct="1">
              <a:buFont typeface="Wingdings" pitchFamily="2" charset="2"/>
              <a:buNone/>
            </a:pPr>
            <a:r>
              <a:rPr lang="en-US" dirty="0"/>
              <a:t>Other features:</a:t>
            </a:r>
          </a:p>
          <a:p>
            <a:pPr eaLnBrk="1" hangingPunct="1">
              <a:buFont typeface="Wingdings" pitchFamily="2" charset="2"/>
              <a:buNone/>
            </a:pPr>
            <a:endParaRPr lang="en-US" dirty="0"/>
          </a:p>
          <a:p>
            <a:pPr lvl="1" algn="just" eaLnBrk="1" hangingPunct="1"/>
            <a:r>
              <a:rPr lang="en-US" dirty="0"/>
              <a:t>Metadata : The information present in the database in the form of data catalog or data dictionary.</a:t>
            </a:r>
          </a:p>
          <a:p>
            <a:pPr lvl="1" algn="just" eaLnBrk="1" hangingPunct="1"/>
            <a:endParaRPr lang="en-US" dirty="0"/>
          </a:p>
          <a:p>
            <a:pPr lvl="1" algn="just" eaLnBrk="1" hangingPunct="1"/>
            <a:r>
              <a:rPr lang="en-US" dirty="0"/>
              <a:t>Protection or Security measures to prevent unauthorized access</a:t>
            </a:r>
          </a:p>
          <a:p>
            <a:pPr lvl="1" algn="just" eaLnBrk="1" hangingPunct="1"/>
            <a:endParaRPr lang="en-US" dirty="0"/>
          </a:p>
          <a:p>
            <a:pPr lvl="1" algn="just" eaLnBrk="1" hangingPunct="1"/>
            <a:r>
              <a:rPr lang="en-US" dirty="0"/>
              <a:t>“Active” processing to take internal actions on data</a:t>
            </a:r>
          </a:p>
          <a:p>
            <a:pPr lvl="1" algn="just" eaLnBrk="1" hangingPunct="1"/>
            <a:endParaRPr lang="en-US" dirty="0"/>
          </a:p>
          <a:p>
            <a:pPr lvl="1" algn="just" eaLnBrk="1" hangingPunct="1"/>
            <a:r>
              <a:rPr lang="en-US" dirty="0"/>
              <a:t>Presentation and Visualization of data</a:t>
            </a:r>
          </a:p>
        </p:txBody>
      </p:sp>
      <p:sp>
        <p:nvSpPr>
          <p:cNvPr id="2" name="Footer Placeholder 1"/>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560654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Contd…</a:t>
            </a:r>
          </a:p>
        </p:txBody>
      </p:sp>
      <p:sp>
        <p:nvSpPr>
          <p:cNvPr id="2" name="Content Placeholder 1"/>
          <p:cNvSpPr>
            <a:spLocks noGrp="1"/>
          </p:cNvSpPr>
          <p:nvPr>
            <p:ph idx="1"/>
          </p:nvPr>
        </p:nvSpPr>
        <p:spPr/>
        <p:txBody>
          <a:bodyPr>
            <a:normAutofit lnSpcReduction="10000"/>
          </a:bodyPr>
          <a:lstStyle/>
          <a:p>
            <a:pPr marL="603504" lvl="2" indent="-256032" algn="just">
              <a:spcBef>
                <a:spcPts val="400"/>
              </a:spcBef>
              <a:buFont typeface="Wingdings" pitchFamily="2" charset="2"/>
              <a:buChar char="Ø"/>
            </a:pPr>
            <a:r>
              <a:rPr lang="en-US" sz="2400" dirty="0"/>
              <a:t>We store each EMPLOYEE’s social security number, address, salary, gender, and birth date. Each employee </a:t>
            </a:r>
            <a:r>
              <a:rPr lang="en-US" sz="2400" i="1" dirty="0"/>
              <a:t>works for</a:t>
            </a:r>
            <a:r>
              <a:rPr lang="en-US" sz="2400" dirty="0"/>
              <a:t> one department but may </a:t>
            </a:r>
            <a:r>
              <a:rPr lang="en-US" sz="2400" i="1" dirty="0"/>
              <a:t>work on</a:t>
            </a:r>
            <a:r>
              <a:rPr lang="en-US" sz="2400" dirty="0"/>
              <a:t> several projects. We keep track of the number of hours per week that an employee currently works on each project. We also keep track of the </a:t>
            </a:r>
            <a:r>
              <a:rPr lang="en-US" sz="2400" i="1" dirty="0"/>
              <a:t>direct supervisor</a:t>
            </a:r>
            <a:r>
              <a:rPr lang="en-US" sz="2400" dirty="0"/>
              <a:t> of each employee.</a:t>
            </a:r>
          </a:p>
          <a:p>
            <a:pPr marL="365760" lvl="1" indent="-256032" algn="just">
              <a:spcBef>
                <a:spcPts val="400"/>
              </a:spcBef>
              <a:buClr>
                <a:schemeClr val="accent2"/>
              </a:buClr>
              <a:buSzPct val="100000"/>
            </a:pPr>
            <a:endParaRPr lang="en-US" dirty="0"/>
          </a:p>
          <a:p>
            <a:pPr marL="603504" lvl="2" indent="-256032" algn="just">
              <a:spcBef>
                <a:spcPts val="400"/>
              </a:spcBef>
              <a:buFont typeface="Wingdings" pitchFamily="2" charset="2"/>
              <a:buChar char="Ø"/>
            </a:pPr>
            <a:r>
              <a:rPr lang="en-US" sz="2400" dirty="0"/>
              <a:t>Each employee may </a:t>
            </a:r>
            <a:r>
              <a:rPr lang="en-US" sz="2400" i="1" dirty="0"/>
              <a:t>have</a:t>
            </a:r>
            <a:r>
              <a:rPr lang="en-US" sz="2400" dirty="0"/>
              <a:t> a number of DEPENDENTs. For each dependent, we keep track of their name, gender, birth date, and relationship to employee.</a:t>
            </a:r>
          </a:p>
          <a:p>
            <a:pPr algn="just">
              <a:buFont typeface="Wingdings" pitchFamily="2" charset="2"/>
              <a:buChar char="Ø"/>
            </a:pPr>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609636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5AAD07-1231-5D22-D9DC-863168337521}"/>
              </a:ext>
            </a:extLst>
          </p:cNvPr>
          <p:cNvPicPr>
            <a:picLocks noGrp="1" noChangeAspect="1"/>
          </p:cNvPicPr>
          <p:nvPr>
            <p:ph idx="1"/>
          </p:nvPr>
        </p:nvPicPr>
        <p:blipFill>
          <a:blip r:embed="rId2"/>
          <a:stretch>
            <a:fillRect/>
          </a:stretch>
        </p:blipFill>
        <p:spPr>
          <a:xfrm>
            <a:off x="1564640" y="670560"/>
            <a:ext cx="8006079" cy="5371465"/>
          </a:xfrm>
        </p:spPr>
      </p:pic>
      <p:sp>
        <p:nvSpPr>
          <p:cNvPr id="4" name="Footer Placeholder 3">
            <a:extLst>
              <a:ext uri="{FF2B5EF4-FFF2-40B4-BE49-F238E27FC236}">
                <a16:creationId xmlns:a16="http://schemas.microsoft.com/office/drawing/2014/main" id="{1563C27C-F925-A556-FE84-B4E952F6D210}"/>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975900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AEAA2E7-C6DC-6A41-14A9-659C354A3C0E}"/>
              </a:ext>
            </a:extLst>
          </p:cNvPr>
          <p:cNvPicPr>
            <a:picLocks noGrp="1" noChangeAspect="1"/>
          </p:cNvPicPr>
          <p:nvPr>
            <p:ph idx="1"/>
          </p:nvPr>
        </p:nvPicPr>
        <p:blipFill>
          <a:blip r:embed="rId2"/>
          <a:stretch>
            <a:fillRect/>
          </a:stretch>
        </p:blipFill>
        <p:spPr>
          <a:xfrm>
            <a:off x="1696720" y="650241"/>
            <a:ext cx="7426960" cy="5882640"/>
          </a:xfrm>
        </p:spPr>
      </p:pic>
      <p:sp>
        <p:nvSpPr>
          <p:cNvPr id="4" name="Footer Placeholder 3">
            <a:extLst>
              <a:ext uri="{FF2B5EF4-FFF2-40B4-BE49-F238E27FC236}">
                <a16:creationId xmlns:a16="http://schemas.microsoft.com/office/drawing/2014/main" id="{5C73EF99-2004-F358-F233-957FEEB0C363}"/>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871822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2800" dirty="0"/>
              <a:t>Entity Types, Entity Sets, Attributes and Keys</a:t>
            </a:r>
          </a:p>
        </p:txBody>
      </p:sp>
      <p:sp>
        <p:nvSpPr>
          <p:cNvPr id="2" name="Content Placeholder 1"/>
          <p:cNvSpPr>
            <a:spLocks noGrp="1"/>
          </p:cNvSpPr>
          <p:nvPr>
            <p:ph idx="1"/>
          </p:nvPr>
        </p:nvSpPr>
        <p:spPr/>
        <p:txBody>
          <a:bodyPr/>
          <a:lstStyle/>
          <a:p>
            <a:pPr algn="just"/>
            <a:r>
              <a:rPr lang="en-US" dirty="0"/>
              <a:t>Entity</a:t>
            </a:r>
          </a:p>
          <a:p>
            <a:pPr lvl="1" algn="just"/>
            <a:r>
              <a:rPr lang="en-US" dirty="0"/>
              <a:t>A thing in the real world with an independent existence.</a:t>
            </a:r>
          </a:p>
          <a:p>
            <a:pPr lvl="1" algn="just"/>
            <a:r>
              <a:rPr lang="en-US" dirty="0"/>
              <a:t>Eg: A particular person, Car, House or an Employee</a:t>
            </a:r>
          </a:p>
          <a:p>
            <a:pPr algn="just"/>
            <a:endParaRPr lang="en-US" dirty="0"/>
          </a:p>
          <a:p>
            <a:pPr algn="just"/>
            <a:r>
              <a:rPr lang="en-US" dirty="0"/>
              <a:t>Attribute</a:t>
            </a:r>
          </a:p>
          <a:p>
            <a:pPr lvl="1" algn="just"/>
            <a:r>
              <a:rPr lang="en-US" dirty="0"/>
              <a:t>The particular property that  describes the entity.</a:t>
            </a:r>
          </a:p>
          <a:p>
            <a:pPr lvl="1" algn="just"/>
            <a:r>
              <a:rPr lang="en-US" dirty="0"/>
              <a:t>Eg: An Employee’s name, age, address, salary and job</a:t>
            </a:r>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400338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66ACA34-1D92-B570-D036-0BD230097109}"/>
              </a:ext>
            </a:extLst>
          </p:cNvPr>
          <p:cNvPicPr>
            <a:picLocks noGrp="1" noChangeAspect="1"/>
          </p:cNvPicPr>
          <p:nvPr>
            <p:ph idx="1"/>
          </p:nvPr>
        </p:nvPicPr>
        <p:blipFill>
          <a:blip r:embed="rId2"/>
          <a:stretch>
            <a:fillRect/>
          </a:stretch>
        </p:blipFill>
        <p:spPr>
          <a:xfrm>
            <a:off x="1371601" y="853440"/>
            <a:ext cx="7487920" cy="4866640"/>
          </a:xfrm>
        </p:spPr>
      </p:pic>
      <p:sp>
        <p:nvSpPr>
          <p:cNvPr id="4" name="Footer Placeholder 3">
            <a:extLst>
              <a:ext uri="{FF2B5EF4-FFF2-40B4-BE49-F238E27FC236}">
                <a16:creationId xmlns:a16="http://schemas.microsoft.com/office/drawing/2014/main" id="{D0DBAB18-636D-5515-35D6-9AEF9ABF56B8}"/>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563765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Types of Attributes</a:t>
            </a:r>
          </a:p>
        </p:txBody>
      </p:sp>
      <p:sp>
        <p:nvSpPr>
          <p:cNvPr id="2" name="Content Placeholder 1"/>
          <p:cNvSpPr>
            <a:spLocks noGrp="1"/>
          </p:cNvSpPr>
          <p:nvPr>
            <p:ph idx="1"/>
          </p:nvPr>
        </p:nvSpPr>
        <p:spPr/>
        <p:txBody>
          <a:bodyPr>
            <a:normAutofit fontScale="92500" lnSpcReduction="10000"/>
          </a:bodyPr>
          <a:lstStyle/>
          <a:p>
            <a:r>
              <a:rPr lang="en-US" dirty="0"/>
              <a:t>Composite versus simple(Atomic) Attributes</a:t>
            </a:r>
          </a:p>
          <a:p>
            <a:endParaRPr lang="en-US" dirty="0"/>
          </a:p>
          <a:p>
            <a:r>
              <a:rPr lang="en-US" dirty="0"/>
              <a:t>Single Valued versus Multivalued Attributes</a:t>
            </a:r>
          </a:p>
          <a:p>
            <a:endParaRPr lang="en-US" dirty="0"/>
          </a:p>
          <a:p>
            <a:r>
              <a:rPr lang="en-US" dirty="0"/>
              <a:t>Stored versus Derived Attributes</a:t>
            </a:r>
          </a:p>
          <a:p>
            <a:endParaRPr lang="en-US" dirty="0"/>
          </a:p>
          <a:p>
            <a:r>
              <a:rPr lang="en-US" dirty="0"/>
              <a:t>Complex Attributes</a:t>
            </a:r>
          </a:p>
          <a:p>
            <a:pPr lvl="1"/>
            <a:r>
              <a:rPr lang="en-US" dirty="0"/>
              <a:t>For example,  {</a:t>
            </a:r>
            <a:r>
              <a:rPr lang="en-US" dirty="0" err="1"/>
              <a:t>Address_phone</a:t>
            </a:r>
            <a:r>
              <a:rPr lang="en-US" dirty="0"/>
              <a:t>({Phone(</a:t>
            </a:r>
            <a:r>
              <a:rPr lang="en-US" dirty="0" err="1"/>
              <a:t>Area_Code</a:t>
            </a:r>
            <a:r>
              <a:rPr lang="en-US" dirty="0"/>
              <a:t>, </a:t>
            </a:r>
            <a:r>
              <a:rPr lang="en-US" dirty="0" err="1"/>
              <a:t>Phone_Number</a:t>
            </a:r>
            <a:r>
              <a:rPr lang="en-US" dirty="0"/>
              <a:t>)}, Address(</a:t>
            </a:r>
            <a:r>
              <a:rPr lang="en-US" dirty="0" err="1"/>
              <a:t>Street_Address</a:t>
            </a:r>
            <a:r>
              <a:rPr lang="en-US" dirty="0"/>
              <a:t>(Number, Street, </a:t>
            </a:r>
            <a:r>
              <a:rPr lang="en-US" dirty="0" err="1"/>
              <a:t>Apartment_Number</a:t>
            </a:r>
            <a:r>
              <a:rPr lang="en-US" dirty="0"/>
              <a:t>), City, </a:t>
            </a:r>
            <a:r>
              <a:rPr lang="en-US" dirty="0" err="1"/>
              <a:t>Zip_Code</a:t>
            </a:r>
            <a:r>
              <a:rPr lang="en-US" dirty="0"/>
              <a:t>))}</a:t>
            </a:r>
          </a:p>
          <a:p>
            <a:endParaRPr lang="en-US" dirty="0"/>
          </a:p>
          <a:p>
            <a:r>
              <a:rPr lang="en-US" dirty="0"/>
              <a:t>Null Values</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783011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Entity Types</a:t>
            </a:r>
          </a:p>
        </p:txBody>
      </p:sp>
      <p:sp>
        <p:nvSpPr>
          <p:cNvPr id="2" name="Content Placeholder 1"/>
          <p:cNvSpPr>
            <a:spLocks noGrp="1"/>
          </p:cNvSpPr>
          <p:nvPr>
            <p:ph idx="1"/>
          </p:nvPr>
        </p:nvSpPr>
        <p:spPr/>
        <p:txBody>
          <a:bodyPr>
            <a:normAutofit fontScale="92500" lnSpcReduction="10000"/>
          </a:bodyPr>
          <a:lstStyle/>
          <a:p>
            <a:pPr algn="just"/>
            <a:r>
              <a:rPr lang="en-US" dirty="0"/>
              <a:t>A collection of entities that have the same attributes.</a:t>
            </a:r>
          </a:p>
          <a:p>
            <a:pPr algn="just"/>
            <a:endParaRPr lang="en-US" dirty="0"/>
          </a:p>
          <a:p>
            <a:pPr algn="just"/>
            <a:r>
              <a:rPr lang="en-US" dirty="0"/>
              <a:t>Each entity type in the database is described by its name and attributes.</a:t>
            </a:r>
          </a:p>
          <a:p>
            <a:pPr algn="just"/>
            <a:endParaRPr lang="en-US" dirty="0"/>
          </a:p>
          <a:p>
            <a:pPr algn="just"/>
            <a:r>
              <a:rPr lang="en-US" dirty="0"/>
              <a:t>An entity type describes the </a:t>
            </a:r>
            <a:r>
              <a:rPr lang="en-US" b="1" dirty="0"/>
              <a:t>schema</a:t>
            </a:r>
            <a:r>
              <a:rPr lang="en-US" dirty="0"/>
              <a:t> or </a:t>
            </a:r>
            <a:r>
              <a:rPr lang="en-US" b="1" dirty="0"/>
              <a:t>intension</a:t>
            </a:r>
            <a:r>
              <a:rPr lang="en-US" dirty="0"/>
              <a:t> for a set of entities that share the same structure.</a:t>
            </a:r>
          </a:p>
          <a:p>
            <a:pPr algn="just"/>
            <a:endParaRPr lang="en-US" dirty="0"/>
          </a:p>
          <a:p>
            <a:pPr algn="just"/>
            <a:r>
              <a:rPr lang="en-US" dirty="0"/>
              <a:t>Eg: EMPLOYEE and COMPANY and a list of attributes for each.</a:t>
            </a:r>
          </a:p>
          <a:p>
            <a:pPr algn="just"/>
            <a:endParaRPr lang="en-US" dirty="0"/>
          </a:p>
          <a:p>
            <a:pPr algn="just"/>
            <a:r>
              <a:rPr lang="en-US" dirty="0"/>
              <a:t>An entity type is represented in ER diagrams as a rectangular box enclosing the entity type name.</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1294735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Entity Set</a:t>
            </a:r>
          </a:p>
        </p:txBody>
      </p:sp>
      <p:sp>
        <p:nvSpPr>
          <p:cNvPr id="2" name="Content Placeholder 1"/>
          <p:cNvSpPr>
            <a:spLocks noGrp="1"/>
          </p:cNvSpPr>
          <p:nvPr>
            <p:ph idx="1"/>
          </p:nvPr>
        </p:nvSpPr>
        <p:spPr>
          <a:xfrm>
            <a:off x="677334" y="1778001"/>
            <a:ext cx="8596668" cy="4263362"/>
          </a:xfrm>
        </p:spPr>
        <p:txBody>
          <a:bodyPr/>
          <a:lstStyle/>
          <a:p>
            <a:pPr algn="just"/>
            <a:r>
              <a:rPr lang="en-US" dirty="0"/>
              <a:t>The collection of entities of a particular </a:t>
            </a:r>
            <a:r>
              <a:rPr lang="en-US" b="1" dirty="0"/>
              <a:t>entity type in a database at any point in time </a:t>
            </a:r>
            <a:r>
              <a:rPr lang="en-US" dirty="0"/>
              <a:t>is grouped into an entity set.</a:t>
            </a:r>
          </a:p>
          <a:p>
            <a:pPr algn="just"/>
            <a:endParaRPr lang="en-US" dirty="0"/>
          </a:p>
          <a:p>
            <a:pPr algn="just"/>
            <a:r>
              <a:rPr lang="en-US" dirty="0"/>
              <a:t>This is also called as </a:t>
            </a:r>
            <a:r>
              <a:rPr lang="en-US" b="1" dirty="0"/>
              <a:t>Extension</a:t>
            </a:r>
            <a:r>
              <a:rPr lang="en-US" dirty="0"/>
              <a:t> of the entity type. </a:t>
            </a:r>
          </a:p>
          <a:p>
            <a:pPr algn="just"/>
            <a:endParaRPr lang="en-US" dirty="0"/>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845890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Attribute of an Entity Type</a:t>
            </a:r>
          </a:p>
        </p:txBody>
      </p:sp>
      <p:sp>
        <p:nvSpPr>
          <p:cNvPr id="2" name="Content Placeholder 1"/>
          <p:cNvSpPr>
            <a:spLocks noGrp="1"/>
          </p:cNvSpPr>
          <p:nvPr>
            <p:ph idx="1"/>
          </p:nvPr>
        </p:nvSpPr>
        <p:spPr/>
        <p:txBody>
          <a:bodyPr>
            <a:normAutofit/>
          </a:bodyPr>
          <a:lstStyle/>
          <a:p>
            <a:pPr algn="just"/>
            <a:r>
              <a:rPr lang="en-US" dirty="0"/>
              <a:t>An entity type usually has an attribute whose values are distinct for each individual entity in the entity set.</a:t>
            </a:r>
          </a:p>
          <a:p>
            <a:pPr algn="just"/>
            <a:endParaRPr lang="en-US" dirty="0"/>
          </a:p>
          <a:p>
            <a:pPr algn="just"/>
            <a:r>
              <a:rPr lang="en-US" dirty="0"/>
              <a:t>Such an attribute is called as key attribute and its values can be used to identify each entity uniquely.</a:t>
            </a:r>
          </a:p>
          <a:p>
            <a:pPr algn="just"/>
            <a:endParaRPr lang="en-US" dirty="0"/>
          </a:p>
          <a:p>
            <a:pPr algn="just"/>
            <a:r>
              <a:rPr lang="en-US" dirty="0"/>
              <a:t>Eg: No two companies will have the same name, so name attribute is the key attribute in COMPANY.</a:t>
            </a:r>
          </a:p>
          <a:p>
            <a:pPr algn="just"/>
            <a:endParaRPr lang="en-US" dirty="0"/>
          </a:p>
          <a:p>
            <a:pPr algn="just"/>
            <a:r>
              <a:rPr lang="en-US" dirty="0"/>
              <a:t>In ER diagrammatic notation, each key attribute has its name </a:t>
            </a:r>
            <a:r>
              <a:rPr lang="en-US" b="1" dirty="0"/>
              <a:t>underlined</a:t>
            </a:r>
            <a:r>
              <a:rPr lang="en-US" dirty="0"/>
              <a:t> inside the oval.</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9418070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546C3-4EB1-687D-FD3C-A74A8A193FE3}"/>
              </a:ext>
            </a:extLst>
          </p:cNvPr>
          <p:cNvSpPr>
            <a:spLocks noGrp="1"/>
          </p:cNvSpPr>
          <p:nvPr>
            <p:ph type="title"/>
          </p:nvPr>
        </p:nvSpPr>
        <p:spPr/>
        <p:txBody>
          <a:bodyPr>
            <a:normAutofit/>
          </a:bodyPr>
          <a:lstStyle/>
          <a:p>
            <a:pPr algn="ctr"/>
            <a:r>
              <a:rPr lang="en-IN" sz="4400" b="1" dirty="0"/>
              <a:t>Need for keys in RDBMS</a:t>
            </a:r>
          </a:p>
        </p:txBody>
      </p:sp>
      <p:pic>
        <p:nvPicPr>
          <p:cNvPr id="6" name="Content Placeholder 5">
            <a:extLst>
              <a:ext uri="{FF2B5EF4-FFF2-40B4-BE49-F238E27FC236}">
                <a16:creationId xmlns:a16="http://schemas.microsoft.com/office/drawing/2014/main" id="{CFF1E226-B76B-B269-16C4-3A2DD1E83314}"/>
              </a:ext>
            </a:extLst>
          </p:cNvPr>
          <p:cNvPicPr>
            <a:picLocks noGrp="1" noChangeAspect="1"/>
          </p:cNvPicPr>
          <p:nvPr>
            <p:ph idx="1"/>
          </p:nvPr>
        </p:nvPicPr>
        <p:blipFill>
          <a:blip r:embed="rId2"/>
          <a:stretch>
            <a:fillRect/>
          </a:stretch>
        </p:blipFill>
        <p:spPr>
          <a:xfrm>
            <a:off x="2164080" y="1930400"/>
            <a:ext cx="6705600" cy="4693919"/>
          </a:xfrm>
        </p:spPr>
      </p:pic>
      <p:sp>
        <p:nvSpPr>
          <p:cNvPr id="4" name="Footer Placeholder 3">
            <a:extLst>
              <a:ext uri="{FF2B5EF4-FFF2-40B4-BE49-F238E27FC236}">
                <a16:creationId xmlns:a16="http://schemas.microsoft.com/office/drawing/2014/main" id="{FCCDB0DF-AD49-01A9-E153-DC2605AC4B2A}"/>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48432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r>
              <a:rPr lang="en-US"/>
              <a:t>A Simplified Database System Environment</a:t>
            </a:r>
          </a:p>
        </p:txBody>
      </p:sp>
      <p:pic>
        <p:nvPicPr>
          <p:cNvPr id="10243" name="Content Placeholder 6" descr="scan0024.jpg"/>
          <p:cNvPicPr>
            <a:picLocks noGrp="1" noChangeAspect="1"/>
          </p:cNvPicPr>
          <p:nvPr>
            <p:ph idx="1"/>
          </p:nvPr>
        </p:nvPicPr>
        <p:blipFill>
          <a:blip r:embed="rId3" cstate="print"/>
          <a:stretch>
            <a:fillRect/>
          </a:stretch>
        </p:blipFill>
        <p:spPr>
          <a:xfrm>
            <a:off x="2123363" y="1600201"/>
            <a:ext cx="7882028" cy="4389783"/>
          </a:xfrm>
        </p:spPr>
      </p:pic>
      <p:sp>
        <p:nvSpPr>
          <p:cNvPr id="6" name="Footer Placeholder 5"/>
          <p:cNvSpPr>
            <a:spLocks noGrp="1"/>
          </p:cNvSpPr>
          <p:nvPr>
            <p:ph type="ftr" sz="quarter" idx="11"/>
          </p:nvPr>
        </p:nvSpPr>
        <p:spPr/>
        <p:txBody>
          <a:bodyPr/>
          <a:lstStyle/>
          <a:p>
            <a:r>
              <a:rPr lang="en-US"/>
              <a:t>DEPT OF CSE,AIET,MIJAR</a:t>
            </a:r>
            <a:endParaRPr lang="en-US" dirty="0"/>
          </a:p>
        </p:txBody>
      </p:sp>
    </p:spTree>
    <p:extLst>
      <p:ext uri="{BB962C8B-B14F-4D97-AF65-F5344CB8AC3E}">
        <p14:creationId xmlns:p14="http://schemas.microsoft.com/office/powerpoint/2010/main" val="2948341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D3DD326-9C8A-0571-DC22-2AA1A9CB1878}"/>
              </a:ext>
            </a:extLst>
          </p:cNvPr>
          <p:cNvPicPr>
            <a:picLocks noGrp="1" noChangeAspect="1"/>
          </p:cNvPicPr>
          <p:nvPr>
            <p:ph idx="1"/>
          </p:nvPr>
        </p:nvPicPr>
        <p:blipFill>
          <a:blip r:embed="rId2"/>
          <a:stretch>
            <a:fillRect/>
          </a:stretch>
        </p:blipFill>
        <p:spPr>
          <a:xfrm>
            <a:off x="1330960" y="451514"/>
            <a:ext cx="6664960" cy="5954974"/>
          </a:xfrm>
        </p:spPr>
      </p:pic>
      <p:sp>
        <p:nvSpPr>
          <p:cNvPr id="4" name="Footer Placeholder 3">
            <a:extLst>
              <a:ext uri="{FF2B5EF4-FFF2-40B4-BE49-F238E27FC236}">
                <a16:creationId xmlns:a16="http://schemas.microsoft.com/office/drawing/2014/main" id="{D7E5BE94-6CE6-A98E-7D86-FF184E6F208F}"/>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6891838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738FE53-42F5-A608-1985-E931F041B21B}"/>
              </a:ext>
            </a:extLst>
          </p:cNvPr>
          <p:cNvPicPr>
            <a:picLocks noGrp="1" noChangeAspect="1"/>
          </p:cNvPicPr>
          <p:nvPr>
            <p:ph idx="1"/>
          </p:nvPr>
        </p:nvPicPr>
        <p:blipFill>
          <a:blip r:embed="rId2"/>
          <a:stretch>
            <a:fillRect/>
          </a:stretch>
        </p:blipFill>
        <p:spPr>
          <a:xfrm>
            <a:off x="383589" y="558800"/>
            <a:ext cx="5194251" cy="4886960"/>
          </a:xfrm>
        </p:spPr>
      </p:pic>
      <p:pic>
        <p:nvPicPr>
          <p:cNvPr id="10" name="Picture 9">
            <a:extLst>
              <a:ext uri="{FF2B5EF4-FFF2-40B4-BE49-F238E27FC236}">
                <a16:creationId xmlns:a16="http://schemas.microsoft.com/office/drawing/2014/main" id="{DE4FD245-4FB7-FD3A-CAC5-41140ED8FED0}"/>
              </a:ext>
            </a:extLst>
          </p:cNvPr>
          <p:cNvPicPr>
            <a:picLocks noChangeAspect="1"/>
          </p:cNvPicPr>
          <p:nvPr/>
        </p:nvPicPr>
        <p:blipFill>
          <a:blip r:embed="rId3"/>
          <a:stretch>
            <a:fillRect/>
          </a:stretch>
        </p:blipFill>
        <p:spPr>
          <a:xfrm>
            <a:off x="6096000" y="558800"/>
            <a:ext cx="4500880" cy="4886960"/>
          </a:xfrm>
          <a:prstGeom prst="rect">
            <a:avLst/>
          </a:prstGeom>
        </p:spPr>
      </p:pic>
    </p:spTree>
    <p:extLst>
      <p:ext uri="{BB962C8B-B14F-4D97-AF65-F5344CB8AC3E}">
        <p14:creationId xmlns:p14="http://schemas.microsoft.com/office/powerpoint/2010/main" val="11753160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76FD80-9F08-5D85-5CCF-B1560CBCF83B}"/>
              </a:ext>
            </a:extLst>
          </p:cNvPr>
          <p:cNvPicPr>
            <a:picLocks noGrp="1" noChangeAspect="1"/>
          </p:cNvPicPr>
          <p:nvPr>
            <p:ph idx="1"/>
          </p:nvPr>
        </p:nvPicPr>
        <p:blipFill>
          <a:blip r:embed="rId2"/>
          <a:stretch>
            <a:fillRect/>
          </a:stretch>
        </p:blipFill>
        <p:spPr>
          <a:xfrm>
            <a:off x="543624" y="650240"/>
            <a:ext cx="4231576" cy="5198041"/>
          </a:xfrm>
        </p:spPr>
      </p:pic>
      <p:sp>
        <p:nvSpPr>
          <p:cNvPr id="4" name="Footer Placeholder 3">
            <a:extLst>
              <a:ext uri="{FF2B5EF4-FFF2-40B4-BE49-F238E27FC236}">
                <a16:creationId xmlns:a16="http://schemas.microsoft.com/office/drawing/2014/main" id="{FFC90AD1-AC13-5B8D-53FD-0CBCB6A63EFE}"/>
              </a:ext>
            </a:extLst>
          </p:cNvPr>
          <p:cNvSpPr>
            <a:spLocks noGrp="1"/>
          </p:cNvSpPr>
          <p:nvPr>
            <p:ph type="ftr" sz="quarter" idx="11"/>
          </p:nvPr>
        </p:nvSpPr>
        <p:spPr/>
        <p:txBody>
          <a:bodyPr/>
          <a:lstStyle/>
          <a:p>
            <a:r>
              <a:rPr lang="en-US"/>
              <a:t>DEPT OF CSE,AIET,MIJAR</a:t>
            </a:r>
          </a:p>
        </p:txBody>
      </p:sp>
      <p:pic>
        <p:nvPicPr>
          <p:cNvPr id="8" name="Picture 7">
            <a:extLst>
              <a:ext uri="{FF2B5EF4-FFF2-40B4-BE49-F238E27FC236}">
                <a16:creationId xmlns:a16="http://schemas.microsoft.com/office/drawing/2014/main" id="{220784ED-355B-2DF5-6F94-B68346387695}"/>
              </a:ext>
            </a:extLst>
          </p:cNvPr>
          <p:cNvPicPr>
            <a:picLocks noChangeAspect="1"/>
          </p:cNvPicPr>
          <p:nvPr/>
        </p:nvPicPr>
        <p:blipFill>
          <a:blip r:embed="rId3"/>
          <a:stretch>
            <a:fillRect/>
          </a:stretch>
        </p:blipFill>
        <p:spPr>
          <a:xfrm>
            <a:off x="5340885" y="650241"/>
            <a:ext cx="4231576" cy="5198040"/>
          </a:xfrm>
          <a:prstGeom prst="rect">
            <a:avLst/>
          </a:prstGeom>
        </p:spPr>
      </p:pic>
    </p:spTree>
    <p:extLst>
      <p:ext uri="{BB962C8B-B14F-4D97-AF65-F5344CB8AC3E}">
        <p14:creationId xmlns:p14="http://schemas.microsoft.com/office/powerpoint/2010/main" val="788363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F69B9C6-9942-36E7-8DCA-068A91BD81E3}"/>
              </a:ext>
            </a:extLst>
          </p:cNvPr>
          <p:cNvPicPr>
            <a:picLocks noGrp="1" noChangeAspect="1"/>
          </p:cNvPicPr>
          <p:nvPr>
            <p:ph idx="1"/>
          </p:nvPr>
        </p:nvPicPr>
        <p:blipFill>
          <a:blip r:embed="rId2"/>
          <a:stretch>
            <a:fillRect/>
          </a:stretch>
        </p:blipFill>
        <p:spPr>
          <a:xfrm>
            <a:off x="443654" y="1165764"/>
            <a:ext cx="4351866" cy="4875598"/>
          </a:xfrm>
        </p:spPr>
      </p:pic>
      <p:sp>
        <p:nvSpPr>
          <p:cNvPr id="4" name="Footer Placeholder 3">
            <a:extLst>
              <a:ext uri="{FF2B5EF4-FFF2-40B4-BE49-F238E27FC236}">
                <a16:creationId xmlns:a16="http://schemas.microsoft.com/office/drawing/2014/main" id="{ED3D5294-86B5-EE06-B651-1414AA86FB12}"/>
              </a:ext>
            </a:extLst>
          </p:cNvPr>
          <p:cNvSpPr>
            <a:spLocks noGrp="1"/>
          </p:cNvSpPr>
          <p:nvPr>
            <p:ph type="ftr" sz="quarter" idx="11"/>
          </p:nvPr>
        </p:nvSpPr>
        <p:spPr/>
        <p:txBody>
          <a:bodyPr/>
          <a:lstStyle/>
          <a:p>
            <a:r>
              <a:rPr lang="en-US"/>
              <a:t>DEPT OF CSE,AIET,MIJAR</a:t>
            </a:r>
          </a:p>
        </p:txBody>
      </p:sp>
      <p:pic>
        <p:nvPicPr>
          <p:cNvPr id="8" name="Picture 7">
            <a:extLst>
              <a:ext uri="{FF2B5EF4-FFF2-40B4-BE49-F238E27FC236}">
                <a16:creationId xmlns:a16="http://schemas.microsoft.com/office/drawing/2014/main" id="{A050EA0A-F971-CB6F-3FD4-706D0EBC1907}"/>
              </a:ext>
            </a:extLst>
          </p:cNvPr>
          <p:cNvPicPr>
            <a:picLocks noChangeAspect="1"/>
          </p:cNvPicPr>
          <p:nvPr/>
        </p:nvPicPr>
        <p:blipFill>
          <a:blip r:embed="rId3"/>
          <a:stretch>
            <a:fillRect/>
          </a:stretch>
        </p:blipFill>
        <p:spPr>
          <a:xfrm>
            <a:off x="5163445" y="1165764"/>
            <a:ext cx="6351221" cy="4875599"/>
          </a:xfrm>
          <a:prstGeom prst="rect">
            <a:avLst/>
          </a:prstGeom>
        </p:spPr>
      </p:pic>
    </p:spTree>
    <p:extLst>
      <p:ext uri="{BB962C8B-B14F-4D97-AF65-F5344CB8AC3E}">
        <p14:creationId xmlns:p14="http://schemas.microsoft.com/office/powerpoint/2010/main" val="177536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Value Sets (Domains) of Attributes</a:t>
            </a:r>
          </a:p>
        </p:txBody>
      </p:sp>
      <p:sp>
        <p:nvSpPr>
          <p:cNvPr id="2" name="Content Placeholder 1"/>
          <p:cNvSpPr>
            <a:spLocks noGrp="1"/>
          </p:cNvSpPr>
          <p:nvPr>
            <p:ph idx="1"/>
          </p:nvPr>
        </p:nvSpPr>
        <p:spPr/>
        <p:txBody>
          <a:bodyPr/>
          <a:lstStyle/>
          <a:p>
            <a:pPr algn="just"/>
            <a:r>
              <a:rPr lang="en-US" dirty="0"/>
              <a:t>Each simple attribute of an entity type is associated with a </a:t>
            </a:r>
            <a:r>
              <a:rPr lang="en-US" b="1" dirty="0"/>
              <a:t>value set</a:t>
            </a:r>
            <a:r>
              <a:rPr lang="en-US" dirty="0"/>
              <a:t> (or </a:t>
            </a:r>
            <a:r>
              <a:rPr lang="en-US" b="1" dirty="0"/>
              <a:t>domain</a:t>
            </a:r>
            <a:r>
              <a:rPr lang="en-US" dirty="0"/>
              <a:t> of values), which specifies the set of values that may be assigned to that attribute for each individual entity.</a:t>
            </a:r>
          </a:p>
          <a:p>
            <a:pPr algn="just"/>
            <a:endParaRPr lang="en-US" dirty="0"/>
          </a:p>
          <a:p>
            <a:pPr algn="just"/>
            <a:r>
              <a:rPr lang="en-US" dirty="0"/>
              <a:t>Value sets are typically specified using the basic data types.</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684061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0" y="82526"/>
            <a:ext cx="9144000" cy="1154162"/>
          </a:xfrm>
          <a:noFill/>
        </p:spPr>
        <p:txBody>
          <a:bodyPr vert="horz" lIns="91440" tIns="0" rIns="91440" bIns="45720" rtlCol="0" anchor="ctr">
            <a:spAutoFit/>
          </a:bodyPr>
          <a:lstStyle/>
          <a:p>
            <a:pPr algn="just" eaLnBrk="1" hangingPunct="1"/>
            <a:r>
              <a:rPr lang="en-US" sz="4000" b="1" dirty="0"/>
              <a:t>ENTITY SET corresponding to the</a:t>
            </a:r>
            <a:br>
              <a:rPr lang="en-US" sz="4000" b="1" dirty="0"/>
            </a:br>
            <a:r>
              <a:rPr lang="en-US" sz="4000" b="1" dirty="0"/>
              <a:t>ENTITY TYPE CAR</a:t>
            </a:r>
            <a:endParaRPr lang="en-US" sz="4000" b="1" u="sng" dirty="0"/>
          </a:p>
        </p:txBody>
      </p:sp>
      <p:sp>
        <p:nvSpPr>
          <p:cNvPr id="12" name="Footer Placeholder 11"/>
          <p:cNvSpPr>
            <a:spLocks noGrp="1"/>
          </p:cNvSpPr>
          <p:nvPr>
            <p:ph type="ftr" sz="quarter" idx="11"/>
          </p:nvPr>
        </p:nvSpPr>
        <p:spPr/>
        <p:txBody>
          <a:bodyPr/>
          <a:lstStyle/>
          <a:p>
            <a:r>
              <a:rPr lang="en-US"/>
              <a:t>DEPT OF CSE,AIET,MIJAR</a:t>
            </a:r>
          </a:p>
        </p:txBody>
      </p:sp>
      <p:sp>
        <p:nvSpPr>
          <p:cNvPr id="23556" name="AutoShape 5"/>
          <p:cNvSpPr>
            <a:spLocks noChangeArrowheads="1"/>
          </p:cNvSpPr>
          <p:nvPr/>
        </p:nvSpPr>
        <p:spPr bwMode="auto">
          <a:xfrm>
            <a:off x="2062163" y="2324100"/>
            <a:ext cx="8267700" cy="3314700"/>
          </a:xfrm>
          <a:prstGeom prst="roundRect">
            <a:avLst>
              <a:gd name="adj" fmla="val 16667"/>
            </a:avLst>
          </a:prstGeom>
          <a:noFill/>
          <a:ln w="9525">
            <a:solidFill>
              <a:schemeClr val="tx1"/>
            </a:solidFill>
            <a:round/>
            <a:headEnd/>
            <a:tailEnd/>
          </a:ln>
        </p:spPr>
        <p:txBody>
          <a:bodyPr wrap="none"/>
          <a:lstStyle/>
          <a:p>
            <a:pPr algn="ctr" eaLnBrk="0" hangingPunct="0"/>
            <a:r>
              <a:rPr lang="en-US" sz="2000" dirty="0"/>
              <a:t>car</a:t>
            </a:r>
            <a:r>
              <a:rPr lang="en-US" sz="2000" i="1" baseline="-25000" dirty="0"/>
              <a:t>1</a:t>
            </a:r>
          </a:p>
          <a:p>
            <a:pPr algn="ctr" eaLnBrk="0" hangingPunct="0"/>
            <a:r>
              <a:rPr lang="en-US" sz="2000" dirty="0"/>
              <a:t>((ABC 123, TEXAS), TK629, Ford Mustang, convertible, 1999, (red, black))</a:t>
            </a:r>
          </a:p>
          <a:p>
            <a:pPr algn="ctr" eaLnBrk="0" hangingPunct="0"/>
            <a:r>
              <a:rPr lang="en-US" sz="2000" dirty="0"/>
              <a:t>car</a:t>
            </a:r>
            <a:r>
              <a:rPr lang="en-US" sz="2000" baseline="-25000" dirty="0"/>
              <a:t>2</a:t>
            </a:r>
            <a:endParaRPr lang="en-US" sz="2000" dirty="0"/>
          </a:p>
          <a:p>
            <a:pPr algn="ctr" eaLnBrk="0" hangingPunct="0"/>
            <a:r>
              <a:rPr lang="en-US" sz="2000" dirty="0"/>
              <a:t>((ABC 123, NEW YORK), WP9872, Nissan 300ZX, 2-door, 2002, (blue))</a:t>
            </a:r>
          </a:p>
          <a:p>
            <a:pPr algn="ctr" eaLnBrk="0" hangingPunct="0"/>
            <a:r>
              <a:rPr lang="en-US" sz="2000" dirty="0"/>
              <a:t>car</a:t>
            </a:r>
            <a:r>
              <a:rPr lang="en-US" sz="2000" baseline="-25000" dirty="0"/>
              <a:t>3</a:t>
            </a:r>
            <a:endParaRPr lang="en-US" sz="2000" dirty="0"/>
          </a:p>
          <a:p>
            <a:pPr algn="ctr" eaLnBrk="0" hangingPunct="0"/>
            <a:r>
              <a:rPr lang="en-US" sz="2000" dirty="0"/>
              <a:t>((VSY 720, TEXAS), TD729, Buick </a:t>
            </a:r>
            <a:r>
              <a:rPr lang="en-US" sz="2000" dirty="0" err="1"/>
              <a:t>LeSabre</a:t>
            </a:r>
            <a:r>
              <a:rPr lang="en-US" sz="2000" dirty="0"/>
              <a:t>, 4-door, 2003, (white, blue))</a:t>
            </a:r>
          </a:p>
          <a:p>
            <a:pPr algn="ctr" eaLnBrk="0" hangingPunct="0"/>
            <a:r>
              <a:rPr lang="en-US" sz="2800" dirty="0"/>
              <a:t>.</a:t>
            </a:r>
          </a:p>
          <a:p>
            <a:pPr algn="ctr" eaLnBrk="0" hangingPunct="0"/>
            <a:r>
              <a:rPr lang="en-US" sz="2800" dirty="0"/>
              <a:t>.</a:t>
            </a:r>
          </a:p>
          <a:p>
            <a:pPr algn="ctr" eaLnBrk="0" hangingPunct="0"/>
            <a:r>
              <a:rPr lang="en-US" sz="2800" dirty="0"/>
              <a:t>.</a:t>
            </a:r>
          </a:p>
          <a:p>
            <a:pPr algn="ctr" eaLnBrk="0" hangingPunct="0"/>
            <a:endParaRPr lang="en-US" sz="2000" dirty="0"/>
          </a:p>
        </p:txBody>
      </p:sp>
      <p:sp>
        <p:nvSpPr>
          <p:cNvPr id="23557" name="Text Box 6"/>
          <p:cNvSpPr txBox="1">
            <a:spLocks noChangeArrowheads="1"/>
          </p:cNvSpPr>
          <p:nvPr/>
        </p:nvSpPr>
        <p:spPr bwMode="auto">
          <a:xfrm>
            <a:off x="1524000" y="1511301"/>
            <a:ext cx="9144000" cy="646331"/>
          </a:xfrm>
          <a:prstGeom prst="rect">
            <a:avLst/>
          </a:prstGeom>
          <a:noFill/>
          <a:ln w="9525">
            <a:solidFill>
              <a:schemeClr val="tx1"/>
            </a:solidFill>
            <a:miter lim="800000"/>
            <a:headEnd/>
            <a:tailEnd/>
          </a:ln>
        </p:spPr>
        <p:txBody>
          <a:bodyPr wrap="square">
            <a:spAutoFit/>
          </a:bodyPr>
          <a:lstStyle/>
          <a:p>
            <a:pPr algn="ctr" eaLnBrk="0" hangingPunct="0"/>
            <a:r>
              <a:rPr lang="en-US" dirty="0"/>
              <a:t>CAR</a:t>
            </a:r>
          </a:p>
          <a:p>
            <a:pPr algn="ctr" eaLnBrk="0" hangingPunct="0"/>
            <a:r>
              <a:rPr lang="en-US" dirty="0"/>
              <a:t>Registration(</a:t>
            </a:r>
            <a:r>
              <a:rPr lang="en-US" dirty="0" err="1"/>
              <a:t>RegistrationNumber</a:t>
            </a:r>
            <a:r>
              <a:rPr lang="en-US" dirty="0"/>
              <a:t>, State), </a:t>
            </a:r>
            <a:r>
              <a:rPr lang="en-US" dirty="0" err="1"/>
              <a:t>VehicleID</a:t>
            </a:r>
            <a:r>
              <a:rPr lang="en-US" dirty="0"/>
              <a:t>, Make, Model, Year, (Color)</a:t>
            </a:r>
          </a:p>
        </p:txBody>
      </p:sp>
      <p:sp>
        <p:nvSpPr>
          <p:cNvPr id="23560" name="TextBox 7"/>
          <p:cNvSpPr txBox="1">
            <a:spLocks noChangeArrowheads="1"/>
          </p:cNvSpPr>
          <p:nvPr/>
        </p:nvSpPr>
        <p:spPr bwMode="auto">
          <a:xfrm>
            <a:off x="8343900" y="952500"/>
            <a:ext cx="1223668" cy="369332"/>
          </a:xfrm>
          <a:prstGeom prst="rect">
            <a:avLst/>
          </a:prstGeom>
          <a:noFill/>
          <a:ln w="9525">
            <a:solidFill>
              <a:schemeClr val="tx1"/>
            </a:solidFill>
            <a:miter lim="800000"/>
            <a:headEnd/>
            <a:tailEnd/>
          </a:ln>
        </p:spPr>
        <p:txBody>
          <a:bodyPr wrap="none">
            <a:spAutoFit/>
          </a:bodyPr>
          <a:lstStyle/>
          <a:p>
            <a:r>
              <a:rPr lang="en-US"/>
              <a:t>Entity Type</a:t>
            </a:r>
          </a:p>
        </p:txBody>
      </p:sp>
      <p:cxnSp>
        <p:nvCxnSpPr>
          <p:cNvPr id="10" name="Straight Arrow Connector 9"/>
          <p:cNvCxnSpPr>
            <a:stCxn id="23560" idx="1"/>
          </p:cNvCxnSpPr>
          <p:nvPr/>
        </p:nvCxnSpPr>
        <p:spPr>
          <a:xfrm flipH="1">
            <a:off x="6477000" y="1137167"/>
            <a:ext cx="1866900" cy="55669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562" name="TextBox 11"/>
          <p:cNvSpPr txBox="1">
            <a:spLocks noChangeArrowheads="1"/>
          </p:cNvSpPr>
          <p:nvPr/>
        </p:nvSpPr>
        <p:spPr bwMode="auto">
          <a:xfrm>
            <a:off x="1541464" y="4827588"/>
            <a:ext cx="1077411" cy="369332"/>
          </a:xfrm>
          <a:prstGeom prst="rect">
            <a:avLst/>
          </a:prstGeom>
          <a:noFill/>
          <a:ln w="9525">
            <a:solidFill>
              <a:schemeClr val="tx1"/>
            </a:solidFill>
            <a:miter lim="800000"/>
            <a:headEnd/>
            <a:tailEnd/>
          </a:ln>
        </p:spPr>
        <p:txBody>
          <a:bodyPr wrap="none">
            <a:spAutoFit/>
          </a:bodyPr>
          <a:lstStyle/>
          <a:p>
            <a:r>
              <a:rPr lang="en-US"/>
              <a:t>Entity Set</a:t>
            </a:r>
          </a:p>
        </p:txBody>
      </p:sp>
      <p:sp>
        <p:nvSpPr>
          <p:cNvPr id="13" name="Left Brace 12"/>
          <p:cNvSpPr/>
          <p:nvPr/>
        </p:nvSpPr>
        <p:spPr>
          <a:xfrm>
            <a:off x="2062164" y="2705100"/>
            <a:ext cx="261937" cy="1841500"/>
          </a:xfrm>
          <a:prstGeom prst="leftBrace">
            <a:avLst/>
          </a:prstGeom>
          <a:ln w="25400">
            <a:solidFill>
              <a:srgbClr val="2704B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 name="Straight Arrow Connector 14"/>
          <p:cNvCxnSpPr/>
          <p:nvPr/>
        </p:nvCxnSpPr>
        <p:spPr>
          <a:xfrm rot="5400000" flipH="1" flipV="1">
            <a:off x="1151732" y="3917157"/>
            <a:ext cx="1411288" cy="4095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915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Relationship Types, Relationship Sets, and Instances</a:t>
            </a:r>
          </a:p>
        </p:txBody>
      </p:sp>
      <p:sp>
        <p:nvSpPr>
          <p:cNvPr id="2" name="Content Placeholder 1"/>
          <p:cNvSpPr>
            <a:spLocks noGrp="1"/>
          </p:cNvSpPr>
          <p:nvPr>
            <p:ph idx="1"/>
          </p:nvPr>
        </p:nvSpPr>
        <p:spPr/>
        <p:txBody>
          <a:bodyPr/>
          <a:lstStyle/>
          <a:p>
            <a:pPr algn="just"/>
            <a:r>
              <a:rPr lang="en-US" dirty="0"/>
              <a:t>A </a:t>
            </a:r>
            <a:r>
              <a:rPr lang="en-US" b="1" dirty="0"/>
              <a:t>relationship</a:t>
            </a:r>
            <a:r>
              <a:rPr lang="en-US" dirty="0"/>
              <a:t> </a:t>
            </a:r>
            <a:r>
              <a:rPr lang="en-US" b="1" dirty="0"/>
              <a:t>type</a:t>
            </a:r>
            <a:r>
              <a:rPr lang="en-US" dirty="0"/>
              <a:t> R among n entity types E</a:t>
            </a:r>
            <a:r>
              <a:rPr lang="en-US" baseline="-25000" dirty="0"/>
              <a:t>1</a:t>
            </a:r>
            <a:r>
              <a:rPr lang="en-US" dirty="0"/>
              <a:t>, E</a:t>
            </a:r>
            <a:r>
              <a:rPr lang="en-US" baseline="-25000" dirty="0"/>
              <a:t>2</a:t>
            </a:r>
            <a:r>
              <a:rPr lang="en-US" dirty="0"/>
              <a:t>, … E</a:t>
            </a:r>
            <a:r>
              <a:rPr lang="en-US" baseline="-25000" dirty="0"/>
              <a:t>n</a:t>
            </a:r>
            <a:r>
              <a:rPr lang="en-US" dirty="0"/>
              <a:t> defines a set of associations – or a </a:t>
            </a:r>
            <a:r>
              <a:rPr lang="en-US" b="1" dirty="0"/>
              <a:t>relationship set </a:t>
            </a:r>
            <a:r>
              <a:rPr lang="en-US" dirty="0"/>
              <a:t>– among entities from these entity types.</a:t>
            </a:r>
          </a:p>
          <a:p>
            <a:pPr algn="just"/>
            <a:endParaRPr lang="en-US" dirty="0"/>
          </a:p>
          <a:p>
            <a:pPr algn="just"/>
            <a:r>
              <a:rPr lang="en-US" dirty="0"/>
              <a:t>Mathematically, the relationship set R is a set of </a:t>
            </a:r>
            <a:r>
              <a:rPr lang="en-US" b="1" dirty="0"/>
              <a:t>relationship</a:t>
            </a:r>
            <a:r>
              <a:rPr lang="en-US" dirty="0"/>
              <a:t> </a:t>
            </a:r>
            <a:r>
              <a:rPr lang="en-US" b="1" dirty="0"/>
              <a:t>instances</a:t>
            </a:r>
            <a:r>
              <a:rPr lang="en-US" dirty="0"/>
              <a:t> </a:t>
            </a:r>
            <a:r>
              <a:rPr lang="en-US" dirty="0" err="1"/>
              <a:t>r</a:t>
            </a:r>
            <a:r>
              <a:rPr lang="en-US" baseline="-25000" dirty="0" err="1"/>
              <a:t>i</a:t>
            </a:r>
            <a:r>
              <a:rPr lang="en-US" dirty="0"/>
              <a:t>, where each </a:t>
            </a:r>
            <a:r>
              <a:rPr lang="en-US" dirty="0" err="1"/>
              <a:t>r</a:t>
            </a:r>
            <a:r>
              <a:rPr lang="en-US" baseline="-25000" dirty="0" err="1"/>
              <a:t>i</a:t>
            </a:r>
            <a:r>
              <a:rPr lang="en-US" dirty="0"/>
              <a:t> associates n individual entities.</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319255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1…</a:t>
            </a:r>
          </a:p>
        </p:txBody>
      </p:sp>
      <p:sp>
        <p:nvSpPr>
          <p:cNvPr id="35" name="Footer Placeholder 34"/>
          <p:cNvSpPr>
            <a:spLocks noGrp="1"/>
          </p:cNvSpPr>
          <p:nvPr>
            <p:ph type="ftr" sz="quarter" idx="11"/>
          </p:nvPr>
        </p:nvSpPr>
        <p:spPr/>
        <p:txBody>
          <a:bodyPr/>
          <a:lstStyle/>
          <a:p>
            <a:r>
              <a:rPr lang="en-US"/>
              <a:t>DEPT OF CSE,AIET,MIJAR</a:t>
            </a:r>
          </a:p>
        </p:txBody>
      </p:sp>
      <p:sp>
        <p:nvSpPr>
          <p:cNvPr id="7" name="Line 2"/>
          <p:cNvSpPr>
            <a:spLocks noChangeShapeType="1"/>
          </p:cNvSpPr>
          <p:nvPr/>
        </p:nvSpPr>
        <p:spPr bwMode="auto">
          <a:xfrm flipV="1">
            <a:off x="3048000" y="2378075"/>
            <a:ext cx="2971800" cy="247650"/>
          </a:xfrm>
          <a:prstGeom prst="line">
            <a:avLst/>
          </a:prstGeom>
          <a:noFill/>
          <a:ln w="9525">
            <a:solidFill>
              <a:schemeClr val="tx1"/>
            </a:solidFill>
            <a:round/>
            <a:headEnd/>
            <a:tailEnd/>
          </a:ln>
        </p:spPr>
        <p:txBody>
          <a:bodyPr wrap="none" anchor="ctr"/>
          <a:lstStyle/>
          <a:p>
            <a:endParaRPr lang="en-US"/>
          </a:p>
        </p:txBody>
      </p:sp>
      <p:sp>
        <p:nvSpPr>
          <p:cNvPr id="8" name="Line 3"/>
          <p:cNvSpPr>
            <a:spLocks noChangeShapeType="1"/>
          </p:cNvSpPr>
          <p:nvPr/>
        </p:nvSpPr>
        <p:spPr bwMode="auto">
          <a:xfrm flipV="1">
            <a:off x="3048000" y="3006725"/>
            <a:ext cx="2914650" cy="76200"/>
          </a:xfrm>
          <a:prstGeom prst="line">
            <a:avLst/>
          </a:prstGeom>
          <a:noFill/>
          <a:ln w="9525">
            <a:solidFill>
              <a:schemeClr val="tx1"/>
            </a:solidFill>
            <a:round/>
            <a:headEnd/>
            <a:tailEnd/>
          </a:ln>
        </p:spPr>
        <p:txBody>
          <a:bodyPr wrap="none" anchor="ctr"/>
          <a:lstStyle/>
          <a:p>
            <a:endParaRPr lang="en-US"/>
          </a:p>
        </p:txBody>
      </p:sp>
      <p:sp>
        <p:nvSpPr>
          <p:cNvPr id="9" name="Line 4"/>
          <p:cNvSpPr>
            <a:spLocks noChangeShapeType="1"/>
          </p:cNvSpPr>
          <p:nvPr/>
        </p:nvSpPr>
        <p:spPr bwMode="auto">
          <a:xfrm flipV="1">
            <a:off x="3067050" y="3559175"/>
            <a:ext cx="2857500" cy="38100"/>
          </a:xfrm>
          <a:prstGeom prst="line">
            <a:avLst/>
          </a:prstGeom>
          <a:noFill/>
          <a:ln w="9525">
            <a:solidFill>
              <a:schemeClr val="tx1"/>
            </a:solidFill>
            <a:round/>
            <a:headEnd/>
            <a:tailEnd/>
          </a:ln>
        </p:spPr>
        <p:txBody>
          <a:bodyPr wrap="none" anchor="ctr"/>
          <a:lstStyle/>
          <a:p>
            <a:endParaRPr lang="en-US"/>
          </a:p>
        </p:txBody>
      </p:sp>
      <p:sp>
        <p:nvSpPr>
          <p:cNvPr id="10" name="Line 5"/>
          <p:cNvSpPr>
            <a:spLocks noChangeShapeType="1"/>
          </p:cNvSpPr>
          <p:nvPr/>
        </p:nvSpPr>
        <p:spPr bwMode="auto">
          <a:xfrm>
            <a:off x="3067050" y="4073525"/>
            <a:ext cx="2914650" cy="76200"/>
          </a:xfrm>
          <a:prstGeom prst="line">
            <a:avLst/>
          </a:prstGeom>
          <a:noFill/>
          <a:ln w="9525">
            <a:solidFill>
              <a:schemeClr val="tx1"/>
            </a:solidFill>
            <a:round/>
            <a:headEnd/>
            <a:tailEnd/>
          </a:ln>
        </p:spPr>
        <p:txBody>
          <a:bodyPr wrap="none" anchor="ctr"/>
          <a:lstStyle/>
          <a:p>
            <a:endParaRPr lang="en-US"/>
          </a:p>
        </p:txBody>
      </p:sp>
      <p:sp>
        <p:nvSpPr>
          <p:cNvPr id="11" name="Line 6"/>
          <p:cNvSpPr>
            <a:spLocks noChangeShapeType="1"/>
          </p:cNvSpPr>
          <p:nvPr/>
        </p:nvSpPr>
        <p:spPr bwMode="auto">
          <a:xfrm>
            <a:off x="3067050" y="4549775"/>
            <a:ext cx="2876550" cy="152400"/>
          </a:xfrm>
          <a:prstGeom prst="line">
            <a:avLst/>
          </a:prstGeom>
          <a:noFill/>
          <a:ln w="9525">
            <a:solidFill>
              <a:schemeClr val="tx1"/>
            </a:solidFill>
            <a:round/>
            <a:headEnd/>
            <a:tailEnd/>
          </a:ln>
        </p:spPr>
        <p:txBody>
          <a:bodyPr wrap="none" anchor="ctr"/>
          <a:lstStyle/>
          <a:p>
            <a:endParaRPr lang="en-US"/>
          </a:p>
        </p:txBody>
      </p:sp>
      <p:sp>
        <p:nvSpPr>
          <p:cNvPr id="12" name="Line 7"/>
          <p:cNvSpPr>
            <a:spLocks noChangeShapeType="1"/>
          </p:cNvSpPr>
          <p:nvPr/>
        </p:nvSpPr>
        <p:spPr bwMode="auto">
          <a:xfrm>
            <a:off x="3048000" y="5045075"/>
            <a:ext cx="2933700" cy="247650"/>
          </a:xfrm>
          <a:prstGeom prst="line">
            <a:avLst/>
          </a:prstGeom>
          <a:noFill/>
          <a:ln w="9525">
            <a:solidFill>
              <a:schemeClr val="tx1"/>
            </a:solidFill>
            <a:round/>
            <a:headEnd/>
            <a:tailEnd/>
          </a:ln>
        </p:spPr>
        <p:txBody>
          <a:bodyPr wrap="none" anchor="ctr"/>
          <a:lstStyle/>
          <a:p>
            <a:endParaRPr lang="en-US"/>
          </a:p>
        </p:txBody>
      </p:sp>
      <p:sp>
        <p:nvSpPr>
          <p:cNvPr id="13" name="Line 8"/>
          <p:cNvSpPr>
            <a:spLocks noChangeShapeType="1"/>
          </p:cNvSpPr>
          <p:nvPr/>
        </p:nvSpPr>
        <p:spPr bwMode="auto">
          <a:xfrm>
            <a:off x="3067050" y="5559425"/>
            <a:ext cx="2895600" cy="323850"/>
          </a:xfrm>
          <a:prstGeom prst="line">
            <a:avLst/>
          </a:prstGeom>
          <a:noFill/>
          <a:ln w="9525">
            <a:solidFill>
              <a:schemeClr val="tx1"/>
            </a:solidFill>
            <a:round/>
            <a:headEnd/>
            <a:tailEnd/>
          </a:ln>
        </p:spPr>
        <p:txBody>
          <a:bodyPr wrap="none" anchor="ctr"/>
          <a:lstStyle/>
          <a:p>
            <a:endParaRPr lang="en-US"/>
          </a:p>
        </p:txBody>
      </p:sp>
      <p:sp>
        <p:nvSpPr>
          <p:cNvPr id="14" name="Line 9"/>
          <p:cNvSpPr>
            <a:spLocks noChangeShapeType="1"/>
          </p:cNvSpPr>
          <p:nvPr/>
        </p:nvSpPr>
        <p:spPr bwMode="auto">
          <a:xfrm>
            <a:off x="6076950" y="2378075"/>
            <a:ext cx="2895600" cy="228600"/>
          </a:xfrm>
          <a:prstGeom prst="line">
            <a:avLst/>
          </a:prstGeom>
          <a:noFill/>
          <a:ln w="9525">
            <a:solidFill>
              <a:schemeClr val="tx1"/>
            </a:solidFill>
            <a:round/>
            <a:headEnd/>
            <a:tailEnd/>
          </a:ln>
        </p:spPr>
        <p:txBody>
          <a:bodyPr wrap="none" anchor="ctr"/>
          <a:lstStyle/>
          <a:p>
            <a:endParaRPr lang="en-US"/>
          </a:p>
        </p:txBody>
      </p:sp>
      <p:sp>
        <p:nvSpPr>
          <p:cNvPr id="15" name="Line 10"/>
          <p:cNvSpPr>
            <a:spLocks noChangeShapeType="1"/>
          </p:cNvSpPr>
          <p:nvPr/>
        </p:nvSpPr>
        <p:spPr bwMode="auto">
          <a:xfrm>
            <a:off x="6096000" y="2987675"/>
            <a:ext cx="2838450" cy="533400"/>
          </a:xfrm>
          <a:prstGeom prst="line">
            <a:avLst/>
          </a:prstGeom>
          <a:noFill/>
          <a:ln w="9525">
            <a:solidFill>
              <a:schemeClr val="tx1"/>
            </a:solidFill>
            <a:round/>
            <a:headEnd/>
            <a:tailEnd/>
          </a:ln>
        </p:spPr>
        <p:txBody>
          <a:bodyPr wrap="none" anchor="ctr"/>
          <a:lstStyle/>
          <a:p>
            <a:endParaRPr lang="en-US"/>
          </a:p>
        </p:txBody>
      </p:sp>
      <p:sp>
        <p:nvSpPr>
          <p:cNvPr id="16" name="Line 11"/>
          <p:cNvSpPr>
            <a:spLocks noChangeShapeType="1"/>
          </p:cNvSpPr>
          <p:nvPr/>
        </p:nvSpPr>
        <p:spPr bwMode="auto">
          <a:xfrm flipV="1">
            <a:off x="6076950" y="2606675"/>
            <a:ext cx="2857500" cy="952500"/>
          </a:xfrm>
          <a:prstGeom prst="line">
            <a:avLst/>
          </a:prstGeom>
          <a:noFill/>
          <a:ln w="9525">
            <a:solidFill>
              <a:schemeClr val="tx1"/>
            </a:solidFill>
            <a:round/>
            <a:headEnd/>
            <a:tailEnd/>
          </a:ln>
        </p:spPr>
        <p:txBody>
          <a:bodyPr wrap="none" anchor="ctr"/>
          <a:lstStyle/>
          <a:p>
            <a:endParaRPr lang="en-US"/>
          </a:p>
        </p:txBody>
      </p:sp>
      <p:sp>
        <p:nvSpPr>
          <p:cNvPr id="17" name="Line 12"/>
          <p:cNvSpPr>
            <a:spLocks noChangeShapeType="1"/>
          </p:cNvSpPr>
          <p:nvPr/>
        </p:nvSpPr>
        <p:spPr bwMode="auto">
          <a:xfrm flipV="1">
            <a:off x="6115050" y="3540125"/>
            <a:ext cx="2800350" cy="590550"/>
          </a:xfrm>
          <a:prstGeom prst="line">
            <a:avLst/>
          </a:prstGeom>
          <a:noFill/>
          <a:ln w="9525">
            <a:solidFill>
              <a:schemeClr val="tx1"/>
            </a:solidFill>
            <a:round/>
            <a:headEnd/>
            <a:tailEnd/>
          </a:ln>
        </p:spPr>
        <p:txBody>
          <a:bodyPr wrap="none" anchor="ctr"/>
          <a:lstStyle/>
          <a:p>
            <a:endParaRPr lang="en-US"/>
          </a:p>
        </p:txBody>
      </p:sp>
      <p:sp>
        <p:nvSpPr>
          <p:cNvPr id="18" name="Line 13"/>
          <p:cNvSpPr>
            <a:spLocks noChangeShapeType="1"/>
          </p:cNvSpPr>
          <p:nvPr/>
        </p:nvSpPr>
        <p:spPr bwMode="auto">
          <a:xfrm flipV="1">
            <a:off x="6076950" y="4435475"/>
            <a:ext cx="2819400" cy="285750"/>
          </a:xfrm>
          <a:prstGeom prst="line">
            <a:avLst/>
          </a:prstGeom>
          <a:noFill/>
          <a:ln w="9525">
            <a:solidFill>
              <a:schemeClr val="tx1"/>
            </a:solidFill>
            <a:round/>
            <a:headEnd/>
            <a:tailEnd/>
          </a:ln>
        </p:spPr>
        <p:txBody>
          <a:bodyPr wrap="none" anchor="ctr"/>
          <a:lstStyle/>
          <a:p>
            <a:endParaRPr lang="en-US"/>
          </a:p>
        </p:txBody>
      </p:sp>
      <p:sp>
        <p:nvSpPr>
          <p:cNvPr id="19" name="Line 14"/>
          <p:cNvSpPr>
            <a:spLocks noChangeShapeType="1"/>
          </p:cNvSpPr>
          <p:nvPr/>
        </p:nvSpPr>
        <p:spPr bwMode="auto">
          <a:xfrm flipV="1">
            <a:off x="6076950" y="4435475"/>
            <a:ext cx="2838450" cy="1447800"/>
          </a:xfrm>
          <a:prstGeom prst="line">
            <a:avLst/>
          </a:prstGeom>
          <a:noFill/>
          <a:ln w="9525">
            <a:solidFill>
              <a:schemeClr val="tx1"/>
            </a:solidFill>
            <a:round/>
            <a:headEnd/>
            <a:tailEnd/>
          </a:ln>
        </p:spPr>
        <p:txBody>
          <a:bodyPr wrap="none" anchor="ctr"/>
          <a:lstStyle/>
          <a:p>
            <a:endParaRPr lang="en-US"/>
          </a:p>
        </p:txBody>
      </p:sp>
      <p:sp>
        <p:nvSpPr>
          <p:cNvPr id="20" name="Rectangle 16"/>
          <p:cNvSpPr>
            <a:spLocks noChangeArrowheads="1"/>
          </p:cNvSpPr>
          <p:nvPr/>
        </p:nvSpPr>
        <p:spPr bwMode="auto">
          <a:xfrm>
            <a:off x="5905500" y="228917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1" name="Rectangle 17"/>
          <p:cNvSpPr>
            <a:spLocks noChangeArrowheads="1"/>
          </p:cNvSpPr>
          <p:nvPr/>
        </p:nvSpPr>
        <p:spPr bwMode="auto">
          <a:xfrm>
            <a:off x="5905500" y="287972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2" name="Rectangle 18"/>
          <p:cNvSpPr>
            <a:spLocks noChangeArrowheads="1"/>
          </p:cNvSpPr>
          <p:nvPr/>
        </p:nvSpPr>
        <p:spPr bwMode="auto">
          <a:xfrm>
            <a:off x="5905500" y="345122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3" name="Rectangle 19"/>
          <p:cNvSpPr>
            <a:spLocks noChangeArrowheads="1"/>
          </p:cNvSpPr>
          <p:nvPr/>
        </p:nvSpPr>
        <p:spPr bwMode="auto">
          <a:xfrm>
            <a:off x="5905500" y="404177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4" name="Rectangle 20"/>
          <p:cNvSpPr>
            <a:spLocks noChangeArrowheads="1"/>
          </p:cNvSpPr>
          <p:nvPr/>
        </p:nvSpPr>
        <p:spPr bwMode="auto">
          <a:xfrm>
            <a:off x="5905500" y="461327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5" name="Rectangle 21"/>
          <p:cNvSpPr>
            <a:spLocks noChangeArrowheads="1"/>
          </p:cNvSpPr>
          <p:nvPr/>
        </p:nvSpPr>
        <p:spPr bwMode="auto">
          <a:xfrm>
            <a:off x="5905500" y="520382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6" name="Rectangle 22"/>
          <p:cNvSpPr>
            <a:spLocks noChangeArrowheads="1"/>
          </p:cNvSpPr>
          <p:nvPr/>
        </p:nvSpPr>
        <p:spPr bwMode="auto">
          <a:xfrm>
            <a:off x="5905500" y="5775326"/>
            <a:ext cx="209550" cy="180975"/>
          </a:xfrm>
          <a:prstGeom prst="rect">
            <a:avLst/>
          </a:prstGeom>
          <a:solidFill>
            <a:schemeClr val="tx1"/>
          </a:solidFill>
          <a:ln w="9525">
            <a:solidFill>
              <a:schemeClr val="bg2"/>
            </a:solidFill>
            <a:miter lim="800000"/>
            <a:headEnd/>
            <a:tailEnd/>
          </a:ln>
        </p:spPr>
        <p:txBody>
          <a:bodyPr wrap="none" anchor="ctr"/>
          <a:lstStyle/>
          <a:p>
            <a:endParaRPr lang="en-US"/>
          </a:p>
        </p:txBody>
      </p:sp>
      <p:sp>
        <p:nvSpPr>
          <p:cNvPr id="27" name="Oval 23"/>
          <p:cNvSpPr>
            <a:spLocks noChangeArrowheads="1"/>
          </p:cNvSpPr>
          <p:nvPr/>
        </p:nvSpPr>
        <p:spPr bwMode="auto">
          <a:xfrm>
            <a:off x="1990725" y="1787525"/>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28" name="Text Box 24"/>
          <p:cNvSpPr txBox="1">
            <a:spLocks noChangeArrowheads="1"/>
          </p:cNvSpPr>
          <p:nvPr/>
        </p:nvSpPr>
        <p:spPr bwMode="auto">
          <a:xfrm>
            <a:off x="2301560" y="1295400"/>
            <a:ext cx="1188081" cy="369332"/>
          </a:xfrm>
          <a:prstGeom prst="rect">
            <a:avLst/>
          </a:prstGeom>
          <a:noFill/>
          <a:ln w="9525">
            <a:noFill/>
            <a:miter lim="800000"/>
            <a:headEnd/>
            <a:tailEnd/>
          </a:ln>
        </p:spPr>
        <p:txBody>
          <a:bodyPr wrap="none">
            <a:spAutoFit/>
          </a:bodyPr>
          <a:lstStyle/>
          <a:p>
            <a:pPr algn="ctr" eaLnBrk="0" hangingPunct="0"/>
            <a:r>
              <a:rPr lang="en-US"/>
              <a:t>EMPLOYEE</a:t>
            </a:r>
          </a:p>
        </p:txBody>
      </p:sp>
      <p:sp>
        <p:nvSpPr>
          <p:cNvPr id="29" name="Oval 25"/>
          <p:cNvSpPr>
            <a:spLocks noChangeArrowheads="1"/>
          </p:cNvSpPr>
          <p:nvPr/>
        </p:nvSpPr>
        <p:spPr bwMode="auto">
          <a:xfrm>
            <a:off x="5029200" y="1870365"/>
            <a:ext cx="1943100" cy="4724400"/>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dirty="0"/>
              <a:t>r</a:t>
            </a:r>
            <a:r>
              <a:rPr lang="en-US" sz="2000" baseline="-25000" dirty="0"/>
              <a:t>1</a:t>
            </a:r>
            <a:endParaRPr lang="en-US" sz="2000" dirty="0"/>
          </a:p>
          <a:p>
            <a:pPr algn="ctr" eaLnBrk="0" hangingPunct="0">
              <a:spcBef>
                <a:spcPct val="40000"/>
              </a:spcBef>
              <a:spcAft>
                <a:spcPct val="50000"/>
              </a:spcAft>
            </a:pPr>
            <a:r>
              <a:rPr lang="en-US" sz="2000" dirty="0"/>
              <a:t>r</a:t>
            </a:r>
            <a:r>
              <a:rPr lang="en-US" sz="2000" baseline="-25000" dirty="0"/>
              <a:t>2</a:t>
            </a:r>
            <a:endParaRPr lang="en-US" sz="2000" dirty="0"/>
          </a:p>
          <a:p>
            <a:pPr algn="ctr" eaLnBrk="0" hangingPunct="0">
              <a:spcBef>
                <a:spcPct val="40000"/>
              </a:spcBef>
              <a:spcAft>
                <a:spcPct val="50000"/>
              </a:spcAft>
            </a:pPr>
            <a:r>
              <a:rPr lang="en-US" sz="2000" dirty="0"/>
              <a:t>r</a:t>
            </a:r>
            <a:r>
              <a:rPr lang="en-US" sz="2000" baseline="-25000" dirty="0"/>
              <a:t>3</a:t>
            </a:r>
            <a:endParaRPr lang="en-US" sz="2000" dirty="0"/>
          </a:p>
          <a:p>
            <a:pPr algn="ctr" eaLnBrk="0" hangingPunct="0">
              <a:spcBef>
                <a:spcPct val="40000"/>
              </a:spcBef>
              <a:spcAft>
                <a:spcPct val="50000"/>
              </a:spcAft>
            </a:pPr>
            <a:r>
              <a:rPr lang="en-US" sz="2000" dirty="0"/>
              <a:t>r</a:t>
            </a:r>
            <a:r>
              <a:rPr lang="en-US" sz="2000" baseline="-25000" dirty="0"/>
              <a:t>4</a:t>
            </a:r>
            <a:endParaRPr lang="en-US" sz="2000" dirty="0"/>
          </a:p>
          <a:p>
            <a:pPr algn="ctr" eaLnBrk="0" hangingPunct="0">
              <a:spcBef>
                <a:spcPct val="40000"/>
              </a:spcBef>
              <a:spcAft>
                <a:spcPct val="50000"/>
              </a:spcAft>
            </a:pPr>
            <a:r>
              <a:rPr lang="en-US" sz="2000" dirty="0"/>
              <a:t>r</a:t>
            </a:r>
            <a:r>
              <a:rPr lang="en-US" sz="2000" baseline="-25000" dirty="0"/>
              <a:t>5</a:t>
            </a:r>
            <a:endParaRPr lang="en-US" sz="2000" dirty="0"/>
          </a:p>
          <a:p>
            <a:pPr algn="ctr" eaLnBrk="0" hangingPunct="0">
              <a:spcBef>
                <a:spcPct val="40000"/>
              </a:spcBef>
              <a:spcAft>
                <a:spcPct val="50000"/>
              </a:spcAft>
            </a:pPr>
            <a:r>
              <a:rPr lang="en-US" sz="2000" dirty="0"/>
              <a:t>r</a:t>
            </a:r>
            <a:r>
              <a:rPr lang="en-US" sz="2000" baseline="-25000" dirty="0"/>
              <a:t>6</a:t>
            </a:r>
            <a:endParaRPr lang="en-US" sz="2000" dirty="0"/>
          </a:p>
          <a:p>
            <a:pPr algn="ctr" eaLnBrk="0" hangingPunct="0">
              <a:spcBef>
                <a:spcPct val="40000"/>
              </a:spcBef>
              <a:spcAft>
                <a:spcPct val="50000"/>
              </a:spcAft>
            </a:pPr>
            <a:r>
              <a:rPr lang="en-US" sz="2000" dirty="0"/>
              <a:t>r</a:t>
            </a:r>
            <a:r>
              <a:rPr lang="en-US" sz="2000" baseline="-25000" dirty="0"/>
              <a:t>7</a:t>
            </a:r>
          </a:p>
          <a:p>
            <a:pPr algn="ctr" eaLnBrk="0" hangingPunct="0">
              <a:spcBef>
                <a:spcPct val="40000"/>
              </a:spcBef>
              <a:spcAft>
                <a:spcPct val="50000"/>
              </a:spcAft>
            </a:pPr>
            <a:endParaRPr lang="en-US" sz="2000" dirty="0"/>
          </a:p>
        </p:txBody>
      </p:sp>
      <p:sp>
        <p:nvSpPr>
          <p:cNvPr id="30" name="Text Box 26"/>
          <p:cNvSpPr txBox="1">
            <a:spLocks noChangeArrowheads="1"/>
          </p:cNvSpPr>
          <p:nvPr/>
        </p:nvSpPr>
        <p:spPr bwMode="auto">
          <a:xfrm>
            <a:off x="5308189" y="1295400"/>
            <a:ext cx="1385123" cy="369332"/>
          </a:xfrm>
          <a:prstGeom prst="rect">
            <a:avLst/>
          </a:prstGeom>
          <a:noFill/>
          <a:ln w="9525">
            <a:noFill/>
            <a:miter lim="800000"/>
            <a:headEnd/>
            <a:tailEnd/>
          </a:ln>
        </p:spPr>
        <p:txBody>
          <a:bodyPr wrap="none">
            <a:spAutoFit/>
          </a:bodyPr>
          <a:lstStyle/>
          <a:p>
            <a:pPr algn="ctr" eaLnBrk="0" hangingPunct="0"/>
            <a:r>
              <a:rPr lang="en-US"/>
              <a:t>WORKS_FOR</a:t>
            </a:r>
          </a:p>
        </p:txBody>
      </p:sp>
      <p:sp>
        <p:nvSpPr>
          <p:cNvPr id="31" name="Oval 27"/>
          <p:cNvSpPr>
            <a:spLocks noChangeArrowheads="1"/>
          </p:cNvSpPr>
          <p:nvPr/>
        </p:nvSpPr>
        <p:spPr bwMode="auto">
          <a:xfrm>
            <a:off x="8077200" y="1787525"/>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1</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2</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3</a:t>
            </a:r>
            <a:endParaRPr lang="en-US" sz="2000"/>
          </a:p>
        </p:txBody>
      </p:sp>
      <p:sp>
        <p:nvSpPr>
          <p:cNvPr id="32" name="Text Box 28"/>
          <p:cNvSpPr txBox="1">
            <a:spLocks noChangeArrowheads="1"/>
          </p:cNvSpPr>
          <p:nvPr/>
        </p:nvSpPr>
        <p:spPr bwMode="auto">
          <a:xfrm>
            <a:off x="8314360" y="1295400"/>
            <a:ext cx="1479892" cy="369332"/>
          </a:xfrm>
          <a:prstGeom prst="rect">
            <a:avLst/>
          </a:prstGeom>
          <a:noFill/>
          <a:ln w="9525">
            <a:noFill/>
            <a:miter lim="800000"/>
            <a:headEnd/>
            <a:tailEnd/>
          </a:ln>
        </p:spPr>
        <p:txBody>
          <a:bodyPr wrap="none">
            <a:spAutoFit/>
          </a:bodyPr>
          <a:lstStyle/>
          <a:p>
            <a:pPr algn="ctr" eaLnBrk="0" hangingPunct="0"/>
            <a:r>
              <a:rPr lang="en-US"/>
              <a:t>DEPARTMENT</a:t>
            </a:r>
          </a:p>
        </p:txBody>
      </p:sp>
      <p:sp>
        <p:nvSpPr>
          <p:cNvPr id="33" name="Line 29"/>
          <p:cNvSpPr>
            <a:spLocks noChangeShapeType="1"/>
          </p:cNvSpPr>
          <p:nvPr/>
        </p:nvSpPr>
        <p:spPr bwMode="auto">
          <a:xfrm flipV="1">
            <a:off x="6096000" y="2589213"/>
            <a:ext cx="2838450" cy="268605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535190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76200"/>
            <a:ext cx="8534400" cy="1143000"/>
          </a:xfrm>
        </p:spPr>
        <p:txBody>
          <a:bodyPr/>
          <a:lstStyle/>
          <a:p>
            <a:r>
              <a:rPr lang="en-US" dirty="0"/>
              <a:t>Example 2…</a:t>
            </a:r>
          </a:p>
        </p:txBody>
      </p:sp>
      <p:sp>
        <p:nvSpPr>
          <p:cNvPr id="2" name="Content Placeholder 1"/>
          <p:cNvSpPr>
            <a:spLocks noGrp="1"/>
          </p:cNvSpPr>
          <p:nvPr>
            <p:ph idx="1"/>
          </p:nvPr>
        </p:nvSpPr>
        <p:spPr>
          <a:xfrm>
            <a:off x="1828800" y="990601"/>
            <a:ext cx="8534400" cy="5016691"/>
          </a:xfrm>
        </p:spPr>
        <p:txBody>
          <a:bodyPr>
            <a:normAutofit/>
          </a:bodyPr>
          <a:lstStyle/>
          <a:p>
            <a:pPr>
              <a:buNone/>
            </a:pPr>
            <a:r>
              <a:rPr lang="en-US" sz="2400" dirty="0"/>
              <a:t>	EMPLOYEE 	   	WORKS_ON			PROJECT</a:t>
            </a:r>
          </a:p>
        </p:txBody>
      </p:sp>
      <p:sp>
        <p:nvSpPr>
          <p:cNvPr id="43" name="Footer Placeholder 42"/>
          <p:cNvSpPr>
            <a:spLocks noGrp="1"/>
          </p:cNvSpPr>
          <p:nvPr>
            <p:ph type="ftr" sz="quarter" idx="11"/>
          </p:nvPr>
        </p:nvSpPr>
        <p:spPr/>
        <p:txBody>
          <a:bodyPr/>
          <a:lstStyle/>
          <a:p>
            <a:r>
              <a:rPr lang="en-US"/>
              <a:t>DEPT OF CSE,AIET,MIJAR</a:t>
            </a:r>
          </a:p>
        </p:txBody>
      </p:sp>
      <p:sp>
        <p:nvSpPr>
          <p:cNvPr id="7" name="Line 2"/>
          <p:cNvSpPr>
            <a:spLocks noChangeShapeType="1"/>
          </p:cNvSpPr>
          <p:nvPr/>
        </p:nvSpPr>
        <p:spPr bwMode="auto">
          <a:xfrm flipV="1">
            <a:off x="3048000" y="2076450"/>
            <a:ext cx="2971800" cy="247650"/>
          </a:xfrm>
          <a:prstGeom prst="line">
            <a:avLst/>
          </a:prstGeom>
          <a:noFill/>
          <a:ln w="9525">
            <a:solidFill>
              <a:schemeClr val="tx1"/>
            </a:solidFill>
            <a:round/>
            <a:headEnd/>
            <a:tailEnd/>
          </a:ln>
        </p:spPr>
        <p:txBody>
          <a:bodyPr wrap="none" anchor="ctr"/>
          <a:lstStyle/>
          <a:p>
            <a:endParaRPr lang="en-US"/>
          </a:p>
        </p:txBody>
      </p:sp>
      <p:sp>
        <p:nvSpPr>
          <p:cNvPr id="8" name="Line 3"/>
          <p:cNvSpPr>
            <a:spLocks noChangeShapeType="1"/>
          </p:cNvSpPr>
          <p:nvPr/>
        </p:nvSpPr>
        <p:spPr bwMode="auto">
          <a:xfrm flipV="1">
            <a:off x="3048000" y="2705100"/>
            <a:ext cx="2914650" cy="76200"/>
          </a:xfrm>
          <a:prstGeom prst="line">
            <a:avLst/>
          </a:prstGeom>
          <a:noFill/>
          <a:ln w="9525">
            <a:solidFill>
              <a:schemeClr val="tx1"/>
            </a:solidFill>
            <a:round/>
            <a:headEnd/>
            <a:tailEnd/>
          </a:ln>
        </p:spPr>
        <p:txBody>
          <a:bodyPr wrap="none" anchor="ctr"/>
          <a:lstStyle/>
          <a:p>
            <a:endParaRPr lang="en-US"/>
          </a:p>
        </p:txBody>
      </p:sp>
      <p:sp>
        <p:nvSpPr>
          <p:cNvPr id="9" name="Line 4"/>
          <p:cNvSpPr>
            <a:spLocks noChangeShapeType="1"/>
          </p:cNvSpPr>
          <p:nvPr/>
        </p:nvSpPr>
        <p:spPr bwMode="auto">
          <a:xfrm flipV="1">
            <a:off x="3067050" y="3257550"/>
            <a:ext cx="2857500" cy="38100"/>
          </a:xfrm>
          <a:prstGeom prst="line">
            <a:avLst/>
          </a:prstGeom>
          <a:noFill/>
          <a:ln w="9525">
            <a:solidFill>
              <a:schemeClr val="tx1"/>
            </a:solidFill>
            <a:round/>
            <a:headEnd/>
            <a:tailEnd/>
          </a:ln>
        </p:spPr>
        <p:txBody>
          <a:bodyPr wrap="none" anchor="ctr"/>
          <a:lstStyle/>
          <a:p>
            <a:endParaRPr lang="en-US"/>
          </a:p>
        </p:txBody>
      </p:sp>
      <p:sp>
        <p:nvSpPr>
          <p:cNvPr id="10" name="Line 5"/>
          <p:cNvSpPr>
            <a:spLocks noChangeShapeType="1"/>
          </p:cNvSpPr>
          <p:nvPr/>
        </p:nvSpPr>
        <p:spPr bwMode="auto">
          <a:xfrm>
            <a:off x="3067050" y="3771900"/>
            <a:ext cx="2914650" cy="76200"/>
          </a:xfrm>
          <a:prstGeom prst="line">
            <a:avLst/>
          </a:prstGeom>
          <a:noFill/>
          <a:ln w="9525">
            <a:solidFill>
              <a:schemeClr val="tx1"/>
            </a:solidFill>
            <a:round/>
            <a:headEnd/>
            <a:tailEnd/>
          </a:ln>
        </p:spPr>
        <p:txBody>
          <a:bodyPr wrap="none" anchor="ctr"/>
          <a:lstStyle/>
          <a:p>
            <a:endParaRPr lang="en-US"/>
          </a:p>
        </p:txBody>
      </p:sp>
      <p:sp>
        <p:nvSpPr>
          <p:cNvPr id="11" name="Line 6"/>
          <p:cNvSpPr>
            <a:spLocks noChangeShapeType="1"/>
          </p:cNvSpPr>
          <p:nvPr/>
        </p:nvSpPr>
        <p:spPr bwMode="auto">
          <a:xfrm>
            <a:off x="3067050" y="4248150"/>
            <a:ext cx="2876550" cy="152400"/>
          </a:xfrm>
          <a:prstGeom prst="line">
            <a:avLst/>
          </a:prstGeom>
          <a:noFill/>
          <a:ln w="9525">
            <a:solidFill>
              <a:schemeClr val="tx1"/>
            </a:solidFill>
            <a:round/>
            <a:headEnd/>
            <a:tailEnd/>
          </a:ln>
        </p:spPr>
        <p:txBody>
          <a:bodyPr wrap="none" anchor="ctr"/>
          <a:lstStyle/>
          <a:p>
            <a:endParaRPr lang="en-US"/>
          </a:p>
        </p:txBody>
      </p:sp>
      <p:sp>
        <p:nvSpPr>
          <p:cNvPr id="12" name="Line 7"/>
          <p:cNvSpPr>
            <a:spLocks noChangeShapeType="1"/>
          </p:cNvSpPr>
          <p:nvPr/>
        </p:nvSpPr>
        <p:spPr bwMode="auto">
          <a:xfrm>
            <a:off x="3048000" y="4743450"/>
            <a:ext cx="2933700" cy="247650"/>
          </a:xfrm>
          <a:prstGeom prst="line">
            <a:avLst/>
          </a:prstGeom>
          <a:noFill/>
          <a:ln w="9525">
            <a:solidFill>
              <a:schemeClr val="tx1"/>
            </a:solidFill>
            <a:round/>
            <a:headEnd/>
            <a:tailEnd/>
          </a:ln>
        </p:spPr>
        <p:txBody>
          <a:bodyPr wrap="none" anchor="ctr"/>
          <a:lstStyle/>
          <a:p>
            <a:endParaRPr lang="en-US"/>
          </a:p>
        </p:txBody>
      </p:sp>
      <p:sp>
        <p:nvSpPr>
          <p:cNvPr id="13" name="Line 8"/>
          <p:cNvSpPr>
            <a:spLocks noChangeShapeType="1"/>
          </p:cNvSpPr>
          <p:nvPr/>
        </p:nvSpPr>
        <p:spPr bwMode="auto">
          <a:xfrm>
            <a:off x="3067050" y="5257800"/>
            <a:ext cx="2895600" cy="323850"/>
          </a:xfrm>
          <a:prstGeom prst="line">
            <a:avLst/>
          </a:prstGeom>
          <a:noFill/>
          <a:ln w="9525">
            <a:solidFill>
              <a:schemeClr val="tx1"/>
            </a:solidFill>
            <a:round/>
            <a:headEnd/>
            <a:tailEnd/>
          </a:ln>
        </p:spPr>
        <p:txBody>
          <a:bodyPr wrap="none" anchor="ctr"/>
          <a:lstStyle/>
          <a:p>
            <a:endParaRPr lang="en-US"/>
          </a:p>
        </p:txBody>
      </p:sp>
      <p:sp>
        <p:nvSpPr>
          <p:cNvPr id="14" name="Line 9"/>
          <p:cNvSpPr>
            <a:spLocks noChangeShapeType="1"/>
          </p:cNvSpPr>
          <p:nvPr/>
        </p:nvSpPr>
        <p:spPr bwMode="auto">
          <a:xfrm>
            <a:off x="6076950" y="2076450"/>
            <a:ext cx="2895600" cy="228600"/>
          </a:xfrm>
          <a:prstGeom prst="line">
            <a:avLst/>
          </a:prstGeom>
          <a:noFill/>
          <a:ln w="9525">
            <a:solidFill>
              <a:schemeClr val="tx1"/>
            </a:solidFill>
            <a:round/>
            <a:headEnd/>
            <a:tailEnd/>
          </a:ln>
        </p:spPr>
        <p:txBody>
          <a:bodyPr wrap="none" anchor="ctr"/>
          <a:lstStyle/>
          <a:p>
            <a:endParaRPr lang="en-US"/>
          </a:p>
        </p:txBody>
      </p:sp>
      <p:sp>
        <p:nvSpPr>
          <p:cNvPr id="15" name="Line 10"/>
          <p:cNvSpPr>
            <a:spLocks noChangeShapeType="1"/>
          </p:cNvSpPr>
          <p:nvPr/>
        </p:nvSpPr>
        <p:spPr bwMode="auto">
          <a:xfrm>
            <a:off x="6096000" y="2686050"/>
            <a:ext cx="2838450" cy="533400"/>
          </a:xfrm>
          <a:prstGeom prst="line">
            <a:avLst/>
          </a:prstGeom>
          <a:noFill/>
          <a:ln w="9525">
            <a:solidFill>
              <a:schemeClr val="tx1"/>
            </a:solidFill>
            <a:round/>
            <a:headEnd/>
            <a:tailEnd/>
          </a:ln>
        </p:spPr>
        <p:txBody>
          <a:bodyPr wrap="none" anchor="ctr"/>
          <a:lstStyle/>
          <a:p>
            <a:endParaRPr lang="en-US"/>
          </a:p>
        </p:txBody>
      </p:sp>
      <p:sp>
        <p:nvSpPr>
          <p:cNvPr id="16" name="Line 11"/>
          <p:cNvSpPr>
            <a:spLocks noChangeShapeType="1"/>
          </p:cNvSpPr>
          <p:nvPr/>
        </p:nvSpPr>
        <p:spPr bwMode="auto">
          <a:xfrm flipV="1">
            <a:off x="6076950" y="2305050"/>
            <a:ext cx="2857500" cy="952500"/>
          </a:xfrm>
          <a:prstGeom prst="line">
            <a:avLst/>
          </a:prstGeom>
          <a:noFill/>
          <a:ln w="9525">
            <a:solidFill>
              <a:schemeClr val="tx1"/>
            </a:solidFill>
            <a:round/>
            <a:headEnd/>
            <a:tailEnd/>
          </a:ln>
        </p:spPr>
        <p:txBody>
          <a:bodyPr wrap="none" anchor="ctr"/>
          <a:lstStyle/>
          <a:p>
            <a:endParaRPr lang="en-US"/>
          </a:p>
        </p:txBody>
      </p:sp>
      <p:sp>
        <p:nvSpPr>
          <p:cNvPr id="17" name="Line 12"/>
          <p:cNvSpPr>
            <a:spLocks noChangeShapeType="1"/>
          </p:cNvSpPr>
          <p:nvPr/>
        </p:nvSpPr>
        <p:spPr bwMode="auto">
          <a:xfrm flipV="1">
            <a:off x="6115050" y="3238500"/>
            <a:ext cx="2800350" cy="590550"/>
          </a:xfrm>
          <a:prstGeom prst="line">
            <a:avLst/>
          </a:prstGeom>
          <a:noFill/>
          <a:ln w="9525">
            <a:solidFill>
              <a:schemeClr val="tx1"/>
            </a:solidFill>
            <a:round/>
            <a:headEnd/>
            <a:tailEnd/>
          </a:ln>
        </p:spPr>
        <p:txBody>
          <a:bodyPr wrap="none" anchor="ctr"/>
          <a:lstStyle/>
          <a:p>
            <a:endParaRPr lang="en-US"/>
          </a:p>
        </p:txBody>
      </p:sp>
      <p:sp>
        <p:nvSpPr>
          <p:cNvPr id="18" name="Line 13"/>
          <p:cNvSpPr>
            <a:spLocks noChangeShapeType="1"/>
          </p:cNvSpPr>
          <p:nvPr/>
        </p:nvSpPr>
        <p:spPr bwMode="auto">
          <a:xfrm flipV="1">
            <a:off x="6076950" y="4133850"/>
            <a:ext cx="2819400" cy="285750"/>
          </a:xfrm>
          <a:prstGeom prst="line">
            <a:avLst/>
          </a:prstGeom>
          <a:noFill/>
          <a:ln w="9525">
            <a:solidFill>
              <a:schemeClr val="tx1"/>
            </a:solidFill>
            <a:round/>
            <a:headEnd/>
            <a:tailEnd/>
          </a:ln>
        </p:spPr>
        <p:txBody>
          <a:bodyPr wrap="none" anchor="ctr"/>
          <a:lstStyle/>
          <a:p>
            <a:endParaRPr lang="en-US"/>
          </a:p>
        </p:txBody>
      </p:sp>
      <p:sp>
        <p:nvSpPr>
          <p:cNvPr id="19" name="Line 14"/>
          <p:cNvSpPr>
            <a:spLocks noChangeShapeType="1"/>
          </p:cNvSpPr>
          <p:nvPr/>
        </p:nvSpPr>
        <p:spPr bwMode="auto">
          <a:xfrm flipV="1">
            <a:off x="6076950" y="4133850"/>
            <a:ext cx="2838450" cy="1447800"/>
          </a:xfrm>
          <a:prstGeom prst="line">
            <a:avLst/>
          </a:prstGeom>
          <a:noFill/>
          <a:ln w="9525">
            <a:solidFill>
              <a:schemeClr val="tx1"/>
            </a:solidFill>
            <a:round/>
            <a:headEnd/>
            <a:tailEnd/>
          </a:ln>
        </p:spPr>
        <p:txBody>
          <a:bodyPr wrap="none" anchor="ctr"/>
          <a:lstStyle/>
          <a:p>
            <a:endParaRPr lang="en-US"/>
          </a:p>
        </p:txBody>
      </p:sp>
      <p:sp>
        <p:nvSpPr>
          <p:cNvPr id="20" name="Line 15"/>
          <p:cNvSpPr>
            <a:spLocks noChangeShapeType="1"/>
          </p:cNvSpPr>
          <p:nvPr/>
        </p:nvSpPr>
        <p:spPr bwMode="auto">
          <a:xfrm flipV="1">
            <a:off x="6096000" y="2305050"/>
            <a:ext cx="2838450" cy="2686050"/>
          </a:xfrm>
          <a:prstGeom prst="line">
            <a:avLst/>
          </a:prstGeom>
          <a:noFill/>
          <a:ln w="9525">
            <a:solidFill>
              <a:schemeClr val="tx1"/>
            </a:solidFill>
            <a:round/>
            <a:headEnd/>
            <a:tailEnd/>
          </a:ln>
        </p:spPr>
        <p:txBody>
          <a:bodyPr wrap="none" anchor="ctr"/>
          <a:lstStyle/>
          <a:p>
            <a:endParaRPr lang="en-US"/>
          </a:p>
        </p:txBody>
      </p:sp>
      <p:sp>
        <p:nvSpPr>
          <p:cNvPr id="21" name="Line 16"/>
          <p:cNvSpPr>
            <a:spLocks noChangeShapeType="1"/>
          </p:cNvSpPr>
          <p:nvPr/>
        </p:nvSpPr>
        <p:spPr bwMode="auto">
          <a:xfrm>
            <a:off x="3048000" y="2781301"/>
            <a:ext cx="2857500" cy="3198813"/>
          </a:xfrm>
          <a:prstGeom prst="line">
            <a:avLst/>
          </a:prstGeom>
          <a:noFill/>
          <a:ln w="9525">
            <a:solidFill>
              <a:schemeClr val="tx1"/>
            </a:solidFill>
            <a:round/>
            <a:headEnd/>
            <a:tailEnd/>
          </a:ln>
        </p:spPr>
        <p:txBody>
          <a:bodyPr wrap="none" anchor="ctr"/>
          <a:lstStyle/>
          <a:p>
            <a:endParaRPr lang="en-US"/>
          </a:p>
        </p:txBody>
      </p:sp>
      <p:sp>
        <p:nvSpPr>
          <p:cNvPr id="22" name="Line 17"/>
          <p:cNvSpPr>
            <a:spLocks noChangeShapeType="1"/>
          </p:cNvSpPr>
          <p:nvPr/>
        </p:nvSpPr>
        <p:spPr bwMode="auto">
          <a:xfrm flipV="1">
            <a:off x="6076950" y="4133851"/>
            <a:ext cx="2857500" cy="1846263"/>
          </a:xfrm>
          <a:prstGeom prst="line">
            <a:avLst/>
          </a:prstGeom>
          <a:noFill/>
          <a:ln w="9525">
            <a:solidFill>
              <a:schemeClr val="tx1"/>
            </a:solidFill>
            <a:round/>
            <a:headEnd/>
            <a:tailEnd/>
          </a:ln>
        </p:spPr>
        <p:txBody>
          <a:bodyPr wrap="none" anchor="ctr"/>
          <a:lstStyle/>
          <a:p>
            <a:endParaRPr lang="en-US"/>
          </a:p>
        </p:txBody>
      </p:sp>
      <p:sp>
        <p:nvSpPr>
          <p:cNvPr id="23" name="Line 18"/>
          <p:cNvSpPr>
            <a:spLocks noChangeShapeType="1"/>
          </p:cNvSpPr>
          <p:nvPr/>
        </p:nvSpPr>
        <p:spPr bwMode="auto">
          <a:xfrm flipV="1">
            <a:off x="3028950" y="1724026"/>
            <a:ext cx="2876550" cy="3533775"/>
          </a:xfrm>
          <a:prstGeom prst="line">
            <a:avLst/>
          </a:prstGeom>
          <a:noFill/>
          <a:ln w="9525">
            <a:solidFill>
              <a:schemeClr val="tx1"/>
            </a:solidFill>
            <a:round/>
            <a:headEnd/>
            <a:tailEnd/>
          </a:ln>
        </p:spPr>
        <p:txBody>
          <a:bodyPr wrap="none" anchor="ctr"/>
          <a:lstStyle/>
          <a:p>
            <a:endParaRPr lang="en-US"/>
          </a:p>
        </p:txBody>
      </p:sp>
      <p:sp>
        <p:nvSpPr>
          <p:cNvPr id="24" name="Line 19"/>
          <p:cNvSpPr>
            <a:spLocks noChangeShapeType="1"/>
          </p:cNvSpPr>
          <p:nvPr/>
        </p:nvSpPr>
        <p:spPr bwMode="auto">
          <a:xfrm>
            <a:off x="6096000" y="1543050"/>
            <a:ext cx="2800350" cy="762000"/>
          </a:xfrm>
          <a:prstGeom prst="line">
            <a:avLst/>
          </a:prstGeom>
          <a:noFill/>
          <a:ln w="9525">
            <a:solidFill>
              <a:schemeClr val="tx1"/>
            </a:solidFill>
            <a:round/>
            <a:headEnd/>
            <a:tailEnd/>
          </a:ln>
        </p:spPr>
        <p:txBody>
          <a:bodyPr wrap="none" anchor="ctr"/>
          <a:lstStyle/>
          <a:p>
            <a:endParaRPr lang="en-US"/>
          </a:p>
        </p:txBody>
      </p:sp>
      <p:sp>
        <p:nvSpPr>
          <p:cNvPr id="25" name="Text Box 21"/>
          <p:cNvSpPr txBox="1">
            <a:spLocks noChangeArrowheads="1"/>
          </p:cNvSpPr>
          <p:nvPr/>
        </p:nvSpPr>
        <p:spPr bwMode="auto">
          <a:xfrm>
            <a:off x="2209801" y="1752600"/>
            <a:ext cx="8099425" cy="369332"/>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26" name="Oval 22"/>
          <p:cNvSpPr>
            <a:spLocks noChangeArrowheads="1"/>
          </p:cNvSpPr>
          <p:nvPr/>
        </p:nvSpPr>
        <p:spPr bwMode="auto">
          <a:xfrm>
            <a:off x="1924050" y="1485900"/>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27" name="Oval 23"/>
          <p:cNvSpPr>
            <a:spLocks noChangeArrowheads="1"/>
          </p:cNvSpPr>
          <p:nvPr/>
        </p:nvSpPr>
        <p:spPr bwMode="auto">
          <a:xfrm>
            <a:off x="5029200" y="1371600"/>
            <a:ext cx="1943100" cy="4953000"/>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dirty="0"/>
              <a:t>r</a:t>
            </a:r>
            <a:r>
              <a:rPr lang="en-US" sz="2000" baseline="-25000" dirty="0"/>
              <a:t>1</a:t>
            </a:r>
            <a:endParaRPr lang="en-US" sz="2000" dirty="0"/>
          </a:p>
          <a:p>
            <a:pPr algn="ctr" eaLnBrk="0" hangingPunct="0">
              <a:spcBef>
                <a:spcPct val="40000"/>
              </a:spcBef>
              <a:spcAft>
                <a:spcPct val="50000"/>
              </a:spcAft>
            </a:pPr>
            <a:r>
              <a:rPr lang="en-US" sz="2000" dirty="0"/>
              <a:t>r</a:t>
            </a:r>
            <a:r>
              <a:rPr lang="en-US" sz="2000" baseline="-25000" dirty="0"/>
              <a:t>2</a:t>
            </a:r>
            <a:endParaRPr lang="en-US" sz="2000" dirty="0"/>
          </a:p>
          <a:p>
            <a:pPr algn="ctr" eaLnBrk="0" hangingPunct="0">
              <a:spcBef>
                <a:spcPct val="40000"/>
              </a:spcBef>
              <a:spcAft>
                <a:spcPct val="50000"/>
              </a:spcAft>
            </a:pPr>
            <a:r>
              <a:rPr lang="en-US" sz="2000" dirty="0"/>
              <a:t>r</a:t>
            </a:r>
            <a:r>
              <a:rPr lang="en-US" sz="2000" baseline="-25000" dirty="0"/>
              <a:t>3</a:t>
            </a:r>
            <a:endParaRPr lang="en-US" sz="2000" dirty="0"/>
          </a:p>
          <a:p>
            <a:pPr algn="ctr" eaLnBrk="0" hangingPunct="0">
              <a:spcBef>
                <a:spcPct val="40000"/>
              </a:spcBef>
              <a:spcAft>
                <a:spcPct val="50000"/>
              </a:spcAft>
            </a:pPr>
            <a:r>
              <a:rPr lang="en-US" sz="2000" dirty="0"/>
              <a:t>r</a:t>
            </a:r>
            <a:r>
              <a:rPr lang="en-US" sz="2000" baseline="-25000" dirty="0"/>
              <a:t>4</a:t>
            </a:r>
            <a:endParaRPr lang="en-US" sz="2000" dirty="0"/>
          </a:p>
          <a:p>
            <a:pPr algn="ctr" eaLnBrk="0" hangingPunct="0">
              <a:spcBef>
                <a:spcPct val="40000"/>
              </a:spcBef>
              <a:spcAft>
                <a:spcPct val="50000"/>
              </a:spcAft>
            </a:pPr>
            <a:r>
              <a:rPr lang="en-US" sz="2000" dirty="0"/>
              <a:t>r</a:t>
            </a:r>
            <a:r>
              <a:rPr lang="en-US" sz="2000" baseline="-25000" dirty="0"/>
              <a:t>5</a:t>
            </a:r>
            <a:endParaRPr lang="en-US" sz="2000" dirty="0"/>
          </a:p>
          <a:p>
            <a:pPr algn="ctr" eaLnBrk="0" hangingPunct="0">
              <a:spcBef>
                <a:spcPct val="40000"/>
              </a:spcBef>
              <a:spcAft>
                <a:spcPct val="50000"/>
              </a:spcAft>
            </a:pPr>
            <a:r>
              <a:rPr lang="en-US" sz="2000" dirty="0"/>
              <a:t>r</a:t>
            </a:r>
            <a:r>
              <a:rPr lang="en-US" sz="2000" baseline="-25000" dirty="0"/>
              <a:t>6</a:t>
            </a:r>
            <a:endParaRPr lang="en-US" sz="2000" dirty="0"/>
          </a:p>
          <a:p>
            <a:pPr algn="ctr" eaLnBrk="0" hangingPunct="0">
              <a:spcBef>
                <a:spcPct val="40000"/>
              </a:spcBef>
              <a:spcAft>
                <a:spcPct val="50000"/>
              </a:spcAft>
            </a:pPr>
            <a:r>
              <a:rPr lang="en-US" sz="2000" dirty="0"/>
              <a:t>r</a:t>
            </a:r>
            <a:r>
              <a:rPr lang="en-US" sz="2000" baseline="-25000" dirty="0"/>
              <a:t>7</a:t>
            </a:r>
            <a:endParaRPr lang="en-US" sz="2000" dirty="0"/>
          </a:p>
        </p:txBody>
      </p:sp>
      <p:sp>
        <p:nvSpPr>
          <p:cNvPr id="28" name="Oval 24"/>
          <p:cNvSpPr>
            <a:spLocks noChangeArrowheads="1"/>
          </p:cNvSpPr>
          <p:nvPr/>
        </p:nvSpPr>
        <p:spPr bwMode="auto">
          <a:xfrm>
            <a:off x="8077200" y="1485900"/>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1</a:t>
            </a:r>
            <a:endParaRPr lang="en-US" sz="2000"/>
          </a:p>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2</a:t>
            </a:r>
            <a:endParaRPr lang="en-US" sz="2000"/>
          </a:p>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3</a:t>
            </a:r>
            <a:endParaRPr lang="en-US" sz="2000"/>
          </a:p>
        </p:txBody>
      </p:sp>
      <p:sp>
        <p:nvSpPr>
          <p:cNvPr id="29" name="Rectangle 25"/>
          <p:cNvSpPr>
            <a:spLocks noChangeArrowheads="1"/>
          </p:cNvSpPr>
          <p:nvPr/>
        </p:nvSpPr>
        <p:spPr bwMode="auto">
          <a:xfrm>
            <a:off x="5905500" y="202882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0" name="Rectangle 26"/>
          <p:cNvSpPr>
            <a:spLocks noChangeArrowheads="1"/>
          </p:cNvSpPr>
          <p:nvPr/>
        </p:nvSpPr>
        <p:spPr bwMode="auto">
          <a:xfrm>
            <a:off x="5905500" y="259556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 name="Rectangle 27"/>
          <p:cNvSpPr>
            <a:spLocks noChangeArrowheads="1"/>
          </p:cNvSpPr>
          <p:nvPr/>
        </p:nvSpPr>
        <p:spPr bwMode="auto">
          <a:xfrm>
            <a:off x="5905500" y="316706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2" name="Rectangle 28"/>
          <p:cNvSpPr>
            <a:spLocks noChangeArrowheads="1"/>
          </p:cNvSpPr>
          <p:nvPr/>
        </p:nvSpPr>
        <p:spPr bwMode="auto">
          <a:xfrm>
            <a:off x="5905500" y="375761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3" name="Rectangle 29"/>
          <p:cNvSpPr>
            <a:spLocks noChangeArrowheads="1"/>
          </p:cNvSpPr>
          <p:nvPr/>
        </p:nvSpPr>
        <p:spPr bwMode="auto">
          <a:xfrm>
            <a:off x="5905500" y="432911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4" name="Rectangle 30"/>
          <p:cNvSpPr>
            <a:spLocks noChangeArrowheads="1"/>
          </p:cNvSpPr>
          <p:nvPr/>
        </p:nvSpPr>
        <p:spPr bwMode="auto">
          <a:xfrm>
            <a:off x="5905500" y="49911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 name="Rectangle 31"/>
          <p:cNvSpPr>
            <a:spLocks noChangeArrowheads="1"/>
          </p:cNvSpPr>
          <p:nvPr/>
        </p:nvSpPr>
        <p:spPr bwMode="auto">
          <a:xfrm>
            <a:off x="5905500" y="549116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 name="Line 32"/>
          <p:cNvSpPr>
            <a:spLocks noChangeShapeType="1"/>
          </p:cNvSpPr>
          <p:nvPr/>
        </p:nvSpPr>
        <p:spPr bwMode="auto">
          <a:xfrm>
            <a:off x="6115050" y="4329113"/>
            <a:ext cx="0" cy="0"/>
          </a:xfrm>
          <a:prstGeom prst="line">
            <a:avLst/>
          </a:prstGeom>
          <a:noFill/>
          <a:ln w="9525">
            <a:solidFill>
              <a:schemeClr val="tx1"/>
            </a:solidFill>
            <a:round/>
            <a:headEnd/>
            <a:tailEnd/>
          </a:ln>
        </p:spPr>
        <p:txBody>
          <a:bodyPr wrap="none" anchor="ctr"/>
          <a:lstStyle/>
          <a:p>
            <a:endParaRPr lang="en-US"/>
          </a:p>
        </p:txBody>
      </p:sp>
      <p:sp>
        <p:nvSpPr>
          <p:cNvPr id="37" name="Rectangle 33"/>
          <p:cNvSpPr>
            <a:spLocks noChangeArrowheads="1"/>
          </p:cNvSpPr>
          <p:nvPr/>
        </p:nvSpPr>
        <p:spPr bwMode="auto">
          <a:xfrm>
            <a:off x="5924550" y="5980114"/>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8" name="Text Box 34"/>
          <p:cNvSpPr txBox="1">
            <a:spLocks noChangeArrowheads="1"/>
          </p:cNvSpPr>
          <p:nvPr/>
        </p:nvSpPr>
        <p:spPr bwMode="auto">
          <a:xfrm>
            <a:off x="5651500" y="5802313"/>
            <a:ext cx="368300" cy="400050"/>
          </a:xfrm>
          <a:prstGeom prst="rect">
            <a:avLst/>
          </a:prstGeom>
          <a:noFill/>
          <a:ln w="9525">
            <a:noFill/>
            <a:miter lim="800000"/>
            <a:headEnd/>
            <a:tailEnd/>
          </a:ln>
        </p:spPr>
        <p:txBody>
          <a:bodyPr>
            <a:spAutoFit/>
          </a:bodyPr>
          <a:lstStyle/>
          <a:p>
            <a:pPr eaLnBrk="0" hangingPunct="0">
              <a:spcBef>
                <a:spcPct val="50000"/>
              </a:spcBef>
            </a:pPr>
            <a:r>
              <a:rPr lang="en-US" sz="2000"/>
              <a:t>r</a:t>
            </a:r>
            <a:r>
              <a:rPr lang="en-US" sz="2000" baseline="-25000"/>
              <a:t>8</a:t>
            </a:r>
          </a:p>
        </p:txBody>
      </p:sp>
      <p:sp>
        <p:nvSpPr>
          <p:cNvPr id="39" name="Text Box 35"/>
          <p:cNvSpPr txBox="1">
            <a:spLocks noChangeArrowheads="1"/>
          </p:cNvSpPr>
          <p:nvPr/>
        </p:nvSpPr>
        <p:spPr bwMode="auto">
          <a:xfrm>
            <a:off x="5905500" y="1724025"/>
            <a:ext cx="446088" cy="369332"/>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40" name="Text Box 36"/>
          <p:cNvSpPr txBox="1">
            <a:spLocks noChangeArrowheads="1"/>
          </p:cNvSpPr>
          <p:nvPr/>
        </p:nvSpPr>
        <p:spPr bwMode="auto">
          <a:xfrm>
            <a:off x="5584825" y="1481139"/>
            <a:ext cx="520700" cy="396875"/>
          </a:xfrm>
          <a:prstGeom prst="rect">
            <a:avLst/>
          </a:prstGeom>
          <a:noFill/>
          <a:ln w="9525">
            <a:noFill/>
            <a:miter lim="800000"/>
            <a:headEnd/>
            <a:tailEnd/>
          </a:ln>
        </p:spPr>
        <p:txBody>
          <a:bodyPr>
            <a:spAutoFit/>
          </a:bodyPr>
          <a:lstStyle/>
          <a:p>
            <a:pPr eaLnBrk="0" hangingPunct="0">
              <a:spcBef>
                <a:spcPct val="50000"/>
              </a:spcBef>
            </a:pPr>
            <a:r>
              <a:rPr lang="en-US" sz="2000" dirty="0"/>
              <a:t>r</a:t>
            </a:r>
            <a:r>
              <a:rPr lang="en-US" sz="2000" baseline="-25000" dirty="0"/>
              <a:t>9</a:t>
            </a:r>
          </a:p>
        </p:txBody>
      </p:sp>
      <p:sp>
        <p:nvSpPr>
          <p:cNvPr id="41" name="Rectangle 37"/>
          <p:cNvSpPr>
            <a:spLocks noChangeArrowheads="1"/>
          </p:cNvSpPr>
          <p:nvPr/>
        </p:nvSpPr>
        <p:spPr bwMode="auto">
          <a:xfrm>
            <a:off x="5867400" y="15430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793033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Relationship Degree</a:t>
            </a:r>
          </a:p>
        </p:txBody>
      </p:sp>
      <p:sp>
        <p:nvSpPr>
          <p:cNvPr id="2" name="Content Placeholder 1"/>
          <p:cNvSpPr>
            <a:spLocks noGrp="1"/>
          </p:cNvSpPr>
          <p:nvPr>
            <p:ph idx="1"/>
          </p:nvPr>
        </p:nvSpPr>
        <p:spPr/>
        <p:txBody>
          <a:bodyPr/>
          <a:lstStyle/>
          <a:p>
            <a:pPr algn="just"/>
            <a:r>
              <a:rPr lang="en-US" dirty="0"/>
              <a:t>The degree of a relationship type is the number of participating entity types.</a:t>
            </a:r>
          </a:p>
          <a:p>
            <a:pPr algn="just"/>
            <a:endParaRPr lang="en-US" dirty="0"/>
          </a:p>
          <a:p>
            <a:pPr algn="just"/>
            <a:r>
              <a:rPr lang="en-US" dirty="0"/>
              <a:t>A relationship type of degree two is called </a:t>
            </a:r>
            <a:r>
              <a:rPr lang="en-US" b="1" dirty="0"/>
              <a:t>binary</a:t>
            </a:r>
            <a:r>
              <a:rPr lang="en-US" dirty="0"/>
              <a:t>, and one of degree three is called </a:t>
            </a:r>
            <a:r>
              <a:rPr lang="en-US" b="1" dirty="0"/>
              <a:t>ternary</a:t>
            </a:r>
            <a:r>
              <a:rPr lang="en-US" dirty="0"/>
              <a:t>.</a:t>
            </a:r>
          </a:p>
          <a:p>
            <a:pPr algn="just"/>
            <a:endParaRPr lang="en-US" dirty="0"/>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06172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816100" y="76200"/>
            <a:ext cx="8851900" cy="1143000"/>
          </a:xfrm>
        </p:spPr>
        <p:txBody>
          <a:bodyPr rtlCol="0">
            <a:normAutofit fontScale="90000"/>
          </a:bodyPr>
          <a:lstStyle/>
          <a:p>
            <a:pPr>
              <a:defRPr/>
            </a:pPr>
            <a:r>
              <a:rPr lang="en-US" dirty="0"/>
              <a:t>Example of a Database</a:t>
            </a:r>
            <a:br>
              <a:rPr lang="en-US" dirty="0"/>
            </a:br>
            <a:r>
              <a:rPr lang="en-US" dirty="0"/>
              <a:t>(with a Conceptual Data Model)</a:t>
            </a:r>
          </a:p>
        </p:txBody>
      </p:sp>
      <p:sp>
        <p:nvSpPr>
          <p:cNvPr id="19460" name="Rectangle 3"/>
          <p:cNvSpPr>
            <a:spLocks noGrp="1" noChangeArrowheads="1"/>
          </p:cNvSpPr>
          <p:nvPr>
            <p:ph idx="1"/>
          </p:nvPr>
        </p:nvSpPr>
        <p:spPr>
          <a:xfrm>
            <a:off x="2209800" y="1752600"/>
            <a:ext cx="7772400" cy="4343400"/>
          </a:xfrm>
        </p:spPr>
        <p:txBody>
          <a:bodyPr rtlCol="0">
            <a:normAutofit/>
          </a:bodyPr>
          <a:lstStyle/>
          <a:p>
            <a:pPr>
              <a:defRPr/>
            </a:pPr>
            <a:r>
              <a:rPr lang="en-US" b="1" dirty="0"/>
              <a:t>Mini-world for the example</a:t>
            </a:r>
            <a:r>
              <a:rPr lang="en-US" dirty="0"/>
              <a:t>: Part of a UNIVERSITY environment.</a:t>
            </a:r>
          </a:p>
          <a:p>
            <a:pPr>
              <a:defRPr/>
            </a:pPr>
            <a:endParaRPr lang="en-US" dirty="0"/>
          </a:p>
          <a:p>
            <a:pPr>
              <a:defRPr/>
            </a:pPr>
            <a:r>
              <a:rPr lang="en-US" b="1" dirty="0"/>
              <a:t>Some mini-world </a:t>
            </a:r>
            <a:r>
              <a:rPr lang="en-US" b="1" i="1" dirty="0"/>
              <a:t>entities</a:t>
            </a:r>
            <a:r>
              <a:rPr lang="en-US" dirty="0"/>
              <a:t>:</a:t>
            </a:r>
          </a:p>
          <a:p>
            <a:pPr lvl="1">
              <a:defRPr/>
            </a:pPr>
            <a:r>
              <a:rPr lang="en-US" dirty="0"/>
              <a:t>STUDENTs</a:t>
            </a:r>
          </a:p>
          <a:p>
            <a:pPr lvl="1">
              <a:defRPr/>
            </a:pPr>
            <a:r>
              <a:rPr lang="en-US" dirty="0"/>
              <a:t>COURSEs</a:t>
            </a:r>
          </a:p>
          <a:p>
            <a:pPr lvl="1">
              <a:defRPr/>
            </a:pPr>
            <a:r>
              <a:rPr lang="en-US" dirty="0"/>
              <a:t>SECTIONs (of COURSEs)</a:t>
            </a:r>
          </a:p>
          <a:p>
            <a:pPr lvl="1">
              <a:defRPr/>
            </a:pPr>
            <a:r>
              <a:rPr lang="en-US" dirty="0"/>
              <a:t>(academic) DEPARTMENTs</a:t>
            </a:r>
          </a:p>
          <a:p>
            <a:pPr lvl="1">
              <a:defRPr/>
            </a:pPr>
            <a:r>
              <a:rPr lang="en-US" dirty="0"/>
              <a:t>INSTRUCTORs</a:t>
            </a:r>
          </a:p>
          <a:p>
            <a:pPr lvl="1">
              <a:defRPr/>
            </a:pPr>
            <a:endParaRPr lang="en-US" dirty="0"/>
          </a:p>
          <a:p>
            <a:pPr>
              <a:buNone/>
              <a:defRPr/>
            </a:pPr>
            <a:r>
              <a:rPr lang="en-US" i="1" dirty="0"/>
              <a:t>Note</a:t>
            </a:r>
            <a:r>
              <a:rPr lang="en-US" dirty="0"/>
              <a:t>: The above could be expressed in the ENTITY-RELATIONSHIP data model.</a:t>
            </a:r>
          </a:p>
          <a:p>
            <a:pPr>
              <a:defRPr/>
            </a:pPr>
            <a:endParaRPr lang="en-US" dirty="0"/>
          </a:p>
        </p:txBody>
      </p:sp>
      <p:sp>
        <p:nvSpPr>
          <p:cNvPr id="2" name="Footer Placeholder 1"/>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2906081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2800" dirty="0"/>
              <a:t>Role Names and Recursive Relationships</a:t>
            </a:r>
          </a:p>
        </p:txBody>
      </p:sp>
      <p:sp>
        <p:nvSpPr>
          <p:cNvPr id="2" name="Content Placeholder 1"/>
          <p:cNvSpPr>
            <a:spLocks noGrp="1"/>
          </p:cNvSpPr>
          <p:nvPr>
            <p:ph idx="1"/>
          </p:nvPr>
        </p:nvSpPr>
        <p:spPr/>
        <p:txBody>
          <a:bodyPr>
            <a:normAutofit/>
          </a:bodyPr>
          <a:lstStyle/>
          <a:p>
            <a:pPr algn="just"/>
            <a:r>
              <a:rPr lang="en-US" dirty="0"/>
              <a:t>Each entity type that participates in a relationship type plays a particular </a:t>
            </a:r>
            <a:r>
              <a:rPr lang="en-US" b="1" dirty="0"/>
              <a:t>role </a:t>
            </a:r>
            <a:r>
              <a:rPr lang="en-US" dirty="0"/>
              <a:t>in the relationship.</a:t>
            </a:r>
          </a:p>
          <a:p>
            <a:pPr algn="just"/>
            <a:endParaRPr lang="en-US" dirty="0"/>
          </a:p>
          <a:p>
            <a:pPr algn="just"/>
            <a:r>
              <a:rPr lang="en-US" dirty="0"/>
              <a:t>The role name signifies the role that a participating entity from the entity type plays in each relationship instance, and helps to explain what the relationship means.</a:t>
            </a:r>
          </a:p>
          <a:p>
            <a:pPr algn="just"/>
            <a:endParaRPr lang="en-US" dirty="0"/>
          </a:p>
          <a:p>
            <a:pPr algn="just"/>
            <a:r>
              <a:rPr lang="en-US" dirty="0"/>
              <a:t>Some entity types </a:t>
            </a:r>
            <a:r>
              <a:rPr lang="en-US" b="1" dirty="0"/>
              <a:t>participates more than once in a relationship type </a:t>
            </a:r>
            <a:r>
              <a:rPr lang="en-US" dirty="0"/>
              <a:t>in </a:t>
            </a:r>
            <a:r>
              <a:rPr lang="en-US" b="1" dirty="0"/>
              <a:t>different roles</a:t>
            </a:r>
            <a:r>
              <a:rPr lang="en-US" dirty="0"/>
              <a:t>. Such relationship types are called </a:t>
            </a:r>
            <a:r>
              <a:rPr lang="en-US" b="1" dirty="0"/>
              <a:t>recursive relationships</a:t>
            </a:r>
            <a:r>
              <a:rPr lang="en-US" dirty="0"/>
              <a:t>.</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0170511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76200"/>
            <a:ext cx="8534400" cy="1143000"/>
          </a:xfrm>
        </p:spPr>
        <p:txBody>
          <a:bodyPr/>
          <a:lstStyle/>
          <a:p>
            <a:r>
              <a:rPr lang="en-US" dirty="0"/>
              <a:t>Example…</a:t>
            </a:r>
          </a:p>
        </p:txBody>
      </p:sp>
      <p:sp>
        <p:nvSpPr>
          <p:cNvPr id="55" name="Footer Placeholder 54"/>
          <p:cNvSpPr>
            <a:spLocks noGrp="1"/>
          </p:cNvSpPr>
          <p:nvPr>
            <p:ph type="ftr" sz="quarter" idx="11"/>
          </p:nvPr>
        </p:nvSpPr>
        <p:spPr/>
        <p:txBody>
          <a:bodyPr/>
          <a:lstStyle/>
          <a:p>
            <a:r>
              <a:rPr lang="en-US"/>
              <a:t>DEPT OF CSE,AIET,MIJAR</a:t>
            </a:r>
          </a:p>
        </p:txBody>
      </p:sp>
      <p:sp>
        <p:nvSpPr>
          <p:cNvPr id="7" name="Line 2"/>
          <p:cNvSpPr>
            <a:spLocks noChangeShapeType="1"/>
          </p:cNvSpPr>
          <p:nvPr/>
        </p:nvSpPr>
        <p:spPr bwMode="auto">
          <a:xfrm>
            <a:off x="6962775" y="2490788"/>
            <a:ext cx="1892300" cy="412750"/>
          </a:xfrm>
          <a:prstGeom prst="line">
            <a:avLst/>
          </a:prstGeom>
          <a:noFill/>
          <a:ln w="9525">
            <a:solidFill>
              <a:schemeClr val="tx1"/>
            </a:solidFill>
            <a:round/>
            <a:headEnd/>
            <a:tailEnd/>
          </a:ln>
        </p:spPr>
        <p:txBody>
          <a:bodyPr wrap="none" anchor="ctr"/>
          <a:lstStyle/>
          <a:p>
            <a:endParaRPr lang="en-US"/>
          </a:p>
        </p:txBody>
      </p:sp>
      <p:sp>
        <p:nvSpPr>
          <p:cNvPr id="8" name="Line 3"/>
          <p:cNvSpPr>
            <a:spLocks noChangeShapeType="1"/>
          </p:cNvSpPr>
          <p:nvPr/>
        </p:nvSpPr>
        <p:spPr bwMode="auto">
          <a:xfrm>
            <a:off x="7294563" y="3028950"/>
            <a:ext cx="1541462" cy="541338"/>
          </a:xfrm>
          <a:prstGeom prst="line">
            <a:avLst/>
          </a:prstGeom>
          <a:noFill/>
          <a:ln w="9525">
            <a:solidFill>
              <a:schemeClr val="tx1"/>
            </a:solidFill>
            <a:round/>
            <a:headEnd/>
            <a:tailEnd/>
          </a:ln>
        </p:spPr>
        <p:txBody>
          <a:bodyPr wrap="none" anchor="ctr"/>
          <a:lstStyle/>
          <a:p>
            <a:endParaRPr lang="en-US"/>
          </a:p>
        </p:txBody>
      </p:sp>
      <p:sp>
        <p:nvSpPr>
          <p:cNvPr id="9" name="Line 4"/>
          <p:cNvSpPr>
            <a:spLocks noChangeShapeType="1"/>
          </p:cNvSpPr>
          <p:nvPr/>
        </p:nvSpPr>
        <p:spPr bwMode="auto">
          <a:xfrm>
            <a:off x="7540626" y="2816226"/>
            <a:ext cx="1331913" cy="92075"/>
          </a:xfrm>
          <a:prstGeom prst="line">
            <a:avLst/>
          </a:prstGeom>
          <a:noFill/>
          <a:ln w="9525">
            <a:solidFill>
              <a:schemeClr val="tx1"/>
            </a:solidFill>
            <a:round/>
            <a:headEnd/>
            <a:tailEnd/>
          </a:ln>
        </p:spPr>
        <p:txBody>
          <a:bodyPr wrap="none" anchor="ctr"/>
          <a:lstStyle/>
          <a:p>
            <a:endParaRPr lang="en-US"/>
          </a:p>
        </p:txBody>
      </p:sp>
      <p:sp>
        <p:nvSpPr>
          <p:cNvPr id="10" name="Line 5"/>
          <p:cNvSpPr>
            <a:spLocks noChangeShapeType="1"/>
          </p:cNvSpPr>
          <p:nvPr/>
        </p:nvSpPr>
        <p:spPr bwMode="auto">
          <a:xfrm>
            <a:off x="6530975" y="3273425"/>
            <a:ext cx="2266950" cy="285750"/>
          </a:xfrm>
          <a:prstGeom prst="line">
            <a:avLst/>
          </a:prstGeom>
          <a:noFill/>
          <a:ln w="9525">
            <a:solidFill>
              <a:schemeClr val="tx1"/>
            </a:solidFill>
            <a:round/>
            <a:headEnd/>
            <a:tailEnd/>
          </a:ln>
        </p:spPr>
        <p:txBody>
          <a:bodyPr wrap="none" anchor="ctr"/>
          <a:lstStyle/>
          <a:p>
            <a:endParaRPr lang="en-US"/>
          </a:p>
        </p:txBody>
      </p:sp>
      <p:sp>
        <p:nvSpPr>
          <p:cNvPr id="11" name="Line 6"/>
          <p:cNvSpPr>
            <a:spLocks noChangeShapeType="1"/>
          </p:cNvSpPr>
          <p:nvPr/>
        </p:nvSpPr>
        <p:spPr bwMode="auto">
          <a:xfrm>
            <a:off x="7159625" y="3973513"/>
            <a:ext cx="1809750" cy="290512"/>
          </a:xfrm>
          <a:prstGeom prst="line">
            <a:avLst/>
          </a:prstGeom>
          <a:noFill/>
          <a:ln w="9525">
            <a:solidFill>
              <a:schemeClr val="tx1"/>
            </a:solidFill>
            <a:round/>
            <a:headEnd/>
            <a:tailEnd/>
          </a:ln>
        </p:spPr>
        <p:txBody>
          <a:bodyPr wrap="none" anchor="ctr"/>
          <a:lstStyle/>
          <a:p>
            <a:endParaRPr lang="en-US"/>
          </a:p>
        </p:txBody>
      </p:sp>
      <p:sp>
        <p:nvSpPr>
          <p:cNvPr id="12" name="Line 7"/>
          <p:cNvSpPr>
            <a:spLocks noChangeShapeType="1"/>
          </p:cNvSpPr>
          <p:nvPr/>
        </p:nvSpPr>
        <p:spPr bwMode="auto">
          <a:xfrm>
            <a:off x="7278689" y="4425951"/>
            <a:ext cx="1557337" cy="485775"/>
          </a:xfrm>
          <a:prstGeom prst="line">
            <a:avLst/>
          </a:prstGeom>
          <a:noFill/>
          <a:ln w="9525">
            <a:solidFill>
              <a:schemeClr val="tx1"/>
            </a:solidFill>
            <a:round/>
            <a:headEnd/>
            <a:tailEnd/>
          </a:ln>
        </p:spPr>
        <p:txBody>
          <a:bodyPr wrap="none" anchor="ctr"/>
          <a:lstStyle/>
          <a:p>
            <a:endParaRPr lang="en-US"/>
          </a:p>
        </p:txBody>
      </p:sp>
      <p:sp>
        <p:nvSpPr>
          <p:cNvPr id="13" name="Line 8"/>
          <p:cNvSpPr>
            <a:spLocks noChangeShapeType="1"/>
          </p:cNvSpPr>
          <p:nvPr/>
        </p:nvSpPr>
        <p:spPr bwMode="auto">
          <a:xfrm>
            <a:off x="7507289" y="4930775"/>
            <a:ext cx="1347787" cy="649288"/>
          </a:xfrm>
          <a:prstGeom prst="line">
            <a:avLst/>
          </a:prstGeom>
          <a:noFill/>
          <a:ln w="9525">
            <a:solidFill>
              <a:schemeClr val="tx1"/>
            </a:solidFill>
            <a:round/>
            <a:headEnd/>
            <a:tailEnd/>
          </a:ln>
        </p:spPr>
        <p:txBody>
          <a:bodyPr wrap="none" anchor="ctr"/>
          <a:lstStyle/>
          <a:p>
            <a:endParaRPr lang="en-US"/>
          </a:p>
        </p:txBody>
      </p:sp>
      <p:sp>
        <p:nvSpPr>
          <p:cNvPr id="14" name="Line 9"/>
          <p:cNvSpPr>
            <a:spLocks noChangeShapeType="1"/>
          </p:cNvSpPr>
          <p:nvPr/>
        </p:nvSpPr>
        <p:spPr bwMode="auto">
          <a:xfrm>
            <a:off x="7616825" y="4170363"/>
            <a:ext cx="1238250" cy="74612"/>
          </a:xfrm>
          <a:prstGeom prst="line">
            <a:avLst/>
          </a:prstGeom>
          <a:noFill/>
          <a:ln w="9525">
            <a:solidFill>
              <a:schemeClr val="tx1"/>
            </a:solidFill>
            <a:round/>
            <a:headEnd/>
            <a:tailEnd/>
          </a:ln>
        </p:spPr>
        <p:txBody>
          <a:bodyPr wrap="none" anchor="ctr"/>
          <a:lstStyle/>
          <a:p>
            <a:endParaRPr lang="en-US"/>
          </a:p>
        </p:txBody>
      </p:sp>
      <p:sp>
        <p:nvSpPr>
          <p:cNvPr id="15" name="Line 10"/>
          <p:cNvSpPr>
            <a:spLocks noChangeShapeType="1"/>
          </p:cNvSpPr>
          <p:nvPr/>
        </p:nvSpPr>
        <p:spPr bwMode="auto">
          <a:xfrm>
            <a:off x="6519863" y="4787901"/>
            <a:ext cx="2335212" cy="117475"/>
          </a:xfrm>
          <a:prstGeom prst="line">
            <a:avLst/>
          </a:prstGeom>
          <a:noFill/>
          <a:ln w="9525">
            <a:solidFill>
              <a:schemeClr val="tx1"/>
            </a:solidFill>
            <a:round/>
            <a:headEnd/>
            <a:tailEnd/>
          </a:ln>
        </p:spPr>
        <p:txBody>
          <a:bodyPr wrap="none" anchor="ctr"/>
          <a:lstStyle/>
          <a:p>
            <a:endParaRPr lang="en-US"/>
          </a:p>
        </p:txBody>
      </p:sp>
      <p:sp>
        <p:nvSpPr>
          <p:cNvPr id="16" name="Line 11"/>
          <p:cNvSpPr>
            <a:spLocks noChangeShapeType="1"/>
          </p:cNvSpPr>
          <p:nvPr/>
        </p:nvSpPr>
        <p:spPr bwMode="auto">
          <a:xfrm>
            <a:off x="7696201" y="5451475"/>
            <a:ext cx="1139825" cy="147638"/>
          </a:xfrm>
          <a:prstGeom prst="line">
            <a:avLst/>
          </a:prstGeom>
          <a:noFill/>
          <a:ln w="9525">
            <a:solidFill>
              <a:schemeClr val="tx1"/>
            </a:solidFill>
            <a:round/>
            <a:headEnd/>
            <a:tailEnd/>
          </a:ln>
        </p:spPr>
        <p:txBody>
          <a:bodyPr wrap="none" anchor="ctr"/>
          <a:lstStyle/>
          <a:p>
            <a:endParaRPr lang="en-US"/>
          </a:p>
        </p:txBody>
      </p:sp>
      <p:sp>
        <p:nvSpPr>
          <p:cNvPr id="17" name="Line 12"/>
          <p:cNvSpPr>
            <a:spLocks noChangeShapeType="1"/>
          </p:cNvSpPr>
          <p:nvPr/>
        </p:nvSpPr>
        <p:spPr bwMode="auto">
          <a:xfrm flipV="1">
            <a:off x="5973763" y="2320925"/>
            <a:ext cx="2843212" cy="1257300"/>
          </a:xfrm>
          <a:prstGeom prst="line">
            <a:avLst/>
          </a:prstGeom>
          <a:noFill/>
          <a:ln w="9525">
            <a:solidFill>
              <a:schemeClr val="tx1"/>
            </a:solidFill>
            <a:round/>
            <a:headEnd/>
            <a:tailEnd/>
          </a:ln>
        </p:spPr>
        <p:txBody>
          <a:bodyPr wrap="none" anchor="ctr"/>
          <a:lstStyle/>
          <a:p>
            <a:endParaRPr lang="en-US"/>
          </a:p>
        </p:txBody>
      </p:sp>
      <p:sp>
        <p:nvSpPr>
          <p:cNvPr id="18" name="Oval 14"/>
          <p:cNvSpPr>
            <a:spLocks noChangeArrowheads="1"/>
          </p:cNvSpPr>
          <p:nvPr/>
        </p:nvSpPr>
        <p:spPr bwMode="auto">
          <a:xfrm>
            <a:off x="3540125" y="1558925"/>
            <a:ext cx="1943100" cy="3981450"/>
          </a:xfrm>
          <a:prstGeom prst="ellipse">
            <a:avLst/>
          </a:prstGeom>
          <a:noFill/>
          <a:ln w="9525">
            <a:solidFill>
              <a:schemeClr val="tx1"/>
            </a:solidFill>
            <a:round/>
            <a:headEnd/>
            <a:tailEnd/>
          </a:ln>
        </p:spPr>
        <p:txBody>
          <a:bodyPr wrap="none" tIns="0" bIns="182880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19" name="Text Box 15"/>
          <p:cNvSpPr txBox="1">
            <a:spLocks noChangeArrowheads="1"/>
          </p:cNvSpPr>
          <p:nvPr/>
        </p:nvSpPr>
        <p:spPr bwMode="auto">
          <a:xfrm>
            <a:off x="3917635" y="1066800"/>
            <a:ext cx="1188081" cy="369332"/>
          </a:xfrm>
          <a:prstGeom prst="rect">
            <a:avLst/>
          </a:prstGeom>
          <a:noFill/>
          <a:ln w="9525">
            <a:noFill/>
            <a:miter lim="800000"/>
            <a:headEnd/>
            <a:tailEnd/>
          </a:ln>
        </p:spPr>
        <p:txBody>
          <a:bodyPr wrap="none">
            <a:spAutoFit/>
          </a:bodyPr>
          <a:lstStyle/>
          <a:p>
            <a:pPr algn="ctr" eaLnBrk="0" hangingPunct="0"/>
            <a:r>
              <a:rPr lang="en-US"/>
              <a:t>EMPLOYEE</a:t>
            </a:r>
          </a:p>
        </p:txBody>
      </p:sp>
      <p:sp>
        <p:nvSpPr>
          <p:cNvPr id="20" name="Oval 16"/>
          <p:cNvSpPr>
            <a:spLocks noChangeArrowheads="1"/>
          </p:cNvSpPr>
          <p:nvPr/>
        </p:nvSpPr>
        <p:spPr bwMode="auto">
          <a:xfrm>
            <a:off x="7921625" y="1558925"/>
            <a:ext cx="1943100" cy="4724400"/>
          </a:xfrm>
          <a:prstGeom prst="ellipse">
            <a:avLst/>
          </a:prstGeom>
          <a:noFill/>
          <a:ln w="9525">
            <a:solidFill>
              <a:schemeClr val="tx1"/>
            </a:solidFill>
            <a:round/>
            <a:headEnd/>
            <a:tailEnd/>
          </a:ln>
        </p:spPr>
        <p:txBody>
          <a:bodyPr wrap="none" tIns="0" bIns="3200400"/>
          <a:lstStyle/>
          <a:p>
            <a:pPr algn="ctr" eaLnBrk="0" hangingPunct="0">
              <a:spcBef>
                <a:spcPct val="60000"/>
              </a:spcBef>
              <a:spcAft>
                <a:spcPct val="60000"/>
              </a:spcAft>
            </a:pPr>
            <a:r>
              <a:rPr lang="en-US" sz="2000"/>
              <a:t>r</a:t>
            </a:r>
            <a:r>
              <a:rPr lang="en-US" sz="2000" baseline="-25000"/>
              <a:t>1</a:t>
            </a:r>
            <a:endParaRPr lang="en-US" sz="2000"/>
          </a:p>
          <a:p>
            <a:pPr algn="ctr" eaLnBrk="0" hangingPunct="0">
              <a:spcBef>
                <a:spcPct val="60000"/>
              </a:spcBef>
              <a:spcAft>
                <a:spcPct val="60000"/>
              </a:spcAft>
            </a:pPr>
            <a:r>
              <a:rPr lang="en-US" sz="2000"/>
              <a:t>r</a:t>
            </a:r>
            <a:r>
              <a:rPr lang="en-US" sz="2000" baseline="-25000"/>
              <a:t>2</a:t>
            </a:r>
            <a:endParaRPr lang="en-US" sz="2000"/>
          </a:p>
          <a:p>
            <a:pPr algn="ctr" eaLnBrk="0" hangingPunct="0">
              <a:spcBef>
                <a:spcPct val="60000"/>
              </a:spcBef>
              <a:spcAft>
                <a:spcPct val="60000"/>
              </a:spcAft>
            </a:pPr>
            <a:r>
              <a:rPr lang="en-US" sz="2000"/>
              <a:t>r</a:t>
            </a:r>
            <a:r>
              <a:rPr lang="en-US" sz="2000" baseline="-25000"/>
              <a:t>3</a:t>
            </a:r>
            <a:endParaRPr lang="en-US" sz="2000"/>
          </a:p>
          <a:p>
            <a:pPr algn="ctr" eaLnBrk="0" hangingPunct="0">
              <a:spcBef>
                <a:spcPct val="60000"/>
              </a:spcBef>
              <a:spcAft>
                <a:spcPct val="60000"/>
              </a:spcAft>
            </a:pPr>
            <a:r>
              <a:rPr lang="en-US" sz="2000"/>
              <a:t>r</a:t>
            </a:r>
            <a:r>
              <a:rPr lang="en-US" sz="2000" baseline="-25000"/>
              <a:t>4</a:t>
            </a:r>
            <a:endParaRPr lang="en-US" sz="2000"/>
          </a:p>
          <a:p>
            <a:pPr algn="ctr" eaLnBrk="0" hangingPunct="0">
              <a:spcBef>
                <a:spcPct val="60000"/>
              </a:spcBef>
              <a:spcAft>
                <a:spcPct val="60000"/>
              </a:spcAft>
            </a:pPr>
            <a:r>
              <a:rPr lang="en-US" sz="2000"/>
              <a:t>r</a:t>
            </a:r>
            <a:r>
              <a:rPr lang="en-US" sz="2000" baseline="-25000"/>
              <a:t>5</a:t>
            </a:r>
            <a:endParaRPr lang="en-US" sz="2000"/>
          </a:p>
          <a:p>
            <a:pPr algn="ctr" eaLnBrk="0" hangingPunct="0">
              <a:spcBef>
                <a:spcPct val="60000"/>
              </a:spcBef>
              <a:spcAft>
                <a:spcPct val="60000"/>
              </a:spcAft>
            </a:pPr>
            <a:r>
              <a:rPr lang="en-US" sz="2000"/>
              <a:t>r</a:t>
            </a:r>
            <a:r>
              <a:rPr lang="en-US" sz="2000" baseline="-25000"/>
              <a:t>6</a:t>
            </a:r>
            <a:endParaRPr lang="en-US" sz="2000"/>
          </a:p>
        </p:txBody>
      </p:sp>
      <p:sp>
        <p:nvSpPr>
          <p:cNvPr id="21" name="Text Box 17"/>
          <p:cNvSpPr txBox="1">
            <a:spLocks noChangeArrowheads="1"/>
          </p:cNvSpPr>
          <p:nvPr/>
        </p:nvSpPr>
        <p:spPr bwMode="auto">
          <a:xfrm>
            <a:off x="8175592" y="1066800"/>
            <a:ext cx="1444690" cy="369332"/>
          </a:xfrm>
          <a:prstGeom prst="rect">
            <a:avLst/>
          </a:prstGeom>
          <a:noFill/>
          <a:ln w="9525">
            <a:noFill/>
            <a:miter lim="800000"/>
            <a:headEnd/>
            <a:tailEnd/>
          </a:ln>
        </p:spPr>
        <p:txBody>
          <a:bodyPr wrap="none">
            <a:spAutoFit/>
          </a:bodyPr>
          <a:lstStyle/>
          <a:p>
            <a:pPr algn="ctr" eaLnBrk="0" hangingPunct="0"/>
            <a:r>
              <a:rPr lang="en-US"/>
              <a:t>SUPERVISION</a:t>
            </a:r>
          </a:p>
        </p:txBody>
      </p:sp>
      <p:sp>
        <p:nvSpPr>
          <p:cNvPr id="22" name="Rectangle 18"/>
          <p:cNvSpPr>
            <a:spLocks noChangeArrowheads="1"/>
          </p:cNvSpPr>
          <p:nvPr/>
        </p:nvSpPr>
        <p:spPr bwMode="auto">
          <a:xfrm>
            <a:off x="8797925" y="2135189"/>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 name="Rectangle 19"/>
          <p:cNvSpPr>
            <a:spLocks noChangeArrowheads="1"/>
          </p:cNvSpPr>
          <p:nvPr/>
        </p:nvSpPr>
        <p:spPr bwMode="auto">
          <a:xfrm>
            <a:off x="8797925" y="2820989"/>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nvSpPr>
        <p:spPr bwMode="auto">
          <a:xfrm>
            <a:off x="8797925" y="346392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nvSpPr>
        <p:spPr bwMode="auto">
          <a:xfrm>
            <a:off x="8797925" y="4135439"/>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nvSpPr>
        <p:spPr bwMode="auto">
          <a:xfrm>
            <a:off x="8797925" y="47879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 name="Rectangle 23"/>
          <p:cNvSpPr>
            <a:spLocks noChangeArrowheads="1"/>
          </p:cNvSpPr>
          <p:nvPr/>
        </p:nvSpPr>
        <p:spPr bwMode="auto">
          <a:xfrm>
            <a:off x="8797925" y="54927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8" name="Line 24"/>
          <p:cNvSpPr>
            <a:spLocks noChangeShapeType="1"/>
          </p:cNvSpPr>
          <p:nvPr/>
        </p:nvSpPr>
        <p:spPr bwMode="auto">
          <a:xfrm flipV="1">
            <a:off x="4708526" y="2832100"/>
            <a:ext cx="2620963" cy="46038"/>
          </a:xfrm>
          <a:prstGeom prst="line">
            <a:avLst/>
          </a:prstGeom>
          <a:noFill/>
          <a:ln w="9525">
            <a:solidFill>
              <a:schemeClr val="tx1"/>
            </a:solidFill>
            <a:round/>
            <a:headEnd/>
            <a:tailEnd/>
          </a:ln>
        </p:spPr>
        <p:txBody>
          <a:bodyPr wrap="none" anchor="ctr"/>
          <a:lstStyle/>
          <a:p>
            <a:endParaRPr lang="en-US"/>
          </a:p>
        </p:txBody>
      </p:sp>
      <p:sp>
        <p:nvSpPr>
          <p:cNvPr id="29" name="Line 25"/>
          <p:cNvSpPr>
            <a:spLocks noChangeShapeType="1"/>
          </p:cNvSpPr>
          <p:nvPr/>
        </p:nvSpPr>
        <p:spPr bwMode="auto">
          <a:xfrm>
            <a:off x="6981825" y="2166938"/>
            <a:ext cx="1835150" cy="50800"/>
          </a:xfrm>
          <a:prstGeom prst="line">
            <a:avLst/>
          </a:prstGeom>
          <a:noFill/>
          <a:ln w="9525">
            <a:solidFill>
              <a:schemeClr val="tx1"/>
            </a:solidFill>
            <a:round/>
            <a:headEnd/>
            <a:tailEnd/>
          </a:ln>
        </p:spPr>
        <p:txBody>
          <a:bodyPr wrap="none" anchor="ctr"/>
          <a:lstStyle/>
          <a:p>
            <a:endParaRPr lang="en-US"/>
          </a:p>
        </p:txBody>
      </p:sp>
      <p:sp>
        <p:nvSpPr>
          <p:cNvPr id="30" name="Text Box 26"/>
          <p:cNvSpPr txBox="1">
            <a:spLocks noChangeArrowheads="1"/>
          </p:cNvSpPr>
          <p:nvPr/>
        </p:nvSpPr>
        <p:spPr bwMode="auto">
          <a:xfrm>
            <a:off x="6667500" y="1973263"/>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31" name="Line 27"/>
          <p:cNvSpPr>
            <a:spLocks noChangeShapeType="1"/>
          </p:cNvSpPr>
          <p:nvPr/>
        </p:nvSpPr>
        <p:spPr bwMode="auto">
          <a:xfrm>
            <a:off x="4695826" y="2320926"/>
            <a:ext cx="2005013" cy="130175"/>
          </a:xfrm>
          <a:prstGeom prst="line">
            <a:avLst/>
          </a:prstGeom>
          <a:noFill/>
          <a:ln w="9525">
            <a:solidFill>
              <a:schemeClr val="tx1"/>
            </a:solidFill>
            <a:round/>
            <a:headEnd/>
            <a:tailEnd/>
          </a:ln>
        </p:spPr>
        <p:txBody>
          <a:bodyPr wrap="none" anchor="ctr"/>
          <a:lstStyle/>
          <a:p>
            <a:endParaRPr lang="en-US"/>
          </a:p>
        </p:txBody>
      </p:sp>
      <p:sp>
        <p:nvSpPr>
          <p:cNvPr id="32" name="Text Box 28"/>
          <p:cNvSpPr txBox="1">
            <a:spLocks noChangeArrowheads="1"/>
          </p:cNvSpPr>
          <p:nvPr/>
        </p:nvSpPr>
        <p:spPr bwMode="auto">
          <a:xfrm>
            <a:off x="6705600" y="2259013"/>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33" name="Line 29"/>
          <p:cNvSpPr>
            <a:spLocks noChangeShapeType="1"/>
          </p:cNvSpPr>
          <p:nvPr/>
        </p:nvSpPr>
        <p:spPr bwMode="auto">
          <a:xfrm>
            <a:off x="4645026" y="2320925"/>
            <a:ext cx="2359025" cy="585788"/>
          </a:xfrm>
          <a:prstGeom prst="line">
            <a:avLst/>
          </a:prstGeom>
          <a:noFill/>
          <a:ln w="9525">
            <a:solidFill>
              <a:schemeClr val="tx1"/>
            </a:solidFill>
            <a:round/>
            <a:headEnd/>
            <a:tailEnd/>
          </a:ln>
        </p:spPr>
        <p:txBody>
          <a:bodyPr wrap="none" anchor="ctr"/>
          <a:lstStyle/>
          <a:p>
            <a:endParaRPr lang="en-US"/>
          </a:p>
        </p:txBody>
      </p:sp>
      <p:sp>
        <p:nvSpPr>
          <p:cNvPr id="34" name="Text Box 30"/>
          <p:cNvSpPr txBox="1">
            <a:spLocks noChangeArrowheads="1"/>
          </p:cNvSpPr>
          <p:nvPr/>
        </p:nvSpPr>
        <p:spPr bwMode="auto">
          <a:xfrm>
            <a:off x="6989763" y="2757488"/>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35" name="Text Box 31"/>
          <p:cNvSpPr txBox="1">
            <a:spLocks noChangeArrowheads="1"/>
          </p:cNvSpPr>
          <p:nvPr/>
        </p:nvSpPr>
        <p:spPr bwMode="auto">
          <a:xfrm>
            <a:off x="7296150" y="2620963"/>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36" name="Line 32"/>
          <p:cNvSpPr>
            <a:spLocks noChangeShapeType="1"/>
          </p:cNvSpPr>
          <p:nvPr/>
        </p:nvSpPr>
        <p:spPr bwMode="auto">
          <a:xfrm flipV="1">
            <a:off x="4664075" y="2160589"/>
            <a:ext cx="2019300" cy="160337"/>
          </a:xfrm>
          <a:prstGeom prst="line">
            <a:avLst/>
          </a:prstGeom>
          <a:noFill/>
          <a:ln w="9525">
            <a:solidFill>
              <a:schemeClr val="tx1"/>
            </a:solidFill>
            <a:round/>
            <a:headEnd/>
            <a:tailEnd/>
          </a:ln>
        </p:spPr>
        <p:txBody>
          <a:bodyPr wrap="none" anchor="ctr"/>
          <a:lstStyle/>
          <a:p>
            <a:endParaRPr lang="en-US"/>
          </a:p>
        </p:txBody>
      </p:sp>
      <p:sp>
        <p:nvSpPr>
          <p:cNvPr id="37" name="Line 33"/>
          <p:cNvSpPr>
            <a:spLocks noChangeShapeType="1"/>
          </p:cNvSpPr>
          <p:nvPr/>
        </p:nvSpPr>
        <p:spPr bwMode="auto">
          <a:xfrm flipV="1">
            <a:off x="4664075" y="3254375"/>
            <a:ext cx="1619250" cy="46038"/>
          </a:xfrm>
          <a:prstGeom prst="line">
            <a:avLst/>
          </a:prstGeom>
          <a:noFill/>
          <a:ln w="9525">
            <a:solidFill>
              <a:schemeClr val="tx1"/>
            </a:solidFill>
            <a:round/>
            <a:headEnd/>
            <a:tailEnd/>
          </a:ln>
        </p:spPr>
        <p:txBody>
          <a:bodyPr wrap="none" anchor="ctr"/>
          <a:lstStyle/>
          <a:p>
            <a:endParaRPr lang="en-US"/>
          </a:p>
        </p:txBody>
      </p:sp>
      <p:sp>
        <p:nvSpPr>
          <p:cNvPr id="38" name="Line 34"/>
          <p:cNvSpPr>
            <a:spLocks noChangeShapeType="1"/>
          </p:cNvSpPr>
          <p:nvPr/>
        </p:nvSpPr>
        <p:spPr bwMode="auto">
          <a:xfrm>
            <a:off x="4708525" y="3821113"/>
            <a:ext cx="2146300" cy="100012"/>
          </a:xfrm>
          <a:prstGeom prst="line">
            <a:avLst/>
          </a:prstGeom>
          <a:noFill/>
          <a:ln w="9525">
            <a:solidFill>
              <a:schemeClr val="tx1"/>
            </a:solidFill>
            <a:round/>
            <a:headEnd/>
            <a:tailEnd/>
          </a:ln>
        </p:spPr>
        <p:txBody>
          <a:bodyPr wrap="none" anchor="ctr"/>
          <a:lstStyle/>
          <a:p>
            <a:endParaRPr lang="en-US"/>
          </a:p>
        </p:txBody>
      </p:sp>
      <p:sp>
        <p:nvSpPr>
          <p:cNvPr id="39" name="Text Box 35"/>
          <p:cNvSpPr txBox="1">
            <a:spLocks noChangeArrowheads="1"/>
          </p:cNvSpPr>
          <p:nvPr/>
        </p:nvSpPr>
        <p:spPr bwMode="auto">
          <a:xfrm>
            <a:off x="6856413" y="3748088"/>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40" name="Line 36"/>
          <p:cNvSpPr>
            <a:spLocks noChangeShapeType="1"/>
          </p:cNvSpPr>
          <p:nvPr/>
        </p:nvSpPr>
        <p:spPr bwMode="auto">
          <a:xfrm>
            <a:off x="4683125" y="3821113"/>
            <a:ext cx="2362200" cy="519112"/>
          </a:xfrm>
          <a:prstGeom prst="line">
            <a:avLst/>
          </a:prstGeom>
          <a:noFill/>
          <a:ln w="9525">
            <a:solidFill>
              <a:schemeClr val="tx1"/>
            </a:solidFill>
            <a:round/>
            <a:headEnd/>
            <a:tailEnd/>
          </a:ln>
        </p:spPr>
        <p:txBody>
          <a:bodyPr wrap="none" anchor="ctr"/>
          <a:lstStyle/>
          <a:p>
            <a:endParaRPr lang="en-US"/>
          </a:p>
        </p:txBody>
      </p:sp>
      <p:sp>
        <p:nvSpPr>
          <p:cNvPr id="41" name="Text Box 37"/>
          <p:cNvSpPr txBox="1">
            <a:spLocks noChangeArrowheads="1"/>
          </p:cNvSpPr>
          <p:nvPr/>
        </p:nvSpPr>
        <p:spPr bwMode="auto">
          <a:xfrm>
            <a:off x="7008813" y="4167188"/>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42" name="Line 38"/>
          <p:cNvSpPr>
            <a:spLocks noChangeShapeType="1"/>
          </p:cNvSpPr>
          <p:nvPr/>
        </p:nvSpPr>
        <p:spPr bwMode="auto">
          <a:xfrm>
            <a:off x="4695825" y="3821113"/>
            <a:ext cx="2520950" cy="996950"/>
          </a:xfrm>
          <a:prstGeom prst="line">
            <a:avLst/>
          </a:prstGeom>
          <a:noFill/>
          <a:ln w="9525">
            <a:solidFill>
              <a:schemeClr val="tx1"/>
            </a:solidFill>
            <a:round/>
            <a:headEnd/>
            <a:tailEnd/>
          </a:ln>
        </p:spPr>
        <p:txBody>
          <a:bodyPr wrap="none" anchor="ctr"/>
          <a:lstStyle/>
          <a:p>
            <a:endParaRPr lang="en-US"/>
          </a:p>
        </p:txBody>
      </p:sp>
      <p:sp>
        <p:nvSpPr>
          <p:cNvPr id="43" name="Text Box 39"/>
          <p:cNvSpPr txBox="1">
            <a:spLocks noChangeArrowheads="1"/>
          </p:cNvSpPr>
          <p:nvPr/>
        </p:nvSpPr>
        <p:spPr bwMode="auto">
          <a:xfrm>
            <a:off x="7199313" y="4700588"/>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44" name="Line 40"/>
          <p:cNvSpPr>
            <a:spLocks noChangeShapeType="1"/>
          </p:cNvSpPr>
          <p:nvPr/>
        </p:nvSpPr>
        <p:spPr bwMode="auto">
          <a:xfrm flipV="1">
            <a:off x="4721225" y="3692526"/>
            <a:ext cx="971550" cy="485775"/>
          </a:xfrm>
          <a:prstGeom prst="line">
            <a:avLst/>
          </a:prstGeom>
          <a:noFill/>
          <a:ln w="9525">
            <a:solidFill>
              <a:schemeClr val="tx1"/>
            </a:solidFill>
            <a:round/>
            <a:headEnd/>
            <a:tailEnd/>
          </a:ln>
        </p:spPr>
        <p:txBody>
          <a:bodyPr wrap="none" anchor="ctr"/>
          <a:lstStyle/>
          <a:p>
            <a:endParaRPr lang="en-US"/>
          </a:p>
        </p:txBody>
      </p:sp>
      <p:sp>
        <p:nvSpPr>
          <p:cNvPr id="45" name="Text Box 41"/>
          <p:cNvSpPr txBox="1">
            <a:spLocks noChangeArrowheads="1"/>
          </p:cNvSpPr>
          <p:nvPr/>
        </p:nvSpPr>
        <p:spPr bwMode="auto">
          <a:xfrm>
            <a:off x="5694363" y="3424238"/>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46" name="Text Box 42"/>
          <p:cNvSpPr txBox="1">
            <a:spLocks noChangeArrowheads="1"/>
          </p:cNvSpPr>
          <p:nvPr/>
        </p:nvSpPr>
        <p:spPr bwMode="auto">
          <a:xfrm>
            <a:off x="6265863" y="3062288"/>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47" name="Line 43"/>
          <p:cNvSpPr>
            <a:spLocks noChangeShapeType="1"/>
          </p:cNvSpPr>
          <p:nvPr/>
        </p:nvSpPr>
        <p:spPr bwMode="auto">
          <a:xfrm flipV="1">
            <a:off x="4721225" y="4178301"/>
            <a:ext cx="2705100" cy="85725"/>
          </a:xfrm>
          <a:prstGeom prst="line">
            <a:avLst/>
          </a:prstGeom>
          <a:noFill/>
          <a:ln w="9525">
            <a:solidFill>
              <a:schemeClr val="tx1"/>
            </a:solidFill>
            <a:round/>
            <a:headEnd/>
            <a:tailEnd/>
          </a:ln>
        </p:spPr>
        <p:txBody>
          <a:bodyPr wrap="none" anchor="ctr"/>
          <a:lstStyle/>
          <a:p>
            <a:endParaRPr lang="en-US"/>
          </a:p>
        </p:txBody>
      </p:sp>
      <p:sp>
        <p:nvSpPr>
          <p:cNvPr id="48" name="Text Box 44"/>
          <p:cNvSpPr txBox="1">
            <a:spLocks noChangeArrowheads="1"/>
          </p:cNvSpPr>
          <p:nvPr/>
        </p:nvSpPr>
        <p:spPr bwMode="auto">
          <a:xfrm>
            <a:off x="7369175" y="3976688"/>
            <a:ext cx="314510" cy="400110"/>
          </a:xfrm>
          <a:prstGeom prst="rect">
            <a:avLst/>
          </a:prstGeom>
          <a:noFill/>
          <a:ln w="9525">
            <a:noFill/>
            <a:miter lim="800000"/>
            <a:headEnd/>
            <a:tailEnd/>
          </a:ln>
        </p:spPr>
        <p:txBody>
          <a:bodyPr wrap="none">
            <a:spAutoFit/>
          </a:bodyPr>
          <a:lstStyle/>
          <a:p>
            <a:pPr eaLnBrk="0" hangingPunct="0"/>
            <a:r>
              <a:rPr lang="en-US" sz="2000"/>
              <a:t>1</a:t>
            </a:r>
          </a:p>
        </p:txBody>
      </p:sp>
      <p:sp>
        <p:nvSpPr>
          <p:cNvPr id="49" name="Line 45"/>
          <p:cNvSpPr>
            <a:spLocks noChangeShapeType="1"/>
          </p:cNvSpPr>
          <p:nvPr/>
        </p:nvSpPr>
        <p:spPr bwMode="auto">
          <a:xfrm>
            <a:off x="4664075" y="4722814"/>
            <a:ext cx="1619250" cy="65087"/>
          </a:xfrm>
          <a:prstGeom prst="line">
            <a:avLst/>
          </a:prstGeom>
          <a:noFill/>
          <a:ln w="9525">
            <a:solidFill>
              <a:schemeClr val="tx1"/>
            </a:solidFill>
            <a:round/>
            <a:headEnd/>
            <a:tailEnd/>
          </a:ln>
        </p:spPr>
        <p:txBody>
          <a:bodyPr wrap="none" anchor="ctr"/>
          <a:lstStyle/>
          <a:p>
            <a:endParaRPr lang="en-US"/>
          </a:p>
        </p:txBody>
      </p:sp>
      <p:sp>
        <p:nvSpPr>
          <p:cNvPr id="50" name="Text Box 46"/>
          <p:cNvSpPr txBox="1">
            <a:spLocks noChangeArrowheads="1"/>
          </p:cNvSpPr>
          <p:nvPr/>
        </p:nvSpPr>
        <p:spPr bwMode="auto">
          <a:xfrm>
            <a:off x="6208713" y="4491038"/>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51" name="Line 47"/>
          <p:cNvSpPr>
            <a:spLocks noChangeShapeType="1"/>
          </p:cNvSpPr>
          <p:nvPr/>
        </p:nvSpPr>
        <p:spPr bwMode="auto">
          <a:xfrm>
            <a:off x="4683125" y="5214939"/>
            <a:ext cx="2800350" cy="212725"/>
          </a:xfrm>
          <a:prstGeom prst="line">
            <a:avLst/>
          </a:prstGeom>
          <a:noFill/>
          <a:ln w="9525">
            <a:solidFill>
              <a:schemeClr val="tx1"/>
            </a:solidFill>
            <a:round/>
            <a:headEnd/>
            <a:tailEnd/>
          </a:ln>
        </p:spPr>
        <p:txBody>
          <a:bodyPr wrap="none" anchor="ctr"/>
          <a:lstStyle/>
          <a:p>
            <a:endParaRPr lang="en-US"/>
          </a:p>
        </p:txBody>
      </p:sp>
      <p:sp>
        <p:nvSpPr>
          <p:cNvPr id="52" name="Text Box 48"/>
          <p:cNvSpPr txBox="1">
            <a:spLocks noChangeArrowheads="1"/>
          </p:cNvSpPr>
          <p:nvPr/>
        </p:nvSpPr>
        <p:spPr bwMode="auto">
          <a:xfrm>
            <a:off x="7446963" y="5214938"/>
            <a:ext cx="314510" cy="400110"/>
          </a:xfrm>
          <a:prstGeom prst="rect">
            <a:avLst/>
          </a:prstGeom>
          <a:noFill/>
          <a:ln w="9525">
            <a:noFill/>
            <a:miter lim="800000"/>
            <a:headEnd/>
            <a:tailEnd/>
          </a:ln>
        </p:spPr>
        <p:txBody>
          <a:bodyPr wrap="none">
            <a:spAutoFit/>
          </a:bodyPr>
          <a:lstStyle/>
          <a:p>
            <a:pPr eaLnBrk="0" hangingPunct="0"/>
            <a:r>
              <a:rPr lang="en-US" sz="2000"/>
              <a:t>2</a:t>
            </a:r>
          </a:p>
        </p:txBody>
      </p:sp>
      <p:sp>
        <p:nvSpPr>
          <p:cNvPr id="53" name="TextBox 52"/>
          <p:cNvSpPr txBox="1"/>
          <p:nvPr/>
        </p:nvSpPr>
        <p:spPr>
          <a:xfrm>
            <a:off x="3997326" y="5902325"/>
            <a:ext cx="1781193" cy="523220"/>
          </a:xfrm>
          <a:prstGeom prst="rect">
            <a:avLst/>
          </a:prstGeom>
          <a:noFill/>
        </p:spPr>
        <p:txBody>
          <a:bodyPr wrap="none" rtlCol="0">
            <a:spAutoFit/>
          </a:bodyPr>
          <a:lstStyle/>
          <a:p>
            <a:pPr marL="342900" indent="-342900">
              <a:buAutoNum type="arabicParenBoth"/>
            </a:pPr>
            <a:r>
              <a:rPr lang="en-US" sz="1400" dirty="0"/>
              <a:t>Supervisor Role</a:t>
            </a:r>
          </a:p>
          <a:p>
            <a:pPr marL="342900" indent="-342900">
              <a:buAutoNum type="arabicParenBoth"/>
            </a:pPr>
            <a:r>
              <a:rPr lang="en-US" sz="1400" dirty="0"/>
              <a:t>Subordinate Role</a:t>
            </a:r>
          </a:p>
        </p:txBody>
      </p:sp>
    </p:spTree>
    <p:extLst>
      <p:ext uri="{BB962C8B-B14F-4D97-AF65-F5344CB8AC3E}">
        <p14:creationId xmlns:p14="http://schemas.microsoft.com/office/powerpoint/2010/main" val="2068820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Constraints on Relationship Types</a:t>
            </a:r>
          </a:p>
        </p:txBody>
      </p:sp>
      <p:sp>
        <p:nvSpPr>
          <p:cNvPr id="2" name="Content Placeholder 1"/>
          <p:cNvSpPr>
            <a:spLocks noGrp="1"/>
          </p:cNvSpPr>
          <p:nvPr>
            <p:ph idx="1"/>
          </p:nvPr>
        </p:nvSpPr>
        <p:spPr/>
        <p:txBody>
          <a:bodyPr>
            <a:normAutofit fontScale="92500" lnSpcReduction="20000"/>
          </a:bodyPr>
          <a:lstStyle/>
          <a:p>
            <a:pPr algn="just"/>
            <a:r>
              <a:rPr lang="en-US" dirty="0"/>
              <a:t>There are two types of relationship constraints:</a:t>
            </a:r>
          </a:p>
          <a:p>
            <a:pPr lvl="1" algn="just"/>
            <a:endParaRPr lang="en-US" dirty="0"/>
          </a:p>
          <a:p>
            <a:pPr lvl="1" algn="just"/>
            <a:r>
              <a:rPr lang="en-US" dirty="0"/>
              <a:t>Cardinality ratio</a:t>
            </a:r>
          </a:p>
          <a:p>
            <a:pPr lvl="2" algn="just"/>
            <a:r>
              <a:rPr lang="en-US" dirty="0"/>
              <a:t>The cardinality ratio for binary relationship specifies the maximum number of relationship instances that an entity can participate in.</a:t>
            </a:r>
          </a:p>
          <a:p>
            <a:pPr lvl="2" algn="just"/>
            <a:r>
              <a:rPr lang="en-US" dirty="0"/>
              <a:t>The possible cardinality ratio for binary relationship types are 1:1, 1:N, N:1 and M:N</a:t>
            </a:r>
          </a:p>
          <a:p>
            <a:pPr lvl="1" algn="just"/>
            <a:r>
              <a:rPr lang="en-US" dirty="0"/>
              <a:t>Participation</a:t>
            </a:r>
          </a:p>
          <a:p>
            <a:pPr lvl="2" algn="just"/>
            <a:r>
              <a:rPr lang="en-US" dirty="0"/>
              <a:t>The participation constraint specifies whether the existence of an entity depends on its being related to another entity via the relationship type.</a:t>
            </a:r>
          </a:p>
          <a:p>
            <a:pPr lvl="2" algn="just"/>
            <a:r>
              <a:rPr lang="en-US" dirty="0"/>
              <a:t>This constraint specifies the minimum number of relationship instances that each entity can participate in.</a:t>
            </a:r>
          </a:p>
          <a:p>
            <a:pPr algn="just"/>
            <a:endParaRPr lang="en-US" dirty="0"/>
          </a:p>
          <a:p>
            <a:pPr algn="just"/>
            <a:r>
              <a:rPr lang="en-US" dirty="0"/>
              <a:t>The cardinality ratio and participation constraint together called as </a:t>
            </a:r>
            <a:r>
              <a:rPr lang="en-US" b="1" dirty="0"/>
              <a:t>structural constraint</a:t>
            </a:r>
            <a:r>
              <a:rPr lang="en-US" dirty="0"/>
              <a:t>.</a:t>
            </a:r>
          </a:p>
          <a:p>
            <a:pPr algn="just"/>
            <a:endParaRPr lang="en-US" dirty="0"/>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8153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1:1 Relationship</a:t>
            </a:r>
          </a:p>
        </p:txBody>
      </p:sp>
      <p:sp>
        <p:nvSpPr>
          <p:cNvPr id="23" name="Footer Placeholder 22"/>
          <p:cNvSpPr>
            <a:spLocks noGrp="1"/>
          </p:cNvSpPr>
          <p:nvPr>
            <p:ph type="ftr" sz="quarter" idx="11"/>
          </p:nvPr>
        </p:nvSpPr>
        <p:spPr/>
        <p:txBody>
          <a:bodyPr/>
          <a:lstStyle/>
          <a:p>
            <a:r>
              <a:rPr lang="en-US"/>
              <a:t>DEPT OF CSE,AIET,MIJAR</a:t>
            </a:r>
          </a:p>
        </p:txBody>
      </p:sp>
      <p:sp>
        <p:nvSpPr>
          <p:cNvPr id="7" name="Line 4"/>
          <p:cNvSpPr>
            <a:spLocks noChangeShapeType="1"/>
          </p:cNvSpPr>
          <p:nvPr/>
        </p:nvSpPr>
        <p:spPr bwMode="auto">
          <a:xfrm flipV="1">
            <a:off x="3067050" y="2343150"/>
            <a:ext cx="2838450" cy="1219200"/>
          </a:xfrm>
          <a:prstGeom prst="line">
            <a:avLst/>
          </a:prstGeom>
          <a:noFill/>
          <a:ln w="9525">
            <a:solidFill>
              <a:schemeClr val="tx1"/>
            </a:solidFill>
            <a:round/>
            <a:headEnd/>
            <a:tailEnd/>
          </a:ln>
        </p:spPr>
        <p:txBody>
          <a:bodyPr wrap="none" anchor="ctr"/>
          <a:lstStyle/>
          <a:p>
            <a:endParaRPr lang="en-US"/>
          </a:p>
        </p:txBody>
      </p:sp>
      <p:sp>
        <p:nvSpPr>
          <p:cNvPr id="8" name="Line 6"/>
          <p:cNvSpPr>
            <a:spLocks noChangeShapeType="1"/>
          </p:cNvSpPr>
          <p:nvPr/>
        </p:nvSpPr>
        <p:spPr bwMode="auto">
          <a:xfrm flipV="1">
            <a:off x="3067050" y="3505200"/>
            <a:ext cx="2838450" cy="1009650"/>
          </a:xfrm>
          <a:prstGeom prst="line">
            <a:avLst/>
          </a:prstGeom>
          <a:noFill/>
          <a:ln w="9525">
            <a:solidFill>
              <a:schemeClr val="tx1"/>
            </a:solidFill>
            <a:round/>
            <a:headEnd/>
            <a:tailEnd/>
          </a:ln>
        </p:spPr>
        <p:txBody>
          <a:bodyPr wrap="none" anchor="ctr"/>
          <a:lstStyle/>
          <a:p>
            <a:endParaRPr lang="en-US"/>
          </a:p>
        </p:txBody>
      </p:sp>
      <p:sp>
        <p:nvSpPr>
          <p:cNvPr id="9" name="Line 7"/>
          <p:cNvSpPr>
            <a:spLocks noChangeShapeType="1"/>
          </p:cNvSpPr>
          <p:nvPr/>
        </p:nvSpPr>
        <p:spPr bwMode="auto">
          <a:xfrm flipV="1">
            <a:off x="3048000" y="2952750"/>
            <a:ext cx="2895600" cy="2057400"/>
          </a:xfrm>
          <a:prstGeom prst="line">
            <a:avLst/>
          </a:prstGeom>
          <a:noFill/>
          <a:ln w="9525">
            <a:solidFill>
              <a:schemeClr val="tx1"/>
            </a:solidFill>
            <a:round/>
            <a:headEnd/>
            <a:tailEnd/>
          </a:ln>
        </p:spPr>
        <p:txBody>
          <a:bodyPr wrap="none" anchor="ctr"/>
          <a:lstStyle/>
          <a:p>
            <a:endParaRPr lang="en-US"/>
          </a:p>
        </p:txBody>
      </p:sp>
      <p:sp>
        <p:nvSpPr>
          <p:cNvPr id="10" name="Line 9"/>
          <p:cNvSpPr>
            <a:spLocks noChangeShapeType="1"/>
          </p:cNvSpPr>
          <p:nvPr/>
        </p:nvSpPr>
        <p:spPr bwMode="auto">
          <a:xfrm>
            <a:off x="6076950" y="2343150"/>
            <a:ext cx="2895600" cy="228600"/>
          </a:xfrm>
          <a:prstGeom prst="line">
            <a:avLst/>
          </a:prstGeom>
          <a:noFill/>
          <a:ln w="9525">
            <a:solidFill>
              <a:schemeClr val="tx1"/>
            </a:solidFill>
            <a:round/>
            <a:headEnd/>
            <a:tailEnd/>
          </a:ln>
        </p:spPr>
        <p:txBody>
          <a:bodyPr wrap="none" anchor="ctr"/>
          <a:lstStyle/>
          <a:p>
            <a:endParaRPr lang="en-US"/>
          </a:p>
        </p:txBody>
      </p:sp>
      <p:sp>
        <p:nvSpPr>
          <p:cNvPr id="11" name="Line 10"/>
          <p:cNvSpPr>
            <a:spLocks noChangeShapeType="1"/>
          </p:cNvSpPr>
          <p:nvPr/>
        </p:nvSpPr>
        <p:spPr bwMode="auto">
          <a:xfrm>
            <a:off x="6096000" y="2952750"/>
            <a:ext cx="2838450" cy="533400"/>
          </a:xfrm>
          <a:prstGeom prst="line">
            <a:avLst/>
          </a:prstGeom>
          <a:noFill/>
          <a:ln w="9525">
            <a:solidFill>
              <a:schemeClr val="tx1"/>
            </a:solidFill>
            <a:round/>
            <a:headEnd/>
            <a:tailEnd/>
          </a:ln>
        </p:spPr>
        <p:txBody>
          <a:bodyPr wrap="none" anchor="ctr"/>
          <a:lstStyle/>
          <a:p>
            <a:endParaRPr lang="en-US"/>
          </a:p>
        </p:txBody>
      </p:sp>
      <p:sp>
        <p:nvSpPr>
          <p:cNvPr id="12" name="Line 13"/>
          <p:cNvSpPr>
            <a:spLocks noChangeShapeType="1"/>
          </p:cNvSpPr>
          <p:nvPr/>
        </p:nvSpPr>
        <p:spPr bwMode="auto">
          <a:xfrm>
            <a:off x="6076950" y="3495676"/>
            <a:ext cx="2819400" cy="904875"/>
          </a:xfrm>
          <a:prstGeom prst="line">
            <a:avLst/>
          </a:prstGeom>
          <a:noFill/>
          <a:ln w="9525">
            <a:solidFill>
              <a:schemeClr val="tx1"/>
            </a:solidFill>
            <a:round/>
            <a:headEnd/>
            <a:tailEnd/>
          </a:ln>
        </p:spPr>
        <p:txBody>
          <a:bodyPr wrap="none" anchor="ctr"/>
          <a:lstStyle/>
          <a:p>
            <a:endParaRPr lang="en-US"/>
          </a:p>
        </p:txBody>
      </p:sp>
      <p:sp>
        <p:nvSpPr>
          <p:cNvPr id="13" name="Rectangle 16"/>
          <p:cNvSpPr>
            <a:spLocks noChangeArrowheads="1"/>
          </p:cNvSpPr>
          <p:nvPr/>
        </p:nvSpPr>
        <p:spPr bwMode="auto">
          <a:xfrm>
            <a:off x="5905500" y="22542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5905500" y="28448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5" name="Rectangle 18"/>
          <p:cNvSpPr>
            <a:spLocks noChangeArrowheads="1"/>
          </p:cNvSpPr>
          <p:nvPr/>
        </p:nvSpPr>
        <p:spPr bwMode="auto">
          <a:xfrm>
            <a:off x="5905500" y="34163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16" name="Oval 23"/>
          <p:cNvSpPr>
            <a:spLocks noChangeArrowheads="1"/>
          </p:cNvSpPr>
          <p:nvPr/>
        </p:nvSpPr>
        <p:spPr bwMode="auto">
          <a:xfrm>
            <a:off x="1990725" y="1752600"/>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17" name="Text Box 24"/>
          <p:cNvSpPr txBox="1">
            <a:spLocks noChangeArrowheads="1"/>
          </p:cNvSpPr>
          <p:nvPr/>
        </p:nvSpPr>
        <p:spPr bwMode="auto">
          <a:xfrm>
            <a:off x="2301560" y="1260475"/>
            <a:ext cx="1188081" cy="369332"/>
          </a:xfrm>
          <a:prstGeom prst="rect">
            <a:avLst/>
          </a:prstGeom>
          <a:noFill/>
          <a:ln w="9525">
            <a:noFill/>
            <a:miter lim="800000"/>
            <a:headEnd/>
            <a:tailEnd/>
          </a:ln>
        </p:spPr>
        <p:txBody>
          <a:bodyPr wrap="none">
            <a:spAutoFit/>
          </a:bodyPr>
          <a:lstStyle/>
          <a:p>
            <a:pPr algn="ctr" eaLnBrk="0" hangingPunct="0"/>
            <a:r>
              <a:rPr lang="en-US"/>
              <a:t>EMPLOYEE</a:t>
            </a:r>
          </a:p>
        </p:txBody>
      </p:sp>
      <p:sp>
        <p:nvSpPr>
          <p:cNvPr id="18" name="Oval 25"/>
          <p:cNvSpPr>
            <a:spLocks noChangeArrowheads="1"/>
          </p:cNvSpPr>
          <p:nvPr/>
        </p:nvSpPr>
        <p:spPr bwMode="auto">
          <a:xfrm>
            <a:off x="5029200" y="1828800"/>
            <a:ext cx="1943100" cy="4724400"/>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a:t>r</a:t>
            </a:r>
            <a:r>
              <a:rPr lang="en-US" sz="2000" baseline="-25000"/>
              <a:t>1</a:t>
            </a:r>
            <a:endParaRPr lang="en-US" sz="2000"/>
          </a:p>
          <a:p>
            <a:pPr algn="ctr" eaLnBrk="0" hangingPunct="0">
              <a:spcBef>
                <a:spcPct val="40000"/>
              </a:spcBef>
              <a:spcAft>
                <a:spcPct val="50000"/>
              </a:spcAft>
            </a:pPr>
            <a:r>
              <a:rPr lang="en-US" sz="2000"/>
              <a:t>r</a:t>
            </a:r>
            <a:r>
              <a:rPr lang="en-US" sz="2000" baseline="-25000"/>
              <a:t>2</a:t>
            </a:r>
            <a:endParaRPr lang="en-US" sz="2000"/>
          </a:p>
          <a:p>
            <a:pPr algn="ctr" eaLnBrk="0" hangingPunct="0">
              <a:spcBef>
                <a:spcPct val="40000"/>
              </a:spcBef>
              <a:spcAft>
                <a:spcPct val="50000"/>
              </a:spcAft>
            </a:pPr>
            <a:r>
              <a:rPr lang="en-US" sz="2000"/>
              <a:t>r</a:t>
            </a:r>
            <a:r>
              <a:rPr lang="en-US" sz="2000" baseline="-25000"/>
              <a:t>3</a:t>
            </a:r>
            <a:endParaRPr lang="en-US" sz="2000"/>
          </a:p>
          <a:p>
            <a:pPr algn="ctr" eaLnBrk="0" hangingPunct="0">
              <a:spcBef>
                <a:spcPct val="40000"/>
              </a:spcBef>
              <a:spcAft>
                <a:spcPct val="50000"/>
              </a:spcAft>
            </a:pPr>
            <a:r>
              <a:rPr lang="en-US" sz="2800" b="1"/>
              <a:t>.</a:t>
            </a:r>
            <a:endParaRPr lang="en-US" sz="2000" b="1"/>
          </a:p>
          <a:p>
            <a:pPr algn="ctr" eaLnBrk="0" hangingPunct="0">
              <a:spcBef>
                <a:spcPct val="40000"/>
              </a:spcBef>
              <a:spcAft>
                <a:spcPct val="50000"/>
              </a:spcAft>
            </a:pPr>
            <a:r>
              <a:rPr lang="en-US" sz="2800" b="1"/>
              <a:t>.</a:t>
            </a:r>
            <a:endParaRPr lang="en-US" sz="2000" b="1"/>
          </a:p>
          <a:p>
            <a:pPr algn="ctr" eaLnBrk="0" hangingPunct="0">
              <a:spcBef>
                <a:spcPct val="40000"/>
              </a:spcBef>
              <a:spcAft>
                <a:spcPct val="50000"/>
              </a:spcAft>
            </a:pPr>
            <a:r>
              <a:rPr lang="en-US" sz="2800" b="1"/>
              <a:t>.</a:t>
            </a:r>
            <a:endParaRPr lang="en-US" sz="2000" b="1"/>
          </a:p>
          <a:p>
            <a:pPr algn="ctr" eaLnBrk="0" hangingPunct="0">
              <a:spcBef>
                <a:spcPct val="40000"/>
              </a:spcBef>
              <a:spcAft>
                <a:spcPct val="50000"/>
              </a:spcAft>
            </a:pPr>
            <a:endParaRPr lang="en-US" sz="2000"/>
          </a:p>
        </p:txBody>
      </p:sp>
      <p:sp>
        <p:nvSpPr>
          <p:cNvPr id="19" name="Text Box 26"/>
          <p:cNvSpPr txBox="1">
            <a:spLocks noChangeArrowheads="1"/>
          </p:cNvSpPr>
          <p:nvPr/>
        </p:nvSpPr>
        <p:spPr bwMode="auto">
          <a:xfrm>
            <a:off x="5261128" y="1260475"/>
            <a:ext cx="1156983" cy="369332"/>
          </a:xfrm>
          <a:prstGeom prst="rect">
            <a:avLst/>
          </a:prstGeom>
          <a:noFill/>
          <a:ln w="9525">
            <a:noFill/>
            <a:miter lim="800000"/>
            <a:headEnd/>
            <a:tailEnd/>
          </a:ln>
        </p:spPr>
        <p:txBody>
          <a:bodyPr wrap="none">
            <a:spAutoFit/>
          </a:bodyPr>
          <a:lstStyle/>
          <a:p>
            <a:pPr algn="ctr" eaLnBrk="0" hangingPunct="0"/>
            <a:r>
              <a:rPr lang="en-US"/>
              <a:t>MANAGES</a:t>
            </a:r>
          </a:p>
        </p:txBody>
      </p:sp>
      <p:sp>
        <p:nvSpPr>
          <p:cNvPr id="20" name="Oval 27"/>
          <p:cNvSpPr>
            <a:spLocks noChangeArrowheads="1"/>
          </p:cNvSpPr>
          <p:nvPr/>
        </p:nvSpPr>
        <p:spPr bwMode="auto">
          <a:xfrm>
            <a:off x="8077200" y="1752600"/>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1</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2</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3</a:t>
            </a:r>
            <a:endParaRPr lang="en-US" sz="2000"/>
          </a:p>
        </p:txBody>
      </p:sp>
      <p:sp>
        <p:nvSpPr>
          <p:cNvPr id="21" name="Text Box 28"/>
          <p:cNvSpPr txBox="1">
            <a:spLocks noChangeArrowheads="1"/>
          </p:cNvSpPr>
          <p:nvPr/>
        </p:nvSpPr>
        <p:spPr bwMode="auto">
          <a:xfrm>
            <a:off x="8314360" y="1260475"/>
            <a:ext cx="1479892" cy="369332"/>
          </a:xfrm>
          <a:prstGeom prst="rect">
            <a:avLst/>
          </a:prstGeom>
          <a:noFill/>
          <a:ln w="9525">
            <a:noFill/>
            <a:miter lim="800000"/>
            <a:headEnd/>
            <a:tailEnd/>
          </a:ln>
        </p:spPr>
        <p:txBody>
          <a:bodyPr wrap="none">
            <a:spAutoFit/>
          </a:bodyPr>
          <a:lstStyle/>
          <a:p>
            <a:pPr algn="ctr" eaLnBrk="0" hangingPunct="0"/>
            <a:r>
              <a:rPr lang="en-US"/>
              <a:t>DEPARTMENT</a:t>
            </a:r>
          </a:p>
        </p:txBody>
      </p:sp>
    </p:spTree>
    <p:extLst>
      <p:ext uri="{BB962C8B-B14F-4D97-AF65-F5344CB8AC3E}">
        <p14:creationId xmlns:p14="http://schemas.microsoft.com/office/powerpoint/2010/main" val="3632427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1:N Relationship</a:t>
            </a:r>
          </a:p>
        </p:txBody>
      </p:sp>
      <p:sp>
        <p:nvSpPr>
          <p:cNvPr id="35" name="Footer Placeholder 34"/>
          <p:cNvSpPr>
            <a:spLocks noGrp="1"/>
          </p:cNvSpPr>
          <p:nvPr>
            <p:ph type="ftr" sz="quarter" idx="11"/>
          </p:nvPr>
        </p:nvSpPr>
        <p:spPr/>
        <p:txBody>
          <a:bodyPr/>
          <a:lstStyle/>
          <a:p>
            <a:r>
              <a:rPr lang="en-US"/>
              <a:t>DEPT OF CSE,AIET,MIJAR</a:t>
            </a:r>
          </a:p>
        </p:txBody>
      </p:sp>
      <p:sp>
        <p:nvSpPr>
          <p:cNvPr id="7" name="Line 2"/>
          <p:cNvSpPr>
            <a:spLocks noChangeShapeType="1"/>
          </p:cNvSpPr>
          <p:nvPr/>
        </p:nvSpPr>
        <p:spPr bwMode="auto">
          <a:xfrm flipV="1">
            <a:off x="3048000" y="2343150"/>
            <a:ext cx="2971800" cy="247650"/>
          </a:xfrm>
          <a:prstGeom prst="line">
            <a:avLst/>
          </a:prstGeom>
          <a:noFill/>
          <a:ln w="9525">
            <a:solidFill>
              <a:schemeClr val="tx1"/>
            </a:solidFill>
            <a:round/>
            <a:headEnd/>
            <a:tailEnd/>
          </a:ln>
        </p:spPr>
        <p:txBody>
          <a:bodyPr wrap="none" anchor="ctr"/>
          <a:lstStyle/>
          <a:p>
            <a:endParaRPr lang="en-US"/>
          </a:p>
        </p:txBody>
      </p:sp>
      <p:sp>
        <p:nvSpPr>
          <p:cNvPr id="8" name="Line 3"/>
          <p:cNvSpPr>
            <a:spLocks noChangeShapeType="1"/>
          </p:cNvSpPr>
          <p:nvPr/>
        </p:nvSpPr>
        <p:spPr bwMode="auto">
          <a:xfrm flipV="1">
            <a:off x="3048000" y="2971800"/>
            <a:ext cx="2914650" cy="76200"/>
          </a:xfrm>
          <a:prstGeom prst="line">
            <a:avLst/>
          </a:prstGeom>
          <a:noFill/>
          <a:ln w="9525">
            <a:solidFill>
              <a:schemeClr val="tx1"/>
            </a:solidFill>
            <a:round/>
            <a:headEnd/>
            <a:tailEnd/>
          </a:ln>
        </p:spPr>
        <p:txBody>
          <a:bodyPr wrap="none" anchor="ctr"/>
          <a:lstStyle/>
          <a:p>
            <a:endParaRPr lang="en-US"/>
          </a:p>
        </p:txBody>
      </p:sp>
      <p:sp>
        <p:nvSpPr>
          <p:cNvPr id="9" name="Line 4"/>
          <p:cNvSpPr>
            <a:spLocks noChangeShapeType="1"/>
          </p:cNvSpPr>
          <p:nvPr/>
        </p:nvSpPr>
        <p:spPr bwMode="auto">
          <a:xfrm flipV="1">
            <a:off x="3067050" y="3524250"/>
            <a:ext cx="2857500" cy="38100"/>
          </a:xfrm>
          <a:prstGeom prst="line">
            <a:avLst/>
          </a:prstGeom>
          <a:noFill/>
          <a:ln w="9525">
            <a:solidFill>
              <a:schemeClr val="tx1"/>
            </a:solidFill>
            <a:round/>
            <a:headEnd/>
            <a:tailEnd/>
          </a:ln>
        </p:spPr>
        <p:txBody>
          <a:bodyPr wrap="none" anchor="ctr"/>
          <a:lstStyle/>
          <a:p>
            <a:endParaRPr lang="en-US"/>
          </a:p>
        </p:txBody>
      </p:sp>
      <p:sp>
        <p:nvSpPr>
          <p:cNvPr id="10" name="Line 5"/>
          <p:cNvSpPr>
            <a:spLocks noChangeShapeType="1"/>
          </p:cNvSpPr>
          <p:nvPr/>
        </p:nvSpPr>
        <p:spPr bwMode="auto">
          <a:xfrm>
            <a:off x="3067050" y="4038600"/>
            <a:ext cx="2914650" cy="76200"/>
          </a:xfrm>
          <a:prstGeom prst="line">
            <a:avLst/>
          </a:prstGeom>
          <a:noFill/>
          <a:ln w="9525">
            <a:solidFill>
              <a:schemeClr val="tx1"/>
            </a:solidFill>
            <a:round/>
            <a:headEnd/>
            <a:tailEnd/>
          </a:ln>
        </p:spPr>
        <p:txBody>
          <a:bodyPr wrap="none" anchor="ctr"/>
          <a:lstStyle/>
          <a:p>
            <a:endParaRPr lang="en-US"/>
          </a:p>
        </p:txBody>
      </p:sp>
      <p:sp>
        <p:nvSpPr>
          <p:cNvPr id="11" name="Line 6"/>
          <p:cNvSpPr>
            <a:spLocks noChangeShapeType="1"/>
          </p:cNvSpPr>
          <p:nvPr/>
        </p:nvSpPr>
        <p:spPr bwMode="auto">
          <a:xfrm>
            <a:off x="3067050" y="4514850"/>
            <a:ext cx="2876550" cy="152400"/>
          </a:xfrm>
          <a:prstGeom prst="line">
            <a:avLst/>
          </a:prstGeom>
          <a:noFill/>
          <a:ln w="9525">
            <a:solidFill>
              <a:schemeClr val="tx1"/>
            </a:solidFill>
            <a:round/>
            <a:headEnd/>
            <a:tailEnd/>
          </a:ln>
        </p:spPr>
        <p:txBody>
          <a:bodyPr wrap="none" anchor="ctr"/>
          <a:lstStyle/>
          <a:p>
            <a:endParaRPr lang="en-US"/>
          </a:p>
        </p:txBody>
      </p:sp>
      <p:sp>
        <p:nvSpPr>
          <p:cNvPr id="12" name="Line 7"/>
          <p:cNvSpPr>
            <a:spLocks noChangeShapeType="1"/>
          </p:cNvSpPr>
          <p:nvPr/>
        </p:nvSpPr>
        <p:spPr bwMode="auto">
          <a:xfrm>
            <a:off x="3048000" y="5010150"/>
            <a:ext cx="2933700" cy="247650"/>
          </a:xfrm>
          <a:prstGeom prst="line">
            <a:avLst/>
          </a:prstGeom>
          <a:noFill/>
          <a:ln w="9525">
            <a:solidFill>
              <a:schemeClr val="tx1"/>
            </a:solidFill>
            <a:round/>
            <a:headEnd/>
            <a:tailEnd/>
          </a:ln>
        </p:spPr>
        <p:txBody>
          <a:bodyPr wrap="none" anchor="ctr"/>
          <a:lstStyle/>
          <a:p>
            <a:endParaRPr lang="en-US"/>
          </a:p>
        </p:txBody>
      </p:sp>
      <p:sp>
        <p:nvSpPr>
          <p:cNvPr id="13" name="Line 8"/>
          <p:cNvSpPr>
            <a:spLocks noChangeShapeType="1"/>
          </p:cNvSpPr>
          <p:nvPr/>
        </p:nvSpPr>
        <p:spPr bwMode="auto">
          <a:xfrm>
            <a:off x="3067050" y="5524500"/>
            <a:ext cx="2895600" cy="323850"/>
          </a:xfrm>
          <a:prstGeom prst="line">
            <a:avLst/>
          </a:prstGeom>
          <a:noFill/>
          <a:ln w="9525">
            <a:solidFill>
              <a:schemeClr val="tx1"/>
            </a:solidFill>
            <a:round/>
            <a:headEnd/>
            <a:tailEnd/>
          </a:ln>
        </p:spPr>
        <p:txBody>
          <a:bodyPr wrap="none" anchor="ctr"/>
          <a:lstStyle/>
          <a:p>
            <a:endParaRPr lang="en-US"/>
          </a:p>
        </p:txBody>
      </p:sp>
      <p:sp>
        <p:nvSpPr>
          <p:cNvPr id="14" name="Line 9"/>
          <p:cNvSpPr>
            <a:spLocks noChangeShapeType="1"/>
          </p:cNvSpPr>
          <p:nvPr/>
        </p:nvSpPr>
        <p:spPr bwMode="auto">
          <a:xfrm>
            <a:off x="6076950" y="2343150"/>
            <a:ext cx="2895600" cy="228600"/>
          </a:xfrm>
          <a:prstGeom prst="line">
            <a:avLst/>
          </a:prstGeom>
          <a:noFill/>
          <a:ln w="9525">
            <a:solidFill>
              <a:schemeClr val="tx1"/>
            </a:solidFill>
            <a:round/>
            <a:headEnd/>
            <a:tailEnd/>
          </a:ln>
        </p:spPr>
        <p:txBody>
          <a:bodyPr wrap="none" anchor="ctr"/>
          <a:lstStyle/>
          <a:p>
            <a:endParaRPr lang="en-US"/>
          </a:p>
        </p:txBody>
      </p:sp>
      <p:sp>
        <p:nvSpPr>
          <p:cNvPr id="15" name="Line 10"/>
          <p:cNvSpPr>
            <a:spLocks noChangeShapeType="1"/>
          </p:cNvSpPr>
          <p:nvPr/>
        </p:nvSpPr>
        <p:spPr bwMode="auto">
          <a:xfrm>
            <a:off x="6096000" y="2952750"/>
            <a:ext cx="2838450" cy="533400"/>
          </a:xfrm>
          <a:prstGeom prst="line">
            <a:avLst/>
          </a:prstGeom>
          <a:noFill/>
          <a:ln w="9525">
            <a:solidFill>
              <a:schemeClr val="tx1"/>
            </a:solidFill>
            <a:round/>
            <a:headEnd/>
            <a:tailEnd/>
          </a:ln>
        </p:spPr>
        <p:txBody>
          <a:bodyPr wrap="none" anchor="ctr"/>
          <a:lstStyle/>
          <a:p>
            <a:endParaRPr lang="en-US"/>
          </a:p>
        </p:txBody>
      </p:sp>
      <p:sp>
        <p:nvSpPr>
          <p:cNvPr id="16" name="Line 11"/>
          <p:cNvSpPr>
            <a:spLocks noChangeShapeType="1"/>
          </p:cNvSpPr>
          <p:nvPr/>
        </p:nvSpPr>
        <p:spPr bwMode="auto">
          <a:xfrm flipV="1">
            <a:off x="6076950" y="2571750"/>
            <a:ext cx="2857500" cy="952500"/>
          </a:xfrm>
          <a:prstGeom prst="line">
            <a:avLst/>
          </a:prstGeom>
          <a:noFill/>
          <a:ln w="9525">
            <a:solidFill>
              <a:schemeClr val="tx1"/>
            </a:solidFill>
            <a:round/>
            <a:headEnd/>
            <a:tailEnd/>
          </a:ln>
        </p:spPr>
        <p:txBody>
          <a:bodyPr wrap="none" anchor="ctr"/>
          <a:lstStyle/>
          <a:p>
            <a:endParaRPr lang="en-US"/>
          </a:p>
        </p:txBody>
      </p:sp>
      <p:sp>
        <p:nvSpPr>
          <p:cNvPr id="17" name="Line 12"/>
          <p:cNvSpPr>
            <a:spLocks noChangeShapeType="1"/>
          </p:cNvSpPr>
          <p:nvPr/>
        </p:nvSpPr>
        <p:spPr bwMode="auto">
          <a:xfrm flipV="1">
            <a:off x="6115050" y="3505200"/>
            <a:ext cx="2800350" cy="590550"/>
          </a:xfrm>
          <a:prstGeom prst="line">
            <a:avLst/>
          </a:prstGeom>
          <a:noFill/>
          <a:ln w="9525">
            <a:solidFill>
              <a:schemeClr val="tx1"/>
            </a:solidFill>
            <a:round/>
            <a:headEnd/>
            <a:tailEnd/>
          </a:ln>
        </p:spPr>
        <p:txBody>
          <a:bodyPr wrap="none" anchor="ctr"/>
          <a:lstStyle/>
          <a:p>
            <a:endParaRPr lang="en-US"/>
          </a:p>
        </p:txBody>
      </p:sp>
      <p:sp>
        <p:nvSpPr>
          <p:cNvPr id="18" name="Line 13"/>
          <p:cNvSpPr>
            <a:spLocks noChangeShapeType="1"/>
          </p:cNvSpPr>
          <p:nvPr/>
        </p:nvSpPr>
        <p:spPr bwMode="auto">
          <a:xfrm flipV="1">
            <a:off x="6076950" y="4400550"/>
            <a:ext cx="2819400" cy="285750"/>
          </a:xfrm>
          <a:prstGeom prst="line">
            <a:avLst/>
          </a:prstGeom>
          <a:noFill/>
          <a:ln w="9525">
            <a:solidFill>
              <a:schemeClr val="tx1"/>
            </a:solidFill>
            <a:round/>
            <a:headEnd/>
            <a:tailEnd/>
          </a:ln>
        </p:spPr>
        <p:txBody>
          <a:bodyPr wrap="none" anchor="ctr"/>
          <a:lstStyle/>
          <a:p>
            <a:endParaRPr lang="en-US"/>
          </a:p>
        </p:txBody>
      </p:sp>
      <p:sp>
        <p:nvSpPr>
          <p:cNvPr id="19" name="Line 14"/>
          <p:cNvSpPr>
            <a:spLocks noChangeShapeType="1"/>
          </p:cNvSpPr>
          <p:nvPr/>
        </p:nvSpPr>
        <p:spPr bwMode="auto">
          <a:xfrm flipV="1">
            <a:off x="6076950" y="4400550"/>
            <a:ext cx="2838450" cy="1447800"/>
          </a:xfrm>
          <a:prstGeom prst="line">
            <a:avLst/>
          </a:prstGeom>
          <a:noFill/>
          <a:ln w="9525">
            <a:solidFill>
              <a:schemeClr val="tx1"/>
            </a:solidFill>
            <a:round/>
            <a:headEnd/>
            <a:tailEnd/>
          </a:ln>
        </p:spPr>
        <p:txBody>
          <a:bodyPr wrap="none" anchor="ctr"/>
          <a:lstStyle/>
          <a:p>
            <a:endParaRPr lang="en-US"/>
          </a:p>
        </p:txBody>
      </p:sp>
      <p:sp>
        <p:nvSpPr>
          <p:cNvPr id="20" name="Rectangle 16"/>
          <p:cNvSpPr>
            <a:spLocks noChangeArrowheads="1"/>
          </p:cNvSpPr>
          <p:nvPr/>
        </p:nvSpPr>
        <p:spPr bwMode="auto">
          <a:xfrm>
            <a:off x="5905500" y="22542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1" name="Rectangle 17"/>
          <p:cNvSpPr>
            <a:spLocks noChangeArrowheads="1"/>
          </p:cNvSpPr>
          <p:nvPr/>
        </p:nvSpPr>
        <p:spPr bwMode="auto">
          <a:xfrm>
            <a:off x="5905500" y="28448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2" name="Rectangle 18"/>
          <p:cNvSpPr>
            <a:spLocks noChangeArrowheads="1"/>
          </p:cNvSpPr>
          <p:nvPr/>
        </p:nvSpPr>
        <p:spPr bwMode="auto">
          <a:xfrm>
            <a:off x="5905500" y="34163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3" name="Rectangle 19"/>
          <p:cNvSpPr>
            <a:spLocks noChangeArrowheads="1"/>
          </p:cNvSpPr>
          <p:nvPr/>
        </p:nvSpPr>
        <p:spPr bwMode="auto">
          <a:xfrm>
            <a:off x="5905500" y="40068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4" name="Rectangle 20"/>
          <p:cNvSpPr>
            <a:spLocks noChangeArrowheads="1"/>
          </p:cNvSpPr>
          <p:nvPr/>
        </p:nvSpPr>
        <p:spPr bwMode="auto">
          <a:xfrm>
            <a:off x="5905500" y="457835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5" name="Rectangle 21"/>
          <p:cNvSpPr>
            <a:spLocks noChangeArrowheads="1"/>
          </p:cNvSpPr>
          <p:nvPr/>
        </p:nvSpPr>
        <p:spPr bwMode="auto">
          <a:xfrm>
            <a:off x="5905500" y="51689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6" name="Rectangle 22"/>
          <p:cNvSpPr>
            <a:spLocks noChangeArrowheads="1"/>
          </p:cNvSpPr>
          <p:nvPr/>
        </p:nvSpPr>
        <p:spPr bwMode="auto">
          <a:xfrm>
            <a:off x="5905500" y="5740401"/>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27" name="Oval 23"/>
          <p:cNvSpPr>
            <a:spLocks noChangeArrowheads="1"/>
          </p:cNvSpPr>
          <p:nvPr/>
        </p:nvSpPr>
        <p:spPr bwMode="auto">
          <a:xfrm>
            <a:off x="1990725" y="1752600"/>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28" name="Text Box 24"/>
          <p:cNvSpPr txBox="1">
            <a:spLocks noChangeArrowheads="1"/>
          </p:cNvSpPr>
          <p:nvPr/>
        </p:nvSpPr>
        <p:spPr bwMode="auto">
          <a:xfrm>
            <a:off x="2301560" y="1260475"/>
            <a:ext cx="1188081" cy="369332"/>
          </a:xfrm>
          <a:prstGeom prst="rect">
            <a:avLst/>
          </a:prstGeom>
          <a:noFill/>
          <a:ln w="9525">
            <a:noFill/>
            <a:miter lim="800000"/>
            <a:headEnd/>
            <a:tailEnd/>
          </a:ln>
        </p:spPr>
        <p:txBody>
          <a:bodyPr wrap="none">
            <a:spAutoFit/>
          </a:bodyPr>
          <a:lstStyle/>
          <a:p>
            <a:pPr algn="ctr" eaLnBrk="0" hangingPunct="0"/>
            <a:r>
              <a:rPr lang="en-US"/>
              <a:t>EMPLOYEE</a:t>
            </a:r>
          </a:p>
        </p:txBody>
      </p:sp>
      <p:sp>
        <p:nvSpPr>
          <p:cNvPr id="29" name="Oval 25"/>
          <p:cNvSpPr>
            <a:spLocks noChangeArrowheads="1"/>
          </p:cNvSpPr>
          <p:nvPr/>
        </p:nvSpPr>
        <p:spPr bwMode="auto">
          <a:xfrm>
            <a:off x="5029200" y="1752601"/>
            <a:ext cx="1943100" cy="4814455"/>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a:t>r</a:t>
            </a:r>
            <a:r>
              <a:rPr lang="en-US" sz="2000" baseline="-25000"/>
              <a:t>1</a:t>
            </a:r>
            <a:endParaRPr lang="en-US" sz="2000"/>
          </a:p>
          <a:p>
            <a:pPr algn="ctr" eaLnBrk="0" hangingPunct="0">
              <a:spcBef>
                <a:spcPct val="40000"/>
              </a:spcBef>
              <a:spcAft>
                <a:spcPct val="50000"/>
              </a:spcAft>
            </a:pPr>
            <a:r>
              <a:rPr lang="en-US" sz="2000"/>
              <a:t>r</a:t>
            </a:r>
            <a:r>
              <a:rPr lang="en-US" sz="2000" baseline="-25000"/>
              <a:t>2</a:t>
            </a:r>
            <a:endParaRPr lang="en-US" sz="2000"/>
          </a:p>
          <a:p>
            <a:pPr algn="ctr" eaLnBrk="0" hangingPunct="0">
              <a:spcBef>
                <a:spcPct val="40000"/>
              </a:spcBef>
              <a:spcAft>
                <a:spcPct val="50000"/>
              </a:spcAft>
            </a:pPr>
            <a:r>
              <a:rPr lang="en-US" sz="2000"/>
              <a:t>r</a:t>
            </a:r>
            <a:r>
              <a:rPr lang="en-US" sz="2000" baseline="-25000"/>
              <a:t>3</a:t>
            </a:r>
            <a:endParaRPr lang="en-US" sz="2000"/>
          </a:p>
          <a:p>
            <a:pPr algn="ctr" eaLnBrk="0" hangingPunct="0">
              <a:spcBef>
                <a:spcPct val="40000"/>
              </a:spcBef>
              <a:spcAft>
                <a:spcPct val="50000"/>
              </a:spcAft>
            </a:pPr>
            <a:r>
              <a:rPr lang="en-US" sz="2000"/>
              <a:t>r</a:t>
            </a:r>
            <a:r>
              <a:rPr lang="en-US" sz="2000" baseline="-25000"/>
              <a:t>4</a:t>
            </a:r>
            <a:endParaRPr lang="en-US" sz="2000"/>
          </a:p>
          <a:p>
            <a:pPr algn="ctr" eaLnBrk="0" hangingPunct="0">
              <a:spcBef>
                <a:spcPct val="40000"/>
              </a:spcBef>
              <a:spcAft>
                <a:spcPct val="50000"/>
              </a:spcAft>
            </a:pPr>
            <a:r>
              <a:rPr lang="en-US" sz="2000"/>
              <a:t>r</a:t>
            </a:r>
            <a:r>
              <a:rPr lang="en-US" sz="2000" baseline="-25000"/>
              <a:t>5</a:t>
            </a:r>
            <a:endParaRPr lang="en-US" sz="2000"/>
          </a:p>
          <a:p>
            <a:pPr algn="ctr" eaLnBrk="0" hangingPunct="0">
              <a:spcBef>
                <a:spcPct val="40000"/>
              </a:spcBef>
              <a:spcAft>
                <a:spcPct val="50000"/>
              </a:spcAft>
            </a:pPr>
            <a:r>
              <a:rPr lang="en-US" sz="2000"/>
              <a:t>r</a:t>
            </a:r>
            <a:r>
              <a:rPr lang="en-US" sz="2000" baseline="-25000"/>
              <a:t>6</a:t>
            </a:r>
            <a:endParaRPr lang="en-US" sz="2000"/>
          </a:p>
          <a:p>
            <a:pPr algn="ctr" eaLnBrk="0" hangingPunct="0">
              <a:spcBef>
                <a:spcPct val="40000"/>
              </a:spcBef>
              <a:spcAft>
                <a:spcPct val="50000"/>
              </a:spcAft>
            </a:pPr>
            <a:r>
              <a:rPr lang="en-US" sz="2000"/>
              <a:t>r</a:t>
            </a:r>
            <a:r>
              <a:rPr lang="en-US" sz="2000" baseline="-25000"/>
              <a:t>7</a:t>
            </a:r>
            <a:endParaRPr lang="en-US" sz="2000"/>
          </a:p>
        </p:txBody>
      </p:sp>
      <p:sp>
        <p:nvSpPr>
          <p:cNvPr id="30" name="Text Box 26"/>
          <p:cNvSpPr txBox="1">
            <a:spLocks noChangeArrowheads="1"/>
          </p:cNvSpPr>
          <p:nvPr/>
        </p:nvSpPr>
        <p:spPr bwMode="auto">
          <a:xfrm>
            <a:off x="5308189" y="1260475"/>
            <a:ext cx="1385123" cy="369332"/>
          </a:xfrm>
          <a:prstGeom prst="rect">
            <a:avLst/>
          </a:prstGeom>
          <a:noFill/>
          <a:ln w="9525">
            <a:noFill/>
            <a:miter lim="800000"/>
            <a:headEnd/>
            <a:tailEnd/>
          </a:ln>
        </p:spPr>
        <p:txBody>
          <a:bodyPr wrap="none">
            <a:spAutoFit/>
          </a:bodyPr>
          <a:lstStyle/>
          <a:p>
            <a:pPr algn="ctr" eaLnBrk="0" hangingPunct="0"/>
            <a:r>
              <a:rPr lang="en-US"/>
              <a:t>WORKS_FOR</a:t>
            </a:r>
          </a:p>
        </p:txBody>
      </p:sp>
      <p:sp>
        <p:nvSpPr>
          <p:cNvPr id="31" name="Oval 27"/>
          <p:cNvSpPr>
            <a:spLocks noChangeArrowheads="1"/>
          </p:cNvSpPr>
          <p:nvPr/>
        </p:nvSpPr>
        <p:spPr bwMode="auto">
          <a:xfrm>
            <a:off x="8077200" y="1752600"/>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1</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2</a:t>
            </a:r>
            <a:endParaRPr lang="en-US" sz="2000"/>
          </a:p>
          <a:p>
            <a:pPr algn="ctr" eaLnBrk="0" hangingPunct="0">
              <a:spcBef>
                <a:spcPct val="100000"/>
              </a:spcBef>
              <a:spcAft>
                <a:spcPct val="100000"/>
              </a:spcAft>
            </a:pPr>
            <a:r>
              <a:rPr lang="en-US" sz="2000" baseline="-25000">
                <a:sym typeface="Monotype Sorts" pitchFamily="2" charset="2"/>
              </a:rPr>
              <a:t></a:t>
            </a:r>
            <a:r>
              <a:rPr lang="en-US" sz="2000"/>
              <a:t> d</a:t>
            </a:r>
            <a:r>
              <a:rPr lang="en-US" sz="2000" baseline="-25000"/>
              <a:t>3</a:t>
            </a:r>
            <a:endParaRPr lang="en-US" sz="2000"/>
          </a:p>
        </p:txBody>
      </p:sp>
      <p:sp>
        <p:nvSpPr>
          <p:cNvPr id="32" name="Text Box 28"/>
          <p:cNvSpPr txBox="1">
            <a:spLocks noChangeArrowheads="1"/>
          </p:cNvSpPr>
          <p:nvPr/>
        </p:nvSpPr>
        <p:spPr bwMode="auto">
          <a:xfrm>
            <a:off x="8314360" y="1260475"/>
            <a:ext cx="1479892" cy="369332"/>
          </a:xfrm>
          <a:prstGeom prst="rect">
            <a:avLst/>
          </a:prstGeom>
          <a:noFill/>
          <a:ln w="9525">
            <a:noFill/>
            <a:miter lim="800000"/>
            <a:headEnd/>
            <a:tailEnd/>
          </a:ln>
        </p:spPr>
        <p:txBody>
          <a:bodyPr wrap="none">
            <a:spAutoFit/>
          </a:bodyPr>
          <a:lstStyle/>
          <a:p>
            <a:pPr algn="ctr" eaLnBrk="0" hangingPunct="0"/>
            <a:r>
              <a:rPr lang="en-US"/>
              <a:t>DEPARTMENT</a:t>
            </a:r>
          </a:p>
        </p:txBody>
      </p:sp>
      <p:sp>
        <p:nvSpPr>
          <p:cNvPr id="33" name="Line 29"/>
          <p:cNvSpPr>
            <a:spLocks noChangeShapeType="1"/>
          </p:cNvSpPr>
          <p:nvPr/>
        </p:nvSpPr>
        <p:spPr bwMode="auto">
          <a:xfrm flipV="1">
            <a:off x="6096000" y="2554288"/>
            <a:ext cx="2838450" cy="2686050"/>
          </a:xfrm>
          <a:prstGeom prst="line">
            <a:avLst/>
          </a:prstGeom>
          <a:noFill/>
          <a:ln w="9525">
            <a:solidFill>
              <a:schemeClr val="tx1"/>
            </a:solidFill>
            <a:round/>
            <a:headEnd/>
            <a:tailEnd/>
          </a:ln>
        </p:spPr>
        <p:txBody>
          <a:bodyPr wrap="none" anchor="ctr"/>
          <a:lstStyle/>
          <a:p>
            <a:endParaRPr lang="en-US"/>
          </a:p>
        </p:txBody>
      </p:sp>
    </p:spTree>
    <p:extLst>
      <p:ext uri="{BB962C8B-B14F-4D97-AF65-F5344CB8AC3E}">
        <p14:creationId xmlns:p14="http://schemas.microsoft.com/office/powerpoint/2010/main" val="31781371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4892A0A-6F80-5192-2903-FD41AB0EBC5D}"/>
              </a:ext>
            </a:extLst>
          </p:cNvPr>
          <p:cNvPicPr>
            <a:picLocks noGrp="1" noChangeAspect="1"/>
          </p:cNvPicPr>
          <p:nvPr>
            <p:ph idx="1"/>
          </p:nvPr>
        </p:nvPicPr>
        <p:blipFill>
          <a:blip r:embed="rId2"/>
          <a:stretch>
            <a:fillRect/>
          </a:stretch>
        </p:blipFill>
        <p:spPr>
          <a:xfrm>
            <a:off x="677334" y="651956"/>
            <a:ext cx="3970586" cy="2396044"/>
          </a:xfrm>
        </p:spPr>
      </p:pic>
      <p:sp>
        <p:nvSpPr>
          <p:cNvPr id="4" name="Footer Placeholder 3">
            <a:extLst>
              <a:ext uri="{FF2B5EF4-FFF2-40B4-BE49-F238E27FC236}">
                <a16:creationId xmlns:a16="http://schemas.microsoft.com/office/drawing/2014/main" id="{2610AA2C-FB0F-7BB8-64D8-D911D9BF3700}"/>
              </a:ext>
            </a:extLst>
          </p:cNvPr>
          <p:cNvSpPr>
            <a:spLocks noGrp="1"/>
          </p:cNvSpPr>
          <p:nvPr>
            <p:ph type="ftr" sz="quarter" idx="11"/>
          </p:nvPr>
        </p:nvSpPr>
        <p:spPr/>
        <p:txBody>
          <a:bodyPr/>
          <a:lstStyle/>
          <a:p>
            <a:r>
              <a:rPr lang="en-US"/>
              <a:t>DEPT OF CSE,AIET,MIJAR</a:t>
            </a:r>
          </a:p>
        </p:txBody>
      </p:sp>
      <p:pic>
        <p:nvPicPr>
          <p:cNvPr id="10" name="Picture 9">
            <a:extLst>
              <a:ext uri="{FF2B5EF4-FFF2-40B4-BE49-F238E27FC236}">
                <a16:creationId xmlns:a16="http://schemas.microsoft.com/office/drawing/2014/main" id="{9A3FD4EF-D3CF-26D4-7F62-58BB5DC6AD87}"/>
              </a:ext>
            </a:extLst>
          </p:cNvPr>
          <p:cNvPicPr>
            <a:picLocks noChangeAspect="1"/>
          </p:cNvPicPr>
          <p:nvPr/>
        </p:nvPicPr>
        <p:blipFill>
          <a:blip r:embed="rId3"/>
          <a:stretch>
            <a:fillRect/>
          </a:stretch>
        </p:blipFill>
        <p:spPr>
          <a:xfrm>
            <a:off x="4495770" y="3048000"/>
            <a:ext cx="1701830" cy="3474719"/>
          </a:xfrm>
          <a:prstGeom prst="rect">
            <a:avLst/>
          </a:prstGeom>
        </p:spPr>
      </p:pic>
      <p:pic>
        <p:nvPicPr>
          <p:cNvPr id="3" name="Picture 2">
            <a:extLst>
              <a:ext uri="{FF2B5EF4-FFF2-40B4-BE49-F238E27FC236}">
                <a16:creationId xmlns:a16="http://schemas.microsoft.com/office/drawing/2014/main" id="{AE1CEE0F-9305-1A31-B751-8A7D1AE0341E}"/>
              </a:ext>
            </a:extLst>
          </p:cNvPr>
          <p:cNvPicPr>
            <a:picLocks noChangeAspect="1"/>
          </p:cNvPicPr>
          <p:nvPr/>
        </p:nvPicPr>
        <p:blipFill>
          <a:blip r:embed="rId4"/>
          <a:stretch>
            <a:fillRect/>
          </a:stretch>
        </p:blipFill>
        <p:spPr>
          <a:xfrm>
            <a:off x="5096933" y="886968"/>
            <a:ext cx="3314870" cy="2161032"/>
          </a:xfrm>
          <a:prstGeom prst="rect">
            <a:avLst/>
          </a:prstGeom>
        </p:spPr>
      </p:pic>
    </p:spTree>
    <p:extLst>
      <p:ext uri="{BB962C8B-B14F-4D97-AF65-F5344CB8AC3E}">
        <p14:creationId xmlns:p14="http://schemas.microsoft.com/office/powerpoint/2010/main" val="2742383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M:N Relationship</a:t>
            </a:r>
          </a:p>
        </p:txBody>
      </p:sp>
      <p:sp>
        <p:nvSpPr>
          <p:cNvPr id="2" name="Content Placeholder 1"/>
          <p:cNvSpPr>
            <a:spLocks noGrp="1"/>
          </p:cNvSpPr>
          <p:nvPr>
            <p:ph idx="1"/>
          </p:nvPr>
        </p:nvSpPr>
        <p:spPr>
          <a:xfrm>
            <a:off x="1828800" y="1155510"/>
            <a:ext cx="8534400" cy="5016691"/>
          </a:xfrm>
        </p:spPr>
        <p:txBody>
          <a:bodyPr/>
          <a:lstStyle/>
          <a:p>
            <a:pPr>
              <a:buNone/>
            </a:pPr>
            <a:r>
              <a:rPr lang="en-US" sz="2400" dirty="0"/>
              <a:t>EMPLOYEE 	   WORKS_ON		PROJECT</a:t>
            </a:r>
          </a:p>
          <a:p>
            <a:pPr>
              <a:buNone/>
            </a:pPr>
            <a:endParaRPr lang="en-US" dirty="0"/>
          </a:p>
        </p:txBody>
      </p:sp>
      <p:sp>
        <p:nvSpPr>
          <p:cNvPr id="43" name="Footer Placeholder 42"/>
          <p:cNvSpPr>
            <a:spLocks noGrp="1"/>
          </p:cNvSpPr>
          <p:nvPr>
            <p:ph type="ftr" sz="quarter" idx="11"/>
          </p:nvPr>
        </p:nvSpPr>
        <p:spPr/>
        <p:txBody>
          <a:bodyPr/>
          <a:lstStyle/>
          <a:p>
            <a:r>
              <a:rPr lang="en-US"/>
              <a:t>DEPT OF CSE,AIET,MIJAR</a:t>
            </a:r>
          </a:p>
        </p:txBody>
      </p:sp>
      <p:sp>
        <p:nvSpPr>
          <p:cNvPr id="7" name="Line 15"/>
          <p:cNvSpPr>
            <a:spLocks noChangeShapeType="1"/>
          </p:cNvSpPr>
          <p:nvPr/>
        </p:nvSpPr>
        <p:spPr bwMode="auto">
          <a:xfrm flipV="1">
            <a:off x="3048000" y="2195512"/>
            <a:ext cx="2971800" cy="247650"/>
          </a:xfrm>
          <a:prstGeom prst="line">
            <a:avLst/>
          </a:prstGeom>
          <a:noFill/>
          <a:ln w="9525">
            <a:solidFill>
              <a:schemeClr val="tx1"/>
            </a:solidFill>
            <a:round/>
            <a:headEnd/>
            <a:tailEnd/>
          </a:ln>
        </p:spPr>
        <p:txBody>
          <a:bodyPr wrap="none" anchor="ctr"/>
          <a:lstStyle/>
          <a:p>
            <a:endParaRPr lang="en-US"/>
          </a:p>
        </p:txBody>
      </p:sp>
      <p:sp>
        <p:nvSpPr>
          <p:cNvPr id="8" name="Line 16"/>
          <p:cNvSpPr>
            <a:spLocks noChangeShapeType="1"/>
          </p:cNvSpPr>
          <p:nvPr/>
        </p:nvSpPr>
        <p:spPr bwMode="auto">
          <a:xfrm flipV="1">
            <a:off x="3048000" y="2824162"/>
            <a:ext cx="2914650" cy="76200"/>
          </a:xfrm>
          <a:prstGeom prst="line">
            <a:avLst/>
          </a:prstGeom>
          <a:noFill/>
          <a:ln w="9525">
            <a:solidFill>
              <a:schemeClr val="tx1"/>
            </a:solidFill>
            <a:round/>
            <a:headEnd/>
            <a:tailEnd/>
          </a:ln>
        </p:spPr>
        <p:txBody>
          <a:bodyPr wrap="none" anchor="ctr"/>
          <a:lstStyle/>
          <a:p>
            <a:endParaRPr lang="en-US"/>
          </a:p>
        </p:txBody>
      </p:sp>
      <p:sp>
        <p:nvSpPr>
          <p:cNvPr id="9" name="Line 17"/>
          <p:cNvSpPr>
            <a:spLocks noChangeShapeType="1"/>
          </p:cNvSpPr>
          <p:nvPr/>
        </p:nvSpPr>
        <p:spPr bwMode="auto">
          <a:xfrm flipV="1">
            <a:off x="3067050" y="3376612"/>
            <a:ext cx="2857500" cy="38100"/>
          </a:xfrm>
          <a:prstGeom prst="line">
            <a:avLst/>
          </a:prstGeom>
          <a:noFill/>
          <a:ln w="9525">
            <a:solidFill>
              <a:schemeClr val="tx1"/>
            </a:solidFill>
            <a:round/>
            <a:headEnd/>
            <a:tailEnd/>
          </a:ln>
        </p:spPr>
        <p:txBody>
          <a:bodyPr wrap="none" anchor="ctr"/>
          <a:lstStyle/>
          <a:p>
            <a:endParaRPr lang="en-US"/>
          </a:p>
        </p:txBody>
      </p:sp>
      <p:sp>
        <p:nvSpPr>
          <p:cNvPr id="10" name="Line 18"/>
          <p:cNvSpPr>
            <a:spLocks noChangeShapeType="1"/>
          </p:cNvSpPr>
          <p:nvPr/>
        </p:nvSpPr>
        <p:spPr bwMode="auto">
          <a:xfrm>
            <a:off x="3067050" y="3890962"/>
            <a:ext cx="2914650" cy="76200"/>
          </a:xfrm>
          <a:prstGeom prst="line">
            <a:avLst/>
          </a:prstGeom>
          <a:noFill/>
          <a:ln w="9525">
            <a:solidFill>
              <a:schemeClr val="tx1"/>
            </a:solidFill>
            <a:round/>
            <a:headEnd/>
            <a:tailEnd/>
          </a:ln>
        </p:spPr>
        <p:txBody>
          <a:bodyPr wrap="none" anchor="ctr"/>
          <a:lstStyle/>
          <a:p>
            <a:endParaRPr lang="en-US"/>
          </a:p>
        </p:txBody>
      </p:sp>
      <p:sp>
        <p:nvSpPr>
          <p:cNvPr id="11" name="Line 19"/>
          <p:cNvSpPr>
            <a:spLocks noChangeShapeType="1"/>
          </p:cNvSpPr>
          <p:nvPr/>
        </p:nvSpPr>
        <p:spPr bwMode="auto">
          <a:xfrm>
            <a:off x="3067050" y="4367212"/>
            <a:ext cx="2876550" cy="152400"/>
          </a:xfrm>
          <a:prstGeom prst="line">
            <a:avLst/>
          </a:prstGeom>
          <a:noFill/>
          <a:ln w="9525">
            <a:solidFill>
              <a:schemeClr val="tx1"/>
            </a:solidFill>
            <a:round/>
            <a:headEnd/>
            <a:tailEnd/>
          </a:ln>
        </p:spPr>
        <p:txBody>
          <a:bodyPr wrap="none" anchor="ctr"/>
          <a:lstStyle/>
          <a:p>
            <a:endParaRPr lang="en-US"/>
          </a:p>
        </p:txBody>
      </p:sp>
      <p:sp>
        <p:nvSpPr>
          <p:cNvPr id="12" name="Line 20"/>
          <p:cNvSpPr>
            <a:spLocks noChangeShapeType="1"/>
          </p:cNvSpPr>
          <p:nvPr/>
        </p:nvSpPr>
        <p:spPr bwMode="auto">
          <a:xfrm>
            <a:off x="3048000" y="4862512"/>
            <a:ext cx="2933700" cy="247650"/>
          </a:xfrm>
          <a:prstGeom prst="line">
            <a:avLst/>
          </a:prstGeom>
          <a:noFill/>
          <a:ln w="9525">
            <a:solidFill>
              <a:schemeClr val="tx1"/>
            </a:solidFill>
            <a:round/>
            <a:headEnd/>
            <a:tailEnd/>
          </a:ln>
        </p:spPr>
        <p:txBody>
          <a:bodyPr wrap="none" anchor="ctr"/>
          <a:lstStyle/>
          <a:p>
            <a:endParaRPr lang="en-US"/>
          </a:p>
        </p:txBody>
      </p:sp>
      <p:sp>
        <p:nvSpPr>
          <p:cNvPr id="13" name="Line 21"/>
          <p:cNvSpPr>
            <a:spLocks noChangeShapeType="1"/>
          </p:cNvSpPr>
          <p:nvPr/>
        </p:nvSpPr>
        <p:spPr bwMode="auto">
          <a:xfrm>
            <a:off x="3067050" y="5376862"/>
            <a:ext cx="2895600" cy="323850"/>
          </a:xfrm>
          <a:prstGeom prst="line">
            <a:avLst/>
          </a:prstGeom>
          <a:noFill/>
          <a:ln w="9525">
            <a:solidFill>
              <a:schemeClr val="tx1"/>
            </a:solidFill>
            <a:round/>
            <a:headEnd/>
            <a:tailEnd/>
          </a:ln>
        </p:spPr>
        <p:txBody>
          <a:bodyPr wrap="none" anchor="ctr"/>
          <a:lstStyle/>
          <a:p>
            <a:endParaRPr lang="en-US"/>
          </a:p>
        </p:txBody>
      </p:sp>
      <p:sp>
        <p:nvSpPr>
          <p:cNvPr id="14" name="Line 22"/>
          <p:cNvSpPr>
            <a:spLocks noChangeShapeType="1"/>
          </p:cNvSpPr>
          <p:nvPr/>
        </p:nvSpPr>
        <p:spPr bwMode="auto">
          <a:xfrm>
            <a:off x="6076950" y="2195512"/>
            <a:ext cx="2895600" cy="228600"/>
          </a:xfrm>
          <a:prstGeom prst="line">
            <a:avLst/>
          </a:prstGeom>
          <a:noFill/>
          <a:ln w="9525">
            <a:solidFill>
              <a:schemeClr val="tx1"/>
            </a:solidFill>
            <a:round/>
            <a:headEnd/>
            <a:tailEnd/>
          </a:ln>
        </p:spPr>
        <p:txBody>
          <a:bodyPr wrap="none" anchor="ctr"/>
          <a:lstStyle/>
          <a:p>
            <a:endParaRPr lang="en-US"/>
          </a:p>
        </p:txBody>
      </p:sp>
      <p:sp>
        <p:nvSpPr>
          <p:cNvPr id="15" name="Line 23"/>
          <p:cNvSpPr>
            <a:spLocks noChangeShapeType="1"/>
          </p:cNvSpPr>
          <p:nvPr/>
        </p:nvSpPr>
        <p:spPr bwMode="auto">
          <a:xfrm>
            <a:off x="6096000" y="2805112"/>
            <a:ext cx="2838450" cy="533400"/>
          </a:xfrm>
          <a:prstGeom prst="line">
            <a:avLst/>
          </a:prstGeom>
          <a:noFill/>
          <a:ln w="9525">
            <a:solidFill>
              <a:schemeClr val="tx1"/>
            </a:solidFill>
            <a:round/>
            <a:headEnd/>
            <a:tailEnd/>
          </a:ln>
        </p:spPr>
        <p:txBody>
          <a:bodyPr wrap="none" anchor="ctr"/>
          <a:lstStyle/>
          <a:p>
            <a:endParaRPr lang="en-US"/>
          </a:p>
        </p:txBody>
      </p:sp>
      <p:sp>
        <p:nvSpPr>
          <p:cNvPr id="16" name="Line 24"/>
          <p:cNvSpPr>
            <a:spLocks noChangeShapeType="1"/>
          </p:cNvSpPr>
          <p:nvPr/>
        </p:nvSpPr>
        <p:spPr bwMode="auto">
          <a:xfrm flipV="1">
            <a:off x="6076950" y="2424112"/>
            <a:ext cx="2857500" cy="952500"/>
          </a:xfrm>
          <a:prstGeom prst="line">
            <a:avLst/>
          </a:prstGeom>
          <a:noFill/>
          <a:ln w="9525">
            <a:solidFill>
              <a:schemeClr val="tx1"/>
            </a:solidFill>
            <a:round/>
            <a:headEnd/>
            <a:tailEnd/>
          </a:ln>
        </p:spPr>
        <p:txBody>
          <a:bodyPr wrap="none" anchor="ctr"/>
          <a:lstStyle/>
          <a:p>
            <a:endParaRPr lang="en-US"/>
          </a:p>
        </p:txBody>
      </p:sp>
      <p:sp>
        <p:nvSpPr>
          <p:cNvPr id="17" name="Line 25"/>
          <p:cNvSpPr>
            <a:spLocks noChangeShapeType="1"/>
          </p:cNvSpPr>
          <p:nvPr/>
        </p:nvSpPr>
        <p:spPr bwMode="auto">
          <a:xfrm flipV="1">
            <a:off x="6115050" y="3357562"/>
            <a:ext cx="2800350" cy="590550"/>
          </a:xfrm>
          <a:prstGeom prst="line">
            <a:avLst/>
          </a:prstGeom>
          <a:noFill/>
          <a:ln w="9525">
            <a:solidFill>
              <a:schemeClr val="tx1"/>
            </a:solidFill>
            <a:round/>
            <a:headEnd/>
            <a:tailEnd/>
          </a:ln>
        </p:spPr>
        <p:txBody>
          <a:bodyPr wrap="none" anchor="ctr"/>
          <a:lstStyle/>
          <a:p>
            <a:endParaRPr lang="en-US"/>
          </a:p>
        </p:txBody>
      </p:sp>
      <p:sp>
        <p:nvSpPr>
          <p:cNvPr id="18" name="Line 26"/>
          <p:cNvSpPr>
            <a:spLocks noChangeShapeType="1"/>
          </p:cNvSpPr>
          <p:nvPr/>
        </p:nvSpPr>
        <p:spPr bwMode="auto">
          <a:xfrm flipV="1">
            <a:off x="6076950" y="4252912"/>
            <a:ext cx="2819400" cy="285750"/>
          </a:xfrm>
          <a:prstGeom prst="line">
            <a:avLst/>
          </a:prstGeom>
          <a:noFill/>
          <a:ln w="9525">
            <a:solidFill>
              <a:schemeClr val="tx1"/>
            </a:solidFill>
            <a:round/>
            <a:headEnd/>
            <a:tailEnd/>
          </a:ln>
        </p:spPr>
        <p:txBody>
          <a:bodyPr wrap="none" anchor="ctr"/>
          <a:lstStyle/>
          <a:p>
            <a:endParaRPr lang="en-US"/>
          </a:p>
        </p:txBody>
      </p:sp>
      <p:sp>
        <p:nvSpPr>
          <p:cNvPr id="19" name="Line 27"/>
          <p:cNvSpPr>
            <a:spLocks noChangeShapeType="1"/>
          </p:cNvSpPr>
          <p:nvPr/>
        </p:nvSpPr>
        <p:spPr bwMode="auto">
          <a:xfrm flipV="1">
            <a:off x="6076950" y="4252912"/>
            <a:ext cx="2838450" cy="1447800"/>
          </a:xfrm>
          <a:prstGeom prst="line">
            <a:avLst/>
          </a:prstGeom>
          <a:noFill/>
          <a:ln w="9525">
            <a:solidFill>
              <a:schemeClr val="tx1"/>
            </a:solidFill>
            <a:round/>
            <a:headEnd/>
            <a:tailEnd/>
          </a:ln>
        </p:spPr>
        <p:txBody>
          <a:bodyPr wrap="none" anchor="ctr"/>
          <a:lstStyle/>
          <a:p>
            <a:endParaRPr lang="en-US"/>
          </a:p>
        </p:txBody>
      </p:sp>
      <p:sp>
        <p:nvSpPr>
          <p:cNvPr id="20" name="Line 28"/>
          <p:cNvSpPr>
            <a:spLocks noChangeShapeType="1"/>
          </p:cNvSpPr>
          <p:nvPr/>
        </p:nvSpPr>
        <p:spPr bwMode="auto">
          <a:xfrm flipV="1">
            <a:off x="6096000" y="2424112"/>
            <a:ext cx="2838450" cy="2686050"/>
          </a:xfrm>
          <a:prstGeom prst="line">
            <a:avLst/>
          </a:prstGeom>
          <a:noFill/>
          <a:ln w="9525">
            <a:solidFill>
              <a:schemeClr val="tx1"/>
            </a:solidFill>
            <a:round/>
            <a:headEnd/>
            <a:tailEnd/>
          </a:ln>
        </p:spPr>
        <p:txBody>
          <a:bodyPr wrap="none" anchor="ctr"/>
          <a:lstStyle/>
          <a:p>
            <a:endParaRPr lang="en-US"/>
          </a:p>
        </p:txBody>
      </p:sp>
      <p:sp>
        <p:nvSpPr>
          <p:cNvPr id="21" name="Line 29"/>
          <p:cNvSpPr>
            <a:spLocks noChangeShapeType="1"/>
          </p:cNvSpPr>
          <p:nvPr/>
        </p:nvSpPr>
        <p:spPr bwMode="auto">
          <a:xfrm>
            <a:off x="3048000" y="2900363"/>
            <a:ext cx="2876550" cy="3198813"/>
          </a:xfrm>
          <a:prstGeom prst="line">
            <a:avLst/>
          </a:prstGeom>
          <a:noFill/>
          <a:ln w="9525">
            <a:solidFill>
              <a:schemeClr val="tx1"/>
            </a:solidFill>
            <a:round/>
            <a:headEnd/>
            <a:tailEnd/>
          </a:ln>
        </p:spPr>
        <p:txBody>
          <a:bodyPr wrap="none" anchor="ctr"/>
          <a:lstStyle/>
          <a:p>
            <a:endParaRPr lang="en-US"/>
          </a:p>
        </p:txBody>
      </p:sp>
      <p:sp>
        <p:nvSpPr>
          <p:cNvPr id="22" name="Line 32"/>
          <p:cNvSpPr>
            <a:spLocks noChangeShapeType="1"/>
          </p:cNvSpPr>
          <p:nvPr/>
        </p:nvSpPr>
        <p:spPr bwMode="auto">
          <a:xfrm flipV="1">
            <a:off x="6134100" y="4252913"/>
            <a:ext cx="2800350" cy="1846263"/>
          </a:xfrm>
          <a:prstGeom prst="line">
            <a:avLst/>
          </a:prstGeom>
          <a:noFill/>
          <a:ln w="9525">
            <a:solidFill>
              <a:schemeClr val="tx1"/>
            </a:solidFill>
            <a:round/>
            <a:headEnd/>
            <a:tailEnd/>
          </a:ln>
        </p:spPr>
        <p:txBody>
          <a:bodyPr wrap="none" anchor="ctr"/>
          <a:lstStyle/>
          <a:p>
            <a:endParaRPr lang="en-US"/>
          </a:p>
        </p:txBody>
      </p:sp>
      <p:sp>
        <p:nvSpPr>
          <p:cNvPr id="23" name="Line 37"/>
          <p:cNvSpPr>
            <a:spLocks noChangeShapeType="1"/>
          </p:cNvSpPr>
          <p:nvPr/>
        </p:nvSpPr>
        <p:spPr bwMode="auto">
          <a:xfrm flipV="1">
            <a:off x="3028950" y="1843088"/>
            <a:ext cx="2876550" cy="3533775"/>
          </a:xfrm>
          <a:prstGeom prst="line">
            <a:avLst/>
          </a:prstGeom>
          <a:noFill/>
          <a:ln w="9525">
            <a:solidFill>
              <a:schemeClr val="tx1"/>
            </a:solidFill>
            <a:round/>
            <a:headEnd/>
            <a:tailEnd/>
          </a:ln>
        </p:spPr>
        <p:txBody>
          <a:bodyPr wrap="none" anchor="ctr"/>
          <a:lstStyle/>
          <a:p>
            <a:endParaRPr lang="en-US"/>
          </a:p>
        </p:txBody>
      </p:sp>
      <p:sp>
        <p:nvSpPr>
          <p:cNvPr id="24" name="Line 38"/>
          <p:cNvSpPr>
            <a:spLocks noChangeShapeType="1"/>
          </p:cNvSpPr>
          <p:nvPr/>
        </p:nvSpPr>
        <p:spPr bwMode="auto">
          <a:xfrm>
            <a:off x="6096000" y="1662112"/>
            <a:ext cx="2800350" cy="762000"/>
          </a:xfrm>
          <a:prstGeom prst="line">
            <a:avLst/>
          </a:prstGeom>
          <a:noFill/>
          <a:ln w="9525">
            <a:solidFill>
              <a:schemeClr val="tx1"/>
            </a:solidFill>
            <a:round/>
            <a:headEnd/>
            <a:tailEnd/>
          </a:ln>
        </p:spPr>
        <p:txBody>
          <a:bodyPr wrap="none" anchor="ctr"/>
          <a:lstStyle/>
          <a:p>
            <a:endParaRPr lang="en-US"/>
          </a:p>
        </p:txBody>
      </p:sp>
      <p:sp>
        <p:nvSpPr>
          <p:cNvPr id="25" name="Text Box 4"/>
          <p:cNvSpPr txBox="1">
            <a:spLocks noChangeArrowheads="1"/>
          </p:cNvSpPr>
          <p:nvPr/>
        </p:nvSpPr>
        <p:spPr bwMode="auto">
          <a:xfrm>
            <a:off x="2209801" y="1941512"/>
            <a:ext cx="8099425" cy="369332"/>
          </a:xfrm>
          <a:prstGeom prst="rect">
            <a:avLst/>
          </a:prstGeom>
          <a:noFill/>
          <a:ln w="9525">
            <a:noFill/>
            <a:miter lim="800000"/>
            <a:headEnd/>
            <a:tailEnd/>
          </a:ln>
        </p:spPr>
        <p:txBody>
          <a:bodyPr>
            <a:spAutoFit/>
          </a:bodyPr>
          <a:lstStyle/>
          <a:p>
            <a:pPr eaLnBrk="0" hangingPunct="0">
              <a:spcBef>
                <a:spcPct val="50000"/>
              </a:spcBef>
            </a:pPr>
            <a:endParaRPr lang="en-US">
              <a:solidFill>
                <a:schemeClr val="bg2"/>
              </a:solidFill>
            </a:endParaRPr>
          </a:p>
        </p:txBody>
      </p:sp>
      <p:sp>
        <p:nvSpPr>
          <p:cNvPr id="26" name="Oval 5"/>
          <p:cNvSpPr>
            <a:spLocks noChangeArrowheads="1"/>
          </p:cNvSpPr>
          <p:nvPr/>
        </p:nvSpPr>
        <p:spPr bwMode="auto">
          <a:xfrm>
            <a:off x="1924050" y="1604962"/>
            <a:ext cx="1943100" cy="3981450"/>
          </a:xfrm>
          <a:prstGeom prst="ellipse">
            <a:avLst/>
          </a:prstGeom>
          <a:noFill/>
          <a:ln w="9525">
            <a:solidFill>
              <a:schemeClr val="tx1"/>
            </a:solidFill>
            <a:round/>
            <a:headEnd/>
            <a:tailEnd/>
          </a:ln>
        </p:spPr>
        <p:txBody>
          <a:bodyPr wrap="none" tIns="0" bIns="0"/>
          <a:lstStyle/>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1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2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3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4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5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6  </a:t>
            </a:r>
            <a:r>
              <a:rPr lang="en-US" sz="2000" baseline="-25000">
                <a:sym typeface="Monotype Sorts" pitchFamily="2" charset="2"/>
              </a:rPr>
              <a:t></a:t>
            </a:r>
            <a:endParaRPr lang="en-US" sz="2000">
              <a:sym typeface="Symbol" pitchFamily="18" charset="2"/>
            </a:endParaRPr>
          </a:p>
          <a:p>
            <a:pPr algn="ctr" eaLnBrk="0" hangingPunct="0">
              <a:spcBef>
                <a:spcPct val="30000"/>
              </a:spcBef>
              <a:spcAft>
                <a:spcPct val="30000"/>
              </a:spcAft>
            </a:pPr>
            <a:r>
              <a:rPr lang="en-US" sz="2000">
                <a:sym typeface="Symbol" pitchFamily="18" charset="2"/>
              </a:rPr>
              <a:t>e</a:t>
            </a:r>
            <a:r>
              <a:rPr lang="en-US" sz="2000" baseline="-25000">
                <a:sym typeface="Symbol" pitchFamily="18" charset="2"/>
              </a:rPr>
              <a:t>7  </a:t>
            </a:r>
            <a:r>
              <a:rPr lang="en-US" sz="2000" baseline="-25000">
                <a:sym typeface="Monotype Sorts" pitchFamily="2" charset="2"/>
              </a:rPr>
              <a:t></a:t>
            </a:r>
          </a:p>
        </p:txBody>
      </p:sp>
      <p:sp>
        <p:nvSpPr>
          <p:cNvPr id="27" name="Oval 6"/>
          <p:cNvSpPr>
            <a:spLocks noChangeArrowheads="1"/>
          </p:cNvSpPr>
          <p:nvPr/>
        </p:nvSpPr>
        <p:spPr bwMode="auto">
          <a:xfrm>
            <a:off x="5029200" y="1600201"/>
            <a:ext cx="1943100" cy="4814455"/>
          </a:xfrm>
          <a:prstGeom prst="ellipse">
            <a:avLst/>
          </a:prstGeom>
          <a:noFill/>
          <a:ln w="9525">
            <a:solidFill>
              <a:schemeClr val="tx1"/>
            </a:solidFill>
            <a:round/>
            <a:headEnd/>
            <a:tailEnd/>
          </a:ln>
        </p:spPr>
        <p:txBody>
          <a:bodyPr wrap="none" tIns="0" bIns="3657600"/>
          <a:lstStyle/>
          <a:p>
            <a:pPr algn="ctr" eaLnBrk="0" hangingPunct="0">
              <a:spcBef>
                <a:spcPct val="40000"/>
              </a:spcBef>
              <a:spcAft>
                <a:spcPct val="50000"/>
              </a:spcAft>
            </a:pPr>
            <a:r>
              <a:rPr lang="en-US" sz="2000"/>
              <a:t>r</a:t>
            </a:r>
            <a:r>
              <a:rPr lang="en-US" sz="2000" baseline="-25000"/>
              <a:t>1</a:t>
            </a:r>
            <a:endParaRPr lang="en-US" sz="2000"/>
          </a:p>
          <a:p>
            <a:pPr algn="ctr" eaLnBrk="0" hangingPunct="0">
              <a:spcBef>
                <a:spcPct val="40000"/>
              </a:spcBef>
              <a:spcAft>
                <a:spcPct val="50000"/>
              </a:spcAft>
            </a:pPr>
            <a:r>
              <a:rPr lang="en-US" sz="2000"/>
              <a:t>r</a:t>
            </a:r>
            <a:r>
              <a:rPr lang="en-US" sz="2000" baseline="-25000"/>
              <a:t>2</a:t>
            </a:r>
            <a:endParaRPr lang="en-US" sz="2000"/>
          </a:p>
          <a:p>
            <a:pPr algn="ctr" eaLnBrk="0" hangingPunct="0">
              <a:spcBef>
                <a:spcPct val="40000"/>
              </a:spcBef>
              <a:spcAft>
                <a:spcPct val="50000"/>
              </a:spcAft>
            </a:pPr>
            <a:r>
              <a:rPr lang="en-US" sz="2000"/>
              <a:t>r</a:t>
            </a:r>
            <a:r>
              <a:rPr lang="en-US" sz="2000" baseline="-25000"/>
              <a:t>3</a:t>
            </a:r>
            <a:endParaRPr lang="en-US" sz="2000"/>
          </a:p>
          <a:p>
            <a:pPr algn="ctr" eaLnBrk="0" hangingPunct="0">
              <a:spcBef>
                <a:spcPct val="40000"/>
              </a:spcBef>
              <a:spcAft>
                <a:spcPct val="50000"/>
              </a:spcAft>
            </a:pPr>
            <a:r>
              <a:rPr lang="en-US" sz="2000"/>
              <a:t>r</a:t>
            </a:r>
            <a:r>
              <a:rPr lang="en-US" sz="2000" baseline="-25000"/>
              <a:t>4</a:t>
            </a:r>
            <a:endParaRPr lang="en-US" sz="2000"/>
          </a:p>
          <a:p>
            <a:pPr algn="ctr" eaLnBrk="0" hangingPunct="0">
              <a:spcBef>
                <a:spcPct val="40000"/>
              </a:spcBef>
              <a:spcAft>
                <a:spcPct val="50000"/>
              </a:spcAft>
            </a:pPr>
            <a:r>
              <a:rPr lang="en-US" sz="2000"/>
              <a:t>r</a:t>
            </a:r>
            <a:r>
              <a:rPr lang="en-US" sz="2000" baseline="-25000"/>
              <a:t>5</a:t>
            </a:r>
            <a:endParaRPr lang="en-US" sz="2000"/>
          </a:p>
          <a:p>
            <a:pPr algn="ctr" eaLnBrk="0" hangingPunct="0">
              <a:spcBef>
                <a:spcPct val="40000"/>
              </a:spcBef>
              <a:spcAft>
                <a:spcPct val="50000"/>
              </a:spcAft>
            </a:pPr>
            <a:r>
              <a:rPr lang="en-US" sz="2000"/>
              <a:t>r</a:t>
            </a:r>
            <a:r>
              <a:rPr lang="en-US" sz="2000" baseline="-25000"/>
              <a:t>6</a:t>
            </a:r>
            <a:endParaRPr lang="en-US" sz="2000"/>
          </a:p>
          <a:p>
            <a:pPr algn="ctr" eaLnBrk="0" hangingPunct="0">
              <a:spcBef>
                <a:spcPct val="40000"/>
              </a:spcBef>
              <a:spcAft>
                <a:spcPct val="50000"/>
              </a:spcAft>
            </a:pPr>
            <a:r>
              <a:rPr lang="en-US" sz="2000"/>
              <a:t>r</a:t>
            </a:r>
            <a:r>
              <a:rPr lang="en-US" sz="2000" baseline="-25000"/>
              <a:t>7</a:t>
            </a:r>
            <a:endParaRPr lang="en-US" sz="2000"/>
          </a:p>
        </p:txBody>
      </p:sp>
      <p:sp>
        <p:nvSpPr>
          <p:cNvPr id="28" name="Oval 7"/>
          <p:cNvSpPr>
            <a:spLocks noChangeArrowheads="1"/>
          </p:cNvSpPr>
          <p:nvPr/>
        </p:nvSpPr>
        <p:spPr bwMode="auto">
          <a:xfrm>
            <a:off x="8077200" y="1604962"/>
            <a:ext cx="1943100" cy="3981450"/>
          </a:xfrm>
          <a:prstGeom prst="ellipse">
            <a:avLst/>
          </a:prstGeom>
          <a:noFill/>
          <a:ln w="9525">
            <a:solidFill>
              <a:schemeClr val="tx1"/>
            </a:solidFill>
            <a:round/>
            <a:headEnd/>
            <a:tailEnd/>
          </a:ln>
        </p:spPr>
        <p:txBody>
          <a:bodyPr wrap="none" tIns="0" bIns="0"/>
          <a:lstStyle/>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1</a:t>
            </a:r>
            <a:endParaRPr lang="en-US" sz="2000"/>
          </a:p>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2</a:t>
            </a:r>
            <a:endParaRPr lang="en-US" sz="2000"/>
          </a:p>
          <a:p>
            <a:pPr algn="ctr" eaLnBrk="0" hangingPunct="0">
              <a:spcBef>
                <a:spcPct val="100000"/>
              </a:spcBef>
              <a:spcAft>
                <a:spcPct val="100000"/>
              </a:spcAft>
            </a:pPr>
            <a:r>
              <a:rPr lang="en-US" sz="2000" baseline="-25000">
                <a:sym typeface="Monotype Sorts" pitchFamily="2" charset="2"/>
              </a:rPr>
              <a:t></a:t>
            </a:r>
            <a:r>
              <a:rPr lang="en-US" sz="2000"/>
              <a:t> p</a:t>
            </a:r>
            <a:r>
              <a:rPr lang="en-US" sz="2000" baseline="-25000"/>
              <a:t>3</a:t>
            </a:r>
            <a:endParaRPr lang="en-US" sz="2000"/>
          </a:p>
        </p:txBody>
      </p:sp>
      <p:sp>
        <p:nvSpPr>
          <p:cNvPr id="29" name="Rectangle 8"/>
          <p:cNvSpPr>
            <a:spLocks noChangeArrowheads="1"/>
          </p:cNvSpPr>
          <p:nvPr/>
        </p:nvSpPr>
        <p:spPr bwMode="auto">
          <a:xfrm>
            <a:off x="5905500" y="212407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0" name="Rectangle 9"/>
          <p:cNvSpPr>
            <a:spLocks noChangeArrowheads="1"/>
          </p:cNvSpPr>
          <p:nvPr/>
        </p:nvSpPr>
        <p:spPr bwMode="auto">
          <a:xfrm>
            <a:off x="5905500" y="271462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1" name="Rectangle 10"/>
          <p:cNvSpPr>
            <a:spLocks noChangeArrowheads="1"/>
          </p:cNvSpPr>
          <p:nvPr/>
        </p:nvSpPr>
        <p:spPr bwMode="auto">
          <a:xfrm>
            <a:off x="5905500" y="328612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2" name="Rectangle 11"/>
          <p:cNvSpPr>
            <a:spLocks noChangeArrowheads="1"/>
          </p:cNvSpPr>
          <p:nvPr/>
        </p:nvSpPr>
        <p:spPr bwMode="auto">
          <a:xfrm>
            <a:off x="5905500" y="387667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3" name="Rectangle 12"/>
          <p:cNvSpPr>
            <a:spLocks noChangeArrowheads="1"/>
          </p:cNvSpPr>
          <p:nvPr/>
        </p:nvSpPr>
        <p:spPr bwMode="auto">
          <a:xfrm>
            <a:off x="5905500" y="444817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4" name="Rectangle 13"/>
          <p:cNvSpPr>
            <a:spLocks noChangeArrowheads="1"/>
          </p:cNvSpPr>
          <p:nvPr/>
        </p:nvSpPr>
        <p:spPr bwMode="auto">
          <a:xfrm>
            <a:off x="5905500" y="5110163"/>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5" name="Rectangle 14"/>
          <p:cNvSpPr>
            <a:spLocks noChangeArrowheads="1"/>
          </p:cNvSpPr>
          <p:nvPr/>
        </p:nvSpPr>
        <p:spPr bwMode="auto">
          <a:xfrm>
            <a:off x="5905500" y="561022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6" name="Line 30"/>
          <p:cNvSpPr>
            <a:spLocks noChangeShapeType="1"/>
          </p:cNvSpPr>
          <p:nvPr/>
        </p:nvSpPr>
        <p:spPr bwMode="auto">
          <a:xfrm>
            <a:off x="6115050" y="4448175"/>
            <a:ext cx="0" cy="0"/>
          </a:xfrm>
          <a:prstGeom prst="line">
            <a:avLst/>
          </a:prstGeom>
          <a:noFill/>
          <a:ln w="9525">
            <a:solidFill>
              <a:schemeClr val="tx1"/>
            </a:solidFill>
            <a:round/>
            <a:headEnd/>
            <a:tailEnd/>
          </a:ln>
        </p:spPr>
        <p:txBody>
          <a:bodyPr wrap="none" anchor="ctr"/>
          <a:lstStyle/>
          <a:p>
            <a:endParaRPr lang="en-US"/>
          </a:p>
        </p:txBody>
      </p:sp>
      <p:sp>
        <p:nvSpPr>
          <p:cNvPr id="37" name="Rectangle 31"/>
          <p:cNvSpPr>
            <a:spLocks noChangeArrowheads="1"/>
          </p:cNvSpPr>
          <p:nvPr/>
        </p:nvSpPr>
        <p:spPr bwMode="auto">
          <a:xfrm>
            <a:off x="5924550" y="6099176"/>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
        <p:nvSpPr>
          <p:cNvPr id="38" name="Text Box 33"/>
          <p:cNvSpPr txBox="1">
            <a:spLocks noChangeArrowheads="1"/>
          </p:cNvSpPr>
          <p:nvPr/>
        </p:nvSpPr>
        <p:spPr bwMode="auto">
          <a:xfrm>
            <a:off x="5534026" y="5853112"/>
            <a:ext cx="485775" cy="400110"/>
          </a:xfrm>
          <a:prstGeom prst="rect">
            <a:avLst/>
          </a:prstGeom>
          <a:noFill/>
          <a:ln w="9525">
            <a:noFill/>
            <a:miter lim="800000"/>
            <a:headEnd/>
            <a:tailEnd/>
          </a:ln>
        </p:spPr>
        <p:txBody>
          <a:bodyPr wrap="square">
            <a:spAutoFit/>
          </a:bodyPr>
          <a:lstStyle/>
          <a:p>
            <a:pPr eaLnBrk="0" hangingPunct="0">
              <a:spcBef>
                <a:spcPct val="50000"/>
              </a:spcBef>
            </a:pPr>
            <a:r>
              <a:rPr lang="en-US" sz="2000" dirty="0"/>
              <a:t>r</a:t>
            </a:r>
            <a:r>
              <a:rPr lang="en-US" sz="2000" baseline="-25000" dirty="0"/>
              <a:t>8</a:t>
            </a:r>
          </a:p>
        </p:txBody>
      </p:sp>
      <p:sp>
        <p:nvSpPr>
          <p:cNvPr id="39" name="Text Box 34"/>
          <p:cNvSpPr txBox="1">
            <a:spLocks noChangeArrowheads="1"/>
          </p:cNvSpPr>
          <p:nvPr/>
        </p:nvSpPr>
        <p:spPr bwMode="auto">
          <a:xfrm>
            <a:off x="5905500" y="1843087"/>
            <a:ext cx="446088" cy="369332"/>
          </a:xfrm>
          <a:prstGeom prst="rect">
            <a:avLst/>
          </a:prstGeom>
          <a:noFill/>
          <a:ln w="9525">
            <a:noFill/>
            <a:miter lim="800000"/>
            <a:headEnd/>
            <a:tailEnd/>
          </a:ln>
        </p:spPr>
        <p:txBody>
          <a:bodyPr>
            <a:spAutoFit/>
          </a:bodyPr>
          <a:lstStyle/>
          <a:p>
            <a:pPr eaLnBrk="0" hangingPunct="0">
              <a:spcBef>
                <a:spcPct val="50000"/>
              </a:spcBef>
            </a:pPr>
            <a:endParaRPr lang="en-US"/>
          </a:p>
        </p:txBody>
      </p:sp>
      <p:sp>
        <p:nvSpPr>
          <p:cNvPr id="40" name="Text Box 35"/>
          <p:cNvSpPr txBox="1">
            <a:spLocks noChangeArrowheads="1"/>
          </p:cNvSpPr>
          <p:nvPr/>
        </p:nvSpPr>
        <p:spPr bwMode="auto">
          <a:xfrm>
            <a:off x="5584825" y="1600201"/>
            <a:ext cx="520700" cy="396875"/>
          </a:xfrm>
          <a:prstGeom prst="rect">
            <a:avLst/>
          </a:prstGeom>
          <a:noFill/>
          <a:ln w="9525">
            <a:noFill/>
            <a:miter lim="800000"/>
            <a:headEnd/>
            <a:tailEnd/>
          </a:ln>
        </p:spPr>
        <p:txBody>
          <a:bodyPr>
            <a:spAutoFit/>
          </a:bodyPr>
          <a:lstStyle/>
          <a:p>
            <a:pPr eaLnBrk="0" hangingPunct="0">
              <a:spcBef>
                <a:spcPct val="50000"/>
              </a:spcBef>
            </a:pPr>
            <a:r>
              <a:rPr lang="en-US" sz="2000"/>
              <a:t>r</a:t>
            </a:r>
            <a:r>
              <a:rPr lang="en-US" sz="2000" baseline="-25000"/>
              <a:t>9</a:t>
            </a:r>
          </a:p>
        </p:txBody>
      </p:sp>
      <p:sp>
        <p:nvSpPr>
          <p:cNvPr id="41" name="Rectangle 36"/>
          <p:cNvSpPr>
            <a:spLocks noChangeArrowheads="1"/>
          </p:cNvSpPr>
          <p:nvPr/>
        </p:nvSpPr>
        <p:spPr bwMode="auto">
          <a:xfrm>
            <a:off x="5867400" y="1662113"/>
            <a:ext cx="209550" cy="180975"/>
          </a:xfrm>
          <a:prstGeom prst="rect">
            <a:avLst/>
          </a:prstGeom>
          <a:solidFill>
            <a:schemeClr val="tx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5349106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Participation Constraint and Existence Dependence</a:t>
            </a:r>
          </a:p>
        </p:txBody>
      </p:sp>
      <p:sp>
        <p:nvSpPr>
          <p:cNvPr id="2" name="Content Placeholder 1"/>
          <p:cNvSpPr>
            <a:spLocks noGrp="1"/>
          </p:cNvSpPr>
          <p:nvPr>
            <p:ph idx="1"/>
          </p:nvPr>
        </p:nvSpPr>
        <p:spPr/>
        <p:txBody>
          <a:bodyPr>
            <a:normAutofit/>
          </a:bodyPr>
          <a:lstStyle/>
          <a:p>
            <a:pPr algn="just"/>
            <a:r>
              <a:rPr lang="en-US" dirty="0"/>
              <a:t>The participation constraint specifies whether the existence of an entity depends on its being related to another entity via the relationship type.</a:t>
            </a:r>
          </a:p>
          <a:p>
            <a:pPr algn="just"/>
            <a:endParaRPr lang="en-US" dirty="0"/>
          </a:p>
          <a:p>
            <a:pPr algn="just"/>
            <a:r>
              <a:rPr lang="en-US" dirty="0"/>
              <a:t>This is also called as minimum cardinality constraint.</a:t>
            </a:r>
          </a:p>
          <a:p>
            <a:pPr algn="just"/>
            <a:endParaRPr lang="en-US" dirty="0"/>
          </a:p>
          <a:p>
            <a:pPr algn="just"/>
            <a:r>
              <a:rPr lang="en-US" dirty="0"/>
              <a:t>Two types of participation constraint:</a:t>
            </a:r>
          </a:p>
          <a:p>
            <a:pPr lvl="1" algn="just"/>
            <a:r>
              <a:rPr lang="en-US" dirty="0"/>
              <a:t>Total Participation, also called as Existence Dependency</a:t>
            </a:r>
          </a:p>
          <a:p>
            <a:pPr lvl="1" algn="just"/>
            <a:r>
              <a:rPr lang="en-US" dirty="0"/>
              <a:t>Partial Participation</a:t>
            </a:r>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078952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Attributes as Relationship Types</a:t>
            </a:r>
          </a:p>
        </p:txBody>
      </p:sp>
      <p:sp>
        <p:nvSpPr>
          <p:cNvPr id="2" name="Content Placeholder 1"/>
          <p:cNvSpPr>
            <a:spLocks noGrp="1"/>
          </p:cNvSpPr>
          <p:nvPr>
            <p:ph idx="1"/>
          </p:nvPr>
        </p:nvSpPr>
        <p:spPr/>
        <p:txBody>
          <a:bodyPr/>
          <a:lstStyle/>
          <a:p>
            <a:pPr algn="just"/>
            <a:r>
              <a:rPr lang="en-US" dirty="0"/>
              <a:t>A relationship type can have attributes; for example, </a:t>
            </a:r>
            <a:r>
              <a:rPr lang="en-US" dirty="0" err="1"/>
              <a:t>HoursPerWeek</a:t>
            </a:r>
            <a:r>
              <a:rPr lang="en-US" dirty="0"/>
              <a:t> of WORKS_ON; its value for each relationship instance describes the number of hours per week that an EMPLOYEE works on a PROJECT.</a:t>
            </a:r>
          </a:p>
          <a:p>
            <a:pPr algn="just"/>
            <a:endParaRPr lang="en-US" dirty="0"/>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577837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815E16D-D4E4-93D8-6B53-44522B3435C5}"/>
              </a:ext>
            </a:extLst>
          </p:cNvPr>
          <p:cNvPicPr>
            <a:picLocks noGrp="1" noChangeAspect="1"/>
          </p:cNvPicPr>
          <p:nvPr>
            <p:ph idx="1"/>
          </p:nvPr>
        </p:nvPicPr>
        <p:blipFill>
          <a:blip r:embed="rId2"/>
          <a:stretch>
            <a:fillRect/>
          </a:stretch>
        </p:blipFill>
        <p:spPr>
          <a:xfrm>
            <a:off x="1472184" y="548640"/>
            <a:ext cx="7516368" cy="5492721"/>
          </a:xfrm>
        </p:spPr>
      </p:pic>
      <p:sp>
        <p:nvSpPr>
          <p:cNvPr id="4" name="Footer Placeholder 3">
            <a:extLst>
              <a:ext uri="{FF2B5EF4-FFF2-40B4-BE49-F238E27FC236}">
                <a16:creationId xmlns:a16="http://schemas.microsoft.com/office/drawing/2014/main" id="{503028CD-3D1B-860F-11F8-D64D98455483}"/>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66904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43100" y="76200"/>
            <a:ext cx="8724900" cy="1143000"/>
          </a:xfrm>
        </p:spPr>
        <p:txBody>
          <a:bodyPr rtlCol="0">
            <a:normAutofit fontScale="90000"/>
          </a:bodyPr>
          <a:lstStyle/>
          <a:p>
            <a:pPr>
              <a:defRPr/>
            </a:pPr>
            <a:r>
              <a:rPr lang="en-US"/>
              <a:t>Example of a Database</a:t>
            </a:r>
            <a:br>
              <a:rPr lang="en-US"/>
            </a:br>
            <a:r>
              <a:rPr lang="en-US"/>
              <a:t>(with a Conceptual Data Model)</a:t>
            </a:r>
          </a:p>
        </p:txBody>
      </p:sp>
      <p:sp>
        <p:nvSpPr>
          <p:cNvPr id="11267" name="Rectangle 3"/>
          <p:cNvSpPr>
            <a:spLocks noGrp="1" noChangeArrowheads="1"/>
          </p:cNvSpPr>
          <p:nvPr>
            <p:ph idx="1"/>
          </p:nvPr>
        </p:nvSpPr>
        <p:spPr>
          <a:xfrm>
            <a:off x="1828800" y="1865637"/>
            <a:ext cx="8534400" cy="4525963"/>
          </a:xfrm>
        </p:spPr>
        <p:txBody>
          <a:bodyPr/>
          <a:lstStyle/>
          <a:p>
            <a:pPr eaLnBrk="1" hangingPunct="1">
              <a:lnSpc>
                <a:spcPct val="90000"/>
              </a:lnSpc>
            </a:pPr>
            <a:r>
              <a:rPr lang="en-US" b="1" dirty="0"/>
              <a:t>Some mini-world </a:t>
            </a:r>
            <a:r>
              <a:rPr lang="en-US" b="1" i="1" dirty="0"/>
              <a:t>relationships</a:t>
            </a:r>
            <a:r>
              <a:rPr lang="en-US" dirty="0"/>
              <a:t>:</a:t>
            </a:r>
          </a:p>
          <a:p>
            <a:pPr lvl="1" eaLnBrk="1" hangingPunct="1">
              <a:lnSpc>
                <a:spcPct val="90000"/>
              </a:lnSpc>
            </a:pPr>
            <a:r>
              <a:rPr lang="en-US" dirty="0"/>
              <a:t>SECTIONs </a:t>
            </a:r>
            <a:r>
              <a:rPr lang="en-US" i="1" dirty="0"/>
              <a:t>are of</a:t>
            </a:r>
            <a:r>
              <a:rPr lang="en-US" dirty="0"/>
              <a:t>  specific COURSEs</a:t>
            </a:r>
          </a:p>
          <a:p>
            <a:pPr lvl="1" eaLnBrk="1" hangingPunct="1">
              <a:lnSpc>
                <a:spcPct val="90000"/>
              </a:lnSpc>
            </a:pPr>
            <a:r>
              <a:rPr lang="en-US" dirty="0"/>
              <a:t>STUDENTs </a:t>
            </a:r>
            <a:r>
              <a:rPr lang="en-US" i="1" dirty="0"/>
              <a:t>take</a:t>
            </a:r>
            <a:r>
              <a:rPr lang="en-US" dirty="0"/>
              <a:t>  SECTIONs</a:t>
            </a:r>
          </a:p>
          <a:p>
            <a:pPr lvl="1" eaLnBrk="1" hangingPunct="1">
              <a:lnSpc>
                <a:spcPct val="90000"/>
              </a:lnSpc>
            </a:pPr>
            <a:r>
              <a:rPr lang="en-US" dirty="0"/>
              <a:t>COURSEs </a:t>
            </a:r>
            <a:r>
              <a:rPr lang="en-US" i="1" dirty="0"/>
              <a:t>have</a:t>
            </a:r>
            <a:r>
              <a:rPr lang="en-US" dirty="0"/>
              <a:t>  prerequisite COURSEs</a:t>
            </a:r>
          </a:p>
          <a:p>
            <a:pPr lvl="1" eaLnBrk="1" hangingPunct="1">
              <a:lnSpc>
                <a:spcPct val="90000"/>
              </a:lnSpc>
            </a:pPr>
            <a:r>
              <a:rPr lang="en-US" dirty="0"/>
              <a:t>INSTRUCTORs </a:t>
            </a:r>
            <a:r>
              <a:rPr lang="en-US" i="1" dirty="0"/>
              <a:t>teach</a:t>
            </a:r>
            <a:r>
              <a:rPr lang="en-US" dirty="0"/>
              <a:t>  SECTIONs</a:t>
            </a:r>
          </a:p>
          <a:p>
            <a:pPr lvl="1" eaLnBrk="1" hangingPunct="1">
              <a:lnSpc>
                <a:spcPct val="90000"/>
              </a:lnSpc>
            </a:pPr>
            <a:r>
              <a:rPr lang="en-US" dirty="0"/>
              <a:t>COURSEs </a:t>
            </a:r>
            <a:r>
              <a:rPr lang="en-US" i="1" dirty="0"/>
              <a:t>are offered by</a:t>
            </a:r>
            <a:r>
              <a:rPr lang="en-US" dirty="0"/>
              <a:t>  DEPARTMENTs</a:t>
            </a:r>
          </a:p>
          <a:p>
            <a:pPr lvl="1" eaLnBrk="1" hangingPunct="1">
              <a:lnSpc>
                <a:spcPct val="90000"/>
              </a:lnSpc>
            </a:pPr>
            <a:r>
              <a:rPr lang="en-US" dirty="0"/>
              <a:t>STUDENTs </a:t>
            </a:r>
            <a:r>
              <a:rPr lang="en-US" i="1" dirty="0"/>
              <a:t>major in</a:t>
            </a:r>
            <a:r>
              <a:rPr lang="en-US" dirty="0"/>
              <a:t>  DEPARTMENTs</a:t>
            </a:r>
          </a:p>
          <a:p>
            <a:pPr lvl="2" eaLnBrk="1" hangingPunct="1">
              <a:lnSpc>
                <a:spcPct val="90000"/>
              </a:lnSpc>
            </a:pPr>
            <a:endParaRPr lang="en-US" dirty="0"/>
          </a:p>
          <a:p>
            <a:pPr eaLnBrk="1" hangingPunct="1">
              <a:lnSpc>
                <a:spcPct val="90000"/>
              </a:lnSpc>
              <a:buFont typeface="Wingdings" pitchFamily="2" charset="2"/>
              <a:buNone/>
            </a:pPr>
            <a:r>
              <a:rPr lang="en-US" i="1" dirty="0"/>
              <a:t>Note</a:t>
            </a:r>
            <a:r>
              <a:rPr lang="en-US" dirty="0"/>
              <a:t>: The above could be expressed in the </a:t>
            </a:r>
            <a:r>
              <a:rPr lang="en-US" i="1" dirty="0"/>
              <a:t>ENTITY-RELATIONSHIP</a:t>
            </a:r>
            <a:r>
              <a:rPr lang="en-US" dirty="0"/>
              <a:t> data model.</a:t>
            </a:r>
          </a:p>
        </p:txBody>
      </p:sp>
    </p:spTree>
    <p:extLst>
      <p:ext uri="{BB962C8B-B14F-4D97-AF65-F5344CB8AC3E}">
        <p14:creationId xmlns:p14="http://schemas.microsoft.com/office/powerpoint/2010/main" val="4272935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Weak Entity Types</a:t>
            </a:r>
          </a:p>
        </p:txBody>
      </p:sp>
      <p:sp>
        <p:nvSpPr>
          <p:cNvPr id="2" name="Content Placeholder 1"/>
          <p:cNvSpPr>
            <a:spLocks noGrp="1"/>
          </p:cNvSpPr>
          <p:nvPr>
            <p:ph idx="1"/>
          </p:nvPr>
        </p:nvSpPr>
        <p:spPr>
          <a:xfrm>
            <a:off x="1828800" y="1481328"/>
            <a:ext cx="8534400" cy="4919472"/>
          </a:xfrm>
        </p:spPr>
        <p:txBody>
          <a:bodyPr>
            <a:normAutofit fontScale="92500" lnSpcReduction="20000"/>
          </a:bodyPr>
          <a:lstStyle/>
          <a:p>
            <a:pPr algn="just"/>
            <a:r>
              <a:rPr lang="en-US" dirty="0"/>
              <a:t>Entity types that do not have key attributes of their own are called </a:t>
            </a:r>
            <a:r>
              <a:rPr lang="en-US" b="1" dirty="0"/>
              <a:t>weak entity types</a:t>
            </a:r>
            <a:r>
              <a:rPr lang="en-US" dirty="0"/>
              <a:t>.</a:t>
            </a:r>
          </a:p>
          <a:p>
            <a:pPr algn="just"/>
            <a:endParaRPr lang="en-US" dirty="0"/>
          </a:p>
          <a:p>
            <a:pPr algn="just"/>
            <a:r>
              <a:rPr lang="en-US" dirty="0"/>
              <a:t>The entity types which contain key attributes of their own are called </a:t>
            </a:r>
            <a:r>
              <a:rPr lang="en-US" b="1" dirty="0"/>
              <a:t>regular entity types </a:t>
            </a:r>
            <a:r>
              <a:rPr lang="en-US" dirty="0"/>
              <a:t>or </a:t>
            </a:r>
            <a:r>
              <a:rPr lang="en-US" b="1" dirty="0"/>
              <a:t>strong entity types</a:t>
            </a:r>
            <a:r>
              <a:rPr lang="en-US" dirty="0"/>
              <a:t>.</a:t>
            </a:r>
          </a:p>
          <a:p>
            <a:pPr algn="just"/>
            <a:endParaRPr lang="en-US" dirty="0"/>
          </a:p>
          <a:p>
            <a:pPr algn="just"/>
            <a:r>
              <a:rPr lang="en-US" dirty="0"/>
              <a:t>Entities belonging to weak entity type are identified by being related to specific entities from another entity type in combination with one of their attribute values. This other entity type is called as </a:t>
            </a:r>
            <a:r>
              <a:rPr lang="en-US" b="1" dirty="0"/>
              <a:t>identifying entity type </a:t>
            </a:r>
            <a:r>
              <a:rPr lang="en-US" dirty="0"/>
              <a:t>or </a:t>
            </a:r>
            <a:r>
              <a:rPr lang="en-US" b="1" dirty="0"/>
              <a:t>owner entity type</a:t>
            </a:r>
            <a:r>
              <a:rPr lang="en-US" dirty="0"/>
              <a:t>.</a:t>
            </a:r>
          </a:p>
          <a:p>
            <a:pPr algn="just"/>
            <a:endParaRPr lang="en-US" dirty="0"/>
          </a:p>
          <a:p>
            <a:pPr algn="just"/>
            <a:r>
              <a:rPr lang="en-US" dirty="0"/>
              <a:t>The relationship type that relates a weak entity type to its owner is called as </a:t>
            </a:r>
            <a:r>
              <a:rPr lang="en-US" b="1" dirty="0"/>
              <a:t>identifying relationship </a:t>
            </a:r>
            <a:r>
              <a:rPr lang="en-US" dirty="0"/>
              <a:t>of the weak entity type.</a:t>
            </a:r>
          </a:p>
          <a:p>
            <a:pPr algn="just"/>
            <a:endParaRPr lang="en-US" dirty="0"/>
          </a:p>
          <a:p>
            <a:pPr algn="just"/>
            <a:r>
              <a:rPr lang="en-US" dirty="0"/>
              <a:t>The weak entity type normally has a partial key, which is the set of attributes that can uniquely identify weak entities that are related to the same owner entity.</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727581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0D248B-96EA-09DF-0142-B8891EB7C676}"/>
              </a:ext>
            </a:extLst>
          </p:cNvPr>
          <p:cNvPicPr>
            <a:picLocks noGrp="1" noChangeAspect="1"/>
          </p:cNvPicPr>
          <p:nvPr>
            <p:ph idx="1"/>
          </p:nvPr>
        </p:nvPicPr>
        <p:blipFill>
          <a:blip r:embed="rId2"/>
          <a:stretch>
            <a:fillRect/>
          </a:stretch>
        </p:blipFill>
        <p:spPr>
          <a:xfrm>
            <a:off x="2724912" y="832104"/>
            <a:ext cx="4087368" cy="5209921"/>
          </a:xfrm>
        </p:spPr>
      </p:pic>
      <p:sp>
        <p:nvSpPr>
          <p:cNvPr id="4" name="Footer Placeholder 3">
            <a:extLst>
              <a:ext uri="{FF2B5EF4-FFF2-40B4-BE49-F238E27FC236}">
                <a16:creationId xmlns:a16="http://schemas.microsoft.com/office/drawing/2014/main" id="{0A808C98-2569-8B7F-F3C3-FF821CED9C6C}"/>
              </a:ext>
            </a:extLst>
          </p:cNvPr>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4280339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152400"/>
            <a:ext cx="8534400" cy="1143000"/>
          </a:xfrm>
        </p:spPr>
        <p:txBody>
          <a:bodyPr/>
          <a:lstStyle/>
          <a:p>
            <a:r>
              <a:rPr lang="en-US" dirty="0"/>
              <a:t>Notations Used in ER Diagrams</a:t>
            </a:r>
          </a:p>
        </p:txBody>
      </p:sp>
      <p:sp>
        <p:nvSpPr>
          <p:cNvPr id="65" name="Footer Placeholder 64"/>
          <p:cNvSpPr>
            <a:spLocks noGrp="1"/>
          </p:cNvSpPr>
          <p:nvPr>
            <p:ph type="ftr" sz="quarter" idx="11"/>
          </p:nvPr>
        </p:nvSpPr>
        <p:spPr/>
        <p:txBody>
          <a:bodyPr/>
          <a:lstStyle/>
          <a:p>
            <a:r>
              <a:rPr lang="en-US"/>
              <a:t>DEPT OF CSE,AIET,MIJAR</a:t>
            </a:r>
          </a:p>
        </p:txBody>
      </p:sp>
      <p:sp>
        <p:nvSpPr>
          <p:cNvPr id="7" name="Rectangle 3"/>
          <p:cNvSpPr txBox="1">
            <a:spLocks noChangeArrowheads="1"/>
          </p:cNvSpPr>
          <p:nvPr/>
        </p:nvSpPr>
        <p:spPr>
          <a:xfrm>
            <a:off x="6210300" y="955676"/>
            <a:ext cx="4419600" cy="5558445"/>
          </a:xfrm>
          <a:prstGeom prst="rect">
            <a:avLst/>
          </a:prstGeom>
        </p:spPr>
        <p:txBody>
          <a:bodyPr vert="horz">
            <a:spAutoFit/>
          </a:bodyPr>
          <a:lstStyle/>
          <a:p>
            <a:pPr algn="just">
              <a:spcBef>
                <a:spcPct val="60000"/>
              </a:spcBef>
              <a:spcAft>
                <a:spcPct val="70000"/>
              </a:spcAft>
              <a:buClr>
                <a:schemeClr val="accent1"/>
              </a:buClr>
              <a:buSzPct val="70000"/>
              <a:defRPr/>
            </a:pPr>
            <a:r>
              <a:rPr lang="en-US" sz="1200" u="sng" dirty="0"/>
              <a:t>Meaning</a:t>
            </a:r>
          </a:p>
          <a:p>
            <a:pPr algn="just">
              <a:spcBef>
                <a:spcPct val="60000"/>
              </a:spcBef>
              <a:spcAft>
                <a:spcPct val="70000"/>
              </a:spcAft>
              <a:buClr>
                <a:schemeClr val="accent1"/>
              </a:buClr>
              <a:buSzPct val="70000"/>
              <a:defRPr/>
            </a:pPr>
            <a:r>
              <a:rPr lang="en-US" sz="1200" dirty="0"/>
              <a:t>ENTITY TYPE</a:t>
            </a:r>
          </a:p>
          <a:p>
            <a:pPr algn="just">
              <a:spcBef>
                <a:spcPct val="60000"/>
              </a:spcBef>
              <a:spcAft>
                <a:spcPct val="70000"/>
              </a:spcAft>
              <a:buClr>
                <a:schemeClr val="accent1"/>
              </a:buClr>
              <a:buSzPct val="70000"/>
              <a:defRPr/>
            </a:pPr>
            <a:r>
              <a:rPr lang="en-US" sz="1200" dirty="0"/>
              <a:t>WEAK ENTITY TYPE</a:t>
            </a:r>
          </a:p>
          <a:p>
            <a:pPr algn="just">
              <a:spcBef>
                <a:spcPct val="60000"/>
              </a:spcBef>
              <a:spcAft>
                <a:spcPct val="70000"/>
              </a:spcAft>
              <a:buClr>
                <a:schemeClr val="accent1"/>
              </a:buClr>
              <a:buSzPct val="70000"/>
              <a:defRPr/>
            </a:pPr>
            <a:r>
              <a:rPr lang="en-US" sz="1200" dirty="0"/>
              <a:t>RELATIONSHIP TYPE</a:t>
            </a:r>
          </a:p>
          <a:p>
            <a:pPr algn="just">
              <a:spcBef>
                <a:spcPct val="60000"/>
              </a:spcBef>
              <a:spcAft>
                <a:spcPct val="70000"/>
              </a:spcAft>
              <a:buClr>
                <a:schemeClr val="accent1"/>
              </a:buClr>
              <a:buSzPct val="70000"/>
              <a:defRPr/>
            </a:pPr>
            <a:r>
              <a:rPr lang="en-US" sz="1200" dirty="0"/>
              <a:t>IDENTIFYING RELATIONSHIP TYPE</a:t>
            </a:r>
          </a:p>
          <a:p>
            <a:pPr algn="just">
              <a:spcBef>
                <a:spcPct val="60000"/>
              </a:spcBef>
              <a:spcAft>
                <a:spcPct val="70000"/>
              </a:spcAft>
              <a:buClr>
                <a:schemeClr val="accent1"/>
              </a:buClr>
              <a:buSzPct val="70000"/>
              <a:defRPr/>
            </a:pPr>
            <a:r>
              <a:rPr lang="en-US" sz="1200" dirty="0"/>
              <a:t>ATTRIBUTE</a:t>
            </a:r>
          </a:p>
          <a:p>
            <a:pPr algn="just">
              <a:spcBef>
                <a:spcPct val="60000"/>
              </a:spcBef>
              <a:spcAft>
                <a:spcPct val="70000"/>
              </a:spcAft>
              <a:buClr>
                <a:schemeClr val="accent1"/>
              </a:buClr>
              <a:buSzPct val="70000"/>
              <a:defRPr/>
            </a:pPr>
            <a:r>
              <a:rPr lang="en-US" sz="1200" dirty="0"/>
              <a:t>KEY ATTRIBUTE</a:t>
            </a:r>
          </a:p>
          <a:p>
            <a:pPr algn="just">
              <a:spcBef>
                <a:spcPct val="60000"/>
              </a:spcBef>
              <a:spcAft>
                <a:spcPct val="70000"/>
              </a:spcAft>
              <a:buClr>
                <a:schemeClr val="accent1"/>
              </a:buClr>
              <a:buSzPct val="70000"/>
              <a:defRPr/>
            </a:pPr>
            <a:r>
              <a:rPr lang="en-US" sz="1200" dirty="0"/>
              <a:t>MULTIVALUED ATTRIBUTE</a:t>
            </a:r>
          </a:p>
          <a:p>
            <a:pPr algn="just">
              <a:spcBef>
                <a:spcPct val="60000"/>
              </a:spcBef>
              <a:spcAft>
                <a:spcPct val="70000"/>
              </a:spcAft>
              <a:buClr>
                <a:schemeClr val="accent1"/>
              </a:buClr>
              <a:buSzPct val="70000"/>
              <a:defRPr/>
            </a:pPr>
            <a:r>
              <a:rPr lang="en-US" sz="1200" dirty="0"/>
              <a:t>COMPOSITE ATTRIBUTE</a:t>
            </a:r>
          </a:p>
          <a:p>
            <a:pPr algn="just">
              <a:spcBef>
                <a:spcPct val="60000"/>
              </a:spcBef>
              <a:spcAft>
                <a:spcPct val="70000"/>
              </a:spcAft>
              <a:buClr>
                <a:schemeClr val="accent1"/>
              </a:buClr>
              <a:buSzPct val="70000"/>
              <a:defRPr/>
            </a:pPr>
            <a:r>
              <a:rPr lang="en-US" sz="1200" dirty="0"/>
              <a:t>DERIVED ATTRIBUTE</a:t>
            </a:r>
          </a:p>
          <a:p>
            <a:pPr algn="just">
              <a:spcBef>
                <a:spcPct val="60000"/>
              </a:spcBef>
              <a:spcAft>
                <a:spcPct val="70000"/>
              </a:spcAft>
              <a:buClr>
                <a:schemeClr val="accent1"/>
              </a:buClr>
              <a:buSzPct val="70000"/>
              <a:defRPr/>
            </a:pPr>
            <a:r>
              <a:rPr lang="en-US" sz="1200" dirty="0"/>
              <a:t>TOTAL PARTICIPATION OF E</a:t>
            </a:r>
            <a:r>
              <a:rPr lang="en-US" sz="1200" baseline="-25000" dirty="0"/>
              <a:t>2</a:t>
            </a:r>
            <a:r>
              <a:rPr lang="en-US" sz="1200" dirty="0"/>
              <a:t> IN R</a:t>
            </a:r>
          </a:p>
          <a:p>
            <a:pPr algn="just">
              <a:spcBef>
                <a:spcPct val="60000"/>
              </a:spcBef>
              <a:spcAft>
                <a:spcPct val="70000"/>
              </a:spcAft>
              <a:buClr>
                <a:schemeClr val="accent1"/>
              </a:buClr>
              <a:buSzPct val="70000"/>
              <a:defRPr/>
            </a:pPr>
            <a:r>
              <a:rPr lang="en-US" sz="1200" dirty="0"/>
              <a:t>CARDINALITY RATIO 1:N FOR E</a:t>
            </a:r>
            <a:r>
              <a:rPr lang="en-US" sz="1200" baseline="-25000" dirty="0"/>
              <a:t>1</a:t>
            </a:r>
            <a:r>
              <a:rPr lang="en-US" sz="1200" dirty="0"/>
              <a:t>:E</a:t>
            </a:r>
            <a:r>
              <a:rPr lang="en-US" sz="1200" baseline="-25000" dirty="0"/>
              <a:t>2 </a:t>
            </a:r>
            <a:r>
              <a:rPr lang="en-US" sz="1200" dirty="0"/>
              <a:t>IN R</a:t>
            </a:r>
          </a:p>
          <a:p>
            <a:pPr algn="just">
              <a:spcBef>
                <a:spcPct val="60000"/>
              </a:spcBef>
              <a:spcAft>
                <a:spcPct val="70000"/>
              </a:spcAft>
              <a:buClr>
                <a:schemeClr val="accent1"/>
              </a:buClr>
              <a:buSzPct val="70000"/>
              <a:defRPr/>
            </a:pPr>
            <a:r>
              <a:rPr lang="en-US" sz="1200" dirty="0"/>
              <a:t>STRUCTURAL CONSTRAINT (min, max) ON PARTICIPATION OF E IN R</a:t>
            </a:r>
          </a:p>
        </p:txBody>
      </p:sp>
      <p:sp>
        <p:nvSpPr>
          <p:cNvPr id="8" name="Text Box 4"/>
          <p:cNvSpPr txBox="1">
            <a:spLocks noChangeArrowheads="1"/>
          </p:cNvSpPr>
          <p:nvPr/>
        </p:nvSpPr>
        <p:spPr bwMode="auto">
          <a:xfrm>
            <a:off x="4252913" y="955675"/>
            <a:ext cx="642868" cy="184666"/>
          </a:xfrm>
          <a:prstGeom prst="rect">
            <a:avLst/>
          </a:prstGeom>
          <a:noFill/>
          <a:ln w="9525">
            <a:noFill/>
            <a:miter lim="800000"/>
            <a:headEnd/>
            <a:tailEnd/>
          </a:ln>
        </p:spPr>
        <p:txBody>
          <a:bodyPr wrap="none" tIns="0" bIns="0">
            <a:spAutoFit/>
          </a:bodyPr>
          <a:lstStyle/>
          <a:p>
            <a:pPr eaLnBrk="0" hangingPunct="0"/>
            <a:r>
              <a:rPr lang="en-US" sz="1200" u="sng"/>
              <a:t>Symbol</a:t>
            </a:r>
          </a:p>
        </p:txBody>
      </p:sp>
      <p:sp>
        <p:nvSpPr>
          <p:cNvPr id="9" name="Rectangle 5"/>
          <p:cNvSpPr>
            <a:spLocks noChangeArrowheads="1"/>
          </p:cNvSpPr>
          <p:nvPr/>
        </p:nvSpPr>
        <p:spPr bwMode="auto">
          <a:xfrm>
            <a:off x="4144963" y="1293814"/>
            <a:ext cx="901700" cy="314325"/>
          </a:xfrm>
          <a:prstGeom prst="rect">
            <a:avLst/>
          </a:prstGeom>
          <a:noFill/>
          <a:ln w="9525">
            <a:solidFill>
              <a:schemeClr val="tx1"/>
            </a:solidFill>
            <a:miter lim="800000"/>
            <a:headEnd/>
            <a:tailEnd/>
          </a:ln>
        </p:spPr>
        <p:txBody>
          <a:bodyPr wrap="none" anchor="ctr"/>
          <a:lstStyle/>
          <a:p>
            <a:endParaRPr lang="en-US"/>
          </a:p>
        </p:txBody>
      </p:sp>
      <p:grpSp>
        <p:nvGrpSpPr>
          <p:cNvPr id="10" name="Group 6"/>
          <p:cNvGrpSpPr>
            <a:grpSpLocks/>
          </p:cNvGrpSpPr>
          <p:nvPr/>
        </p:nvGrpSpPr>
        <p:grpSpPr bwMode="auto">
          <a:xfrm>
            <a:off x="4100513" y="1725613"/>
            <a:ext cx="990600" cy="400050"/>
            <a:chOff x="1085" y="1108"/>
            <a:chExt cx="624" cy="252"/>
          </a:xfrm>
        </p:grpSpPr>
        <p:sp>
          <p:nvSpPr>
            <p:cNvPr id="11" name="Rectangle 7"/>
            <p:cNvSpPr>
              <a:spLocks noChangeArrowheads="1"/>
            </p:cNvSpPr>
            <p:nvPr/>
          </p:nvSpPr>
          <p:spPr bwMode="auto">
            <a:xfrm>
              <a:off x="1109" y="1130"/>
              <a:ext cx="576" cy="202"/>
            </a:xfrm>
            <a:prstGeom prst="rect">
              <a:avLst/>
            </a:prstGeom>
            <a:no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1085" y="1108"/>
              <a:ext cx="624" cy="252"/>
            </a:xfrm>
            <a:prstGeom prst="rect">
              <a:avLst/>
            </a:prstGeom>
            <a:noFill/>
            <a:ln w="9525">
              <a:solidFill>
                <a:schemeClr val="tx1"/>
              </a:solidFill>
              <a:miter lim="800000"/>
              <a:headEnd/>
              <a:tailEnd/>
            </a:ln>
          </p:spPr>
          <p:txBody>
            <a:bodyPr wrap="none" anchor="ctr"/>
            <a:lstStyle/>
            <a:p>
              <a:endParaRPr lang="en-US"/>
            </a:p>
          </p:txBody>
        </p:sp>
      </p:grpSp>
      <p:sp>
        <p:nvSpPr>
          <p:cNvPr id="13" name="Rectangle 9"/>
          <p:cNvSpPr>
            <a:spLocks noChangeArrowheads="1"/>
          </p:cNvSpPr>
          <p:nvPr/>
        </p:nvSpPr>
        <p:spPr bwMode="auto">
          <a:xfrm rot="2723072">
            <a:off x="4416425" y="2246313"/>
            <a:ext cx="254000" cy="254000"/>
          </a:xfrm>
          <a:prstGeom prst="rect">
            <a:avLst/>
          </a:prstGeom>
          <a:noFill/>
          <a:ln w="9525">
            <a:solidFill>
              <a:schemeClr val="tx1"/>
            </a:solidFill>
            <a:miter lim="800000"/>
            <a:headEnd/>
            <a:tailEnd/>
          </a:ln>
        </p:spPr>
        <p:txBody>
          <a:bodyPr wrap="none" anchor="ctr"/>
          <a:lstStyle/>
          <a:p>
            <a:endParaRPr lang="en-US"/>
          </a:p>
        </p:txBody>
      </p:sp>
      <p:grpSp>
        <p:nvGrpSpPr>
          <p:cNvPr id="14" name="Group 10"/>
          <p:cNvGrpSpPr>
            <a:grpSpLocks/>
          </p:cNvGrpSpPr>
          <p:nvPr/>
        </p:nvGrpSpPr>
        <p:grpSpPr bwMode="auto">
          <a:xfrm>
            <a:off x="4383089" y="2651126"/>
            <a:ext cx="320675" cy="320675"/>
            <a:chOff x="1263" y="1691"/>
            <a:chExt cx="202" cy="202"/>
          </a:xfrm>
        </p:grpSpPr>
        <p:sp>
          <p:nvSpPr>
            <p:cNvPr id="15" name="Rectangle 11"/>
            <p:cNvSpPr>
              <a:spLocks noChangeArrowheads="1"/>
            </p:cNvSpPr>
            <p:nvPr/>
          </p:nvSpPr>
          <p:spPr bwMode="auto">
            <a:xfrm rot="2723072">
              <a:off x="1284" y="1717"/>
              <a:ext cx="160" cy="160"/>
            </a:xfrm>
            <a:prstGeom prst="rect">
              <a:avLst/>
            </a:prstGeom>
            <a:noFill/>
            <a:ln w="9525">
              <a:solidFill>
                <a:schemeClr val="tx1"/>
              </a:solidFill>
              <a:miter lim="800000"/>
              <a:headEnd/>
              <a:tailEnd/>
            </a:ln>
          </p:spPr>
          <p:txBody>
            <a:bodyPr wrap="none" anchor="ctr"/>
            <a:lstStyle/>
            <a:p>
              <a:endParaRPr lang="en-US"/>
            </a:p>
          </p:txBody>
        </p:sp>
        <p:sp>
          <p:nvSpPr>
            <p:cNvPr id="16" name="Rectangle 12"/>
            <p:cNvSpPr>
              <a:spLocks noChangeArrowheads="1"/>
            </p:cNvSpPr>
            <p:nvPr/>
          </p:nvSpPr>
          <p:spPr bwMode="auto">
            <a:xfrm rot="2723072">
              <a:off x="1263" y="1691"/>
              <a:ext cx="202" cy="202"/>
            </a:xfrm>
            <a:prstGeom prst="rect">
              <a:avLst/>
            </a:prstGeom>
            <a:noFill/>
            <a:ln w="9525">
              <a:solidFill>
                <a:schemeClr val="tx1"/>
              </a:solidFill>
              <a:miter lim="800000"/>
              <a:headEnd/>
              <a:tailEnd/>
            </a:ln>
          </p:spPr>
          <p:txBody>
            <a:bodyPr wrap="none" anchor="ctr"/>
            <a:lstStyle/>
            <a:p>
              <a:endParaRPr lang="en-US"/>
            </a:p>
          </p:txBody>
        </p:sp>
      </p:grpSp>
      <p:grpSp>
        <p:nvGrpSpPr>
          <p:cNvPr id="17" name="Group 13"/>
          <p:cNvGrpSpPr>
            <a:grpSpLocks/>
          </p:cNvGrpSpPr>
          <p:nvPr/>
        </p:nvGrpSpPr>
        <p:grpSpPr bwMode="auto">
          <a:xfrm>
            <a:off x="3856038" y="3135314"/>
            <a:ext cx="1143000" cy="211137"/>
            <a:chOff x="931" y="2046"/>
            <a:chExt cx="720" cy="133"/>
          </a:xfrm>
        </p:grpSpPr>
        <p:sp>
          <p:nvSpPr>
            <p:cNvPr id="18" name="Oval 14"/>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19" name="Line 15"/>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US"/>
            </a:p>
          </p:txBody>
        </p:sp>
      </p:grpSp>
      <p:grpSp>
        <p:nvGrpSpPr>
          <p:cNvPr id="20" name="Group 16"/>
          <p:cNvGrpSpPr>
            <a:grpSpLocks/>
          </p:cNvGrpSpPr>
          <p:nvPr/>
        </p:nvGrpSpPr>
        <p:grpSpPr bwMode="auto">
          <a:xfrm>
            <a:off x="3856038" y="3511550"/>
            <a:ext cx="1143000" cy="211138"/>
            <a:chOff x="931" y="2213"/>
            <a:chExt cx="720" cy="133"/>
          </a:xfrm>
        </p:grpSpPr>
        <p:grpSp>
          <p:nvGrpSpPr>
            <p:cNvPr id="21" name="Group 17"/>
            <p:cNvGrpSpPr>
              <a:grpSpLocks/>
            </p:cNvGrpSpPr>
            <p:nvPr/>
          </p:nvGrpSpPr>
          <p:grpSpPr bwMode="auto">
            <a:xfrm>
              <a:off x="931" y="2213"/>
              <a:ext cx="720" cy="133"/>
              <a:chOff x="931" y="2046"/>
              <a:chExt cx="720" cy="133"/>
            </a:xfrm>
          </p:grpSpPr>
          <p:sp>
            <p:nvSpPr>
              <p:cNvPr id="23" name="Oval 18"/>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24" name="Line 19"/>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US"/>
              </a:p>
            </p:txBody>
          </p:sp>
        </p:grpSp>
        <p:sp>
          <p:nvSpPr>
            <p:cNvPr id="22" name="Line 20"/>
            <p:cNvSpPr>
              <a:spLocks noChangeShapeType="1"/>
            </p:cNvSpPr>
            <p:nvPr/>
          </p:nvSpPr>
          <p:spPr bwMode="auto">
            <a:xfrm>
              <a:off x="1277" y="2306"/>
              <a:ext cx="269" cy="0"/>
            </a:xfrm>
            <a:prstGeom prst="line">
              <a:avLst/>
            </a:prstGeom>
            <a:noFill/>
            <a:ln w="9525">
              <a:solidFill>
                <a:schemeClr val="tx1"/>
              </a:solidFill>
              <a:round/>
              <a:headEnd/>
              <a:tailEnd/>
            </a:ln>
          </p:spPr>
          <p:txBody>
            <a:bodyPr wrap="none" anchor="ctr"/>
            <a:lstStyle/>
            <a:p>
              <a:endParaRPr lang="en-US"/>
            </a:p>
          </p:txBody>
        </p:sp>
      </p:grpSp>
      <p:grpSp>
        <p:nvGrpSpPr>
          <p:cNvPr id="25" name="Group 21"/>
          <p:cNvGrpSpPr>
            <a:grpSpLocks/>
          </p:cNvGrpSpPr>
          <p:nvPr/>
        </p:nvGrpSpPr>
        <p:grpSpPr bwMode="auto">
          <a:xfrm>
            <a:off x="3754438" y="3895725"/>
            <a:ext cx="1350962" cy="273050"/>
            <a:chOff x="867" y="2475"/>
            <a:chExt cx="851" cy="172"/>
          </a:xfrm>
        </p:grpSpPr>
        <p:sp>
          <p:nvSpPr>
            <p:cNvPr id="26" name="Oval 22"/>
            <p:cNvSpPr>
              <a:spLocks noChangeArrowheads="1"/>
            </p:cNvSpPr>
            <p:nvPr/>
          </p:nvSpPr>
          <p:spPr bwMode="auto">
            <a:xfrm>
              <a:off x="1181" y="2492"/>
              <a:ext cx="470" cy="133"/>
            </a:xfrm>
            <a:prstGeom prst="ellipse">
              <a:avLst/>
            </a:prstGeom>
            <a:noFill/>
            <a:ln w="9525">
              <a:solidFill>
                <a:schemeClr val="tx1"/>
              </a:solidFill>
              <a:round/>
              <a:headEnd/>
              <a:tailEnd/>
            </a:ln>
          </p:spPr>
          <p:txBody>
            <a:bodyPr wrap="none" anchor="ctr"/>
            <a:lstStyle/>
            <a:p>
              <a:endParaRPr lang="en-US"/>
            </a:p>
          </p:txBody>
        </p:sp>
        <p:sp>
          <p:nvSpPr>
            <p:cNvPr id="27" name="Line 23"/>
            <p:cNvSpPr>
              <a:spLocks noChangeShapeType="1"/>
            </p:cNvSpPr>
            <p:nvPr/>
          </p:nvSpPr>
          <p:spPr bwMode="auto">
            <a:xfrm flipH="1">
              <a:off x="867" y="2559"/>
              <a:ext cx="250" cy="0"/>
            </a:xfrm>
            <a:prstGeom prst="line">
              <a:avLst/>
            </a:prstGeom>
            <a:noFill/>
            <a:ln w="9525">
              <a:solidFill>
                <a:schemeClr val="tx1"/>
              </a:solidFill>
              <a:round/>
              <a:headEnd/>
              <a:tailEnd/>
            </a:ln>
          </p:spPr>
          <p:txBody>
            <a:bodyPr wrap="none" anchor="ctr"/>
            <a:lstStyle/>
            <a:p>
              <a:endParaRPr lang="en-US"/>
            </a:p>
          </p:txBody>
        </p:sp>
        <p:sp>
          <p:nvSpPr>
            <p:cNvPr id="28" name="Oval 24"/>
            <p:cNvSpPr>
              <a:spLocks noChangeArrowheads="1"/>
            </p:cNvSpPr>
            <p:nvPr/>
          </p:nvSpPr>
          <p:spPr bwMode="auto">
            <a:xfrm>
              <a:off x="1114" y="2475"/>
              <a:ext cx="604" cy="172"/>
            </a:xfrm>
            <a:prstGeom prst="ellipse">
              <a:avLst/>
            </a:prstGeom>
            <a:noFill/>
            <a:ln w="9525">
              <a:solidFill>
                <a:schemeClr val="tx1"/>
              </a:solidFill>
              <a:round/>
              <a:headEnd/>
              <a:tailEnd/>
            </a:ln>
          </p:spPr>
          <p:txBody>
            <a:bodyPr wrap="none" anchor="ctr"/>
            <a:lstStyle/>
            <a:p>
              <a:endParaRPr lang="en-US"/>
            </a:p>
          </p:txBody>
        </p:sp>
      </p:grpSp>
      <p:grpSp>
        <p:nvGrpSpPr>
          <p:cNvPr id="29" name="Group 25"/>
          <p:cNvGrpSpPr>
            <a:grpSpLocks/>
          </p:cNvGrpSpPr>
          <p:nvPr/>
        </p:nvGrpSpPr>
        <p:grpSpPr bwMode="auto">
          <a:xfrm>
            <a:off x="3856038" y="4765675"/>
            <a:ext cx="1143000" cy="211138"/>
            <a:chOff x="931" y="2046"/>
            <a:chExt cx="720" cy="133"/>
          </a:xfrm>
        </p:grpSpPr>
        <p:sp>
          <p:nvSpPr>
            <p:cNvPr id="30" name="Oval 26"/>
            <p:cNvSpPr>
              <a:spLocks noChangeArrowheads="1"/>
            </p:cNvSpPr>
            <p:nvPr/>
          </p:nvSpPr>
          <p:spPr bwMode="auto">
            <a:xfrm>
              <a:off x="1181" y="2046"/>
              <a:ext cx="470" cy="133"/>
            </a:xfrm>
            <a:prstGeom prst="ellipse">
              <a:avLst/>
            </a:prstGeom>
            <a:noFill/>
            <a:ln w="9525" cap="rnd">
              <a:solidFill>
                <a:schemeClr val="tx1"/>
              </a:solidFill>
              <a:prstDash val="lgDash"/>
              <a:round/>
              <a:headEnd/>
              <a:tailEnd/>
            </a:ln>
          </p:spPr>
          <p:txBody>
            <a:bodyPr wrap="none" anchor="ctr"/>
            <a:lstStyle/>
            <a:p>
              <a:endParaRPr lang="en-US"/>
            </a:p>
          </p:txBody>
        </p:sp>
        <p:sp>
          <p:nvSpPr>
            <p:cNvPr id="31" name="Line 27"/>
            <p:cNvSpPr>
              <a:spLocks noChangeShapeType="1"/>
            </p:cNvSpPr>
            <p:nvPr/>
          </p:nvSpPr>
          <p:spPr bwMode="auto">
            <a:xfrm flipH="1">
              <a:off x="931" y="2113"/>
              <a:ext cx="250" cy="0"/>
            </a:xfrm>
            <a:prstGeom prst="line">
              <a:avLst/>
            </a:prstGeom>
            <a:noFill/>
            <a:ln w="9525" cap="rnd">
              <a:solidFill>
                <a:schemeClr val="tx1"/>
              </a:solidFill>
              <a:prstDash val="lgDash"/>
              <a:round/>
              <a:headEnd/>
              <a:tailEnd/>
            </a:ln>
          </p:spPr>
          <p:txBody>
            <a:bodyPr wrap="none" anchor="ctr"/>
            <a:lstStyle/>
            <a:p>
              <a:endParaRPr lang="en-US"/>
            </a:p>
          </p:txBody>
        </p:sp>
      </p:grpSp>
      <p:grpSp>
        <p:nvGrpSpPr>
          <p:cNvPr id="32" name="Group 28"/>
          <p:cNvGrpSpPr>
            <a:grpSpLocks/>
          </p:cNvGrpSpPr>
          <p:nvPr/>
        </p:nvGrpSpPr>
        <p:grpSpPr bwMode="auto">
          <a:xfrm>
            <a:off x="2362200" y="5191125"/>
            <a:ext cx="1143000" cy="241300"/>
            <a:chOff x="528" y="3291"/>
            <a:chExt cx="720" cy="152"/>
          </a:xfrm>
        </p:grpSpPr>
        <p:sp>
          <p:nvSpPr>
            <p:cNvPr id="33" name="Rectangle 29"/>
            <p:cNvSpPr>
              <a:spLocks noChangeArrowheads="1"/>
            </p:cNvSpPr>
            <p:nvPr/>
          </p:nvSpPr>
          <p:spPr bwMode="auto">
            <a:xfrm>
              <a:off x="528" y="3291"/>
              <a:ext cx="403" cy="152"/>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34" name="Line 30"/>
            <p:cNvSpPr>
              <a:spLocks noChangeShapeType="1"/>
            </p:cNvSpPr>
            <p:nvPr/>
          </p:nvSpPr>
          <p:spPr bwMode="auto">
            <a:xfrm>
              <a:off x="941" y="3371"/>
              <a:ext cx="307" cy="0"/>
            </a:xfrm>
            <a:prstGeom prst="line">
              <a:avLst/>
            </a:prstGeom>
            <a:noFill/>
            <a:ln w="9525">
              <a:solidFill>
                <a:schemeClr val="tx1"/>
              </a:solidFill>
              <a:round/>
              <a:headEnd/>
              <a:tailEnd/>
            </a:ln>
          </p:spPr>
          <p:txBody>
            <a:bodyPr wrap="none" anchor="ctr"/>
            <a:lstStyle/>
            <a:p>
              <a:endParaRPr lang="en-US"/>
            </a:p>
          </p:txBody>
        </p:sp>
      </p:grpSp>
      <p:sp>
        <p:nvSpPr>
          <p:cNvPr id="35" name="Text Box 31"/>
          <p:cNvSpPr txBox="1">
            <a:spLocks noChangeArrowheads="1"/>
          </p:cNvSpPr>
          <p:nvPr/>
        </p:nvSpPr>
        <p:spPr bwMode="auto">
          <a:xfrm>
            <a:off x="3513403" y="5184776"/>
            <a:ext cx="268022" cy="276999"/>
          </a:xfrm>
          <a:prstGeom prst="rect">
            <a:avLst/>
          </a:prstGeom>
          <a:noFill/>
          <a:ln w="9525">
            <a:noFill/>
            <a:miter lim="800000"/>
            <a:headEnd/>
            <a:tailEnd/>
          </a:ln>
        </p:spPr>
        <p:txBody>
          <a:bodyPr wrap="none">
            <a:spAutoFit/>
          </a:bodyPr>
          <a:lstStyle/>
          <a:p>
            <a:pPr algn="r" eaLnBrk="0" hangingPunct="0"/>
            <a:r>
              <a:rPr lang="en-US" sz="1200"/>
              <a:t>R</a:t>
            </a:r>
          </a:p>
        </p:txBody>
      </p:sp>
      <p:sp>
        <p:nvSpPr>
          <p:cNvPr id="36" name="Line 32"/>
          <p:cNvSpPr>
            <a:spLocks noChangeShapeType="1"/>
          </p:cNvSpPr>
          <p:nvPr/>
        </p:nvSpPr>
        <p:spPr bwMode="auto">
          <a:xfrm>
            <a:off x="3775366" y="5257800"/>
            <a:ext cx="1176337" cy="0"/>
          </a:xfrm>
          <a:prstGeom prst="line">
            <a:avLst/>
          </a:prstGeom>
          <a:noFill/>
          <a:ln w="9525">
            <a:solidFill>
              <a:schemeClr val="tx1"/>
            </a:solidFill>
            <a:round/>
            <a:headEnd/>
            <a:tailEnd/>
          </a:ln>
        </p:spPr>
        <p:txBody>
          <a:bodyPr wrap="none" anchor="ctr"/>
          <a:lstStyle/>
          <a:p>
            <a:endParaRPr lang="en-US"/>
          </a:p>
        </p:txBody>
      </p:sp>
      <p:sp>
        <p:nvSpPr>
          <p:cNvPr id="37" name="Line 33"/>
          <p:cNvSpPr>
            <a:spLocks noChangeShapeType="1"/>
          </p:cNvSpPr>
          <p:nvPr/>
        </p:nvSpPr>
        <p:spPr bwMode="auto">
          <a:xfrm>
            <a:off x="3816350" y="5330825"/>
            <a:ext cx="1136650" cy="0"/>
          </a:xfrm>
          <a:prstGeom prst="line">
            <a:avLst/>
          </a:prstGeom>
          <a:noFill/>
          <a:ln w="9525">
            <a:solidFill>
              <a:schemeClr val="tx1"/>
            </a:solidFill>
            <a:round/>
            <a:headEnd/>
            <a:tailEnd/>
          </a:ln>
        </p:spPr>
        <p:txBody>
          <a:bodyPr wrap="none" anchor="ctr"/>
          <a:lstStyle/>
          <a:p>
            <a:endParaRPr lang="en-US"/>
          </a:p>
        </p:txBody>
      </p:sp>
      <p:sp>
        <p:nvSpPr>
          <p:cNvPr id="38" name="Rectangle 34"/>
          <p:cNvSpPr>
            <a:spLocks noChangeArrowheads="1"/>
          </p:cNvSpPr>
          <p:nvPr/>
        </p:nvSpPr>
        <p:spPr bwMode="auto">
          <a:xfrm>
            <a:off x="4953001" y="5191125"/>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39" name="Rectangle 35"/>
          <p:cNvSpPr>
            <a:spLocks noChangeArrowheads="1"/>
          </p:cNvSpPr>
          <p:nvPr/>
        </p:nvSpPr>
        <p:spPr bwMode="auto">
          <a:xfrm>
            <a:off x="2362201" y="5616575"/>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40" name="Line 36"/>
          <p:cNvSpPr>
            <a:spLocks noChangeShapeType="1"/>
          </p:cNvSpPr>
          <p:nvPr/>
        </p:nvSpPr>
        <p:spPr bwMode="auto">
          <a:xfrm>
            <a:off x="3017838" y="5743575"/>
            <a:ext cx="487362" cy="0"/>
          </a:xfrm>
          <a:prstGeom prst="line">
            <a:avLst/>
          </a:prstGeom>
          <a:noFill/>
          <a:ln w="9525">
            <a:solidFill>
              <a:schemeClr val="tx1"/>
            </a:solidFill>
            <a:round/>
            <a:headEnd/>
            <a:tailEnd/>
          </a:ln>
        </p:spPr>
        <p:txBody>
          <a:bodyPr wrap="none" anchor="ctr"/>
          <a:lstStyle/>
          <a:p>
            <a:endParaRPr lang="en-US"/>
          </a:p>
        </p:txBody>
      </p:sp>
      <p:sp>
        <p:nvSpPr>
          <p:cNvPr id="41" name="Rectangle 37"/>
          <p:cNvSpPr>
            <a:spLocks noChangeArrowheads="1"/>
          </p:cNvSpPr>
          <p:nvPr/>
        </p:nvSpPr>
        <p:spPr bwMode="auto">
          <a:xfrm rot="2723072">
            <a:off x="3562350" y="561498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42" name="Text Box 38"/>
          <p:cNvSpPr txBox="1">
            <a:spLocks noChangeArrowheads="1"/>
          </p:cNvSpPr>
          <p:nvPr/>
        </p:nvSpPr>
        <p:spPr bwMode="auto">
          <a:xfrm>
            <a:off x="3573728" y="5611814"/>
            <a:ext cx="268022" cy="276999"/>
          </a:xfrm>
          <a:prstGeom prst="rect">
            <a:avLst/>
          </a:prstGeom>
          <a:noFill/>
          <a:ln w="9525">
            <a:noFill/>
            <a:miter lim="800000"/>
            <a:headEnd/>
            <a:tailEnd/>
          </a:ln>
        </p:spPr>
        <p:txBody>
          <a:bodyPr wrap="none">
            <a:spAutoFit/>
          </a:bodyPr>
          <a:lstStyle/>
          <a:p>
            <a:pPr algn="r" eaLnBrk="0" hangingPunct="0"/>
            <a:r>
              <a:rPr lang="en-US" sz="1200"/>
              <a:t>R</a:t>
            </a:r>
          </a:p>
        </p:txBody>
      </p:sp>
      <p:sp>
        <p:nvSpPr>
          <p:cNvPr id="43" name="Line 39"/>
          <p:cNvSpPr>
            <a:spLocks noChangeShapeType="1"/>
          </p:cNvSpPr>
          <p:nvPr/>
        </p:nvSpPr>
        <p:spPr bwMode="auto">
          <a:xfrm>
            <a:off x="3886200" y="5746750"/>
            <a:ext cx="731838" cy="0"/>
          </a:xfrm>
          <a:prstGeom prst="line">
            <a:avLst/>
          </a:prstGeom>
          <a:noFill/>
          <a:ln w="9525">
            <a:solidFill>
              <a:schemeClr val="tx1"/>
            </a:solidFill>
            <a:round/>
            <a:headEnd/>
            <a:tailEnd/>
          </a:ln>
        </p:spPr>
        <p:txBody>
          <a:bodyPr wrap="none" anchor="ctr"/>
          <a:lstStyle/>
          <a:p>
            <a:endParaRPr lang="en-US"/>
          </a:p>
        </p:txBody>
      </p:sp>
      <p:sp>
        <p:nvSpPr>
          <p:cNvPr id="44" name="Rectangle 40"/>
          <p:cNvSpPr>
            <a:spLocks noChangeArrowheads="1"/>
          </p:cNvSpPr>
          <p:nvPr/>
        </p:nvSpPr>
        <p:spPr bwMode="auto">
          <a:xfrm>
            <a:off x="4618038" y="5627688"/>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45" name="Line 41"/>
          <p:cNvSpPr>
            <a:spLocks noChangeShapeType="1"/>
          </p:cNvSpPr>
          <p:nvPr/>
        </p:nvSpPr>
        <p:spPr bwMode="auto">
          <a:xfrm>
            <a:off x="3017838" y="6219825"/>
            <a:ext cx="487362" cy="0"/>
          </a:xfrm>
          <a:prstGeom prst="line">
            <a:avLst/>
          </a:prstGeom>
          <a:noFill/>
          <a:ln w="9525">
            <a:solidFill>
              <a:schemeClr val="tx1"/>
            </a:solidFill>
            <a:round/>
            <a:headEnd/>
            <a:tailEnd/>
          </a:ln>
        </p:spPr>
        <p:txBody>
          <a:bodyPr wrap="none" anchor="ctr"/>
          <a:lstStyle/>
          <a:p>
            <a:endParaRPr lang="en-US"/>
          </a:p>
        </p:txBody>
      </p:sp>
      <p:sp>
        <p:nvSpPr>
          <p:cNvPr id="46" name="Rectangle 42"/>
          <p:cNvSpPr>
            <a:spLocks noChangeArrowheads="1"/>
          </p:cNvSpPr>
          <p:nvPr/>
        </p:nvSpPr>
        <p:spPr bwMode="auto">
          <a:xfrm rot="2723072">
            <a:off x="3562350" y="609123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47" name="Text Box 43"/>
          <p:cNvSpPr txBox="1">
            <a:spLocks noChangeArrowheads="1"/>
          </p:cNvSpPr>
          <p:nvPr/>
        </p:nvSpPr>
        <p:spPr bwMode="auto">
          <a:xfrm>
            <a:off x="3573728" y="6088064"/>
            <a:ext cx="268022" cy="276999"/>
          </a:xfrm>
          <a:prstGeom prst="rect">
            <a:avLst/>
          </a:prstGeom>
          <a:noFill/>
          <a:ln w="9525">
            <a:noFill/>
            <a:miter lim="800000"/>
            <a:headEnd/>
            <a:tailEnd/>
          </a:ln>
        </p:spPr>
        <p:txBody>
          <a:bodyPr wrap="none">
            <a:spAutoFit/>
          </a:bodyPr>
          <a:lstStyle/>
          <a:p>
            <a:pPr algn="r" eaLnBrk="0" hangingPunct="0"/>
            <a:r>
              <a:rPr lang="en-US" sz="1200"/>
              <a:t>R</a:t>
            </a:r>
          </a:p>
        </p:txBody>
      </p:sp>
      <p:sp>
        <p:nvSpPr>
          <p:cNvPr id="48" name="Line 44"/>
          <p:cNvSpPr>
            <a:spLocks noChangeShapeType="1"/>
          </p:cNvSpPr>
          <p:nvPr/>
        </p:nvSpPr>
        <p:spPr bwMode="auto">
          <a:xfrm>
            <a:off x="3886200" y="6223000"/>
            <a:ext cx="731838" cy="0"/>
          </a:xfrm>
          <a:prstGeom prst="line">
            <a:avLst/>
          </a:prstGeom>
          <a:noFill/>
          <a:ln w="9525">
            <a:solidFill>
              <a:schemeClr val="tx1"/>
            </a:solidFill>
            <a:round/>
            <a:headEnd/>
            <a:tailEnd/>
          </a:ln>
        </p:spPr>
        <p:txBody>
          <a:bodyPr wrap="none" anchor="ctr"/>
          <a:lstStyle/>
          <a:p>
            <a:endParaRPr lang="en-US"/>
          </a:p>
        </p:txBody>
      </p:sp>
      <p:sp>
        <p:nvSpPr>
          <p:cNvPr id="49" name="Text Box 45"/>
          <p:cNvSpPr txBox="1">
            <a:spLocks noChangeArrowheads="1"/>
          </p:cNvSpPr>
          <p:nvPr/>
        </p:nvSpPr>
        <p:spPr bwMode="auto">
          <a:xfrm>
            <a:off x="3810000" y="5997576"/>
            <a:ext cx="818044" cy="276999"/>
          </a:xfrm>
          <a:prstGeom prst="rect">
            <a:avLst/>
          </a:prstGeom>
          <a:noFill/>
          <a:ln w="9525">
            <a:noFill/>
            <a:miter lim="800000"/>
            <a:headEnd/>
            <a:tailEnd/>
          </a:ln>
        </p:spPr>
        <p:txBody>
          <a:bodyPr wrap="none">
            <a:spAutoFit/>
          </a:bodyPr>
          <a:lstStyle/>
          <a:p>
            <a:pPr eaLnBrk="0" hangingPunct="0"/>
            <a:r>
              <a:rPr lang="en-US" sz="1200"/>
              <a:t>(min,max)</a:t>
            </a:r>
          </a:p>
        </p:txBody>
      </p:sp>
      <p:sp>
        <p:nvSpPr>
          <p:cNvPr id="50" name="Rectangle 46"/>
          <p:cNvSpPr>
            <a:spLocks noChangeArrowheads="1"/>
          </p:cNvSpPr>
          <p:nvPr/>
        </p:nvSpPr>
        <p:spPr bwMode="auto">
          <a:xfrm>
            <a:off x="4618038" y="6103938"/>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p>
        </p:txBody>
      </p:sp>
      <p:grpSp>
        <p:nvGrpSpPr>
          <p:cNvPr id="51" name="Group 47"/>
          <p:cNvGrpSpPr>
            <a:grpSpLocks/>
          </p:cNvGrpSpPr>
          <p:nvPr/>
        </p:nvGrpSpPr>
        <p:grpSpPr bwMode="auto">
          <a:xfrm>
            <a:off x="4076700" y="4279901"/>
            <a:ext cx="990600" cy="346075"/>
            <a:chOff x="0" y="1560"/>
            <a:chExt cx="1200" cy="420"/>
          </a:xfrm>
        </p:grpSpPr>
        <p:sp>
          <p:nvSpPr>
            <p:cNvPr id="52" name="Oval 48"/>
            <p:cNvSpPr>
              <a:spLocks noChangeArrowheads="1"/>
            </p:cNvSpPr>
            <p:nvPr/>
          </p:nvSpPr>
          <p:spPr bwMode="auto">
            <a:xfrm>
              <a:off x="0" y="1560"/>
              <a:ext cx="288" cy="168"/>
            </a:xfrm>
            <a:prstGeom prst="ellipse">
              <a:avLst/>
            </a:prstGeom>
            <a:noFill/>
            <a:ln w="9525">
              <a:solidFill>
                <a:schemeClr val="tx1"/>
              </a:solidFill>
              <a:round/>
              <a:headEnd/>
              <a:tailEnd/>
            </a:ln>
          </p:spPr>
          <p:txBody>
            <a:bodyPr wrap="none" anchor="ctr"/>
            <a:lstStyle/>
            <a:p>
              <a:endParaRPr lang="en-US"/>
            </a:p>
          </p:txBody>
        </p:sp>
        <p:sp>
          <p:nvSpPr>
            <p:cNvPr id="53" name="Oval 49"/>
            <p:cNvSpPr>
              <a:spLocks noChangeArrowheads="1"/>
            </p:cNvSpPr>
            <p:nvPr/>
          </p:nvSpPr>
          <p:spPr bwMode="auto">
            <a:xfrm>
              <a:off x="396" y="1560"/>
              <a:ext cx="288" cy="168"/>
            </a:xfrm>
            <a:prstGeom prst="ellipse">
              <a:avLst/>
            </a:prstGeom>
            <a:noFill/>
            <a:ln w="9525">
              <a:solidFill>
                <a:schemeClr val="tx1"/>
              </a:solidFill>
              <a:round/>
              <a:headEnd/>
              <a:tailEnd/>
            </a:ln>
          </p:spPr>
          <p:txBody>
            <a:bodyPr wrap="none" anchor="ctr"/>
            <a:lstStyle/>
            <a:p>
              <a:endParaRPr lang="en-US"/>
            </a:p>
          </p:txBody>
        </p:sp>
        <p:sp>
          <p:nvSpPr>
            <p:cNvPr id="54" name="Oval 50"/>
            <p:cNvSpPr>
              <a:spLocks noChangeArrowheads="1"/>
            </p:cNvSpPr>
            <p:nvPr/>
          </p:nvSpPr>
          <p:spPr bwMode="auto">
            <a:xfrm>
              <a:off x="912" y="1560"/>
              <a:ext cx="288" cy="168"/>
            </a:xfrm>
            <a:prstGeom prst="ellipse">
              <a:avLst/>
            </a:prstGeom>
            <a:noFill/>
            <a:ln w="9525">
              <a:solidFill>
                <a:schemeClr val="tx1"/>
              </a:solidFill>
              <a:round/>
              <a:headEnd/>
              <a:tailEnd/>
            </a:ln>
          </p:spPr>
          <p:txBody>
            <a:bodyPr wrap="none" anchor="ctr"/>
            <a:lstStyle/>
            <a:p>
              <a:endParaRPr lang="en-US"/>
            </a:p>
          </p:txBody>
        </p:sp>
        <p:sp>
          <p:nvSpPr>
            <p:cNvPr id="55" name="Oval 51"/>
            <p:cNvSpPr>
              <a:spLocks noChangeArrowheads="1"/>
            </p:cNvSpPr>
            <p:nvPr/>
          </p:nvSpPr>
          <p:spPr bwMode="auto">
            <a:xfrm>
              <a:off x="516" y="1812"/>
              <a:ext cx="288" cy="168"/>
            </a:xfrm>
            <a:prstGeom prst="ellipse">
              <a:avLst/>
            </a:prstGeom>
            <a:noFill/>
            <a:ln w="9525">
              <a:solidFill>
                <a:schemeClr val="tx1"/>
              </a:solidFill>
              <a:round/>
              <a:headEnd/>
              <a:tailEnd/>
            </a:ln>
          </p:spPr>
          <p:txBody>
            <a:bodyPr wrap="none" anchor="ctr"/>
            <a:lstStyle/>
            <a:p>
              <a:endParaRPr lang="en-US"/>
            </a:p>
          </p:txBody>
        </p:sp>
        <p:sp>
          <p:nvSpPr>
            <p:cNvPr id="56" name="Line 52"/>
            <p:cNvSpPr>
              <a:spLocks noChangeShapeType="1"/>
            </p:cNvSpPr>
            <p:nvPr/>
          </p:nvSpPr>
          <p:spPr bwMode="auto">
            <a:xfrm flipH="1">
              <a:off x="264" y="1896"/>
              <a:ext cx="264" cy="0"/>
            </a:xfrm>
            <a:prstGeom prst="line">
              <a:avLst/>
            </a:prstGeom>
            <a:noFill/>
            <a:ln w="9525">
              <a:solidFill>
                <a:schemeClr val="tx1"/>
              </a:solidFill>
              <a:round/>
              <a:headEnd/>
              <a:tailEnd/>
            </a:ln>
          </p:spPr>
          <p:txBody>
            <a:bodyPr wrap="none" anchor="ctr"/>
            <a:lstStyle/>
            <a:p>
              <a:endParaRPr lang="en-US"/>
            </a:p>
          </p:txBody>
        </p:sp>
        <p:sp>
          <p:nvSpPr>
            <p:cNvPr id="57" name="Line 53"/>
            <p:cNvSpPr>
              <a:spLocks noChangeShapeType="1"/>
            </p:cNvSpPr>
            <p:nvPr/>
          </p:nvSpPr>
          <p:spPr bwMode="auto">
            <a:xfrm>
              <a:off x="288" y="1668"/>
              <a:ext cx="264" cy="173"/>
            </a:xfrm>
            <a:prstGeom prst="line">
              <a:avLst/>
            </a:prstGeom>
            <a:noFill/>
            <a:ln w="9525">
              <a:solidFill>
                <a:schemeClr val="tx1"/>
              </a:solidFill>
              <a:round/>
              <a:headEnd/>
              <a:tailEnd/>
            </a:ln>
          </p:spPr>
          <p:txBody>
            <a:bodyPr wrap="none" anchor="ctr"/>
            <a:lstStyle/>
            <a:p>
              <a:endParaRPr lang="en-US"/>
            </a:p>
          </p:txBody>
        </p:sp>
        <p:sp>
          <p:nvSpPr>
            <p:cNvPr id="58" name="Line 54"/>
            <p:cNvSpPr>
              <a:spLocks noChangeShapeType="1"/>
            </p:cNvSpPr>
            <p:nvPr/>
          </p:nvSpPr>
          <p:spPr bwMode="auto">
            <a:xfrm>
              <a:off x="528" y="1717"/>
              <a:ext cx="84" cy="107"/>
            </a:xfrm>
            <a:prstGeom prst="line">
              <a:avLst/>
            </a:prstGeom>
            <a:noFill/>
            <a:ln w="9525">
              <a:solidFill>
                <a:schemeClr val="tx1"/>
              </a:solidFill>
              <a:round/>
              <a:headEnd/>
              <a:tailEnd/>
            </a:ln>
          </p:spPr>
          <p:txBody>
            <a:bodyPr wrap="none" anchor="ctr"/>
            <a:lstStyle/>
            <a:p>
              <a:endParaRPr lang="en-US"/>
            </a:p>
          </p:txBody>
        </p:sp>
        <p:sp>
          <p:nvSpPr>
            <p:cNvPr id="59" name="Line 55"/>
            <p:cNvSpPr>
              <a:spLocks noChangeShapeType="1"/>
            </p:cNvSpPr>
            <p:nvPr/>
          </p:nvSpPr>
          <p:spPr bwMode="auto">
            <a:xfrm flipV="1">
              <a:off x="792" y="1728"/>
              <a:ext cx="228" cy="132"/>
            </a:xfrm>
            <a:prstGeom prst="line">
              <a:avLst/>
            </a:prstGeom>
            <a:noFill/>
            <a:ln w="9525">
              <a:solidFill>
                <a:schemeClr val="tx1"/>
              </a:solidFill>
              <a:round/>
              <a:headEnd/>
              <a:tailEnd/>
            </a:ln>
          </p:spPr>
          <p:txBody>
            <a:bodyPr wrap="none" anchor="ctr"/>
            <a:lstStyle/>
            <a:p>
              <a:endParaRPr lang="en-US"/>
            </a:p>
          </p:txBody>
        </p:sp>
        <p:sp>
          <p:nvSpPr>
            <p:cNvPr id="60" name="Line 56"/>
            <p:cNvSpPr>
              <a:spLocks noChangeShapeType="1"/>
            </p:cNvSpPr>
            <p:nvPr/>
          </p:nvSpPr>
          <p:spPr bwMode="auto">
            <a:xfrm>
              <a:off x="720" y="1644"/>
              <a:ext cx="180" cy="0"/>
            </a:xfrm>
            <a:prstGeom prst="line">
              <a:avLst/>
            </a:prstGeom>
            <a:noFill/>
            <a:ln w="9525" cap="rnd">
              <a:solidFill>
                <a:schemeClr val="tx1"/>
              </a:solidFill>
              <a:prstDash val="sysDot"/>
              <a:round/>
              <a:headEnd/>
              <a:tailEnd/>
            </a:ln>
          </p:spPr>
          <p:txBody>
            <a:bodyPr wrap="none" anchor="ctr"/>
            <a:lstStyle/>
            <a:p>
              <a:endParaRPr lang="en-US"/>
            </a:p>
          </p:txBody>
        </p:sp>
      </p:grpSp>
      <p:sp>
        <p:nvSpPr>
          <p:cNvPr id="61" name="Text Box 57"/>
          <p:cNvSpPr txBox="1">
            <a:spLocks noChangeArrowheads="1"/>
          </p:cNvSpPr>
          <p:nvPr/>
        </p:nvSpPr>
        <p:spPr bwMode="auto">
          <a:xfrm>
            <a:off x="3802173" y="5521326"/>
            <a:ext cx="284052" cy="276999"/>
          </a:xfrm>
          <a:prstGeom prst="rect">
            <a:avLst/>
          </a:prstGeom>
          <a:noFill/>
          <a:ln w="9525">
            <a:noFill/>
            <a:miter lim="800000"/>
            <a:headEnd/>
            <a:tailEnd/>
          </a:ln>
        </p:spPr>
        <p:txBody>
          <a:bodyPr wrap="none">
            <a:spAutoFit/>
          </a:bodyPr>
          <a:lstStyle/>
          <a:p>
            <a:pPr algn="r" eaLnBrk="0" hangingPunct="0"/>
            <a:r>
              <a:rPr lang="en-US" sz="1200"/>
              <a:t>N</a:t>
            </a:r>
          </a:p>
        </p:txBody>
      </p:sp>
      <p:sp>
        <p:nvSpPr>
          <p:cNvPr id="62" name="Rectangle 58"/>
          <p:cNvSpPr>
            <a:spLocks noChangeArrowheads="1"/>
          </p:cNvSpPr>
          <p:nvPr/>
        </p:nvSpPr>
        <p:spPr bwMode="auto">
          <a:xfrm rot="2723072">
            <a:off x="3522663" y="518953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63" name="TextBox 61"/>
          <p:cNvSpPr txBox="1">
            <a:spLocks noChangeArrowheads="1"/>
          </p:cNvSpPr>
          <p:nvPr/>
        </p:nvSpPr>
        <p:spPr bwMode="auto">
          <a:xfrm>
            <a:off x="3279775" y="5522914"/>
            <a:ext cx="261610" cy="276999"/>
          </a:xfrm>
          <a:prstGeom prst="rect">
            <a:avLst/>
          </a:prstGeom>
          <a:noFill/>
          <a:ln w="9525">
            <a:noFill/>
            <a:miter lim="800000"/>
            <a:headEnd/>
            <a:tailEnd/>
          </a:ln>
        </p:spPr>
        <p:txBody>
          <a:bodyPr wrap="none">
            <a:spAutoFit/>
          </a:bodyPr>
          <a:lstStyle/>
          <a:p>
            <a:r>
              <a:rPr lang="en-US" sz="1200"/>
              <a:t>1</a:t>
            </a:r>
          </a:p>
        </p:txBody>
      </p:sp>
    </p:spTree>
    <p:extLst>
      <p:ext uri="{BB962C8B-B14F-4D97-AF65-F5344CB8AC3E}">
        <p14:creationId xmlns:p14="http://schemas.microsoft.com/office/powerpoint/2010/main" val="3449979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Proper Naming of Schema Constructs</a:t>
            </a:r>
          </a:p>
        </p:txBody>
      </p:sp>
      <p:sp>
        <p:nvSpPr>
          <p:cNvPr id="2" name="Content Placeholder 1"/>
          <p:cNvSpPr>
            <a:spLocks noGrp="1"/>
          </p:cNvSpPr>
          <p:nvPr>
            <p:ph idx="1"/>
          </p:nvPr>
        </p:nvSpPr>
        <p:spPr/>
        <p:txBody>
          <a:bodyPr/>
          <a:lstStyle/>
          <a:p>
            <a:pPr algn="just"/>
            <a:r>
              <a:rPr lang="en-US" dirty="0"/>
              <a:t>Use singular names for entity types, rather than plural one.</a:t>
            </a:r>
          </a:p>
          <a:p>
            <a:pPr algn="just"/>
            <a:endParaRPr lang="en-US" dirty="0"/>
          </a:p>
          <a:p>
            <a:pPr algn="just"/>
            <a:r>
              <a:rPr lang="en-US" dirty="0"/>
              <a:t>Verbs tend to indicate the relationship types.</a:t>
            </a:r>
          </a:p>
          <a:p>
            <a:pPr algn="just"/>
            <a:endParaRPr lang="en-US" dirty="0"/>
          </a:p>
          <a:p>
            <a:pPr algn="just"/>
            <a:r>
              <a:rPr lang="en-US" dirty="0"/>
              <a:t>Another naming consideration involves choosing the binary relationship names to make the ER diagram of the schema readable from left to right and top to bottom.</a:t>
            </a:r>
          </a:p>
        </p:txBody>
      </p:sp>
      <p:sp>
        <p:nvSpPr>
          <p:cNvPr id="8" name="Footer Placeholder 7"/>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5989387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A489DAF-D7F9-685A-AB8E-F79BAFC63C34}"/>
              </a:ext>
            </a:extLst>
          </p:cNvPr>
          <p:cNvPicPr>
            <a:picLocks noGrp="1" noChangeAspect="1"/>
          </p:cNvPicPr>
          <p:nvPr>
            <p:ph idx="1"/>
          </p:nvPr>
        </p:nvPicPr>
        <p:blipFill>
          <a:blip r:embed="rId2"/>
          <a:stretch>
            <a:fillRect/>
          </a:stretch>
        </p:blipFill>
        <p:spPr>
          <a:xfrm>
            <a:off x="180389" y="1219200"/>
            <a:ext cx="4259531" cy="4389119"/>
          </a:xfrm>
        </p:spPr>
      </p:pic>
      <p:sp>
        <p:nvSpPr>
          <p:cNvPr id="4" name="Footer Placeholder 3">
            <a:extLst>
              <a:ext uri="{FF2B5EF4-FFF2-40B4-BE49-F238E27FC236}">
                <a16:creationId xmlns:a16="http://schemas.microsoft.com/office/drawing/2014/main" id="{3D245D6F-5B75-0668-4E6E-93B21A13585C}"/>
              </a:ext>
            </a:extLst>
          </p:cNvPr>
          <p:cNvSpPr>
            <a:spLocks noGrp="1"/>
          </p:cNvSpPr>
          <p:nvPr>
            <p:ph type="ftr" sz="quarter" idx="11"/>
          </p:nvPr>
        </p:nvSpPr>
        <p:spPr/>
        <p:txBody>
          <a:bodyPr/>
          <a:lstStyle/>
          <a:p>
            <a:r>
              <a:rPr lang="en-US"/>
              <a:t>DEPT OF CSE,AIET,MIJAR</a:t>
            </a:r>
          </a:p>
        </p:txBody>
      </p:sp>
      <p:pic>
        <p:nvPicPr>
          <p:cNvPr id="8" name="Picture 7">
            <a:extLst>
              <a:ext uri="{FF2B5EF4-FFF2-40B4-BE49-F238E27FC236}">
                <a16:creationId xmlns:a16="http://schemas.microsoft.com/office/drawing/2014/main" id="{53BADC4D-F94F-C918-50C5-9167D5EFF2BA}"/>
              </a:ext>
            </a:extLst>
          </p:cNvPr>
          <p:cNvPicPr>
            <a:picLocks noChangeAspect="1"/>
          </p:cNvPicPr>
          <p:nvPr/>
        </p:nvPicPr>
        <p:blipFill>
          <a:blip r:embed="rId3"/>
          <a:stretch>
            <a:fillRect/>
          </a:stretch>
        </p:blipFill>
        <p:spPr>
          <a:xfrm>
            <a:off x="4439920" y="1097280"/>
            <a:ext cx="5466079" cy="4714240"/>
          </a:xfrm>
          <a:prstGeom prst="rect">
            <a:avLst/>
          </a:prstGeom>
        </p:spPr>
      </p:pic>
    </p:spTree>
    <p:extLst>
      <p:ext uri="{BB962C8B-B14F-4D97-AF65-F5344CB8AC3E}">
        <p14:creationId xmlns:p14="http://schemas.microsoft.com/office/powerpoint/2010/main" val="1945194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 – R Diagram for COMPANY</a:t>
            </a:r>
          </a:p>
        </p:txBody>
      </p:sp>
      <p:pic>
        <p:nvPicPr>
          <p:cNvPr id="7" name="Picture 4" descr="scan0025.jpg"/>
          <p:cNvPicPr>
            <a:picLocks noGrp="1" noChangeAspect="1"/>
          </p:cNvPicPr>
          <p:nvPr>
            <p:ph idx="1"/>
          </p:nvPr>
        </p:nvPicPr>
        <p:blipFill>
          <a:blip r:embed="rId2" cstate="print"/>
          <a:srcRect/>
          <a:stretch>
            <a:fillRect/>
          </a:stretch>
        </p:blipFill>
        <p:spPr bwMode="auto">
          <a:xfrm>
            <a:off x="1905000" y="1676400"/>
            <a:ext cx="8458200" cy="42672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2434086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Alternative Notations for ER Diagrams</a:t>
            </a:r>
          </a:p>
        </p:txBody>
      </p:sp>
      <p:pic>
        <p:nvPicPr>
          <p:cNvPr id="7" name="Picture 3" descr="C:\Documents and Settings\yvo\Desktop\relationships_higher_degree.gif"/>
          <p:cNvPicPr>
            <a:picLocks noGrp="1" noChangeAspect="1" noChangeArrowheads="1"/>
          </p:cNvPicPr>
          <p:nvPr>
            <p:ph idx="1"/>
          </p:nvPr>
        </p:nvPicPr>
        <p:blipFill>
          <a:blip r:embed="rId2" cstate="print"/>
          <a:srcRect/>
          <a:stretch>
            <a:fillRect/>
          </a:stretch>
        </p:blipFill>
        <p:spPr bwMode="auto">
          <a:xfrm>
            <a:off x="1828800" y="1676400"/>
            <a:ext cx="8534400" cy="4191000"/>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372557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209800" y="195264"/>
            <a:ext cx="7772400" cy="827087"/>
          </a:xfrm>
        </p:spPr>
        <p:txBody>
          <a:bodyPr/>
          <a:lstStyle/>
          <a:p>
            <a:pPr eaLnBrk="1" hangingPunct="1"/>
            <a:r>
              <a:rPr lang="en-US" sz="2800"/>
              <a:t>Example of a Database System</a:t>
            </a:r>
          </a:p>
        </p:txBody>
      </p:sp>
      <p:graphicFrame>
        <p:nvGraphicFramePr>
          <p:cNvPr id="1026" name="Object 3"/>
          <p:cNvGraphicFramePr>
            <a:graphicFrameLocks noGrp="1" noChangeAspect="1"/>
          </p:cNvGraphicFramePr>
          <p:nvPr>
            <p:ph idx="1"/>
            <p:extLst>
              <p:ext uri="{D42A27DB-BD31-4B8C-83A1-F6EECF244321}">
                <p14:modId xmlns:p14="http://schemas.microsoft.com/office/powerpoint/2010/main" val="3992161623"/>
              </p:ext>
            </p:extLst>
          </p:nvPr>
        </p:nvGraphicFramePr>
        <p:xfrm>
          <a:off x="1757680" y="1219200"/>
          <a:ext cx="7223759" cy="4822825"/>
        </p:xfrm>
        <a:graphic>
          <a:graphicData uri="http://schemas.openxmlformats.org/presentationml/2006/ole">
            <mc:AlternateContent xmlns:mc="http://schemas.openxmlformats.org/markup-compatibility/2006">
              <mc:Choice xmlns:v="urn:schemas-microsoft-com:vml" Requires="v">
                <p:oleObj name="Photo Editor Photo" r:id="rId3" imgW="4638095" imgH="5057143" progId="">
                  <p:embed/>
                </p:oleObj>
              </mc:Choice>
              <mc:Fallback>
                <p:oleObj name="Photo Editor Photo" r:id="rId3" imgW="4638095" imgH="505714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680" y="1219200"/>
                        <a:ext cx="7223759" cy="4822825"/>
                      </a:xfrm>
                      <a:prstGeom prst="rect">
                        <a:avLst/>
                      </a:prstGeom>
                      <a:noFill/>
                      <a:ln>
                        <a:noFill/>
                      </a:ln>
                      <a:effectLst/>
                    </p:spPr>
                  </p:pic>
                </p:oleObj>
              </mc:Fallback>
            </mc:AlternateContent>
          </a:graphicData>
        </a:graphic>
      </p:graphicFrame>
      <p:sp>
        <p:nvSpPr>
          <p:cNvPr id="5" name="Footer Placeholder 4"/>
          <p:cNvSpPr>
            <a:spLocks noGrp="1"/>
          </p:cNvSpPr>
          <p:nvPr>
            <p:ph type="ftr" sz="quarter" idx="11"/>
          </p:nvPr>
        </p:nvSpPr>
        <p:spPr/>
        <p:txBody>
          <a:bodyPr/>
          <a:lstStyle/>
          <a:p>
            <a:r>
              <a:rPr lang="en-US"/>
              <a:t>DEPT OF CSE,AIET,MIJAR</a:t>
            </a:r>
          </a:p>
        </p:txBody>
      </p:sp>
    </p:spTree>
    <p:extLst>
      <p:ext uri="{BB962C8B-B14F-4D97-AF65-F5344CB8AC3E}">
        <p14:creationId xmlns:p14="http://schemas.microsoft.com/office/powerpoint/2010/main" val="1473755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2983</TotalTime>
  <Words>5031</Words>
  <Application>Microsoft Office PowerPoint</Application>
  <PresentationFormat>Widescreen</PresentationFormat>
  <Paragraphs>721</Paragraphs>
  <Slides>86</Slides>
  <Notes>41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100" baseType="lpstr">
      <vt:lpstr>AkzidenzGroteskBE-Bold</vt:lpstr>
      <vt:lpstr>AkzidenzGroteskBE-Md</vt:lpstr>
      <vt:lpstr>Arial</vt:lpstr>
      <vt:lpstr>Calibri</vt:lpstr>
      <vt:lpstr>CIDFont+F5</vt:lpstr>
      <vt:lpstr>MinionPro-Bold</vt:lpstr>
      <vt:lpstr>MinionPro-Regular</vt:lpstr>
      <vt:lpstr>Times</vt:lpstr>
      <vt:lpstr>Times New Roman</vt:lpstr>
      <vt:lpstr>Trebuchet MS</vt:lpstr>
      <vt:lpstr>Wingdings</vt:lpstr>
      <vt:lpstr>Wingdings 3</vt:lpstr>
      <vt:lpstr>Facet</vt:lpstr>
      <vt:lpstr>Photo Editor Photo</vt:lpstr>
      <vt:lpstr>MODULE – 1  </vt:lpstr>
      <vt:lpstr>Types of Databases and Database Applications</vt:lpstr>
      <vt:lpstr>Basic Definitions</vt:lpstr>
      <vt:lpstr>Typical DBMS Functionality</vt:lpstr>
      <vt:lpstr>Typical DBMS Functionality</vt:lpstr>
      <vt:lpstr>A Simplified Database System Environment</vt:lpstr>
      <vt:lpstr>Example of a Database (with a Conceptual Data Model)</vt:lpstr>
      <vt:lpstr>Example of a Database (with a Conceptual Data Model)</vt:lpstr>
      <vt:lpstr>Example of a Database System</vt:lpstr>
      <vt:lpstr>Main Characteristics of the Database Approach versus the file-processing approach</vt:lpstr>
      <vt:lpstr>Main Characteristics of the Database Approach</vt:lpstr>
      <vt:lpstr>Main Characteristics of the Database Approach</vt:lpstr>
      <vt:lpstr>Database Users</vt:lpstr>
      <vt:lpstr>Database Users</vt:lpstr>
      <vt:lpstr>Categories of End-users</vt:lpstr>
      <vt:lpstr>Categories of End-users</vt:lpstr>
      <vt:lpstr>Database Users</vt:lpstr>
      <vt:lpstr>Advantages of Using the Database Approach</vt:lpstr>
      <vt:lpstr>Advantages of Using the Database Approach</vt:lpstr>
      <vt:lpstr>Additional Implications of Using the Database Approach</vt:lpstr>
      <vt:lpstr>Additional Implications of Using the Database Approach</vt:lpstr>
      <vt:lpstr>Brief History of Database Applications</vt:lpstr>
      <vt:lpstr>Historical Development of Database Technology</vt:lpstr>
      <vt:lpstr>PowerPoint Presentation</vt:lpstr>
      <vt:lpstr> When not to use a DBMS</vt:lpstr>
      <vt:lpstr> When not to use a DBMS</vt:lpstr>
      <vt:lpstr>Data Models</vt:lpstr>
      <vt:lpstr>Categories of data models</vt:lpstr>
      <vt:lpstr>Schemas, Instances and Database State</vt:lpstr>
      <vt:lpstr>Database Schema Vs. Database State</vt:lpstr>
      <vt:lpstr>Three-Schema Architecture</vt:lpstr>
      <vt:lpstr>Three-Schema Architecture</vt:lpstr>
      <vt:lpstr>Three-Schema Architecture</vt:lpstr>
      <vt:lpstr>Three-Schema Architecture</vt:lpstr>
      <vt:lpstr>Data Independence</vt:lpstr>
      <vt:lpstr>Data Independence</vt:lpstr>
      <vt:lpstr>DBMS Languages</vt:lpstr>
      <vt:lpstr>DBMS Languages</vt:lpstr>
      <vt:lpstr>DML Types</vt:lpstr>
      <vt:lpstr>DBMS Interfaces</vt:lpstr>
      <vt:lpstr>DBMS Component Modules</vt:lpstr>
      <vt:lpstr>Centralized and Client/Server Architectures for DBMSs</vt:lpstr>
      <vt:lpstr>Basic Client/Server Architectures</vt:lpstr>
      <vt:lpstr>PowerPoint Presentation</vt:lpstr>
      <vt:lpstr>Classification of Database Management Systems</vt:lpstr>
      <vt:lpstr>The second criterion used to classify DBMSs is the number of users supported by the system. Single-user systems support only one user at a time and are mostly used with PCs. Multiuser systems, which include the majority of DBMSs, support concurrent multiple users</vt:lpstr>
      <vt:lpstr> UNIT 2 Data Modeling Using the Entity-Relationship (ER) Model</vt:lpstr>
      <vt:lpstr>Using High – Level Conceptual Data Models for Database Design</vt:lpstr>
      <vt:lpstr>An Example Database Application</vt:lpstr>
      <vt:lpstr>Contd…</vt:lpstr>
      <vt:lpstr>PowerPoint Presentation</vt:lpstr>
      <vt:lpstr>PowerPoint Presentation</vt:lpstr>
      <vt:lpstr>Entity Types, Entity Sets, Attributes and Keys</vt:lpstr>
      <vt:lpstr>PowerPoint Presentation</vt:lpstr>
      <vt:lpstr>Types of Attributes</vt:lpstr>
      <vt:lpstr>Entity Types</vt:lpstr>
      <vt:lpstr>Entity Set</vt:lpstr>
      <vt:lpstr>Key Attribute of an Entity Type</vt:lpstr>
      <vt:lpstr>Need for keys in RDBMS</vt:lpstr>
      <vt:lpstr>PowerPoint Presentation</vt:lpstr>
      <vt:lpstr>PowerPoint Presentation</vt:lpstr>
      <vt:lpstr>PowerPoint Presentation</vt:lpstr>
      <vt:lpstr>PowerPoint Presentation</vt:lpstr>
      <vt:lpstr>Value Sets (Domains) of Attributes</vt:lpstr>
      <vt:lpstr>ENTITY SET corresponding to the ENTITY TYPE CAR</vt:lpstr>
      <vt:lpstr>Relationship Types, Relationship Sets, and Instances</vt:lpstr>
      <vt:lpstr>Example 1…</vt:lpstr>
      <vt:lpstr>Example 2…</vt:lpstr>
      <vt:lpstr>Relationship Degree</vt:lpstr>
      <vt:lpstr>Role Names and Recursive Relationships</vt:lpstr>
      <vt:lpstr>Example…</vt:lpstr>
      <vt:lpstr>Constraints on Relationship Types</vt:lpstr>
      <vt:lpstr>1:1 Relationship</vt:lpstr>
      <vt:lpstr>1:N Relationship</vt:lpstr>
      <vt:lpstr>PowerPoint Presentation</vt:lpstr>
      <vt:lpstr>M:N Relationship</vt:lpstr>
      <vt:lpstr>Participation Constraint and Existence Dependence</vt:lpstr>
      <vt:lpstr>Attributes as Relationship Types</vt:lpstr>
      <vt:lpstr>PowerPoint Presentation</vt:lpstr>
      <vt:lpstr>Weak Entity Types</vt:lpstr>
      <vt:lpstr>PowerPoint Presentation</vt:lpstr>
      <vt:lpstr>Notations Used in ER Diagrams</vt:lpstr>
      <vt:lpstr>Proper Naming of Schema Constructs</vt:lpstr>
      <vt:lpstr>PowerPoint Presentation</vt:lpstr>
      <vt:lpstr>E – R Diagram for COMPANY</vt:lpstr>
      <vt:lpstr>Alternative Notations for ER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Shruthi Shetty J</cp:lastModifiedBy>
  <cp:revision>74</cp:revision>
  <dcterms:created xsi:type="dcterms:W3CDTF">2022-01-31T07:17:15Z</dcterms:created>
  <dcterms:modified xsi:type="dcterms:W3CDTF">2023-05-27T08:28:11Z</dcterms:modified>
</cp:coreProperties>
</file>