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721" r:id="rId3"/>
  </p:sldMasterIdLst>
  <p:notesMasterIdLst>
    <p:notesMasterId r:id="rId173"/>
  </p:notesMasterIdLst>
  <p:sldIdLst>
    <p:sldId id="258" r:id="rId4"/>
    <p:sldId id="259"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438" r:id="rId71"/>
    <p:sldId id="336" r:id="rId72"/>
    <p:sldId id="337" r:id="rId73"/>
    <p:sldId id="338" r:id="rId74"/>
    <p:sldId id="339" r:id="rId75"/>
    <p:sldId id="340" r:id="rId76"/>
    <p:sldId id="341" r:id="rId77"/>
    <p:sldId id="342" r:id="rId78"/>
    <p:sldId id="343" r:id="rId79"/>
    <p:sldId id="344" r:id="rId80"/>
    <p:sldId id="345" r:id="rId81"/>
    <p:sldId id="346" r:id="rId82"/>
    <p:sldId id="347" r:id="rId83"/>
    <p:sldId id="348" r:id="rId84"/>
    <p:sldId id="349" r:id="rId85"/>
    <p:sldId id="350" r:id="rId86"/>
    <p:sldId id="351" r:id="rId87"/>
    <p:sldId id="352" r:id="rId88"/>
    <p:sldId id="428" r:id="rId89"/>
    <p:sldId id="429" r:id="rId90"/>
    <p:sldId id="430" r:id="rId91"/>
    <p:sldId id="431" r:id="rId92"/>
    <p:sldId id="432" r:id="rId93"/>
    <p:sldId id="433" r:id="rId94"/>
    <p:sldId id="434" r:id="rId95"/>
    <p:sldId id="435"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404" r:id="rId148"/>
    <p:sldId id="405" r:id="rId149"/>
    <p:sldId id="406" r:id="rId150"/>
    <p:sldId id="407"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2" r:id="rId166"/>
    <p:sldId id="423" r:id="rId167"/>
    <p:sldId id="424" r:id="rId168"/>
    <p:sldId id="425" r:id="rId169"/>
    <p:sldId id="426" r:id="rId170"/>
    <p:sldId id="427" r:id="rId171"/>
    <p:sldId id="437" r:id="rId1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51" Type="http://schemas.openxmlformats.org/officeDocument/2006/relationships/slide" Target="slides/slide148.xml"/><Relationship Id="rId156" Type="http://schemas.openxmlformats.org/officeDocument/2006/relationships/slide" Target="slides/slide153.xml"/><Relationship Id="rId177" Type="http://schemas.openxmlformats.org/officeDocument/2006/relationships/tableStyles" Target="tableStyles.xml"/><Relationship Id="rId172" Type="http://schemas.openxmlformats.org/officeDocument/2006/relationships/slide" Target="slides/slide169.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slide" Target="slides/slide138.xml"/><Relationship Id="rId146" Type="http://schemas.openxmlformats.org/officeDocument/2006/relationships/slide" Target="slides/slide143.xml"/><Relationship Id="rId167" Type="http://schemas.openxmlformats.org/officeDocument/2006/relationships/slide" Target="slides/slide16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slide" Target="slides/slide15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slide" Target="slides/slide133.xml"/><Relationship Id="rId157" Type="http://schemas.openxmlformats.org/officeDocument/2006/relationships/slide" Target="slides/slide154.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presProps" Target="presProps.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viewProps" Target="viewProps.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theme" Target="theme/theme1.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B68C70-67D0-4074-940C-EF6473263E72}" type="datetimeFigureOut">
              <a:rPr lang="en-US" smtClean="0"/>
              <a:pPr/>
              <a:t>5/30/2023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6025AC-DB57-4545-9843-741B52998D81}" type="slidenum">
              <a:rPr lang="en-US" smtClean="0"/>
              <a:pPr/>
              <a:t>‹#›</a:t>
            </a:fld>
            <a:endParaRPr lang="en-US"/>
          </a:p>
        </p:txBody>
      </p:sp>
    </p:spTree>
    <p:extLst>
      <p:ext uri="{BB962C8B-B14F-4D97-AF65-F5344CB8AC3E}">
        <p14:creationId xmlns:p14="http://schemas.microsoft.com/office/powerpoint/2010/main" val="3603586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6025AC-DB57-4545-9843-741B52998D81}" type="slidenum">
              <a:rPr lang="en-US" smtClean="0"/>
              <a:pPr/>
              <a:t>1</a:t>
            </a:fld>
            <a:endParaRPr lang="en-US"/>
          </a:p>
        </p:txBody>
      </p:sp>
    </p:spTree>
    <p:extLst>
      <p:ext uri="{BB962C8B-B14F-4D97-AF65-F5344CB8AC3E}">
        <p14:creationId xmlns:p14="http://schemas.microsoft.com/office/powerpoint/2010/main" val="274978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CF21739A-477F-429A-9807-632BF044563E}" type="slidenum">
              <a:rPr lang="en-CA"/>
              <a:pPr/>
              <a:t>36</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5857413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DB10D6D-525D-4B7F-8A69-BD1B6476FA31}" type="slidenum">
              <a:rPr lang="en-CA"/>
              <a:pPr/>
              <a:t>138</a:t>
            </a:fld>
            <a:endParaRPr lang="en-CA"/>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8318655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075A8084-660D-4F6E-A3A1-40AE76EDF039}" type="slidenum">
              <a:rPr lang="en-CA"/>
              <a:pPr/>
              <a:t>139</a:t>
            </a:fld>
            <a:endParaRPr lang="en-CA"/>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1807938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6502F727-C9E4-4B0D-A8CB-62D6B95E9829}" type="slidenum">
              <a:rPr lang="en-CA"/>
              <a:pPr/>
              <a:t>140</a:t>
            </a:fld>
            <a:endParaRPr lang="en-CA"/>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7947296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D8F2F1A9-4DB9-40E2-A822-DD7C986283D5}" type="slidenum">
              <a:rPr lang="en-CA"/>
              <a:pPr/>
              <a:t>141</a:t>
            </a:fld>
            <a:endParaRPr lang="en-CA"/>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274762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769EB293-422E-4582-83DA-901B08268153}" type="slidenum">
              <a:rPr lang="en-CA"/>
              <a:pPr/>
              <a:t>142</a:t>
            </a:fld>
            <a:endParaRPr lang="en-CA"/>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9815265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ECBC1EE6-AB9F-4DDC-8D69-0DB679515032}" type="slidenum">
              <a:rPr lang="en-CA"/>
              <a:pPr/>
              <a:t>143</a:t>
            </a:fld>
            <a:endParaRPr lang="en-CA"/>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6519460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989C254-267F-49ED-A5D6-F859ADCA43D1}" type="slidenum">
              <a:rPr lang="en-CA"/>
              <a:pPr/>
              <a:t>144</a:t>
            </a:fld>
            <a:endParaRPr lang="en-CA"/>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596299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D94588A6-8B24-4F33-8D1D-B6488E837695}" type="slidenum">
              <a:rPr lang="en-CA"/>
              <a:pPr/>
              <a:t>145</a:t>
            </a:fld>
            <a:endParaRPr lang="en-CA"/>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8628029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8A635CD8-1637-4655-9FF4-A129DE74DF9B}" type="slidenum">
              <a:rPr lang="en-CA"/>
              <a:pPr/>
              <a:t>146</a:t>
            </a:fld>
            <a:endParaRPr lang="en-CA"/>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65332244"/>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2DF4D4D-A96A-4122-A65D-9476BB29B51C}" type="slidenum">
              <a:rPr lang="en-CA"/>
              <a:pPr/>
              <a:t>147</a:t>
            </a:fld>
            <a:endParaRPr lang="en-CA"/>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0366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A3F11A98-1C10-49A8-AA92-D10A993FA29C}" type="slidenum">
              <a:rPr lang="en-CA"/>
              <a:pPr/>
              <a:t>37</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217066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76D7A655-9799-4990-8A59-BA06A8F4C724}" type="slidenum">
              <a:rPr lang="en-CA"/>
              <a:pPr/>
              <a:t>148</a:t>
            </a:fld>
            <a:endParaRPr lang="en-CA"/>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0096643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2FB4227-DACB-4920-A549-ABD950D02DC8}" type="slidenum">
              <a:rPr lang="en-CA"/>
              <a:pPr/>
              <a:t>149</a:t>
            </a:fld>
            <a:endParaRPr lang="en-CA"/>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1234749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CE109A1D-DE18-41E8-B56C-589C59801688}" type="slidenum">
              <a:rPr lang="en-CA"/>
              <a:pPr/>
              <a:t>150</a:t>
            </a:fld>
            <a:endParaRPr lang="en-CA"/>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75073024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45A6039C-B7A8-4CFF-ABF4-364AF76EBB3D}" type="slidenum">
              <a:rPr lang="en-CA"/>
              <a:pPr/>
              <a:t>151</a:t>
            </a:fld>
            <a:endParaRPr lang="en-CA"/>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2437852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68E52A3C-32C4-4911-8EEB-327485C93B2F}" type="slidenum">
              <a:rPr lang="en-CA"/>
              <a:pPr/>
              <a:t>152</a:t>
            </a:fld>
            <a:endParaRPr lang="en-CA"/>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813628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B31AE83B-7688-47F2-8785-DD65DD0C985A}" type="slidenum">
              <a:rPr lang="en-CA"/>
              <a:pPr/>
              <a:t>153</a:t>
            </a:fld>
            <a:endParaRPr lang="en-CA"/>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67550091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ABC173D3-B8E4-486A-951B-27F8A1A2B563}" type="slidenum">
              <a:rPr lang="en-CA"/>
              <a:pPr/>
              <a:t>154</a:t>
            </a:fld>
            <a:endParaRPr lang="en-CA"/>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1950087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2DF86ADF-9DA9-4A0F-A26D-27B02C7BE1FE}" type="slidenum">
              <a:rPr lang="en-CA"/>
              <a:pPr/>
              <a:t>155</a:t>
            </a:fld>
            <a:endParaRPr lang="en-CA"/>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6255986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A40F1D0A-9612-41EF-BE5A-695E00C51A4A}" type="slidenum">
              <a:rPr lang="en-CA"/>
              <a:pPr/>
              <a:t>156</a:t>
            </a:fld>
            <a:endParaRPr lang="en-CA"/>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79204090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42055F8-944B-48BE-8FF2-A79786F17BE4}" type="slidenum">
              <a:rPr lang="en-CA"/>
              <a:pPr/>
              <a:t>157</a:t>
            </a:fld>
            <a:endParaRPr lang="en-CA"/>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85814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8F95BCCE-1EEB-4593-A266-6A0F246FD0C6}" type="slidenum">
              <a:rPr lang="en-CA"/>
              <a:pPr/>
              <a:t>38</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6954913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BC119D9-C70C-4E03-BFF1-786919A69416}" type="slidenum">
              <a:rPr lang="en-CA"/>
              <a:pPr/>
              <a:t>158</a:t>
            </a:fld>
            <a:endParaRPr lang="en-CA"/>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9177439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469D7454-059A-48F2-BF0C-BF9D8FA32C79}" type="slidenum">
              <a:rPr lang="en-CA"/>
              <a:pPr/>
              <a:t>159</a:t>
            </a:fld>
            <a:endParaRPr lang="en-CA"/>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24194574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8B72BF02-BF02-41D8-B7A8-734ACAC90CDD}" type="slidenum">
              <a:rPr lang="en-CA"/>
              <a:pPr/>
              <a:t>160</a:t>
            </a:fld>
            <a:endParaRPr lang="en-CA"/>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9318757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0C0758F7-AFCC-42FC-ACBB-1BAC93F8CDA1}" type="slidenum">
              <a:rPr lang="en-CA"/>
              <a:pPr/>
              <a:t>161</a:t>
            </a:fld>
            <a:endParaRPr lang="en-CA"/>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69372697"/>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E93E2007-F723-4E78-86FB-39922CEFC6ED}" type="slidenum">
              <a:rPr lang="en-CA"/>
              <a:pPr/>
              <a:t>162</a:t>
            </a:fld>
            <a:endParaRPr lang="en-CA"/>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544356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98BB999D-49C3-4C7F-B61C-CF80CB81C848}" type="slidenum">
              <a:rPr lang="en-CA"/>
              <a:pPr/>
              <a:t>163</a:t>
            </a:fld>
            <a:endParaRPr lang="en-CA"/>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4286137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BDF5D379-FCAC-4D5D-B322-E6F01761B829}" type="slidenum">
              <a:rPr lang="en-CA"/>
              <a:pPr/>
              <a:t>164</a:t>
            </a:fld>
            <a:endParaRPr lang="en-CA"/>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3883543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5422C274-9E11-4B32-9D46-1FAEE3053624}" type="slidenum">
              <a:rPr lang="en-CA"/>
              <a:pPr/>
              <a:t>165</a:t>
            </a:fld>
            <a:endParaRPr lang="en-CA"/>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7984251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F88BFD93-211F-4A87-8727-5BA98BD3F0F2}" type="slidenum">
              <a:rPr lang="en-CA"/>
              <a:pPr/>
              <a:t>166</a:t>
            </a:fld>
            <a:endParaRPr lang="en-CA"/>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72037358"/>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361C58E9-38BF-41C2-B898-50604E433C4B}" type="slidenum">
              <a:rPr lang="en-CA"/>
              <a:pPr/>
              <a:t>167</a:t>
            </a:fld>
            <a:endParaRPr lang="en-CA"/>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06193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3C8D3BC-F92D-4DD7-8A15-A25729DE90F0}" type="slidenum">
              <a:rPr lang="en-CA"/>
              <a:pPr/>
              <a:t>39</a:t>
            </a:fld>
            <a:endParaRPr lang="en-CA"/>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612765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77F78EC4-2EAD-4CC4-BCB1-DDDECD7602F2}" type="slidenum">
              <a:rPr lang="en-CA"/>
              <a:pPr/>
              <a:t>168</a:t>
            </a:fld>
            <a:endParaRPr lang="en-CA"/>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93037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490B2134-5F16-418C-9590-1EAC8B07479C}" type="slidenum">
              <a:rPr lang="en-CA"/>
              <a:pPr/>
              <a:t>40</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474808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B3F8DF3F-2233-48BA-AF0B-83EBE1154D63}" type="slidenum">
              <a:rPr lang="en-CA"/>
              <a:pPr/>
              <a:t>41</a:t>
            </a:fld>
            <a:endParaRPr lang="en-CA"/>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88469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EE5E7D-1F72-42BA-AFE9-014B1634D130}" type="slidenum">
              <a:rPr lang="en-CA"/>
              <a:pPr/>
              <a:t>42</a:t>
            </a:fld>
            <a:endParaRPr lang="en-CA"/>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83029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B2429BC3-0EED-40A7-88E2-D490B822FA94}" type="slidenum">
              <a:rPr lang="en-CA"/>
              <a:pPr/>
              <a:t>43</a:t>
            </a:fld>
            <a:endParaRPr lang="en-CA"/>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308513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9FBAB045-0561-418B-8D8A-DB3EE05E5739}" type="slidenum">
              <a:rPr lang="en-CA"/>
              <a:pPr/>
              <a:t>44</a:t>
            </a:fld>
            <a:endParaRPr lang="en-CA"/>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236861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E55E9C73-EA8C-44BA-B92D-AD89A1C7A74A}" type="slidenum">
              <a:rPr lang="en-CA"/>
              <a:pPr/>
              <a:t>45</a:t>
            </a:fld>
            <a:endParaRPr lang="en-CA"/>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4808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2B4FDE3-0F9B-4B22-AABC-2278CC284BC1}" type="slidenum">
              <a:rPr lang="en-CA"/>
              <a:pPr/>
              <a:t>28</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00705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8C9AB629-9BB4-467A-AF42-F54F116EE361}" type="slidenum">
              <a:rPr lang="en-CA"/>
              <a:pPr/>
              <a:t>46</a:t>
            </a:fld>
            <a:endParaRPr lang="en-CA"/>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064794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8E7AEB25-0473-4E82-BDF2-6DE7F2C06180}" type="slidenum">
              <a:rPr lang="en-CA"/>
              <a:pPr/>
              <a:t>47</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80286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7ED0C65B-F871-423A-AAF0-1A657E059768}" type="slidenum">
              <a:rPr lang="en-CA"/>
              <a:pPr/>
              <a:t>48</a:t>
            </a:fld>
            <a:endParaRPr lang="en-CA"/>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6995480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175750B-C5F8-441B-93F4-98FE1435898B}" type="slidenum">
              <a:rPr lang="en-CA"/>
              <a:pPr/>
              <a:t>49</a:t>
            </a:fld>
            <a:endParaRPr lang="en-CA"/>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74758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91AB4D86-B127-4EF8-A998-3DC8508FE1B2}" type="slidenum">
              <a:rPr lang="en-CA"/>
              <a:pPr/>
              <a:t>50</a:t>
            </a:fld>
            <a:endParaRPr lang="en-CA"/>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097605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E3B52C1E-41A9-48EA-84B6-DAC508ED80DE}" type="slidenum">
              <a:rPr lang="en-CA"/>
              <a:pPr/>
              <a:t>51</a:t>
            </a:fld>
            <a:endParaRPr lang="en-CA"/>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35326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6A6288B-591E-4C7D-A69A-3B94ECAC554C}" type="slidenum">
              <a:rPr lang="en-CA"/>
              <a:pPr/>
              <a:t>52</a:t>
            </a:fld>
            <a:endParaRPr lang="en-CA"/>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02387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34D32269-300C-43C3-8FBD-4D176D967A68}" type="slidenum">
              <a:rPr lang="en-CA"/>
              <a:pPr/>
              <a:t>53</a:t>
            </a:fld>
            <a:endParaRPr lang="en-CA"/>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684980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655DA38-388F-43A3-993B-595E0E670D80}" type="slidenum">
              <a:rPr lang="en-CA"/>
              <a:pPr/>
              <a:t>54</a:t>
            </a:fld>
            <a:endParaRPr lang="en-CA"/>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28562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F5B017D-F0A2-4B44-885E-A1504B3F71DB}" type="slidenum">
              <a:rPr lang="en-CA"/>
              <a:pPr/>
              <a:t>55</a:t>
            </a:fld>
            <a:endParaRPr lang="en-CA"/>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2405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1A093382-AD62-4CD9-AC95-02068B8953B2}" type="slidenum">
              <a:rPr lang="en-CA"/>
              <a:pPr/>
              <a:t>29</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31261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4E5064BD-2C00-452A-B86D-1EC357475017}" type="slidenum">
              <a:rPr lang="en-CA"/>
              <a:pPr/>
              <a:t>56</a:t>
            </a:fld>
            <a:endParaRPr lang="en-CA"/>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39660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36FC1AD-EAF7-4E7D-B944-B9916D2F23A7}" type="slidenum">
              <a:rPr lang="en-CA"/>
              <a:pPr/>
              <a:t>57</a:t>
            </a:fld>
            <a:endParaRPr lang="en-CA"/>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785218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7A4805B7-54E6-4D72-BF00-3C8FD6BE17FF}" type="slidenum">
              <a:rPr lang="en-CA"/>
              <a:pPr/>
              <a:t>58</a:t>
            </a:fld>
            <a:endParaRPr lang="en-CA"/>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627018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6D5CA79-28FD-4E06-B835-943B40EB820E}" type="slidenum">
              <a:rPr lang="en-CA"/>
              <a:pPr/>
              <a:t>59</a:t>
            </a:fld>
            <a:endParaRPr lang="en-CA"/>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54696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672C98F-5DC6-4FB7-8671-BEF4D8F90814}" type="slidenum">
              <a:rPr lang="en-CA"/>
              <a:pPr/>
              <a:t>60</a:t>
            </a:fld>
            <a:endParaRPr lang="en-CA"/>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14982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EB3DACC0-A88A-4B42-9396-32030B72D630}" type="slidenum">
              <a:rPr lang="en-CA"/>
              <a:pPr/>
              <a:t>61</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5848076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6866A975-E91E-4367-86E7-C79CD82C40F6}" type="slidenum">
              <a:rPr lang="en-CA"/>
              <a:pPr/>
              <a:t>62</a:t>
            </a:fld>
            <a:endParaRPr lang="en-CA"/>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438301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922A9441-0857-4357-9B48-7B515D3D0562}" type="slidenum">
              <a:rPr lang="en-CA"/>
              <a:pPr/>
              <a:t>63</a:t>
            </a:fld>
            <a:endParaRPr lang="en-CA"/>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349527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0CB59CF-E979-4AFA-BECC-63D50B750834}" type="slidenum">
              <a:rPr lang="en-CA"/>
              <a:pPr/>
              <a:t>64</a:t>
            </a:fld>
            <a:endParaRPr lang="en-CA"/>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866161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F40EBFD6-DCFA-48F0-9582-BBACB7980EAD}" type="slidenum">
              <a:rPr lang="en-CA"/>
              <a:pPr/>
              <a:t>65</a:t>
            </a:fld>
            <a:endParaRPr lang="en-CA"/>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73038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96F2478B-4268-4537-9075-B5DCCAFB259A}" type="slidenum">
              <a:rPr lang="en-CA"/>
              <a:pPr/>
              <a:t>30</a:t>
            </a:fld>
            <a:endParaRPr lang="en-CA"/>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528525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12184CF-C471-4526-BB2D-86DF3ED0B28D}" type="slidenum">
              <a:rPr lang="en-CA"/>
              <a:pPr/>
              <a:t>66</a:t>
            </a:fld>
            <a:endParaRPr lang="en-CA"/>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141573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8D168EE8-3B99-4887-AFD1-48C10C840C24}" type="slidenum">
              <a:rPr lang="en-CA"/>
              <a:pPr/>
              <a:t>67</a:t>
            </a:fld>
            <a:endParaRPr lang="en-CA"/>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26575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1503B848-F181-49DC-A110-48E12D213C30}" type="slidenum">
              <a:rPr lang="en-CA"/>
              <a:pPr/>
              <a:t>69</a:t>
            </a:fld>
            <a:endParaRPr lang="en-CA"/>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682070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EB38F1CB-F238-4D12-BB43-3EC84DABB7AE}" type="slidenum">
              <a:rPr lang="en-CA"/>
              <a:pPr/>
              <a:t>70</a:t>
            </a:fld>
            <a:endParaRPr lang="en-CA"/>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462058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3F05AFE5-F4FC-4A5F-BB69-41E7F90D7F07}" type="slidenum">
              <a:rPr lang="en-CA"/>
              <a:pPr/>
              <a:t>71</a:t>
            </a:fld>
            <a:endParaRPr lang="en-CA"/>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843791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30BCD2DE-69BE-45DA-BFC5-73F0E05FBA9F}" type="slidenum">
              <a:rPr lang="en-CA"/>
              <a:pPr/>
              <a:t>72</a:t>
            </a:fld>
            <a:endParaRPr lang="en-CA"/>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524428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5E735DAB-689C-4B0C-9BAB-41B56C3DAAF6}" type="slidenum">
              <a:rPr lang="en-CA"/>
              <a:pPr/>
              <a:t>73</a:t>
            </a:fld>
            <a:endParaRPr lang="en-CA"/>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031626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A6901F64-04F1-4DA9-BA38-FB7728A54531}" type="slidenum">
              <a:rPr lang="en-CA"/>
              <a:pPr/>
              <a:t>74</a:t>
            </a:fld>
            <a:endParaRPr lang="en-CA"/>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873697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455DB3A-179B-4122-B96B-E6E93AD803D7}" type="slidenum">
              <a:rPr lang="en-CA"/>
              <a:pPr/>
              <a:t>75</a:t>
            </a:fld>
            <a:endParaRPr lang="en-CA"/>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725135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6E5588F3-91E6-4433-887A-7A37465B1284}" type="slidenum">
              <a:rPr lang="en-CA"/>
              <a:pPr/>
              <a:t>76</a:t>
            </a:fld>
            <a:endParaRPr lang="en-CA"/>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82643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DAFC6A9E-6334-421F-AB50-3E13064AD6DD}" type="slidenum">
              <a:rPr lang="en-CA"/>
              <a:pPr/>
              <a:t>31</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2783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927BB7A5-8C5B-4642-A4EA-1612E67BE69F}" type="slidenum">
              <a:rPr lang="en-CA"/>
              <a:pPr/>
              <a:t>77</a:t>
            </a:fld>
            <a:endParaRPr lang="en-CA"/>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822824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70E3CFE9-95C8-403B-B79F-B3F007C98BBA}" type="slidenum">
              <a:rPr lang="en-CA"/>
              <a:pPr/>
              <a:t>78</a:t>
            </a:fld>
            <a:endParaRPr lang="en-CA"/>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0442698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18977EAD-5004-4D09-B462-C9A3962659E7}" type="slidenum">
              <a:rPr lang="en-CA"/>
              <a:pPr/>
              <a:t>79</a:t>
            </a:fld>
            <a:endParaRPr lang="en-CA"/>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521271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821964C5-D628-489A-A564-D6D513D2E6C4}" type="slidenum">
              <a:rPr lang="en-CA"/>
              <a:pPr/>
              <a:t>80</a:t>
            </a:fld>
            <a:endParaRPr lang="en-CA"/>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3427256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EF55249C-6A8D-4BF0-8568-9E2FEA579F6F}" type="slidenum">
              <a:rPr lang="en-CA"/>
              <a:pPr/>
              <a:t>81</a:t>
            </a:fld>
            <a:endParaRPr lang="en-CA"/>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933179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3780E9C-034B-4D83-8496-335A7C6001BA}" type="slidenum">
              <a:rPr lang="en-CA"/>
              <a:pPr/>
              <a:t>82</a:t>
            </a:fld>
            <a:endParaRPr lang="en-CA"/>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9342281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47BE89A0-6914-478C-9CB8-CDE1003EB4A4}" type="slidenum">
              <a:rPr lang="en-CA"/>
              <a:pPr/>
              <a:t>83</a:t>
            </a:fld>
            <a:endParaRPr lang="en-CA"/>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8572888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BE2E3C46-D8D2-400C-81B2-C5D1E6CFAA9E}" type="slidenum">
              <a:rPr lang="en-CA"/>
              <a:pPr/>
              <a:t>84</a:t>
            </a:fld>
            <a:endParaRPr lang="en-CA"/>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1892205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C4E1DE1A-CED1-4C93-BE80-8353ADDD3355}" type="slidenum">
              <a:rPr lang="en-CA"/>
              <a:pPr/>
              <a:t>85</a:t>
            </a:fld>
            <a:endParaRPr lang="en-CA"/>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398945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2C48E5C-5684-45ED-BB12-B02062AC900D}" type="slidenum">
              <a:rPr lang="en-CA"/>
              <a:pPr/>
              <a:t>94</a:t>
            </a:fld>
            <a:endParaRPr lang="en-CA"/>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53399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51E388E4-4DE0-4A15-BCBA-C2F4FF7E56A4}" type="slidenum">
              <a:rPr lang="en-CA"/>
              <a:pPr/>
              <a:t>32</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1410572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8B832EF-C3EE-488D-9AE4-E84928ACC7E1}" type="slidenum">
              <a:rPr lang="en-CA"/>
              <a:pPr/>
              <a:t>95</a:t>
            </a:fld>
            <a:endParaRPr lang="en-CA"/>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431767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C97DB13-D1A5-40D2-BF7F-134BD7A327F5}" type="slidenum">
              <a:rPr lang="en-CA"/>
              <a:pPr/>
              <a:t>96</a:t>
            </a:fld>
            <a:endParaRPr lang="en-CA"/>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527005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503B50C-F3A6-4DD5-8AF6-35DAE0CDBA2D}" type="slidenum">
              <a:rPr lang="en-CA"/>
              <a:pPr/>
              <a:t>98</a:t>
            </a:fld>
            <a:endParaRPr lang="en-CA"/>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8588094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24942EF-8F2B-493A-83D1-2B74E1C36919}" type="slidenum">
              <a:rPr lang="en-CA"/>
              <a:pPr/>
              <a:t>99</a:t>
            </a:fld>
            <a:endParaRPr lang="en-CA"/>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235640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5CD14D41-9C53-4947-8D9A-36EBA8ECEA96}" type="slidenum">
              <a:rPr lang="en-CA"/>
              <a:pPr/>
              <a:t>101</a:t>
            </a:fld>
            <a:endParaRPr lang="en-CA"/>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214281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17E2729-350C-4B63-A809-23C311006ABC}" type="slidenum">
              <a:rPr lang="en-CA"/>
              <a:pPr/>
              <a:t>102</a:t>
            </a:fld>
            <a:endParaRPr lang="en-CA"/>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740005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4C890B4D-A0A1-4FCB-9D5F-F262206BD0AD}" type="slidenum">
              <a:rPr lang="en-CA"/>
              <a:pPr/>
              <a:t>103</a:t>
            </a:fld>
            <a:endParaRPr lang="en-CA"/>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0647515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F50283DB-CCEB-4FB6-A5B8-6A66431B13CF}" type="slidenum">
              <a:rPr lang="en-CA"/>
              <a:pPr/>
              <a:t>104</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44073318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E8DB7A28-9E1F-4139-95E8-C0EA3CFF11D7}" type="slidenum">
              <a:rPr lang="en-CA"/>
              <a:pPr/>
              <a:t>106</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398904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7421314-B6D7-4187-BDB3-62D7D662E964}" type="slidenum">
              <a:rPr lang="en-CA"/>
              <a:pPr/>
              <a:t>107</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80567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EE01C989-87E0-45C9-917E-36478A618288}" type="slidenum">
              <a:rPr lang="en-CA"/>
              <a:pPr/>
              <a:t>33</a:t>
            </a:fld>
            <a:endParaRPr lang="en-CA"/>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9652511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D5AA6444-E54E-47C2-93E1-129D28E7FE45}" type="slidenum">
              <a:rPr lang="en-CA"/>
              <a:pPr/>
              <a:t>108</a:t>
            </a:fld>
            <a:endParaRPr lang="en-CA"/>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789238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E765B5C5-FA3D-4859-95D5-ECD4367FCFBB}" type="slidenum">
              <a:rPr lang="en-CA"/>
              <a:pPr/>
              <a:t>109</a:t>
            </a:fld>
            <a:endParaRPr lang="en-CA"/>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2579592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619E4559-B560-4C15-A1CA-66F93B344A2E}" type="slidenum">
              <a:rPr lang="en-CA"/>
              <a:pPr/>
              <a:t>110</a:t>
            </a:fld>
            <a:endParaRPr lang="en-CA"/>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9772758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FEA8D408-C701-4213-9589-C8773BA4A125}" type="slidenum">
              <a:rPr lang="en-CA"/>
              <a:pPr/>
              <a:t>111</a:t>
            </a:fld>
            <a:endParaRPr lang="en-CA"/>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3687292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2D350FE6-E51F-4F41-89F3-1A054462E123}" type="slidenum">
              <a:rPr lang="en-CA"/>
              <a:pPr/>
              <a:t>112</a:t>
            </a:fld>
            <a:endParaRPr lang="en-CA"/>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40597608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E53E8D21-C110-466E-B3B6-06D606BE39AF}" type="slidenum">
              <a:rPr lang="en-CA"/>
              <a:pPr/>
              <a:t>113</a:t>
            </a:fld>
            <a:endParaRPr lang="en-CA"/>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643554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2F25743-4A4B-4443-9ED3-69481AFBA7F9}" type="slidenum">
              <a:rPr lang="en-CA"/>
              <a:pPr/>
              <a:t>114</a:t>
            </a:fld>
            <a:endParaRPr lang="en-CA"/>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1090385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7B9EEB65-7758-49DB-BB4D-2E470B0806E5}" type="slidenum">
              <a:rPr lang="en-CA"/>
              <a:pPr/>
              <a:t>115</a:t>
            </a:fld>
            <a:endParaRPr lang="en-CA"/>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2250341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BAF6D119-C4E2-4E0C-B4C7-2A3D55935EC9}" type="slidenum">
              <a:rPr lang="en-CA"/>
              <a:pPr/>
              <a:t>116</a:t>
            </a:fld>
            <a:endParaRPr lang="en-CA"/>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79365428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C2F0F238-BDBF-4298-8296-C90EE49B8A5B}" type="slidenum">
              <a:rPr lang="en-CA"/>
              <a:pPr/>
              <a:t>117</a:t>
            </a:fld>
            <a:endParaRPr lang="en-CA"/>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312739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0DB78191-FEC3-432B-B792-ADE7F119DBE8}" type="slidenum">
              <a:rPr lang="en-CA"/>
              <a:pPr/>
              <a:t>34</a:t>
            </a:fld>
            <a:endParaRPr lang="en-CA"/>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27557100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68944C9-5722-44C4-81DE-1E3DC0B4FCA5}" type="slidenum">
              <a:rPr lang="en-CA"/>
              <a:pPr/>
              <a:t>118</a:t>
            </a:fld>
            <a:endParaRPr lang="en-CA"/>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3493176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387B1F59-A280-4DAD-96B2-A287E1156C58}" type="slidenum">
              <a:rPr lang="en-CA"/>
              <a:pPr/>
              <a:t>119</a:t>
            </a:fld>
            <a:endParaRPr lang="en-CA"/>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6853275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066BA3B-7374-471E-B860-DBD5CCDD7B42}" type="slidenum">
              <a:rPr lang="en-CA"/>
              <a:pPr/>
              <a:t>120</a:t>
            </a:fld>
            <a:endParaRPr lang="en-CA"/>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4488745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56F000A4-8136-4F89-AF54-A1E2074CDBBC}" type="slidenum">
              <a:rPr lang="en-CA"/>
              <a:pPr/>
              <a:t>121</a:t>
            </a:fld>
            <a:endParaRPr lang="en-CA"/>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5095399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660543A-4244-4A8D-9BC7-8904A4DA7AD1}" type="slidenum">
              <a:rPr lang="en-CA"/>
              <a:pPr/>
              <a:t>122</a:t>
            </a:fld>
            <a:endParaRPr lang="en-CA"/>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72938095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6DEA43B-43A6-4BB6-AC02-8675D7F7356D}" type="slidenum">
              <a:rPr lang="en-CA"/>
              <a:pPr/>
              <a:t>123</a:t>
            </a:fld>
            <a:endParaRPr lang="en-CA"/>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7546158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BB1E2F7B-963E-4670-AF85-D09501DD484E}" type="slidenum">
              <a:rPr lang="en-CA"/>
              <a:pPr/>
              <a:t>124</a:t>
            </a:fld>
            <a:endParaRPr lang="en-CA"/>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16613603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7DEABAD9-DBB9-4E78-8D72-0FBA143FB7FA}" type="slidenum">
              <a:rPr lang="en-CA"/>
              <a:pPr/>
              <a:t>125</a:t>
            </a:fld>
            <a:endParaRPr lang="en-CA"/>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623185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DEEFE16-ABB5-46BF-B262-8943A2050633}" type="slidenum">
              <a:rPr lang="en-CA"/>
              <a:pPr/>
              <a:t>126</a:t>
            </a:fld>
            <a:endParaRPr lang="en-CA"/>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269181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FC018A03-DFDC-45BD-AC76-248EBCC5ADDA}" type="slidenum">
              <a:rPr lang="en-CA"/>
              <a:pPr/>
              <a:t>127</a:t>
            </a:fld>
            <a:endParaRPr lang="en-CA"/>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56083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63540B3-A68B-4856-88ED-DF8B445963F2}" type="slidenum">
              <a:rPr lang="en-CA"/>
              <a:pPr/>
              <a:t>35</a:t>
            </a:fld>
            <a:endParaRPr lang="en-CA"/>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7669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CFF78980-635D-49F2-BD50-8A170DC5887F}" type="slidenum">
              <a:rPr lang="en-CA"/>
              <a:pPr/>
              <a:t>128</a:t>
            </a:fld>
            <a:endParaRPr lang="en-CA"/>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7105892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AD447D1E-1BCA-4EF1-974F-A6A1791C6E95}" type="slidenum">
              <a:rPr lang="en-CA"/>
              <a:pPr/>
              <a:t>129</a:t>
            </a:fld>
            <a:endParaRPr lang="en-CA"/>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51740921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3F8E2A11-9906-4894-8F12-3338CADB7B90}" type="slidenum">
              <a:rPr lang="en-CA"/>
              <a:pPr/>
              <a:t>130</a:t>
            </a:fld>
            <a:endParaRPr lang="en-CA"/>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85419580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5C7D78B7-A983-4F4E-B791-4F61A9E214AA}" type="slidenum">
              <a:rPr lang="en-CA"/>
              <a:pPr/>
              <a:t>131</a:t>
            </a:fld>
            <a:endParaRPr lang="en-CA"/>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0046923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575E01A-0338-4544-BFF3-F2E75261E9C0}" type="slidenum">
              <a:rPr lang="en-CA"/>
              <a:pPr/>
              <a:t>132</a:t>
            </a:fld>
            <a:endParaRPr lang="en-CA"/>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3938804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48049615-918C-47C7-A4C3-48793CD496C6}" type="slidenum">
              <a:rPr lang="en-CA"/>
              <a:pPr/>
              <a:t>133</a:t>
            </a:fld>
            <a:endParaRPr lang="en-CA"/>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140583983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38DE751B-9575-495B-8E99-88496C6CC0E5}" type="slidenum">
              <a:rPr lang="en-CA"/>
              <a:pPr/>
              <a:t>134</a:t>
            </a:fld>
            <a:endParaRPr lang="en-CA"/>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9980269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6FF3162A-A65E-4155-B85F-5F260CBF6989}" type="slidenum">
              <a:rPr lang="en-CA"/>
              <a:pPr/>
              <a:t>135</a:t>
            </a:fld>
            <a:endParaRPr lang="en-CA"/>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37834277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EC7903CC-E233-49C0-9EEA-66279528F40A}" type="slidenum">
              <a:rPr lang="en-CA"/>
              <a:pPr/>
              <a:t>136</a:t>
            </a:fld>
            <a:endParaRPr lang="en-CA"/>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42123613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B7B8E580-1685-4788-A560-DC08DA2F74FD}" type="slidenum">
              <a:rPr lang="en-CA"/>
              <a:pPr/>
              <a:t>137</a:t>
            </a:fld>
            <a:endParaRPr lang="en-CA"/>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en-US" sz="1800"/>
          </a:p>
        </p:txBody>
      </p:sp>
    </p:spTree>
    <p:extLst>
      <p:ext uri="{BB962C8B-B14F-4D97-AF65-F5344CB8AC3E}">
        <p14:creationId xmlns:p14="http://schemas.microsoft.com/office/powerpoint/2010/main" val="2644281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endParaRPr kumimoji="0" lang="en-US" dirty="0"/>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30" name="Date Placeholder 29"/>
          <p:cNvSpPr>
            <a:spLocks noGrp="1"/>
          </p:cNvSpPr>
          <p:nvPr>
            <p:ph type="dt" sz="half" idx="10"/>
          </p:nvPr>
        </p:nvSpPr>
        <p:spPr/>
        <p:txBody>
          <a:bodyPr/>
          <a:lstStyle>
            <a:lvl1pPr>
              <a:defRPr>
                <a:solidFill>
                  <a:srgbClr val="FFFFFF"/>
                </a:solidFill>
              </a:defRPr>
            </a:lvl1pPr>
            <a:extLst/>
          </a:lstStyle>
          <a:p>
            <a:fld id="{34541C09-929F-4DE2-9A68-FB9210D2B088}" type="datetime2">
              <a:rPr lang="en-US" smtClean="0"/>
              <a:t>Tuesday, May 30, 2023</a:t>
            </a:fld>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
        <p:nvSpPr>
          <p:cNvPr id="8" name="Footer Placeholder 21"/>
          <p:cNvSpPr txBox="1">
            <a:spLocks/>
          </p:cNvSpPr>
          <p:nvPr/>
        </p:nvSpPr>
        <p:spPr>
          <a:xfrm>
            <a:off x="3429000" y="6248400"/>
            <a:ext cx="4343400" cy="517525"/>
          </a:xfrm>
          <a:prstGeom prst="rect">
            <a:avLst/>
          </a:prstGeom>
        </p:spPr>
        <p:txBody>
          <a:bodyPr vert="horz" anchor="b"/>
          <a:lstStyle>
            <a:lvl1pPr algn="ctr" eaLnBrk="1" latinLnBrk="0" hangingPunct="1">
              <a:defRPr kumimoji="0" sz="1000">
                <a:solidFill>
                  <a:schemeClr val="tx1"/>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sng" strike="noStrike" kern="1200" cap="none" spc="0" normalizeH="0" baseline="0" noProof="0" dirty="0">
                <a:ln>
                  <a:noFill/>
                </a:ln>
                <a:solidFill>
                  <a:schemeClr val="tx1"/>
                </a:solidFill>
                <a:effectLst/>
                <a:uLnTx/>
                <a:uFillTx/>
                <a:latin typeface="+mn-lt"/>
                <a:ea typeface="+mn-ea"/>
                <a:cs typeface="+mn-cs"/>
              </a:rPr>
              <a:t>Database Management Systems</a:t>
            </a:r>
            <a:endParaRPr kumimoji="0" lang="en-US" sz="1000" b="0"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Manjunatha A S, Dept. of CSE</a:t>
            </a:r>
          </a:p>
        </p:txBody>
      </p:sp>
    </p:spTree>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FD68F3-EC9C-4A9C-872F-1838ECC6DADE}"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AD6A220-A9C2-43C4-8851-A7FD48CC9416}"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637FD8-FCA8-450F-8E3F-572D4068C59C}"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E6F3C4-5611-4853-A545-9F0E3AB8F57F}"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BF3344-AFB0-432C-B20C-04372CD6FE40}"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B271FE-8277-4AC5-9A8A-336C4E6BD191}" type="datetime2">
              <a:rPr lang="en-US" smtClean="0"/>
              <a:t>Tuesday, May 30, 2023</a:t>
            </a:fld>
            <a:endParaRPr lang="en-US"/>
          </a:p>
        </p:txBody>
      </p:sp>
      <p:sp>
        <p:nvSpPr>
          <p:cNvPr id="7" name="Slide Number Placeholder 6"/>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4384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BDDC36-BEEA-4199-B8D8-91F577F3DCB6}" type="datetime2">
              <a:rPr lang="en-US" smtClean="0"/>
              <a:t>Tuesday, May 30, 2023</a:t>
            </a:fld>
            <a:endParaRPr lang="en-US"/>
          </a:p>
        </p:txBody>
      </p:sp>
      <p:sp>
        <p:nvSpPr>
          <p:cNvPr id="9" name="Slide Number Placeholder 8"/>
          <p:cNvSpPr>
            <a:spLocks noGrp="1"/>
          </p:cNvSpPr>
          <p:nvPr>
            <p:ph type="sldNum" sz="quarter" idx="12"/>
          </p:nvPr>
        </p:nvSpPr>
        <p:spPr/>
        <p:txBody>
          <a:bodyPr/>
          <a:lstStyle/>
          <a:p>
            <a:fld id="{CAB7B898-8492-4198-9088-587B79373852}" type="slidenum">
              <a:rPr lang="en-US" smtClean="0"/>
              <a:pPr/>
              <a:t>‹#›</a:t>
            </a:fld>
            <a:endParaRPr lang="en-US"/>
          </a:p>
        </p:txBody>
      </p:sp>
      <p:sp>
        <p:nvSpPr>
          <p:cNvPr id="10" name="Footer Placeholder 21"/>
          <p:cNvSpPr>
            <a:spLocks noGrp="1"/>
          </p:cNvSpPr>
          <p:nvPr>
            <p:ph type="ftr" sz="quarter" idx="1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C4C7F0-B2F5-45D9-8381-471CF174E9E3}" type="datetime2">
              <a:rPr lang="en-US" smtClean="0"/>
              <a:t>Tuesday, May 30, 2023</a:t>
            </a:fld>
            <a:endParaRPr lang="en-US"/>
          </a:p>
        </p:txBody>
      </p:sp>
      <p:sp>
        <p:nvSpPr>
          <p:cNvPr id="5" name="Slide Number Placeholder 4"/>
          <p:cNvSpPr>
            <a:spLocks noGrp="1"/>
          </p:cNvSpPr>
          <p:nvPr>
            <p:ph type="sldNum" sz="quarter" idx="12"/>
          </p:nvPr>
        </p:nvSpPr>
        <p:spPr/>
        <p:txBody>
          <a:bodyPr/>
          <a:lstStyle/>
          <a:p>
            <a:fld id="{CAB7B898-8492-4198-9088-587B79373852}" type="slidenum">
              <a:rPr lang="en-US" smtClean="0"/>
              <a:pPr/>
              <a:t>‹#›</a:t>
            </a:fld>
            <a:endParaRPr lang="en-US"/>
          </a:p>
        </p:txBody>
      </p:sp>
      <p:sp>
        <p:nvSpPr>
          <p:cNvPr id="6"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13981-3A5C-437C-AD94-34C388E67353}" type="datetime2">
              <a:rPr lang="en-US" smtClean="0"/>
              <a:t>Tuesday, May 30, 2023</a:t>
            </a:fld>
            <a:endParaRPr lang="en-US"/>
          </a:p>
        </p:txBody>
      </p:sp>
      <p:sp>
        <p:nvSpPr>
          <p:cNvPr id="4" name="Slide Number Placeholder 3"/>
          <p:cNvSpPr>
            <a:spLocks noGrp="1"/>
          </p:cNvSpPr>
          <p:nvPr>
            <p:ph type="sldNum" sz="quarter" idx="12"/>
          </p:nvPr>
        </p:nvSpPr>
        <p:spPr/>
        <p:txBody>
          <a:bodyPr/>
          <a:lstStyle/>
          <a:p>
            <a:fld id="{CAB7B898-8492-4198-9088-587B79373852}" type="slidenum">
              <a:rPr lang="en-US" smtClean="0"/>
              <a:pPr/>
              <a:t>‹#›</a:t>
            </a:fld>
            <a:endParaRPr lang="en-US"/>
          </a:p>
        </p:txBody>
      </p:sp>
      <p:sp>
        <p:nvSpPr>
          <p:cNvPr id="5"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72CA5-8DF4-4F16-A9B5-7D631A961B76}" type="datetime2">
              <a:rPr lang="en-US" smtClean="0"/>
              <a:t>Tuesday, May 30, 2023</a:t>
            </a:fld>
            <a:endParaRPr lang="en-US"/>
          </a:p>
        </p:txBody>
      </p:sp>
      <p:sp>
        <p:nvSpPr>
          <p:cNvPr id="7" name="Slide Number Placeholder 6"/>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152400" y="6324600"/>
            <a:ext cx="1920240" cy="365760"/>
          </a:xfrm>
        </p:spPr>
        <p:txBody>
          <a:bodyPr/>
          <a:lstStyle/>
          <a:p>
            <a:fld id="{52819CB9-2047-433C-AC5D-484472657887}"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
        <p:nvSpPr>
          <p:cNvPr id="8"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51BD3F-6067-485A-8C93-160DE0835636}" type="datetime2">
              <a:rPr lang="en-US" smtClean="0"/>
              <a:t>Tuesday, May 30, 2023</a:t>
            </a:fld>
            <a:endParaRPr lang="en-US"/>
          </a:p>
        </p:txBody>
      </p:sp>
      <p:sp>
        <p:nvSpPr>
          <p:cNvPr id="7" name="Slide Number Placeholder 6"/>
          <p:cNvSpPr>
            <a:spLocks noGrp="1"/>
          </p:cNvSpPr>
          <p:nvPr>
            <p:ph type="sldNum" sz="quarter" idx="12"/>
          </p:nvPr>
        </p:nvSpPr>
        <p:spPr/>
        <p:txBody>
          <a:body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76E31B-9471-4DF9-A51F-40EE3A2FFB27}"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CAB7B898-8492-4198-9088-587B79373852}" type="slidenum">
              <a:rPr lang="en-US" smtClean="0"/>
              <a:pPr/>
              <a:t>‹#›</a:t>
            </a:fld>
            <a:endParaRPr lang="en-US"/>
          </a:p>
        </p:txBody>
      </p:sp>
      <p:sp>
        <p:nvSpPr>
          <p:cNvPr id="7" name="Footer Placeholder 21"/>
          <p:cNvSpPr>
            <a:spLocks noGrp="1"/>
          </p:cNvSpPr>
          <p:nvPr>
            <p:ph type="ftr" sz="quarter" idx="3"/>
          </p:nvPr>
        </p:nvSpPr>
        <p:spPr>
          <a:xfrm>
            <a:off x="24384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5FF027-22A9-4855-92E6-B0FE1757AFAF}"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CAB7B898-8492-4198-9088-587B79373852}" type="slidenum">
              <a:rPr lang="en-US" smtClean="0"/>
              <a:pPr/>
              <a:t>‹#›</a:t>
            </a:fld>
            <a:endParaRPr lang="en-US"/>
          </a:p>
        </p:txBody>
      </p:sp>
      <p:sp>
        <p:nvSpPr>
          <p:cNvPr id="7"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749707-6817-4988-B67E-EBEB58464173}" type="datetime2">
              <a:rPr lang="en-US" smtClean="0"/>
              <a:t>Tuesday, May 30, 2023</a:t>
            </a:fld>
            <a:endParaRPr lang="en-US"/>
          </a:p>
        </p:txBody>
      </p:sp>
      <p:sp>
        <p:nvSpPr>
          <p:cNvPr id="5" name="Slide Number Placeholder 4"/>
          <p:cNvSpPr>
            <a:spLocks noGrp="1"/>
          </p:cNvSpPr>
          <p:nvPr>
            <p:ph type="sldNum" sz="quarter" idx="12"/>
          </p:nvPr>
        </p:nvSpPr>
        <p:spPr/>
        <p:txBody>
          <a:bodyPr/>
          <a:lstStyle/>
          <a:p>
            <a:fld id="{CAB7B898-8492-4198-9088-587B79373852}" type="slidenum">
              <a:rPr lang="en-US" smtClean="0"/>
              <a:pPr/>
              <a:t>‹#›</a:t>
            </a:fld>
            <a:endParaRPr lang="en-US"/>
          </a:p>
        </p:txBody>
      </p:sp>
      <p:sp>
        <p:nvSpPr>
          <p:cNvPr id="6" name="Footer Placeholder 21"/>
          <p:cNvSpPr txBox="1">
            <a:spLocks/>
          </p:cNvSpPr>
          <p:nvPr userDrawn="1"/>
        </p:nvSpPr>
        <p:spPr>
          <a:xfrm>
            <a:off x="25908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sng" strike="noStrike" kern="1200" cap="none" spc="0" normalizeH="0" baseline="0" noProof="0" dirty="0">
                <a:ln>
                  <a:noFill/>
                </a:ln>
                <a:solidFill>
                  <a:schemeClr val="tx1"/>
                </a:solidFill>
                <a:effectLst/>
                <a:uLnTx/>
                <a:uFillTx/>
                <a:latin typeface="+mn-lt"/>
                <a:ea typeface="+mn-ea"/>
                <a:cs typeface="+mn-cs"/>
              </a:rPr>
              <a:t>Database Management Systems</a:t>
            </a:r>
            <a:endParaRPr kumimoji="0" lang="en-US" sz="1000" b="0" i="0" u="sng"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Manjunatha A S, Dept. of CSE</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FB64FA-9EF3-48FF-BE61-8D9130ACC0FA}" type="datetime2">
              <a:rPr lang="en-US" smtClean="0"/>
              <a:t>Tuesday, May 30, 2023</a:t>
            </a:fld>
            <a:endParaRPr lang="en-US"/>
          </a:p>
        </p:txBody>
      </p:sp>
      <p:sp>
        <p:nvSpPr>
          <p:cNvPr id="5" name="Footer Placeholder 4"/>
          <p:cNvSpPr>
            <a:spLocks noGrp="1"/>
          </p:cNvSpPr>
          <p:nvPr>
            <p:ph type="ftr" sz="quarter" idx="11"/>
          </p:nvPr>
        </p:nvSpPr>
        <p:spPr/>
        <p:txBody>
          <a:bodyPr/>
          <a:lstStyle/>
          <a:p>
            <a:r>
              <a:rPr kumimoji="0"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9192422"/>
      </p:ext>
    </p:extLst>
  </p:cSld>
  <p:clrMapOvr>
    <a:masterClrMapping/>
  </p:clrMapOvr>
  <p:transition>
    <p:dissolv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CA6F92-CCDB-481E-A232-CF0BE40C6335}"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85322881"/>
      </p:ext>
    </p:extLst>
  </p:cSld>
  <p:clrMapOvr>
    <a:masterClrMapping/>
  </p:clrMapOvr>
  <p:transition>
    <p:dissolv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54CF7-BF77-452A-9358-2EA02AC3E9B9}"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33908773"/>
      </p:ext>
    </p:extLst>
  </p:cSld>
  <p:clrMapOvr>
    <a:masterClrMapping/>
  </p:clrMapOvr>
  <p:transition>
    <p:dissolv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6F1CDF-FD44-4A5B-8B79-D2DD14D9AFD7}" type="datetime2">
              <a:rPr lang="en-US" smtClean="0"/>
              <a:t>Tuesday, May 30,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00317577"/>
      </p:ext>
    </p:extLst>
  </p:cSld>
  <p:clrMapOvr>
    <a:masterClrMapping/>
  </p:clrMapOvr>
  <p:transition>
    <p:dissolv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89E270-272B-4F39-9B1E-FFD3F763EA7A}" type="datetime2">
              <a:rPr lang="en-US" smtClean="0"/>
              <a:t>Tuesday, May 30, 2023</a:t>
            </a:fld>
            <a:endParaRPr lang="en-US"/>
          </a:p>
        </p:txBody>
      </p:sp>
      <p:sp>
        <p:nvSpPr>
          <p:cNvPr id="8" name="Footer Placeholder 7"/>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317311"/>
      </p:ext>
    </p:extLst>
  </p:cSld>
  <p:clrMapOvr>
    <a:masterClrMapping/>
  </p:clrMapOvr>
  <p:transition>
    <p:dissolv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C6F04-CFC0-4BE1-9C78-FCCA84BE0BE2}" type="datetime2">
              <a:rPr lang="en-US" smtClean="0"/>
              <a:t>Tuesday, May 30, 2023</a:t>
            </a:fld>
            <a:endParaRPr lang="en-US"/>
          </a:p>
        </p:txBody>
      </p:sp>
      <p:sp>
        <p:nvSpPr>
          <p:cNvPr id="4" name="Footer Placeholder 3"/>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2257240"/>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9FEEFF-DA53-4A6A-8DF8-0061CBB5FC96}" type="datetime2">
              <a:rPr lang="en-US" smtClean="0"/>
              <a:t>Tuesday, May 30, 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9"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BB83D8-187B-4946-805B-5465C3AF5818}" type="datetime2">
              <a:rPr lang="en-US" smtClean="0"/>
              <a:t>Tuesday, May 30, 2023</a:t>
            </a:fld>
            <a:endParaRPr lang="en-US"/>
          </a:p>
        </p:txBody>
      </p:sp>
      <p:sp>
        <p:nvSpPr>
          <p:cNvPr id="3" name="Footer Placeholder 2"/>
          <p:cNvSpPr>
            <a:spLocks noGrp="1"/>
          </p:cNvSpPr>
          <p:nvPr>
            <p:ph type="ftr" sz="quarter" idx="11"/>
          </p:nvPr>
        </p:nvSpPr>
        <p:spPr/>
        <p:txBody>
          <a:bodyPr/>
          <a:lstStyle/>
          <a:p>
            <a:r>
              <a:rPr lang="en-US"/>
              <a:t>DEPT OF CSE,AIET,MIJAR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8144386"/>
      </p:ext>
    </p:extLst>
  </p:cSld>
  <p:clrMapOvr>
    <a:masterClrMapping/>
  </p:clrMapOvr>
  <p:transition>
    <p:dissolv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A4FA334-EBD1-4E64-BC07-2CEA62F21507}" type="datetime2">
              <a:rPr lang="en-US" smtClean="0"/>
              <a:t>Tuesday, May 30,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4023802"/>
      </p:ext>
    </p:extLst>
  </p:cSld>
  <p:clrMapOvr>
    <a:masterClrMapping/>
  </p:clrMapOvr>
  <p:transition>
    <p:dissolv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4279B-5932-4F34-AA98-053AB5EC9CB2}" type="datetime2">
              <a:rPr lang="en-US" smtClean="0"/>
              <a:t>Tuesday, May 30, 2023</a:t>
            </a:fld>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42366160"/>
      </p:ext>
    </p:extLst>
  </p:cSld>
  <p:clrMapOvr>
    <a:masterClrMapping/>
  </p:clrMapOvr>
  <p:transition>
    <p:dissolv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8BEB-B1E1-40FD-8073-A035F13D24FC}"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2686486"/>
      </p:ext>
    </p:extLst>
  </p:cSld>
  <p:clrMapOvr>
    <a:masterClrMapping/>
  </p:clrMapOvr>
  <p:hf hd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8BEB-B1E1-40FD-8073-A035F13D24FC}"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5870673"/>
      </p:ext>
    </p:extLst>
  </p:cSld>
  <p:clrMapOvr>
    <a:masterClrMapping/>
  </p:clrMapOvr>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8BEB-B1E1-40FD-8073-A035F13D24FC}"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6653047"/>
      </p:ext>
    </p:extLst>
  </p:cSld>
  <p:clrMapOvr>
    <a:masterClrMapping/>
  </p:clrMapOvr>
  <p:hf hd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8BEB-B1E1-40FD-8073-A035F13D24FC}"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3022991"/>
      </p:ext>
    </p:extLst>
  </p:cSld>
  <p:clrMapOvr>
    <a:masterClrMapping/>
  </p:clrMapOvr>
  <p:hf hd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138BEB-B1E1-40FD-8073-A035F13D24FC}"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8710370"/>
      </p:ext>
    </p:extLst>
  </p:cSld>
  <p:clrMapOvr>
    <a:masterClrMapping/>
  </p:clrMapOvr>
  <p:hf hd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F0612E-037E-4A2D-B9FA-F380DACA633F}"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7451538"/>
      </p:ext>
    </p:extLst>
  </p:cSld>
  <p:clrMapOvr>
    <a:masterClrMapping/>
  </p:clrMapOvr>
  <p:transition>
    <p:dissolv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207CFA-B10E-4705-894C-9CAF06D145E6}" type="datetime2">
              <a:rPr lang="en-US" smtClean="0"/>
              <a:t>Tuesday, May 30, 2023</a:t>
            </a:fld>
            <a:endParaRPr lang="en-US"/>
          </a:p>
        </p:txBody>
      </p:sp>
      <p:sp>
        <p:nvSpPr>
          <p:cNvPr id="5" name="Footer Placeholder 4"/>
          <p:cNvSpPr>
            <a:spLocks noGrp="1"/>
          </p:cNvSpPr>
          <p:nvPr>
            <p:ph type="ftr" sz="quarter" idx="11"/>
          </p:nvPr>
        </p:nvSpPr>
        <p:spPr/>
        <p:txBody>
          <a:bodyPr/>
          <a:lstStyle/>
          <a:p>
            <a:r>
              <a:rPr lang="en-US"/>
              <a:t>DEPT OF CSE,AIET,MIJAR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5859696"/>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987FA47-0B29-4303-A3F6-2713AADF72DC}" type="datetime2">
              <a:rPr lang="en-US" smtClean="0"/>
              <a:t>Tuesday, May 30, 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
        <p:nvSpPr>
          <p:cNvPr id="9"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D7C589-0BF0-40A6-A5A1-2BD234365E2D}" type="datetime2">
              <a:rPr lang="en-US" smtClean="0"/>
              <a:t>Tuesday, May 30, 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Footer Placeholder 21"/>
          <p:cNvSpPr>
            <a:spLocks noGrp="1"/>
          </p:cNvSpPr>
          <p:nvPr>
            <p:ph type="ftr" sz="quarter" idx="1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40C2DD2-1BDE-43AC-A5D7-B468ADCAC764}" type="datetime2">
              <a:rPr lang="en-US" smtClean="0"/>
              <a:t>Tuesday, May 30, 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
        <p:nvSpPr>
          <p:cNvPr id="7"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96564-0F3B-42EE-BF6A-54917EFC7F8C}" type="datetime2">
              <a:rPr lang="en-US" smtClean="0"/>
              <a:t>Tuesday, May 30, 2023</a:t>
            </a:fld>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5E55785-8F6B-4F8A-B62B-71B7CDFD31A4}" type="datetime2">
              <a:rPr lang="en-US" smtClean="0"/>
              <a:t>Tuesday, May 30, 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5E5888D-234E-47F4-92EF-A6E038EE3BC0}" type="datetime2">
              <a:rPr lang="en-US" smtClean="0"/>
              <a:t>Tuesday, May 30, 2023</a:t>
            </a:fld>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5"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Tree>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theme" Target="../theme/theme3.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2"/>
      </p:bgRef>
    </p:bg>
    <p:spTree>
      <p:nvGrpSpPr>
        <p:cNvPr id="1" name=""/>
        <p:cNvGrpSpPr/>
        <p:nvPr/>
      </p:nvGrpSpPr>
      <p:grpSpPr>
        <a:xfrm>
          <a:off x="0" y="0"/>
          <a:ext cx="0" cy="0"/>
          <a:chOff x="0" y="0"/>
          <a:chExt cx="0" cy="0"/>
        </a:xfrm>
      </p:grpSpPr>
      <p:sp>
        <p:nvSpPr>
          <p:cNvPr id="19" name="32-Point Star 18"/>
          <p:cNvSpPr/>
          <p:nvPr/>
        </p:nvSpPr>
        <p:spPr>
          <a:xfrm>
            <a:off x="8610600" y="6324600"/>
            <a:ext cx="457200" cy="457200"/>
          </a:xfrm>
          <a:prstGeom prst="star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a:spLocks/>
          </p:cNvSpPr>
          <p:nvPr/>
        </p:nvSpPr>
        <p:spPr bwMode="auto">
          <a:xfrm rot="18479735">
            <a:off x="5011345" y="43691"/>
            <a:ext cx="1280679" cy="7838368"/>
          </a:xfrm>
          <a:custGeom>
            <a:avLst>
              <a:gd name="A1" fmla="val 0"/>
              <a:gd name="A2" fmla="val 0"/>
              <a:gd name="A3" fmla="val 0"/>
              <a:gd name="A4" fmla="val 0"/>
              <a:gd name="A5" fmla="val 0"/>
              <a:gd name="A6" fmla="val 0"/>
              <a:gd name="A7" fmla="val 0"/>
              <a:gd name="A8" fmla="val 0"/>
            </a:avLst>
            <a:gdLst>
              <a:gd name="connsiteX0" fmla="*/ 4960 w 14960"/>
              <a:gd name="connsiteY0" fmla="*/ 59 h 10000"/>
              <a:gd name="connsiteX1" fmla="*/ 14960 w 14960"/>
              <a:gd name="connsiteY1" fmla="*/ 10000 h 10000"/>
              <a:gd name="connsiteX2" fmla="*/ 12386 w 14960"/>
              <a:gd name="connsiteY2" fmla="*/ 10000 h 10000"/>
              <a:gd name="connsiteX3" fmla="*/ 0 w 14960"/>
              <a:gd name="connsiteY3" fmla="*/ 7042 h 10000"/>
              <a:gd name="connsiteX4" fmla="*/ 4961 w 14960"/>
              <a:gd name="connsiteY4" fmla="*/ 0 h 10000"/>
              <a:gd name="connsiteX0" fmla="*/ 4960 w 14960"/>
              <a:gd name="connsiteY0" fmla="*/ 59 h 10000"/>
              <a:gd name="connsiteX1" fmla="*/ 13880 w 14960"/>
              <a:gd name="connsiteY1" fmla="*/ 1127 h 10000"/>
              <a:gd name="connsiteX2" fmla="*/ 14960 w 14960"/>
              <a:gd name="connsiteY2" fmla="*/ 10000 h 10000"/>
              <a:gd name="connsiteX3" fmla="*/ 12386 w 14960"/>
              <a:gd name="connsiteY3" fmla="*/ 10000 h 10000"/>
              <a:gd name="connsiteX4" fmla="*/ 0 w 14960"/>
              <a:gd name="connsiteY4" fmla="*/ 7042 h 10000"/>
              <a:gd name="connsiteX5" fmla="*/ 4961 w 14960"/>
              <a:gd name="connsiteY5" fmla="*/ 0 h 10000"/>
              <a:gd name="connsiteX0" fmla="*/ 0 w 10000"/>
              <a:gd name="connsiteY0" fmla="*/ 59 h 10000"/>
              <a:gd name="connsiteX1" fmla="*/ 8920 w 10000"/>
              <a:gd name="connsiteY1" fmla="*/ 1127 h 10000"/>
              <a:gd name="connsiteX2" fmla="*/ 10000 w 10000"/>
              <a:gd name="connsiteY2" fmla="*/ 10000 h 10000"/>
              <a:gd name="connsiteX3" fmla="*/ 7426 w 10000"/>
              <a:gd name="connsiteY3" fmla="*/ 10000 h 10000"/>
              <a:gd name="connsiteX4" fmla="*/ 8920 w 10000"/>
              <a:gd name="connsiteY4" fmla="*/ 1127 h 10000"/>
              <a:gd name="connsiteX5" fmla="*/ 1 w 10000"/>
              <a:gd name="connsiteY5" fmla="*/ 0 h 10000"/>
              <a:gd name="connsiteX0" fmla="*/ 0 w 10000"/>
              <a:gd name="connsiteY0" fmla="*/ 0 h 9941"/>
              <a:gd name="connsiteX1" fmla="*/ 8920 w 10000"/>
              <a:gd name="connsiteY1" fmla="*/ 1068 h 9941"/>
              <a:gd name="connsiteX2" fmla="*/ 10000 w 10000"/>
              <a:gd name="connsiteY2" fmla="*/ 9941 h 9941"/>
              <a:gd name="connsiteX3" fmla="*/ 7426 w 10000"/>
              <a:gd name="connsiteY3" fmla="*/ 9941 h 9941"/>
              <a:gd name="connsiteX4" fmla="*/ 8920 w 10000"/>
              <a:gd name="connsiteY4" fmla="*/ 1068 h 9941"/>
              <a:gd name="connsiteX5" fmla="*/ 8920 w 10000"/>
              <a:gd name="connsiteY5" fmla="*/ 1068 h 9941"/>
              <a:gd name="connsiteX0" fmla="*/ 1494 w 2574"/>
              <a:gd name="connsiteY0" fmla="*/ 142 h 8926"/>
              <a:gd name="connsiteX1" fmla="*/ 1494 w 2574"/>
              <a:gd name="connsiteY1" fmla="*/ 0 h 8926"/>
              <a:gd name="connsiteX2" fmla="*/ 2574 w 2574"/>
              <a:gd name="connsiteY2" fmla="*/ 8926 h 8926"/>
              <a:gd name="connsiteX3" fmla="*/ 0 w 2574"/>
              <a:gd name="connsiteY3" fmla="*/ 8926 h 8926"/>
              <a:gd name="connsiteX4" fmla="*/ 1494 w 2574"/>
              <a:gd name="connsiteY4" fmla="*/ 0 h 8926"/>
              <a:gd name="connsiteX5" fmla="*/ 1494 w 2574"/>
              <a:gd name="connsiteY5" fmla="*/ 0 h 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74" h="8926">
                <a:moveTo>
                  <a:pt x="1494" y="142"/>
                </a:moveTo>
                <a:lnTo>
                  <a:pt x="1494" y="0"/>
                </a:lnTo>
                <a:lnTo>
                  <a:pt x="2574" y="8926"/>
                </a:lnTo>
                <a:lnTo>
                  <a:pt x="0" y="8926"/>
                </a:lnTo>
                <a:lnTo>
                  <a:pt x="1494" y="0"/>
                </a:lnTo>
                <a:lnTo>
                  <a:pt x="1494"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6019799"/>
            <a:ext cx="3690451" cy="85266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cxnSp>
        <p:nvCxnSpPr>
          <p:cNvPr id="15" name="Straight Connector 14"/>
          <p:cNvCxnSpPr/>
          <p:nvPr/>
        </p:nvCxnSpPr>
        <p:spPr>
          <a:xfrm>
            <a:off x="0" y="5867400"/>
            <a:ext cx="3396272" cy="1004721"/>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304800" y="274638"/>
            <a:ext cx="85344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304800" y="1481328"/>
            <a:ext cx="8534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304800" y="6324600"/>
            <a:ext cx="1920240" cy="365760"/>
          </a:xfrm>
          <a:prstGeom prst="rect">
            <a:avLst/>
          </a:prstGeom>
        </p:spPr>
        <p:txBody>
          <a:bodyPr vert="horz" anchor="b"/>
          <a:lstStyle>
            <a:lvl1pPr algn="l" eaLnBrk="1" latinLnBrk="0" hangingPunct="1">
              <a:defRPr kumimoji="0" sz="1000">
                <a:solidFill>
                  <a:schemeClr val="tx1"/>
                </a:solidFill>
              </a:defRPr>
            </a:lvl1pPr>
            <a:extLst/>
          </a:lstStyle>
          <a:p>
            <a:fld id="{1160D02A-FDF6-4503-8141-2C132DCF75D4}" type="datetime2">
              <a:rPr lang="en-US" smtClean="0"/>
              <a:t>Tuesday, May 30, 2023</a:t>
            </a:fld>
            <a:endParaRPr lang="en-US"/>
          </a:p>
        </p:txBody>
      </p:sp>
      <p:sp>
        <p:nvSpPr>
          <p:cNvPr id="22" name="Footer Placeholder 21"/>
          <p:cNvSpPr>
            <a:spLocks noGrp="1"/>
          </p:cNvSpPr>
          <p:nvPr>
            <p:ph type="ftr" sz="quarter" idx="3"/>
          </p:nvPr>
        </p:nvSpPr>
        <p:spPr>
          <a:xfrm>
            <a:off x="32766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a:t>DEPT OF CSE,AIET,MIJAR</a:t>
            </a:r>
          </a:p>
        </p:txBody>
      </p:sp>
      <p:sp>
        <p:nvSpPr>
          <p:cNvPr id="18" name="Slide Number Placeholder 17"/>
          <p:cNvSpPr>
            <a:spLocks noGrp="1"/>
          </p:cNvSpPr>
          <p:nvPr>
            <p:ph type="sldNum" sz="quarter" idx="4"/>
          </p:nvPr>
        </p:nvSpPr>
        <p:spPr>
          <a:xfrm>
            <a:off x="8647272" y="6311030"/>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dissolve/>
  </p:transition>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just" rtl="0" eaLnBrk="1" latinLnBrk="0" hangingPunct="1">
        <a:spcBef>
          <a:spcPts val="400"/>
        </a:spcBef>
        <a:spcAft>
          <a:spcPts val="0"/>
        </a:spcAft>
        <a:buClr>
          <a:schemeClr val="accent1"/>
        </a:buClr>
        <a:buSzPct val="68000"/>
        <a:buFont typeface="Wingdings" pitchFamily="2" charset="2"/>
        <a:buChar char="v"/>
        <a:defRPr kumimoji="0" sz="2800" kern="1200">
          <a:solidFill>
            <a:schemeClr val="tx1"/>
          </a:solidFill>
          <a:latin typeface="+mn-lt"/>
          <a:ea typeface="+mn-ea"/>
          <a:cs typeface="+mn-cs"/>
        </a:defRPr>
      </a:lvl1pPr>
      <a:lvl2pPr marL="621792" indent="-228600" algn="just" rtl="0" eaLnBrk="1" latinLnBrk="0" hangingPunct="1">
        <a:spcBef>
          <a:spcPts val="324"/>
        </a:spcBef>
        <a:buClr>
          <a:schemeClr val="accent1"/>
        </a:buClr>
        <a:buFont typeface="Wingdings" pitchFamily="2" charset="2"/>
        <a:buChar char="Ø"/>
        <a:defRPr kumimoji="0" sz="1800" kern="1200">
          <a:solidFill>
            <a:schemeClr val="tx1"/>
          </a:solidFill>
          <a:latin typeface="+mn-lt"/>
          <a:ea typeface="+mn-ea"/>
          <a:cs typeface="+mn-cs"/>
        </a:defRPr>
      </a:lvl2pPr>
      <a:lvl3pPr marL="859536" indent="-228600" algn="just" rtl="0" eaLnBrk="1" latinLnBrk="0" hangingPunct="1">
        <a:spcBef>
          <a:spcPts val="350"/>
        </a:spcBef>
        <a:buClr>
          <a:schemeClr val="accent2"/>
        </a:buClr>
        <a:buSzPct val="100000"/>
        <a:buFont typeface="Book Antiqua" pitchFamily="18" charset="0"/>
        <a:buChar char="►"/>
        <a:defRPr kumimoji="0" sz="1800" kern="1200">
          <a:solidFill>
            <a:schemeClr val="tx1"/>
          </a:solidFill>
          <a:latin typeface="+mn-lt"/>
          <a:ea typeface="+mn-ea"/>
          <a:cs typeface="+mn-cs"/>
        </a:defRPr>
      </a:lvl3pPr>
      <a:lvl4pPr marL="1143000" indent="-228600" algn="just" rtl="0" eaLnBrk="1" latinLnBrk="0" hangingPunct="1">
        <a:spcBef>
          <a:spcPts val="350"/>
        </a:spcBef>
        <a:buClr>
          <a:schemeClr val="accent2"/>
        </a:buClr>
        <a:buFont typeface="Wingdings" pitchFamily="2" charset="2"/>
        <a:buChar char="§"/>
        <a:defRPr kumimoji="0" sz="1600" kern="1200">
          <a:solidFill>
            <a:schemeClr val="tx1"/>
          </a:solidFill>
          <a:latin typeface="+mn-lt"/>
          <a:ea typeface="+mn-ea"/>
          <a:cs typeface="+mn-cs"/>
        </a:defRPr>
      </a:lvl4pPr>
      <a:lvl5pPr marL="1371600" indent="-228600" algn="just" rtl="0" eaLnBrk="1" latinLnBrk="0" hangingPunct="1">
        <a:spcBef>
          <a:spcPts val="350"/>
        </a:spcBef>
        <a:buClr>
          <a:schemeClr val="accent2"/>
        </a:buClr>
        <a:buFont typeface="Wingdings 2"/>
        <a:buChar char=""/>
        <a:defRPr kumimoji="0" sz="14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2C1DAA-34F5-4FD1-8754-39FC927FCA1D}" type="datetime2">
              <a:rPr lang="en-US" smtClean="0"/>
              <a:t>Tuesday, May 30, 2023</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7B898-8492-4198-9088-587B79373852}" type="slidenum">
              <a:rPr lang="en-US" smtClean="0"/>
              <a:pPr/>
              <a:t>‹#›</a:t>
            </a:fld>
            <a:endParaRPr lang="en-US"/>
          </a:p>
        </p:txBody>
      </p:sp>
      <p:sp>
        <p:nvSpPr>
          <p:cNvPr id="8" name="Footer Placeholder 21"/>
          <p:cNvSpPr>
            <a:spLocks noGrp="1"/>
          </p:cNvSpPr>
          <p:nvPr>
            <p:ph type="ftr" sz="quarter" idx="3"/>
          </p:nvPr>
        </p:nvSpPr>
        <p:spPr>
          <a:xfrm>
            <a:off x="2362200" y="6172200"/>
            <a:ext cx="4343400" cy="517525"/>
          </a:xfrm>
          <a:prstGeom prst="rect">
            <a:avLst/>
          </a:prstGeom>
        </p:spPr>
        <p:txBody>
          <a:bodyPr vert="horz" anchor="b"/>
          <a:lstStyle>
            <a:lvl1pPr algn="ctr" eaLnBrk="1" latinLnBrk="0" hangingPunct="1">
              <a:defRPr kumimoji="0" sz="1000">
                <a:solidFill>
                  <a:schemeClr val="tx1"/>
                </a:solidFill>
              </a:defRPr>
            </a:lvl1pPr>
            <a:extLst/>
          </a:lstStyle>
          <a:p>
            <a:r>
              <a:rPr lang="en-US" sz="1100" u="sng"/>
              <a:t>DEPT OF CSE,AIET,MIJAR</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D02A-FDF6-4503-8141-2C132DCF75D4}" type="datetime2">
              <a:rPr lang="en-US" smtClean="0"/>
              <a:t>Tuesday, May 30, 2023</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DEPT OF CSE,AIET,MIJAR</a:t>
            </a:r>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5436744"/>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Lst>
  <p:transition>
    <p:dissolve/>
  </p:transition>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3.xml"/><Relationship Id="rId1" Type="http://schemas.openxmlformats.org/officeDocument/2006/relationships/slideLayout" Target="../slideLayouts/slideLayout25.xml"/></Relationships>
</file>

<file path=ppt/slides/_rels/slide1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5.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5.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5.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5.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5.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5.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5.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5.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5.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5.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5.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5.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5.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5.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5.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5.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5.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5.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5.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5.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5.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5.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Relational Model Concepts</a:t>
            </a:r>
          </a:p>
        </p:txBody>
      </p:sp>
      <p:sp>
        <p:nvSpPr>
          <p:cNvPr id="2" name="Content Placeholder 1"/>
          <p:cNvSpPr>
            <a:spLocks noGrp="1"/>
          </p:cNvSpPr>
          <p:nvPr>
            <p:ph idx="1"/>
          </p:nvPr>
        </p:nvSpPr>
        <p:spPr/>
        <p:txBody>
          <a:bodyPr>
            <a:normAutofit/>
          </a:bodyPr>
          <a:lstStyle/>
          <a:p>
            <a:pPr algn="just">
              <a:lnSpc>
                <a:spcPct val="90000"/>
              </a:lnSpc>
              <a:defRPr/>
            </a:pPr>
            <a:r>
              <a:rPr lang="en-US" dirty="0"/>
              <a:t>The relational Model of Data is based on the concept of a Relation.</a:t>
            </a:r>
          </a:p>
          <a:p>
            <a:pPr algn="just">
              <a:lnSpc>
                <a:spcPct val="90000"/>
              </a:lnSpc>
              <a:defRPr/>
            </a:pPr>
            <a:endParaRPr lang="en-US" dirty="0"/>
          </a:p>
          <a:p>
            <a:pPr algn="just">
              <a:lnSpc>
                <a:spcPct val="90000"/>
              </a:lnSpc>
              <a:defRPr/>
            </a:pPr>
            <a:r>
              <a:rPr lang="en-US" dirty="0"/>
              <a:t>A Relation is a mathematical concept based on the ideas of sets.</a:t>
            </a:r>
          </a:p>
          <a:p>
            <a:pPr algn="just">
              <a:lnSpc>
                <a:spcPct val="90000"/>
              </a:lnSpc>
              <a:defRPr/>
            </a:pPr>
            <a:endParaRPr lang="en-US" dirty="0"/>
          </a:p>
          <a:p>
            <a:pPr algn="just">
              <a:lnSpc>
                <a:spcPct val="90000"/>
              </a:lnSpc>
              <a:defRPr/>
            </a:pPr>
            <a:r>
              <a:rPr lang="en-US" dirty="0"/>
              <a:t>The strength of the relational approach to data management comes from the formal foundation provided by the theory of relations.</a:t>
            </a:r>
          </a:p>
          <a:p>
            <a:pPr algn="just">
              <a:lnSpc>
                <a:spcPct val="90000"/>
              </a:lnSpc>
              <a:defRPr/>
            </a:pPr>
            <a:endParaRPr lang="en-US" dirty="0"/>
          </a:p>
          <a:p>
            <a:pPr algn="just"/>
            <a:endParaRPr lang="en-US" dirty="0"/>
          </a:p>
        </p:txBody>
      </p:sp>
      <p:sp>
        <p:nvSpPr>
          <p:cNvPr id="11" name="Footer Placeholder 10"/>
          <p:cNvSpPr>
            <a:spLocks noGrp="1"/>
          </p:cNvSpPr>
          <p:nvPr>
            <p:ph type="ftr" sz="quarter" idx="11"/>
          </p:nvPr>
        </p:nvSpPr>
        <p:spPr/>
        <p:txBody>
          <a:bodyPr/>
          <a:lstStyle/>
          <a:p>
            <a:r>
              <a:rPr lang="en-US" dirty="0"/>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a:t>
            </a:fld>
            <a:endParaRPr lang="en-US"/>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Values and NULLs in the Tuples</a:t>
            </a:r>
          </a:p>
        </p:txBody>
      </p:sp>
      <p:sp>
        <p:nvSpPr>
          <p:cNvPr id="2" name="Content Placeholder 1"/>
          <p:cNvSpPr>
            <a:spLocks noGrp="1"/>
          </p:cNvSpPr>
          <p:nvPr>
            <p:ph idx="1"/>
          </p:nvPr>
        </p:nvSpPr>
        <p:spPr/>
        <p:txBody>
          <a:bodyPr/>
          <a:lstStyle/>
          <a:p>
            <a:pPr algn="just"/>
            <a:r>
              <a:rPr lang="en-US" dirty="0">
                <a:cs typeface="Times New Roman" pitchFamily="18" charset="0"/>
              </a:rPr>
              <a:t>All values are considered </a:t>
            </a:r>
            <a:r>
              <a:rPr lang="en-US" i="1" dirty="0">
                <a:cs typeface="Times New Roman" pitchFamily="18" charset="0"/>
              </a:rPr>
              <a:t>atomic</a:t>
            </a:r>
            <a:r>
              <a:rPr lang="en-US" dirty="0">
                <a:cs typeface="Times New Roman" pitchFamily="18" charset="0"/>
              </a:rPr>
              <a:t>  (indivisible).</a:t>
            </a:r>
          </a:p>
          <a:p>
            <a:pPr algn="just"/>
            <a:endParaRPr lang="en-US" dirty="0">
              <a:cs typeface="Times New Roman" pitchFamily="18" charset="0"/>
            </a:endParaRPr>
          </a:p>
          <a:p>
            <a:pPr algn="just"/>
            <a:r>
              <a:rPr lang="en-US" dirty="0">
                <a:cs typeface="Times New Roman" pitchFamily="18" charset="0"/>
              </a:rPr>
              <a:t>This model sometimes called as the flat relational model.</a:t>
            </a:r>
          </a:p>
          <a:p>
            <a:pPr algn="just"/>
            <a:endParaRPr lang="en-US" dirty="0">
              <a:cs typeface="Times New Roman" pitchFamily="18" charset="0"/>
            </a:endParaRPr>
          </a:p>
          <a:p>
            <a:pPr algn="just"/>
            <a:r>
              <a:rPr lang="en-US" dirty="0">
                <a:cs typeface="Times New Roman" pitchFamily="18" charset="0"/>
              </a:rPr>
              <a:t>A special </a:t>
            </a:r>
            <a:r>
              <a:rPr lang="en-US" b="1" dirty="0">
                <a:cs typeface="Times New Roman" pitchFamily="18" charset="0"/>
              </a:rPr>
              <a:t>NULL </a:t>
            </a:r>
            <a:r>
              <a:rPr lang="en-US" dirty="0">
                <a:cs typeface="Times New Roman" pitchFamily="18" charset="0"/>
              </a:rPr>
              <a:t>value is used to represent values that are unknown or inapplicable to certain tuples.</a:t>
            </a:r>
          </a:p>
          <a:p>
            <a:pPr algn="just"/>
            <a:endParaRPr lang="en-US" dirty="0">
              <a:cs typeface="Times New Roman" pitchFamily="18" charset="0"/>
            </a:endParaRPr>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10</a:t>
            </a:fld>
            <a:endParaRPr lang="en-US"/>
          </a:p>
        </p:txBody>
      </p:sp>
    </p:spTree>
  </p:cSld>
  <p:clrMapOvr>
    <a:masterClrMapping/>
  </p:clrMapOvr>
  <p:transition>
    <p:dissolv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endParaRPr lang="en-US"/>
          </a:p>
        </p:txBody>
      </p:sp>
      <p:sp>
        <p:nvSpPr>
          <p:cNvPr id="11267" name="Content Placeholder 2"/>
          <p:cNvSpPr>
            <a:spLocks noGrp="1"/>
          </p:cNvSpPr>
          <p:nvPr>
            <p:ph idx="1"/>
          </p:nvPr>
        </p:nvSpPr>
        <p:spPr/>
        <p:txBody>
          <a:bodyPr/>
          <a:lstStyle/>
          <a:p>
            <a:pPr eaLnBrk="1" hangingPunct="1"/>
            <a:r>
              <a:rPr lang="en-US" b="1">
                <a:solidFill>
                  <a:srgbClr val="990033"/>
                </a:solidFill>
                <a:latin typeface="Courier New" pitchFamily="71" charset="0"/>
              </a:rPr>
              <a:t>ALTER TABLE EMPLOYEE DROP COLUMN JOB CASCADE;</a:t>
            </a:r>
          </a:p>
          <a:p>
            <a:pPr eaLnBrk="1" hangingPunct="1"/>
            <a:r>
              <a:rPr lang="en-US" b="1">
                <a:solidFill>
                  <a:srgbClr val="990033"/>
                </a:solidFill>
                <a:latin typeface="Courier New" pitchFamily="71" charset="0"/>
              </a:rPr>
              <a:t>ALTER TABLE EMPLOYEE ALTER COLUMN EMP_ID SET DEFAULT ‘1111’;</a:t>
            </a:r>
          </a:p>
          <a:p>
            <a:pPr eaLnBrk="1" hangingPunct="1"/>
            <a:r>
              <a:rPr lang="en-US" b="1">
                <a:solidFill>
                  <a:srgbClr val="990033"/>
                </a:solidFill>
                <a:latin typeface="Courier New" pitchFamily="71" charset="0"/>
              </a:rPr>
              <a:t>ALTER TABLE EMPLOYEE ALTER COLUMN EMP_ID DROP DEFAULT;</a:t>
            </a:r>
          </a:p>
          <a:p>
            <a:pPr eaLnBrk="1" hangingPunct="1"/>
            <a:r>
              <a:rPr lang="en-US" b="1">
                <a:solidFill>
                  <a:srgbClr val="990033"/>
                </a:solidFill>
                <a:latin typeface="Courier New" pitchFamily="71" charset="0"/>
              </a:rPr>
              <a:t>ALTER TABLE EMPLOYEE DROP CONSTRAINT EMP_PK1 CASCADE;</a:t>
            </a:r>
            <a:endParaRPr lang="en-US"/>
          </a:p>
          <a:p>
            <a:pPr eaLnBrk="1" hangingPunct="1"/>
            <a:endParaRPr lang="en-US"/>
          </a:p>
          <a:p>
            <a:pPr eaLnBrk="1" hangingPunct="1"/>
            <a:endParaRPr lang="en-US"/>
          </a:p>
          <a:p>
            <a:pPr eaLnBrk="1" hangingPunct="1"/>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100</a:t>
            </a:fld>
            <a:endParaRPr lang="en-US"/>
          </a:p>
        </p:txBody>
      </p:sp>
    </p:spTree>
  </p:cSld>
  <p:clrMapOvr>
    <a:masterClrMapping/>
  </p:clrMapOvr>
  <p:transition>
    <p:dissolv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normAutofit/>
          </a:bodyPr>
          <a:lstStyle/>
          <a:p>
            <a:pPr eaLnBrk="1" hangingPunct="1"/>
            <a:r>
              <a:rPr lang="en-US"/>
              <a:t>Features Added in SQL2 and SQL-99</a:t>
            </a:r>
          </a:p>
        </p:txBody>
      </p:sp>
      <p:sp>
        <p:nvSpPr>
          <p:cNvPr id="12292" name="Rectangle 5"/>
          <p:cNvSpPr>
            <a:spLocks noGrp="1" noChangeArrowheads="1"/>
          </p:cNvSpPr>
          <p:nvPr>
            <p:ph idx="1"/>
          </p:nvPr>
        </p:nvSpPr>
        <p:spPr/>
        <p:txBody>
          <a:bodyPr/>
          <a:lstStyle/>
          <a:p>
            <a:pPr eaLnBrk="1" hangingPunct="1"/>
            <a:r>
              <a:rPr lang="en-US"/>
              <a:t>Create schema</a:t>
            </a:r>
          </a:p>
          <a:p>
            <a:pPr eaLnBrk="1" hangingPunct="1"/>
            <a:r>
              <a:rPr lang="en-US"/>
              <a:t>Referential integrity options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101</a:t>
            </a:fld>
            <a:endParaRPr lang="en-US"/>
          </a:p>
        </p:txBody>
      </p:sp>
    </p:spTree>
  </p:cSld>
  <p:clrMapOvr>
    <a:masterClrMapping/>
  </p:clrMapOvr>
  <p:transition>
    <p:dissolv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pPr eaLnBrk="1" hangingPunct="1"/>
            <a:r>
              <a:rPr lang="en-US"/>
              <a:t>CREATE SCHEMA</a:t>
            </a:r>
          </a:p>
        </p:txBody>
      </p:sp>
      <p:sp>
        <p:nvSpPr>
          <p:cNvPr id="13316" name="Rectangle 5"/>
          <p:cNvSpPr>
            <a:spLocks noGrp="1" noChangeArrowheads="1"/>
          </p:cNvSpPr>
          <p:nvPr>
            <p:ph idx="1"/>
          </p:nvPr>
        </p:nvSpPr>
        <p:spPr/>
        <p:txBody>
          <a:bodyPr/>
          <a:lstStyle/>
          <a:p>
            <a:pPr eaLnBrk="1" hangingPunct="1"/>
            <a:r>
              <a:rPr lang="en-US"/>
              <a:t>Specifies a new database schema by giving it a name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102</a:t>
            </a:fld>
            <a:endParaRPr lang="en-US"/>
          </a:p>
        </p:txBody>
      </p:sp>
    </p:spTree>
  </p:cSld>
  <p:clrMapOvr>
    <a:masterClrMapping/>
  </p:clrMapOvr>
  <p:transition>
    <p:dissolv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lstStyle/>
          <a:p>
            <a:pPr eaLnBrk="1" hangingPunct="1"/>
            <a:r>
              <a:rPr lang="en-US"/>
              <a:t>REFERENTIAL INTEGRITY OPTIONS</a:t>
            </a:r>
          </a:p>
        </p:txBody>
      </p:sp>
      <p:sp>
        <p:nvSpPr>
          <p:cNvPr id="14340" name="Rectangle 5"/>
          <p:cNvSpPr>
            <a:spLocks noGrp="1" noChangeArrowheads="1"/>
          </p:cNvSpPr>
          <p:nvPr>
            <p:ph idx="1"/>
          </p:nvPr>
        </p:nvSpPr>
        <p:spPr/>
        <p:txBody>
          <a:bodyPr>
            <a:normAutofit/>
          </a:bodyPr>
          <a:lstStyle/>
          <a:p>
            <a:pPr eaLnBrk="1" hangingPunct="1">
              <a:lnSpc>
                <a:spcPct val="90000"/>
              </a:lnSpc>
            </a:pPr>
            <a:r>
              <a:rPr lang="en-US" sz="2300"/>
              <a:t>We can specify RESTRICT, CASCADE, SET NULL or SET DEFAULT on referential integrity constraints (foreign keys)</a:t>
            </a:r>
          </a:p>
          <a:p>
            <a:pPr lvl="1" eaLnBrk="1" hangingPunct="1">
              <a:lnSpc>
                <a:spcPct val="90000"/>
              </a:lnSpc>
              <a:buFont typeface="Wingdings" pitchFamily="2" charset="2"/>
              <a:buNone/>
            </a:pPr>
            <a:r>
              <a:rPr lang="en-US" b="1">
                <a:solidFill>
                  <a:srgbClr val="990033"/>
                </a:solidFill>
                <a:latin typeface="Courier New" pitchFamily="71" charset="0"/>
              </a:rPr>
              <a:t>CREATE TABLE DEPT (</a:t>
            </a:r>
            <a:br>
              <a:rPr lang="en-US" b="1">
                <a:solidFill>
                  <a:srgbClr val="990033"/>
                </a:solidFill>
                <a:latin typeface="Courier New" pitchFamily="71" charset="0"/>
              </a:rPr>
            </a:br>
            <a:r>
              <a:rPr lang="en-US" b="1">
                <a:solidFill>
                  <a:srgbClr val="990033"/>
                </a:solidFill>
                <a:latin typeface="Courier New" pitchFamily="71" charset="0"/>
              </a:rPr>
              <a:t> DNAME		VARCHAR(10)	NOT NULL,</a:t>
            </a:r>
            <a:br>
              <a:rPr lang="en-US" b="1">
                <a:solidFill>
                  <a:srgbClr val="990033"/>
                </a:solidFill>
                <a:latin typeface="Courier New" pitchFamily="71" charset="0"/>
              </a:rPr>
            </a:br>
            <a:r>
              <a:rPr lang="en-US" b="1">
                <a:solidFill>
                  <a:srgbClr val="990033"/>
                </a:solidFill>
                <a:latin typeface="Courier New" pitchFamily="71" charset="0"/>
              </a:rPr>
              <a:t>	DNUMBER		INTEGER		NOT NULL,</a:t>
            </a:r>
            <a:br>
              <a:rPr lang="en-US" b="1">
                <a:solidFill>
                  <a:srgbClr val="990033"/>
                </a:solidFill>
                <a:latin typeface="Courier New" pitchFamily="71" charset="0"/>
              </a:rPr>
            </a:br>
            <a:r>
              <a:rPr lang="en-US" b="1">
                <a:solidFill>
                  <a:srgbClr val="990033"/>
                </a:solidFill>
                <a:latin typeface="Courier New" pitchFamily="71" charset="0"/>
              </a:rPr>
              <a:t>	MGRSSN		CHAR(9),</a:t>
            </a:r>
            <a:br>
              <a:rPr lang="en-US" b="1">
                <a:solidFill>
                  <a:srgbClr val="990033"/>
                </a:solidFill>
                <a:latin typeface="Courier New" pitchFamily="71" charset="0"/>
              </a:rPr>
            </a:br>
            <a:r>
              <a:rPr lang="en-US" b="1">
                <a:solidFill>
                  <a:srgbClr val="990033"/>
                </a:solidFill>
                <a:latin typeface="Courier New" pitchFamily="71" charset="0"/>
              </a:rPr>
              <a:t>	MGRSTARTDATE	CHAR(9),</a:t>
            </a:r>
            <a:br>
              <a:rPr lang="en-US" b="1">
                <a:solidFill>
                  <a:srgbClr val="990033"/>
                </a:solidFill>
                <a:latin typeface="Courier New" pitchFamily="71" charset="0"/>
              </a:rPr>
            </a:br>
            <a:r>
              <a:rPr lang="en-US" b="1">
                <a:solidFill>
                  <a:srgbClr val="990033"/>
                </a:solidFill>
                <a:latin typeface="Courier New" pitchFamily="71" charset="0"/>
              </a:rPr>
              <a:t>	PRIMARY KEY (DNUMBER),</a:t>
            </a:r>
            <a:br>
              <a:rPr lang="en-US" b="1">
                <a:solidFill>
                  <a:srgbClr val="990033"/>
                </a:solidFill>
                <a:latin typeface="Courier New" pitchFamily="71" charset="0"/>
              </a:rPr>
            </a:br>
            <a:r>
              <a:rPr lang="en-US" b="1">
                <a:solidFill>
                  <a:srgbClr val="990033"/>
                </a:solidFill>
                <a:latin typeface="Courier New" pitchFamily="71" charset="0"/>
              </a:rPr>
              <a:t>	UNIQUE (DNAME),</a:t>
            </a:r>
            <a:br>
              <a:rPr lang="en-US" b="1">
                <a:solidFill>
                  <a:srgbClr val="990033"/>
                </a:solidFill>
                <a:latin typeface="Courier New" pitchFamily="71" charset="0"/>
              </a:rPr>
            </a:br>
            <a:r>
              <a:rPr lang="en-US" b="1">
                <a:solidFill>
                  <a:srgbClr val="990033"/>
                </a:solidFill>
                <a:latin typeface="Courier New" pitchFamily="71" charset="0"/>
              </a:rPr>
              <a:t>	FOREIGN KEY (MGRSSN) REFERENCES EMP</a:t>
            </a:r>
            <a:br>
              <a:rPr lang="en-US" b="1">
                <a:solidFill>
                  <a:srgbClr val="990033"/>
                </a:solidFill>
                <a:latin typeface="Courier New" pitchFamily="71" charset="0"/>
              </a:rPr>
            </a:br>
            <a:r>
              <a:rPr lang="en-US" b="1">
                <a:solidFill>
                  <a:srgbClr val="990033"/>
                </a:solidFill>
                <a:latin typeface="Courier New" pitchFamily="71" charset="0"/>
              </a:rPr>
              <a:t>ON DELETE SET DEFAULT ON UPDATE CASCADE);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103</a:t>
            </a:fld>
            <a:endParaRPr lang="en-US"/>
          </a:p>
        </p:txBody>
      </p:sp>
    </p:spTree>
  </p:cSld>
  <p:clrMapOvr>
    <a:masterClrMapping/>
  </p:clrMapOvr>
  <p:transition>
    <p:dissolv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normAutofit/>
          </a:bodyPr>
          <a:lstStyle/>
          <a:p>
            <a:pPr eaLnBrk="1" hangingPunct="1"/>
            <a:r>
              <a:rPr lang="en-US"/>
              <a:t>REFERENTIAL INTEGRITY OPTIONS (continued)</a:t>
            </a:r>
          </a:p>
        </p:txBody>
      </p:sp>
      <p:sp>
        <p:nvSpPr>
          <p:cNvPr id="15364" name="Rectangle 5"/>
          <p:cNvSpPr>
            <a:spLocks noGrp="1" noChangeArrowheads="1"/>
          </p:cNvSpPr>
          <p:nvPr>
            <p:ph idx="1"/>
          </p:nvPr>
        </p:nvSpPr>
        <p:spPr/>
        <p:txBody>
          <a:bodyPr>
            <a:normAutofit fontScale="92500" lnSpcReduction="20000"/>
          </a:bodyPr>
          <a:lstStyle/>
          <a:p>
            <a:pPr lvl="1" eaLnBrk="1" hangingPunct="1">
              <a:lnSpc>
                <a:spcPct val="90000"/>
              </a:lnSpc>
              <a:buFont typeface="Wingdings" pitchFamily="2" charset="2"/>
              <a:buNone/>
            </a:pPr>
            <a:r>
              <a:rPr lang="en-US" sz="2500" b="1">
                <a:solidFill>
                  <a:srgbClr val="990033"/>
                </a:solidFill>
                <a:latin typeface="Courier New" pitchFamily="71" charset="0"/>
              </a:rPr>
              <a:t>CREATE TABLE EMP(</a:t>
            </a:r>
            <a:br>
              <a:rPr lang="en-US" sz="2500" b="1">
                <a:solidFill>
                  <a:srgbClr val="990033"/>
                </a:solidFill>
                <a:latin typeface="Courier New" pitchFamily="71" charset="0"/>
              </a:rPr>
            </a:br>
            <a:r>
              <a:rPr lang="en-US" sz="2500" b="1">
                <a:solidFill>
                  <a:srgbClr val="990033"/>
                </a:solidFill>
                <a:latin typeface="Courier New" pitchFamily="71" charset="0"/>
              </a:rPr>
              <a:t>ENAME		VARCHAR(30)	NOT NULL,</a:t>
            </a:r>
            <a:br>
              <a:rPr lang="en-US" sz="2500" b="1">
                <a:solidFill>
                  <a:srgbClr val="990033"/>
                </a:solidFill>
                <a:latin typeface="Courier New" pitchFamily="71" charset="0"/>
              </a:rPr>
            </a:br>
            <a:r>
              <a:rPr lang="en-US" sz="2500" b="1">
                <a:solidFill>
                  <a:srgbClr val="990033"/>
                </a:solidFill>
                <a:latin typeface="Courier New" pitchFamily="71" charset="0"/>
              </a:rPr>
              <a:t>ESSN		CHAR(9),</a:t>
            </a:r>
            <a:br>
              <a:rPr lang="en-US" sz="2500" b="1">
                <a:solidFill>
                  <a:srgbClr val="990033"/>
                </a:solidFill>
                <a:latin typeface="Courier New" pitchFamily="71" charset="0"/>
              </a:rPr>
            </a:br>
            <a:r>
              <a:rPr lang="en-US" sz="2500" b="1">
                <a:solidFill>
                  <a:srgbClr val="990033"/>
                </a:solidFill>
                <a:latin typeface="Courier New" pitchFamily="71" charset="0"/>
              </a:rPr>
              <a:t>BDATE		DATE,</a:t>
            </a:r>
            <a:br>
              <a:rPr lang="en-US" sz="2500" b="1">
                <a:solidFill>
                  <a:srgbClr val="990033"/>
                </a:solidFill>
                <a:latin typeface="Courier New" pitchFamily="71" charset="0"/>
              </a:rPr>
            </a:br>
            <a:r>
              <a:rPr lang="en-US" sz="2500" b="1">
                <a:solidFill>
                  <a:srgbClr val="990033"/>
                </a:solidFill>
                <a:latin typeface="Courier New" pitchFamily="71" charset="0"/>
              </a:rPr>
              <a:t>DNO		INTEGER  DEFAULT 1,</a:t>
            </a:r>
            <a:br>
              <a:rPr lang="en-US" sz="2500" b="1">
                <a:solidFill>
                  <a:srgbClr val="990033"/>
                </a:solidFill>
                <a:latin typeface="Courier New" pitchFamily="71" charset="0"/>
              </a:rPr>
            </a:br>
            <a:r>
              <a:rPr lang="en-US" sz="2500" b="1">
                <a:solidFill>
                  <a:srgbClr val="990033"/>
                </a:solidFill>
                <a:latin typeface="Courier New" pitchFamily="71" charset="0"/>
              </a:rPr>
              <a:t>SUPERSSN	CHAR(9),</a:t>
            </a:r>
            <a:br>
              <a:rPr lang="en-US" sz="2500" b="1">
                <a:solidFill>
                  <a:srgbClr val="990033"/>
                </a:solidFill>
                <a:latin typeface="Courier New" pitchFamily="71" charset="0"/>
              </a:rPr>
            </a:br>
            <a:r>
              <a:rPr lang="en-US" sz="2500" b="1">
                <a:solidFill>
                  <a:srgbClr val="990033"/>
                </a:solidFill>
                <a:latin typeface="Courier New" pitchFamily="71" charset="0"/>
              </a:rPr>
              <a:t>PRIMARY KEY (ESSN),</a:t>
            </a:r>
            <a:br>
              <a:rPr lang="en-US" sz="2500" b="1">
                <a:solidFill>
                  <a:srgbClr val="990033"/>
                </a:solidFill>
                <a:latin typeface="Courier New" pitchFamily="71" charset="0"/>
              </a:rPr>
            </a:br>
            <a:r>
              <a:rPr lang="en-US" sz="2500" b="1">
                <a:solidFill>
                  <a:srgbClr val="990033"/>
                </a:solidFill>
                <a:latin typeface="Courier New" pitchFamily="71" charset="0"/>
              </a:rPr>
              <a:t>FOREIGN KEY (DNO) REFERENCES DEPT</a:t>
            </a:r>
            <a:br>
              <a:rPr lang="en-US" sz="2500" b="1">
                <a:solidFill>
                  <a:srgbClr val="990033"/>
                </a:solidFill>
                <a:latin typeface="Courier New" pitchFamily="71" charset="0"/>
              </a:rPr>
            </a:br>
            <a:r>
              <a:rPr lang="en-US" sz="2500" b="1">
                <a:solidFill>
                  <a:srgbClr val="990033"/>
                </a:solidFill>
                <a:latin typeface="Courier New" pitchFamily="71" charset="0"/>
              </a:rPr>
              <a:t>	ON DELETE SET DEFAULT ON UPDATE  CASCADE,</a:t>
            </a:r>
            <a:br>
              <a:rPr lang="en-US" sz="2500" b="1">
                <a:solidFill>
                  <a:srgbClr val="990033"/>
                </a:solidFill>
                <a:latin typeface="Courier New" pitchFamily="71" charset="0"/>
              </a:rPr>
            </a:br>
            <a:r>
              <a:rPr lang="en-US" sz="2500" b="1">
                <a:solidFill>
                  <a:srgbClr val="990033"/>
                </a:solidFill>
                <a:latin typeface="Courier New" pitchFamily="71" charset="0"/>
              </a:rPr>
              <a:t>FOREIGN KEY (SUPERSSN) REFERENCES EMP ON DELETE SET NULL ON UPDATE CASCADE);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104</a:t>
            </a:fld>
            <a:endParaRPr lang="en-US"/>
          </a:p>
        </p:txBody>
      </p:sp>
    </p:spTree>
  </p:cSld>
  <p:clrMapOvr>
    <a:masterClrMapping/>
  </p:clrMapOvr>
  <p:transition>
    <p:dissolv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Constraints</a:t>
            </a:r>
          </a:p>
        </p:txBody>
      </p:sp>
      <p:sp>
        <p:nvSpPr>
          <p:cNvPr id="16387" name="Content Placeholder 2"/>
          <p:cNvSpPr>
            <a:spLocks noGrp="1"/>
          </p:cNvSpPr>
          <p:nvPr>
            <p:ph idx="1"/>
          </p:nvPr>
        </p:nvSpPr>
        <p:spPr/>
        <p:txBody>
          <a:bodyPr/>
          <a:lstStyle/>
          <a:p>
            <a:pPr eaLnBrk="1" hangingPunct="1"/>
            <a:r>
              <a:rPr lang="en-US"/>
              <a:t>CHECK</a:t>
            </a:r>
          </a:p>
          <a:p>
            <a:pPr eaLnBrk="1" hangingPunct="1"/>
            <a:r>
              <a:rPr lang="en-US"/>
              <a:t>DNUM INT NOT NULL CHECK(DNUM&gt;0 AND DNUM&lt;5)</a:t>
            </a:r>
          </a:p>
          <a:p>
            <a:pPr eaLnBrk="1" hangingPunct="1"/>
            <a:r>
              <a:rPr lang="en-US"/>
              <a:t>DOMAIN</a:t>
            </a:r>
          </a:p>
          <a:p>
            <a:pPr eaLnBrk="1" hangingPunct="1"/>
            <a:r>
              <a:rPr lang="en-US"/>
              <a:t>CREATE DOMAIN DN AS INTERGER CHECK (DN &gt;0 AND DN&lt;10)</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105</a:t>
            </a:fld>
            <a:endParaRPr lang="en-US"/>
          </a:p>
        </p:txBody>
      </p:sp>
    </p:spTree>
  </p:cSld>
  <p:clrMapOvr>
    <a:masterClrMapping/>
  </p:clrMapOvr>
  <p:transition>
    <p:dissolv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8"/>
          <p:cNvSpPr>
            <a:spLocks noGrp="1" noChangeArrowheads="1"/>
          </p:cNvSpPr>
          <p:nvPr>
            <p:ph type="title"/>
          </p:nvPr>
        </p:nvSpPr>
        <p:spPr/>
        <p:txBody>
          <a:bodyPr>
            <a:normAutofit/>
          </a:bodyPr>
          <a:lstStyle/>
          <a:p>
            <a:pPr eaLnBrk="1" hangingPunct="1"/>
            <a:r>
              <a:rPr lang="en-US"/>
              <a:t>Additional Data Types in SQL2 and SQL-99</a:t>
            </a:r>
          </a:p>
        </p:txBody>
      </p:sp>
      <p:sp>
        <p:nvSpPr>
          <p:cNvPr id="17412" name="Rectangle 9"/>
          <p:cNvSpPr>
            <a:spLocks noGrp="1" noChangeArrowheads="1"/>
          </p:cNvSpPr>
          <p:nvPr>
            <p:ph idx="1"/>
          </p:nvPr>
        </p:nvSpPr>
        <p:spPr/>
        <p:txBody>
          <a:bodyPr>
            <a:normAutofit fontScale="85000" lnSpcReduction="20000"/>
          </a:bodyPr>
          <a:lstStyle/>
          <a:p>
            <a:pPr eaLnBrk="1" hangingPunct="1">
              <a:buFont typeface="Wingdings" pitchFamily="2" charset="2"/>
              <a:buNone/>
            </a:pPr>
            <a:r>
              <a:rPr lang="en-US" sz="2400"/>
              <a:t>Has DATE, TIME, and TIMESTAMP data types</a:t>
            </a:r>
          </a:p>
          <a:p>
            <a:pPr eaLnBrk="1" hangingPunct="1"/>
            <a:r>
              <a:rPr lang="en-US" sz="2400" b="1"/>
              <a:t>DATE:</a:t>
            </a:r>
          </a:p>
          <a:p>
            <a:pPr lvl="1" eaLnBrk="1" hangingPunct="1"/>
            <a:r>
              <a:rPr lang="en-US" sz="2200"/>
              <a:t>Made up of year-month-day in the format yyyy-mm-dd</a:t>
            </a:r>
          </a:p>
          <a:p>
            <a:pPr eaLnBrk="1" hangingPunct="1"/>
            <a:r>
              <a:rPr lang="en-US" sz="2400" b="1"/>
              <a:t>TIME:</a:t>
            </a:r>
          </a:p>
          <a:p>
            <a:pPr lvl="1" eaLnBrk="1" hangingPunct="1"/>
            <a:r>
              <a:rPr lang="en-US" sz="2200"/>
              <a:t>Made up of hour:minute:second in the format hh:mm:ss</a:t>
            </a:r>
          </a:p>
          <a:p>
            <a:pPr eaLnBrk="1" hangingPunct="1"/>
            <a:r>
              <a:rPr lang="en-US" sz="2400" b="1"/>
              <a:t>TIME(i):</a:t>
            </a:r>
          </a:p>
          <a:p>
            <a:pPr lvl="1" eaLnBrk="1" hangingPunct="1"/>
            <a:r>
              <a:rPr lang="en-US" sz="2200"/>
              <a:t>Made up of hour:minute:second plus i additional digits specifying fractions of a second</a:t>
            </a:r>
          </a:p>
          <a:p>
            <a:pPr lvl="1" eaLnBrk="1" hangingPunct="1"/>
            <a:r>
              <a:rPr lang="en-US" sz="2200"/>
              <a:t>format is hh:mm:ss:ii...i</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106</a:t>
            </a:fld>
            <a:endParaRPr lang="en-US"/>
          </a:p>
        </p:txBody>
      </p:sp>
    </p:spTree>
  </p:cSld>
  <p:clrMapOvr>
    <a:masterClrMapping/>
  </p:clrMapOvr>
  <p:transition>
    <p:dissolv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8"/>
          <p:cNvSpPr>
            <a:spLocks noGrp="1" noChangeArrowheads="1"/>
          </p:cNvSpPr>
          <p:nvPr>
            <p:ph type="title"/>
          </p:nvPr>
        </p:nvSpPr>
        <p:spPr/>
        <p:txBody>
          <a:bodyPr>
            <a:normAutofit/>
          </a:bodyPr>
          <a:lstStyle/>
          <a:p>
            <a:pPr eaLnBrk="1" hangingPunct="1"/>
            <a:r>
              <a:rPr lang="en-US"/>
              <a:t>Additional Data Types in SQL2 and SQL-99 (contd.)</a:t>
            </a:r>
          </a:p>
        </p:txBody>
      </p:sp>
      <p:sp>
        <p:nvSpPr>
          <p:cNvPr id="18436" name="Rectangle 9"/>
          <p:cNvSpPr>
            <a:spLocks noGrp="1" noChangeArrowheads="1"/>
          </p:cNvSpPr>
          <p:nvPr>
            <p:ph idx="1"/>
          </p:nvPr>
        </p:nvSpPr>
        <p:spPr/>
        <p:txBody>
          <a:bodyPr/>
          <a:lstStyle/>
          <a:p>
            <a:pPr eaLnBrk="1" hangingPunct="1"/>
            <a:r>
              <a:rPr lang="en-US" b="1"/>
              <a:t>TIMESTAMP:</a:t>
            </a:r>
          </a:p>
          <a:p>
            <a:pPr lvl="1" eaLnBrk="1" hangingPunct="1"/>
            <a:r>
              <a:rPr lang="en-US"/>
              <a:t>Has both DATE and TIME components</a:t>
            </a:r>
          </a:p>
          <a:p>
            <a:pPr eaLnBrk="1" hangingPunct="1"/>
            <a:r>
              <a:rPr lang="en-US" b="1"/>
              <a:t>INTERVAL:</a:t>
            </a:r>
          </a:p>
          <a:p>
            <a:pPr lvl="1" eaLnBrk="1" hangingPunct="1"/>
            <a:r>
              <a:rPr lang="en-US"/>
              <a:t>Specifies a relative value rather than an absolute value</a:t>
            </a:r>
          </a:p>
          <a:p>
            <a:pPr lvl="1" eaLnBrk="1" hangingPunct="1"/>
            <a:r>
              <a:rPr lang="en-US"/>
              <a:t>Can be DAY/TIME intervals or YEAR/MONTH intervals</a:t>
            </a:r>
          </a:p>
          <a:p>
            <a:pPr lvl="1" eaLnBrk="1" hangingPunct="1"/>
            <a:r>
              <a:rPr lang="en-US"/>
              <a:t>Can be positive or negative when added to or subtracted from an absolute value, the result is an absolute value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107</a:t>
            </a:fld>
            <a:endParaRPr lang="en-US"/>
          </a:p>
        </p:txBody>
      </p:sp>
    </p:spTree>
  </p:cSld>
  <p:clrMapOvr>
    <a:masterClrMapping/>
  </p:clrMapOvr>
  <p:transition>
    <p:dissolv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6"/>
          <p:cNvSpPr>
            <a:spLocks noGrp="1" noChangeArrowheads="1"/>
          </p:cNvSpPr>
          <p:nvPr>
            <p:ph type="title"/>
          </p:nvPr>
        </p:nvSpPr>
        <p:spPr/>
        <p:txBody>
          <a:bodyPr/>
          <a:lstStyle/>
          <a:p>
            <a:pPr eaLnBrk="1" hangingPunct="1"/>
            <a:r>
              <a:rPr lang="en-US"/>
              <a:t>Retrieval Queries in SQL</a:t>
            </a:r>
          </a:p>
        </p:txBody>
      </p:sp>
      <p:sp>
        <p:nvSpPr>
          <p:cNvPr id="19460" name="Rectangle 7"/>
          <p:cNvSpPr>
            <a:spLocks noGrp="1" noChangeArrowheads="1"/>
          </p:cNvSpPr>
          <p:nvPr>
            <p:ph idx="1"/>
          </p:nvPr>
        </p:nvSpPr>
        <p:spPr/>
        <p:txBody>
          <a:bodyPr>
            <a:normAutofit fontScale="77500" lnSpcReduction="20000"/>
          </a:bodyPr>
          <a:lstStyle/>
          <a:p>
            <a:pPr eaLnBrk="1" hangingPunct="1">
              <a:lnSpc>
                <a:spcPct val="90000"/>
              </a:lnSpc>
            </a:pPr>
            <a:r>
              <a:rPr lang="en-US" sz="2400"/>
              <a:t>SQL has one basic statement for retrieving information from a database; the </a:t>
            </a:r>
            <a:r>
              <a:rPr lang="en-US" sz="2400" b="1"/>
              <a:t>SELECT</a:t>
            </a:r>
            <a:r>
              <a:rPr lang="en-US" sz="2400"/>
              <a:t> statement</a:t>
            </a:r>
          </a:p>
          <a:p>
            <a:pPr lvl="1" eaLnBrk="1" hangingPunct="1">
              <a:lnSpc>
                <a:spcPct val="90000"/>
              </a:lnSpc>
            </a:pPr>
            <a:r>
              <a:rPr lang="en-US" sz="2200"/>
              <a:t>This is </a:t>
            </a:r>
            <a:r>
              <a:rPr lang="en-US" sz="2200" i="1"/>
              <a:t>not the same as</a:t>
            </a:r>
            <a:r>
              <a:rPr lang="en-US" sz="2200"/>
              <a:t> the SELECT operation of the relational algebra</a:t>
            </a:r>
          </a:p>
          <a:p>
            <a:pPr eaLnBrk="1" hangingPunct="1">
              <a:lnSpc>
                <a:spcPct val="90000"/>
              </a:lnSpc>
            </a:pPr>
            <a:r>
              <a:rPr lang="en-US" sz="2400"/>
              <a:t>Important distinction between SQL and the formal relational model:</a:t>
            </a:r>
          </a:p>
          <a:p>
            <a:pPr lvl="1" eaLnBrk="1" hangingPunct="1">
              <a:lnSpc>
                <a:spcPct val="90000"/>
              </a:lnSpc>
            </a:pPr>
            <a:r>
              <a:rPr lang="en-US" sz="2200"/>
              <a:t>SQL allows a table (relation) to have two or more tuples that are identical in all their attribute values</a:t>
            </a:r>
          </a:p>
          <a:p>
            <a:pPr lvl="1" eaLnBrk="1" hangingPunct="1">
              <a:lnSpc>
                <a:spcPct val="90000"/>
              </a:lnSpc>
            </a:pPr>
            <a:r>
              <a:rPr lang="en-US" sz="2200"/>
              <a:t>Hence, an SQL relation (table) is  a </a:t>
            </a:r>
            <a:r>
              <a:rPr lang="en-US" sz="2200" b="1"/>
              <a:t>multi-set</a:t>
            </a:r>
            <a:r>
              <a:rPr lang="en-US" sz="2200"/>
              <a:t>  (sometimes called a </a:t>
            </a:r>
            <a:r>
              <a:rPr lang="en-US" sz="2200" b="1"/>
              <a:t>bag</a:t>
            </a:r>
            <a:r>
              <a:rPr lang="en-US" sz="2200"/>
              <a:t>) of tuples; it is </a:t>
            </a:r>
            <a:r>
              <a:rPr lang="en-US" sz="2200" i="1"/>
              <a:t>not</a:t>
            </a:r>
            <a:r>
              <a:rPr lang="en-US" sz="2200"/>
              <a:t>  a set of tuples</a:t>
            </a:r>
          </a:p>
          <a:p>
            <a:pPr eaLnBrk="1" hangingPunct="1">
              <a:lnSpc>
                <a:spcPct val="90000"/>
              </a:lnSpc>
            </a:pPr>
            <a:r>
              <a:rPr lang="en-US" sz="2400"/>
              <a:t>SQL relations can be constrained to be sets by specifying PRIMARY KEY or UNIQUE attributes, or by using the DISTINCT option in a query</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108</a:t>
            </a:fld>
            <a:endParaRPr lang="en-US"/>
          </a:p>
        </p:txBody>
      </p:sp>
    </p:spTree>
  </p:cSld>
  <p:clrMapOvr>
    <a:masterClrMapping/>
  </p:clrMapOvr>
  <p:transition>
    <p:dissolv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t>Retrieval Queries in SQL (contd.)</a:t>
            </a:r>
          </a:p>
        </p:txBody>
      </p:sp>
      <p:sp>
        <p:nvSpPr>
          <p:cNvPr id="20484" name="Rectangle 3"/>
          <p:cNvSpPr>
            <a:spLocks noGrp="1" noChangeArrowheads="1"/>
          </p:cNvSpPr>
          <p:nvPr>
            <p:ph idx="1"/>
          </p:nvPr>
        </p:nvSpPr>
        <p:spPr/>
        <p:txBody>
          <a:bodyPr/>
          <a:lstStyle/>
          <a:p>
            <a:pPr eaLnBrk="1" hangingPunct="1"/>
            <a:r>
              <a:rPr lang="en-US"/>
              <a:t>A </a:t>
            </a:r>
            <a:r>
              <a:rPr lang="en-US" b="1"/>
              <a:t>bag</a:t>
            </a:r>
            <a:r>
              <a:rPr lang="en-US"/>
              <a:t> or </a:t>
            </a:r>
            <a:r>
              <a:rPr lang="en-US" b="1"/>
              <a:t>multi-set</a:t>
            </a:r>
            <a:r>
              <a:rPr lang="en-US"/>
              <a:t> is like a set, but an element may appear more than once.</a:t>
            </a:r>
          </a:p>
          <a:p>
            <a:pPr lvl="1" eaLnBrk="1" hangingPunct="1"/>
            <a:r>
              <a:rPr lang="en-US"/>
              <a:t>Example: {A, B, C, A} is a bag.  {A, B, C} is also a bag that also is a set.</a:t>
            </a:r>
          </a:p>
          <a:p>
            <a:pPr lvl="1" eaLnBrk="1" hangingPunct="1"/>
            <a:r>
              <a:rPr lang="en-US"/>
              <a:t>Bags also resemble lists, but the order is irrelevant in a bag.</a:t>
            </a:r>
          </a:p>
          <a:p>
            <a:pPr eaLnBrk="1" hangingPunct="1"/>
            <a:r>
              <a:rPr lang="en-US"/>
              <a:t>Example:</a:t>
            </a:r>
          </a:p>
          <a:p>
            <a:pPr lvl="1" eaLnBrk="1" hangingPunct="1"/>
            <a:r>
              <a:rPr lang="en-US"/>
              <a:t>{A, B, A} = {B, A, A} as bags</a:t>
            </a:r>
          </a:p>
          <a:p>
            <a:pPr lvl="1" eaLnBrk="1" hangingPunct="1"/>
            <a:r>
              <a:rPr lang="en-US"/>
              <a:t>However, [A, B, A] is not equal to [B, A, A] as lists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109</a:t>
            </a:fld>
            <a:endParaRPr lang="en-US"/>
          </a:p>
        </p:txBody>
      </p:sp>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dirty="0"/>
              <a:t>Interpretation (Meaning) of a Relation</a:t>
            </a:r>
            <a:endParaRPr lang="en-US" dirty="0"/>
          </a:p>
        </p:txBody>
      </p:sp>
      <p:sp>
        <p:nvSpPr>
          <p:cNvPr id="2" name="Content Placeholder 1"/>
          <p:cNvSpPr>
            <a:spLocks noGrp="1"/>
          </p:cNvSpPr>
          <p:nvPr>
            <p:ph idx="1"/>
          </p:nvPr>
        </p:nvSpPr>
        <p:spPr/>
        <p:txBody>
          <a:bodyPr/>
          <a:lstStyle/>
          <a:p>
            <a:pPr algn="just"/>
            <a:r>
              <a:rPr lang="en-US" dirty="0"/>
              <a:t>The relation schema can be interpreted as a declaration or a type of </a:t>
            </a:r>
            <a:r>
              <a:rPr lang="en-US" b="1" dirty="0"/>
              <a:t>assertion.</a:t>
            </a:r>
          </a:p>
          <a:p>
            <a:pPr algn="just"/>
            <a:endParaRPr lang="en-US" b="1" dirty="0"/>
          </a:p>
          <a:p>
            <a:pPr algn="just"/>
            <a:r>
              <a:rPr lang="en-US" dirty="0"/>
              <a:t>For example, the schema of the student entity has a Name, SSN, </a:t>
            </a:r>
            <a:r>
              <a:rPr lang="en-US" dirty="0" err="1"/>
              <a:t>HomePhone</a:t>
            </a:r>
            <a:r>
              <a:rPr lang="en-US" dirty="0"/>
              <a:t>, Address, </a:t>
            </a:r>
            <a:r>
              <a:rPr lang="en-US" dirty="0" err="1"/>
              <a:t>Officephone</a:t>
            </a:r>
            <a:r>
              <a:rPr lang="en-US" dirty="0"/>
              <a:t>, Age and GPA. Each tuple in the relation can then be interpreted as a fact or a particular instance of the relation.</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11</a:t>
            </a:fld>
            <a:endParaRPr lang="en-US"/>
          </a:p>
        </p:txBody>
      </p:sp>
    </p:spTree>
  </p:cSld>
  <p:clrMapOvr>
    <a:masterClrMapping/>
  </p:clrMapOvr>
  <p:transition>
    <p:dissolv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6"/>
          <p:cNvSpPr>
            <a:spLocks noGrp="1" noChangeArrowheads="1"/>
          </p:cNvSpPr>
          <p:nvPr>
            <p:ph type="title"/>
          </p:nvPr>
        </p:nvSpPr>
        <p:spPr/>
        <p:txBody>
          <a:bodyPr/>
          <a:lstStyle/>
          <a:p>
            <a:pPr eaLnBrk="1" hangingPunct="1"/>
            <a:r>
              <a:rPr lang="en-US"/>
              <a:t>Retrieval Queries in SQL (contd.)</a:t>
            </a:r>
          </a:p>
        </p:txBody>
      </p:sp>
      <p:sp>
        <p:nvSpPr>
          <p:cNvPr id="21508" name="Rectangle 7"/>
          <p:cNvSpPr>
            <a:spLocks noGrp="1" noChangeArrowheads="1"/>
          </p:cNvSpPr>
          <p:nvPr>
            <p:ph idx="1"/>
          </p:nvPr>
        </p:nvSpPr>
        <p:spPr/>
        <p:txBody>
          <a:bodyPr>
            <a:normAutofit fontScale="92500" lnSpcReduction="20000"/>
          </a:bodyPr>
          <a:lstStyle/>
          <a:p>
            <a:pPr eaLnBrk="1" hangingPunct="1">
              <a:lnSpc>
                <a:spcPct val="80000"/>
              </a:lnSpc>
            </a:pPr>
            <a:r>
              <a:rPr lang="en-US" sz="2400"/>
              <a:t>Basic form of the SQL SELECT statement is called a </a:t>
            </a:r>
            <a:r>
              <a:rPr lang="en-US" sz="2400" i="1"/>
              <a:t>mapping</a:t>
            </a:r>
            <a:r>
              <a:rPr lang="en-US" sz="2400"/>
              <a:t> or a SELECT-FROM-WHERE </a:t>
            </a:r>
            <a:r>
              <a:rPr lang="en-US" sz="2400" i="1"/>
              <a:t>block</a:t>
            </a:r>
            <a:br>
              <a:rPr lang="en-US" sz="2400"/>
            </a:br>
            <a:r>
              <a:rPr lang="en-US" sz="2400"/>
              <a:t>	</a:t>
            </a:r>
          </a:p>
          <a:p>
            <a:pPr eaLnBrk="1" hangingPunct="1">
              <a:lnSpc>
                <a:spcPct val="80000"/>
              </a:lnSpc>
              <a:buFont typeface="Wingdings" pitchFamily="2" charset="2"/>
              <a:buNone/>
            </a:pPr>
            <a:r>
              <a:rPr lang="en-US" sz="2400" b="1"/>
              <a:t>SELECT</a:t>
            </a:r>
            <a:r>
              <a:rPr lang="en-US" sz="2400"/>
              <a:t> 	&lt;attribute list&gt;</a:t>
            </a:r>
          </a:p>
          <a:p>
            <a:pPr eaLnBrk="1" hangingPunct="1">
              <a:lnSpc>
                <a:spcPct val="80000"/>
              </a:lnSpc>
              <a:buFont typeface="Wingdings" pitchFamily="2" charset="2"/>
              <a:buNone/>
            </a:pPr>
            <a:r>
              <a:rPr lang="en-US" sz="2400"/>
              <a:t>	</a:t>
            </a:r>
            <a:r>
              <a:rPr lang="en-US" sz="2400" b="1"/>
              <a:t>FROM</a:t>
            </a:r>
            <a:r>
              <a:rPr lang="en-US" sz="2400"/>
              <a:t> 	&lt;table list&gt;</a:t>
            </a:r>
          </a:p>
          <a:p>
            <a:pPr eaLnBrk="1" hangingPunct="1">
              <a:lnSpc>
                <a:spcPct val="80000"/>
              </a:lnSpc>
              <a:buFont typeface="Wingdings" pitchFamily="2" charset="2"/>
              <a:buNone/>
            </a:pPr>
            <a:r>
              <a:rPr lang="en-US" sz="2400"/>
              <a:t>	</a:t>
            </a:r>
            <a:r>
              <a:rPr lang="en-US" sz="2400" b="1"/>
              <a:t>WHERE</a:t>
            </a:r>
            <a:r>
              <a:rPr lang="en-US" sz="2400"/>
              <a:t>	&lt;condition&gt;</a:t>
            </a:r>
          </a:p>
          <a:p>
            <a:pPr lvl="1" eaLnBrk="1" hangingPunct="1">
              <a:lnSpc>
                <a:spcPct val="80000"/>
              </a:lnSpc>
            </a:pPr>
            <a:endParaRPr lang="en-US" sz="2200"/>
          </a:p>
          <a:p>
            <a:pPr lvl="1" eaLnBrk="1" hangingPunct="1">
              <a:lnSpc>
                <a:spcPct val="80000"/>
              </a:lnSpc>
            </a:pPr>
            <a:r>
              <a:rPr lang="en-US" sz="2200"/>
              <a:t>&lt;attribute list&gt; is a list of attribute names whose values are to be retrieved by the query</a:t>
            </a:r>
          </a:p>
          <a:p>
            <a:pPr lvl="1" eaLnBrk="1" hangingPunct="1">
              <a:lnSpc>
                <a:spcPct val="80000"/>
              </a:lnSpc>
            </a:pPr>
            <a:r>
              <a:rPr lang="en-US" sz="2200"/>
              <a:t>&lt;table list&gt; is a list of the relation names required to process the query</a:t>
            </a:r>
          </a:p>
          <a:p>
            <a:pPr lvl="1" eaLnBrk="1" hangingPunct="1">
              <a:lnSpc>
                <a:spcPct val="80000"/>
              </a:lnSpc>
            </a:pPr>
            <a:r>
              <a:rPr lang="en-US" sz="2200"/>
              <a:t>&lt;condition&gt; is a conditional (Boolean) expression that identifies the tuples to be retrieved by the query</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110</a:t>
            </a:fld>
            <a:endParaRPr lang="en-US"/>
          </a:p>
        </p:txBody>
      </p:sp>
    </p:spTree>
  </p:cSld>
  <p:clrMapOvr>
    <a:masterClrMapping/>
  </p:clrMapOvr>
  <p:transition>
    <p:dissolv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7"/>
          <p:cNvSpPr>
            <a:spLocks noGrp="1" noChangeArrowheads="1"/>
          </p:cNvSpPr>
          <p:nvPr>
            <p:ph type="title"/>
          </p:nvPr>
        </p:nvSpPr>
        <p:spPr/>
        <p:txBody>
          <a:bodyPr/>
          <a:lstStyle/>
          <a:p>
            <a:pPr eaLnBrk="1" hangingPunct="1"/>
            <a:r>
              <a:rPr lang="en-US" sz="3200"/>
              <a:t>Relational Database Schema--Figure 5.5  </a:t>
            </a:r>
          </a:p>
        </p:txBody>
      </p:sp>
      <p:pic>
        <p:nvPicPr>
          <p:cNvPr id="22532" name="Picture 3"/>
          <p:cNvPicPr>
            <a:picLocks noGrp="1" noChangeAspect="1" noChangeArrowheads="1"/>
          </p:cNvPicPr>
          <p:nvPr>
            <p:ph idx="1"/>
          </p:nvPr>
        </p:nvPicPr>
        <p:blipFill>
          <a:blip r:embed="rId3"/>
          <a:srcRect/>
          <a:stretch>
            <a:fillRect/>
          </a:stretch>
        </p:blipFill>
        <p:spPr>
          <a:xfrm>
            <a:off x="730250" y="1598613"/>
            <a:ext cx="7575550" cy="4802187"/>
          </a:xfrm>
          <a:noFill/>
        </p:spPr>
      </p:pic>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111</a:t>
            </a:fld>
            <a:endParaRPr lang="en-US"/>
          </a:p>
        </p:txBody>
      </p:sp>
    </p:spTree>
  </p:cSld>
  <p:clrMapOvr>
    <a:masterClrMapping/>
  </p:clrMapOvr>
  <p:transition>
    <p:dissolv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7"/>
          <p:cNvSpPr>
            <a:spLocks noGrp="1" noChangeArrowheads="1"/>
          </p:cNvSpPr>
          <p:nvPr>
            <p:ph type="title"/>
          </p:nvPr>
        </p:nvSpPr>
        <p:spPr>
          <a:xfrm>
            <a:off x="228600" y="303213"/>
            <a:ext cx="7696200" cy="763587"/>
          </a:xfrm>
        </p:spPr>
        <p:txBody>
          <a:bodyPr anchor="t"/>
          <a:lstStyle/>
          <a:p>
            <a:pPr eaLnBrk="1" hangingPunct="1"/>
            <a:r>
              <a:rPr lang="en-US" sz="3200"/>
              <a:t>Populated Database--Fig.5.6</a:t>
            </a:r>
          </a:p>
        </p:txBody>
      </p:sp>
      <p:pic>
        <p:nvPicPr>
          <p:cNvPr id="23556" name="Picture 3"/>
          <p:cNvPicPr>
            <a:picLocks noGrp="1" noChangeAspect="1" noChangeArrowheads="1"/>
          </p:cNvPicPr>
          <p:nvPr>
            <p:ph idx="1"/>
          </p:nvPr>
        </p:nvPicPr>
        <p:blipFill>
          <a:blip r:embed="rId3"/>
          <a:srcRect/>
          <a:stretch>
            <a:fillRect/>
          </a:stretch>
        </p:blipFill>
        <p:spPr>
          <a:xfrm>
            <a:off x="2362200" y="1600200"/>
            <a:ext cx="4832350" cy="4876800"/>
          </a:xfrm>
          <a:noFill/>
        </p:spPr>
      </p:pic>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112</a:t>
            </a:fld>
            <a:endParaRPr lang="en-US"/>
          </a:p>
        </p:txBody>
      </p:sp>
    </p:spTree>
  </p:cSld>
  <p:clrMapOvr>
    <a:masterClrMapping/>
  </p:clrMapOvr>
  <p:transition>
    <p:dissolv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p:cNvSpPr>
            <a:spLocks noGrp="1" noChangeArrowheads="1"/>
          </p:cNvSpPr>
          <p:nvPr>
            <p:ph type="title"/>
          </p:nvPr>
        </p:nvSpPr>
        <p:spPr/>
        <p:txBody>
          <a:bodyPr/>
          <a:lstStyle/>
          <a:p>
            <a:pPr eaLnBrk="1" hangingPunct="1"/>
            <a:r>
              <a:rPr lang="en-US"/>
              <a:t>Simple SQL Queries</a:t>
            </a:r>
          </a:p>
        </p:txBody>
      </p:sp>
      <p:sp>
        <p:nvSpPr>
          <p:cNvPr id="24580" name="Rectangle 7"/>
          <p:cNvSpPr>
            <a:spLocks noGrp="1" noChangeArrowheads="1"/>
          </p:cNvSpPr>
          <p:nvPr>
            <p:ph idx="1"/>
          </p:nvPr>
        </p:nvSpPr>
        <p:spPr/>
        <p:txBody>
          <a:bodyPr/>
          <a:lstStyle/>
          <a:p>
            <a:pPr eaLnBrk="1" hangingPunct="1"/>
            <a:r>
              <a:rPr lang="en-US"/>
              <a:t>Basic SQL queries correspond to using the following operations of the relational algebra:</a:t>
            </a:r>
          </a:p>
          <a:p>
            <a:pPr lvl="1" eaLnBrk="1" hangingPunct="1"/>
            <a:r>
              <a:rPr lang="en-US"/>
              <a:t>SELECT</a:t>
            </a:r>
          </a:p>
          <a:p>
            <a:pPr lvl="1" eaLnBrk="1" hangingPunct="1"/>
            <a:r>
              <a:rPr lang="en-US"/>
              <a:t>PROJECT</a:t>
            </a:r>
          </a:p>
          <a:p>
            <a:pPr lvl="1" eaLnBrk="1" hangingPunct="1"/>
            <a:r>
              <a:rPr lang="en-US"/>
              <a:t>JOIN</a:t>
            </a:r>
          </a:p>
          <a:p>
            <a:pPr eaLnBrk="1" hangingPunct="1"/>
            <a:r>
              <a:rPr lang="en-US"/>
              <a:t>All subsequent examples use the COMPANY database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113</a:t>
            </a:fld>
            <a:endParaRPr lang="en-US"/>
          </a:p>
        </p:txBody>
      </p:sp>
    </p:spTree>
  </p:cSld>
  <p:clrMapOvr>
    <a:masterClrMapping/>
  </p:clrMapOvr>
  <p:transition>
    <p:dissolv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t>Simple SQL Queries (contd.)</a:t>
            </a:r>
          </a:p>
        </p:txBody>
      </p:sp>
      <p:sp>
        <p:nvSpPr>
          <p:cNvPr id="25604" name="Rectangle 3"/>
          <p:cNvSpPr>
            <a:spLocks noGrp="1" noChangeArrowheads="1"/>
          </p:cNvSpPr>
          <p:nvPr>
            <p:ph idx="1"/>
          </p:nvPr>
        </p:nvSpPr>
        <p:spPr/>
        <p:txBody>
          <a:bodyPr>
            <a:normAutofit fontScale="92500" lnSpcReduction="20000"/>
          </a:bodyPr>
          <a:lstStyle/>
          <a:p>
            <a:pPr eaLnBrk="1" hangingPunct="1">
              <a:lnSpc>
                <a:spcPct val="80000"/>
              </a:lnSpc>
            </a:pPr>
            <a:r>
              <a:rPr lang="en-US" sz="2400"/>
              <a:t>Example of a simple query on one  relation</a:t>
            </a:r>
          </a:p>
          <a:p>
            <a:pPr eaLnBrk="1" hangingPunct="1">
              <a:lnSpc>
                <a:spcPct val="80000"/>
              </a:lnSpc>
            </a:pPr>
            <a:r>
              <a:rPr lang="en-US" sz="2400"/>
              <a:t>Query 0: Retrieve the birthdate and address of the employee whose name is 'John B. Smith'.</a:t>
            </a:r>
          </a:p>
          <a:p>
            <a:pPr lvl="1" eaLnBrk="1" hangingPunct="1">
              <a:lnSpc>
                <a:spcPct val="80000"/>
              </a:lnSpc>
              <a:buFont typeface="Wingdings" pitchFamily="2" charset="2"/>
              <a:buNone/>
            </a:pPr>
            <a:r>
              <a:rPr lang="en-US" sz="2200"/>
              <a:t>Q0:	SELECT 	BDATE, ADDRESS</a:t>
            </a:r>
            <a:br>
              <a:rPr lang="en-US" sz="2200"/>
            </a:br>
            <a:r>
              <a:rPr lang="en-US" sz="2200"/>
              <a:t>	FROM 		EMPLOYEE</a:t>
            </a:r>
            <a:br>
              <a:rPr lang="en-US" sz="2200"/>
            </a:br>
            <a:r>
              <a:rPr lang="en-US" sz="2200"/>
              <a:t>	WHERE	FNAME='John' AND MINIT='B’</a:t>
            </a:r>
            <a:br>
              <a:rPr lang="en-US" sz="2200"/>
            </a:br>
            <a:r>
              <a:rPr lang="en-US" sz="2200"/>
              <a:t>  AND 		LNAME='Smith’</a:t>
            </a:r>
            <a:br>
              <a:rPr lang="en-US" sz="2200"/>
            </a:br>
            <a:endParaRPr lang="en-US" sz="2200"/>
          </a:p>
          <a:p>
            <a:pPr lvl="1" eaLnBrk="1" hangingPunct="1">
              <a:lnSpc>
                <a:spcPct val="80000"/>
              </a:lnSpc>
            </a:pPr>
            <a:r>
              <a:rPr lang="en-US" sz="2200"/>
              <a:t>Similar to a SELECT-PROJECT pair of relational algebra operations:</a:t>
            </a:r>
          </a:p>
          <a:p>
            <a:pPr lvl="2" eaLnBrk="1" hangingPunct="1">
              <a:lnSpc>
                <a:spcPct val="80000"/>
              </a:lnSpc>
            </a:pPr>
            <a:r>
              <a:rPr lang="en-US" sz="2000"/>
              <a:t>The SELECT-clause specifies the projection attributes and the WHERE-clause specifies the selection condition</a:t>
            </a:r>
          </a:p>
          <a:p>
            <a:pPr lvl="1" eaLnBrk="1" hangingPunct="1">
              <a:lnSpc>
                <a:spcPct val="80000"/>
              </a:lnSpc>
            </a:pPr>
            <a:r>
              <a:rPr lang="en-US" sz="2200"/>
              <a:t>However, the result of the query may contain  duplicate tuples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114</a:t>
            </a:fld>
            <a:endParaRPr lang="en-US"/>
          </a:p>
        </p:txBody>
      </p:sp>
    </p:spTree>
  </p:cSld>
  <p:clrMapOvr>
    <a:masterClrMapping/>
  </p:clrMapOvr>
  <p:transition>
    <p:dissolv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6"/>
          <p:cNvSpPr>
            <a:spLocks noGrp="1" noChangeArrowheads="1"/>
          </p:cNvSpPr>
          <p:nvPr>
            <p:ph type="title"/>
          </p:nvPr>
        </p:nvSpPr>
        <p:spPr/>
        <p:txBody>
          <a:bodyPr/>
          <a:lstStyle/>
          <a:p>
            <a:pPr eaLnBrk="1" hangingPunct="1"/>
            <a:r>
              <a:rPr lang="en-US"/>
              <a:t>Simple SQL Queries (contd.)</a:t>
            </a:r>
          </a:p>
        </p:txBody>
      </p:sp>
      <p:sp>
        <p:nvSpPr>
          <p:cNvPr id="26628" name="Rectangle 7"/>
          <p:cNvSpPr>
            <a:spLocks noGrp="1" noChangeArrowheads="1"/>
          </p:cNvSpPr>
          <p:nvPr>
            <p:ph idx="1"/>
          </p:nvPr>
        </p:nvSpPr>
        <p:spPr/>
        <p:txBody>
          <a:bodyPr>
            <a:normAutofit fontScale="85000" lnSpcReduction="20000"/>
          </a:bodyPr>
          <a:lstStyle/>
          <a:p>
            <a:pPr eaLnBrk="1" hangingPunct="1">
              <a:lnSpc>
                <a:spcPct val="90000"/>
              </a:lnSpc>
            </a:pPr>
            <a:r>
              <a:rPr lang="en-US" sz="2400"/>
              <a:t>Query 1: Retrieve the name and address of all employees who work for the 'Research' department.</a:t>
            </a:r>
            <a:br>
              <a:rPr lang="en-US" sz="2400"/>
            </a:br>
            <a:endParaRPr lang="en-US" sz="2400"/>
          </a:p>
          <a:p>
            <a:pPr lvl="1" eaLnBrk="1" hangingPunct="1">
              <a:lnSpc>
                <a:spcPct val="90000"/>
              </a:lnSpc>
              <a:buFont typeface="Wingdings" pitchFamily="2" charset="2"/>
              <a:buNone/>
            </a:pPr>
            <a:r>
              <a:rPr lang="en-US" sz="2200"/>
              <a:t>Q1:	SELECT	FNAME, LNAME, ADDRESS</a:t>
            </a:r>
            <a:br>
              <a:rPr lang="en-US" sz="2200"/>
            </a:br>
            <a:r>
              <a:rPr lang="en-US" sz="2200"/>
              <a:t>	FROM 		EMPLOYEE, DEPARTMENT</a:t>
            </a:r>
            <a:br>
              <a:rPr lang="en-US" sz="2200"/>
            </a:br>
            <a:r>
              <a:rPr lang="en-US" sz="2200"/>
              <a:t>	WHERE	DNAME='Research' AND DNUMBER=DNO</a:t>
            </a:r>
            <a:br>
              <a:rPr lang="en-US" sz="2200"/>
            </a:br>
            <a:endParaRPr lang="en-US" sz="2200"/>
          </a:p>
          <a:p>
            <a:pPr lvl="1" eaLnBrk="1" hangingPunct="1">
              <a:lnSpc>
                <a:spcPct val="90000"/>
              </a:lnSpc>
            </a:pPr>
            <a:r>
              <a:rPr lang="en-US" sz="2200"/>
              <a:t>Similar to a SELECT-PROJECT-JOIN sequence of relational algebra operations</a:t>
            </a:r>
          </a:p>
          <a:p>
            <a:pPr lvl="1" eaLnBrk="1" hangingPunct="1">
              <a:lnSpc>
                <a:spcPct val="90000"/>
              </a:lnSpc>
            </a:pPr>
            <a:r>
              <a:rPr lang="en-US" sz="2200"/>
              <a:t>(DNAME='Research') is a selection condition  (corresponds to a SELECT operation in relational algebra)</a:t>
            </a:r>
          </a:p>
          <a:p>
            <a:pPr lvl="1" eaLnBrk="1" hangingPunct="1">
              <a:lnSpc>
                <a:spcPct val="90000"/>
              </a:lnSpc>
            </a:pPr>
            <a:r>
              <a:rPr lang="en-US" sz="2200"/>
              <a:t>(DNUMBER=DNO) is a join condition (corresponds to a JOIN operation in relational algebra)</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115</a:t>
            </a:fld>
            <a:endParaRPr lang="en-US"/>
          </a:p>
        </p:txBody>
      </p:sp>
    </p:spTree>
  </p:cSld>
  <p:clrMapOvr>
    <a:masterClrMapping/>
  </p:clrMapOvr>
  <p:transition>
    <p:dissolv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6"/>
          <p:cNvSpPr>
            <a:spLocks noGrp="1" noChangeArrowheads="1"/>
          </p:cNvSpPr>
          <p:nvPr>
            <p:ph type="title"/>
          </p:nvPr>
        </p:nvSpPr>
        <p:spPr/>
        <p:txBody>
          <a:bodyPr/>
          <a:lstStyle/>
          <a:p>
            <a:pPr eaLnBrk="1" hangingPunct="1"/>
            <a:r>
              <a:rPr lang="en-US"/>
              <a:t>Simple SQL Queries (contd.)</a:t>
            </a:r>
          </a:p>
        </p:txBody>
      </p:sp>
      <p:sp>
        <p:nvSpPr>
          <p:cNvPr id="27652" name="Rectangle 7"/>
          <p:cNvSpPr>
            <a:spLocks noGrp="1" noChangeArrowheads="1"/>
          </p:cNvSpPr>
          <p:nvPr>
            <p:ph idx="1"/>
          </p:nvPr>
        </p:nvSpPr>
        <p:spPr/>
        <p:txBody>
          <a:bodyPr>
            <a:normAutofit fontScale="85000" lnSpcReduction="20000"/>
          </a:bodyPr>
          <a:lstStyle/>
          <a:p>
            <a:pPr eaLnBrk="1" hangingPunct="1">
              <a:lnSpc>
                <a:spcPct val="90000"/>
              </a:lnSpc>
            </a:pPr>
            <a:r>
              <a:rPr lang="en-US" sz="2000"/>
              <a:t>Query 2: For every project located in 'Stafford', list the project number, the controlling department number, and the department manager's last name, address, and birthdate.</a:t>
            </a:r>
          </a:p>
          <a:p>
            <a:pPr eaLnBrk="1" hangingPunct="1">
              <a:lnSpc>
                <a:spcPct val="90000"/>
              </a:lnSpc>
              <a:buFont typeface="Wingdings" pitchFamily="2" charset="2"/>
              <a:buNone/>
            </a:pPr>
            <a:endParaRPr lang="en-US" sz="2000">
              <a:solidFill>
                <a:srgbClr val="800000"/>
              </a:solidFill>
            </a:endParaRPr>
          </a:p>
          <a:p>
            <a:pPr eaLnBrk="1" hangingPunct="1">
              <a:lnSpc>
                <a:spcPct val="90000"/>
              </a:lnSpc>
              <a:buFont typeface="Wingdings" pitchFamily="2" charset="2"/>
              <a:buNone/>
            </a:pPr>
            <a:r>
              <a:rPr lang="en-US" sz="2000">
                <a:solidFill>
                  <a:srgbClr val="800000"/>
                </a:solidFill>
              </a:rPr>
              <a:t>Q2: SELECT   	PNUMBER, DNUM, LNAME, BDATE, ADDRESS </a:t>
            </a:r>
            <a:br>
              <a:rPr lang="en-US" sz="2000">
                <a:solidFill>
                  <a:srgbClr val="800000"/>
                </a:solidFill>
              </a:rPr>
            </a:br>
            <a:r>
              <a:rPr lang="en-US" sz="2000">
                <a:solidFill>
                  <a:srgbClr val="800000"/>
                </a:solidFill>
              </a:rPr>
              <a:t>	FROM		PROJECT, DEPARTMENT, EMPLOYEE</a:t>
            </a:r>
            <a:br>
              <a:rPr lang="en-US" sz="2000">
                <a:solidFill>
                  <a:srgbClr val="800000"/>
                </a:solidFill>
              </a:rPr>
            </a:br>
            <a:r>
              <a:rPr lang="en-US" sz="2000">
                <a:solidFill>
                  <a:srgbClr val="800000"/>
                </a:solidFill>
              </a:rPr>
              <a:t>	WHERE 	DNUM=DNUMBER AND MGRSSN=SSN</a:t>
            </a:r>
            <a:br>
              <a:rPr lang="en-US" sz="2000">
                <a:solidFill>
                  <a:srgbClr val="800000"/>
                </a:solidFill>
              </a:rPr>
            </a:br>
            <a:r>
              <a:rPr lang="en-US" sz="2000">
                <a:solidFill>
                  <a:srgbClr val="800000"/>
                </a:solidFill>
              </a:rPr>
              <a:t>				AND PLOCATION='Stafford'</a:t>
            </a:r>
            <a:br>
              <a:rPr lang="en-US" sz="2000">
                <a:solidFill>
                  <a:srgbClr val="800000"/>
                </a:solidFill>
              </a:rPr>
            </a:br>
            <a:endParaRPr lang="en-US" sz="2000">
              <a:solidFill>
                <a:srgbClr val="800000"/>
              </a:solidFill>
            </a:endParaRPr>
          </a:p>
          <a:p>
            <a:pPr lvl="1" eaLnBrk="1" hangingPunct="1">
              <a:lnSpc>
                <a:spcPct val="90000"/>
              </a:lnSpc>
            </a:pPr>
            <a:r>
              <a:rPr lang="en-US" sz="2000"/>
              <a:t>In Q2, there are two  join conditions</a:t>
            </a:r>
          </a:p>
          <a:p>
            <a:pPr lvl="1" eaLnBrk="1" hangingPunct="1">
              <a:lnSpc>
                <a:spcPct val="90000"/>
              </a:lnSpc>
            </a:pPr>
            <a:r>
              <a:rPr lang="en-US" sz="2000"/>
              <a:t>The join condition DNUM=DNUMBER relates a project to its controlling department</a:t>
            </a:r>
          </a:p>
          <a:p>
            <a:pPr lvl="1" eaLnBrk="1" hangingPunct="1">
              <a:lnSpc>
                <a:spcPct val="90000"/>
              </a:lnSpc>
            </a:pPr>
            <a:r>
              <a:rPr lang="en-US" sz="2000"/>
              <a:t>The join condition MGRSSN=SSN relates the controlling department to the employee who manages that department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116</a:t>
            </a:fld>
            <a:endParaRPr lang="en-US"/>
          </a:p>
        </p:txBody>
      </p:sp>
    </p:spTree>
  </p:cSld>
  <p:clrMapOvr>
    <a:masterClrMapping/>
  </p:clrMapOvr>
  <p:transition>
    <p:dissolv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6"/>
          <p:cNvSpPr>
            <a:spLocks noGrp="1" noChangeArrowheads="1"/>
          </p:cNvSpPr>
          <p:nvPr>
            <p:ph type="title"/>
          </p:nvPr>
        </p:nvSpPr>
        <p:spPr/>
        <p:txBody>
          <a:bodyPr>
            <a:normAutofit/>
          </a:bodyPr>
          <a:lstStyle/>
          <a:p>
            <a:pPr eaLnBrk="1" hangingPunct="1"/>
            <a:r>
              <a:rPr lang="en-US"/>
              <a:t>Aliases, * and DISTINCT, Empty WHERE-clause</a:t>
            </a:r>
          </a:p>
        </p:txBody>
      </p:sp>
      <p:sp>
        <p:nvSpPr>
          <p:cNvPr id="28676" name="Rectangle 7"/>
          <p:cNvSpPr>
            <a:spLocks noGrp="1" noChangeArrowheads="1"/>
          </p:cNvSpPr>
          <p:nvPr>
            <p:ph idx="1"/>
          </p:nvPr>
        </p:nvSpPr>
        <p:spPr/>
        <p:txBody>
          <a:bodyPr/>
          <a:lstStyle/>
          <a:p>
            <a:pPr eaLnBrk="1" hangingPunct="1">
              <a:lnSpc>
                <a:spcPct val="90000"/>
              </a:lnSpc>
            </a:pPr>
            <a:r>
              <a:rPr lang="en-US"/>
              <a:t>In SQL, we can use the same name for two (or more) attributes as long as the attributes are in </a:t>
            </a:r>
            <a:r>
              <a:rPr lang="en-US" i="1"/>
              <a:t>different relations</a:t>
            </a:r>
          </a:p>
          <a:p>
            <a:pPr eaLnBrk="1" hangingPunct="1">
              <a:lnSpc>
                <a:spcPct val="90000"/>
              </a:lnSpc>
            </a:pPr>
            <a:r>
              <a:rPr lang="en-US"/>
              <a:t>A query that refers to two or more attributes with the same name must </a:t>
            </a:r>
            <a:r>
              <a:rPr lang="en-US" i="1"/>
              <a:t>qualify</a:t>
            </a:r>
            <a:r>
              <a:rPr lang="en-US"/>
              <a:t> the attribute name with the relation name by </a:t>
            </a:r>
            <a:r>
              <a:rPr lang="en-US" i="1"/>
              <a:t>prefixing</a:t>
            </a:r>
            <a:r>
              <a:rPr lang="en-US"/>
              <a:t> the relation name to the attribute name</a:t>
            </a:r>
          </a:p>
          <a:p>
            <a:pPr eaLnBrk="1" hangingPunct="1">
              <a:lnSpc>
                <a:spcPct val="90000"/>
              </a:lnSpc>
            </a:pPr>
            <a:r>
              <a:rPr lang="en-US"/>
              <a:t>Example: </a:t>
            </a:r>
          </a:p>
          <a:p>
            <a:pPr eaLnBrk="1" hangingPunct="1">
              <a:lnSpc>
                <a:spcPct val="90000"/>
              </a:lnSpc>
            </a:pPr>
            <a:endParaRPr lang="en-US"/>
          </a:p>
          <a:p>
            <a:pPr eaLnBrk="1" hangingPunct="1">
              <a:lnSpc>
                <a:spcPct val="90000"/>
              </a:lnSpc>
            </a:pPr>
            <a:r>
              <a:rPr lang="en-US" b="1">
                <a:solidFill>
                  <a:srgbClr val="4F571F"/>
                </a:solidFill>
              </a:rPr>
              <a:t>EMPLOYEE.</a:t>
            </a:r>
            <a:r>
              <a:rPr lang="en-US"/>
              <a:t>LNAME, </a:t>
            </a:r>
            <a:r>
              <a:rPr lang="en-US" b="1">
                <a:solidFill>
                  <a:srgbClr val="4F571F"/>
                </a:solidFill>
              </a:rPr>
              <a:t>DEPARTMENT.</a:t>
            </a:r>
            <a:r>
              <a:rPr lang="en-US"/>
              <a:t>DNAME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117</a:t>
            </a:fld>
            <a:endParaRPr lang="en-US"/>
          </a:p>
        </p:txBody>
      </p:sp>
    </p:spTree>
  </p:cSld>
  <p:clrMapOvr>
    <a:masterClrMapping/>
  </p:clrMapOvr>
  <p:transition>
    <p:dissolv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6"/>
          <p:cNvSpPr>
            <a:spLocks noGrp="1" noChangeArrowheads="1"/>
          </p:cNvSpPr>
          <p:nvPr>
            <p:ph type="title"/>
          </p:nvPr>
        </p:nvSpPr>
        <p:spPr/>
        <p:txBody>
          <a:bodyPr/>
          <a:lstStyle/>
          <a:p>
            <a:pPr eaLnBrk="1" hangingPunct="1"/>
            <a:r>
              <a:rPr lang="en-US"/>
              <a:t>ALIASES</a:t>
            </a:r>
          </a:p>
        </p:txBody>
      </p:sp>
      <p:sp>
        <p:nvSpPr>
          <p:cNvPr id="29700" name="Rectangle 7"/>
          <p:cNvSpPr>
            <a:spLocks noGrp="1" noChangeArrowheads="1"/>
          </p:cNvSpPr>
          <p:nvPr>
            <p:ph idx="1"/>
          </p:nvPr>
        </p:nvSpPr>
        <p:spPr/>
        <p:txBody>
          <a:bodyPr>
            <a:normAutofit fontScale="85000" lnSpcReduction="10000"/>
          </a:bodyPr>
          <a:lstStyle/>
          <a:p>
            <a:pPr eaLnBrk="1" hangingPunct="1">
              <a:lnSpc>
                <a:spcPct val="90000"/>
              </a:lnSpc>
            </a:pPr>
            <a:r>
              <a:rPr lang="en-US" sz="2000"/>
              <a:t>Some queries need to refer to the same relation twice</a:t>
            </a:r>
          </a:p>
          <a:p>
            <a:pPr lvl="1" eaLnBrk="1" hangingPunct="1">
              <a:lnSpc>
                <a:spcPct val="90000"/>
              </a:lnSpc>
            </a:pPr>
            <a:r>
              <a:rPr lang="en-US" sz="2000"/>
              <a:t>In this case, </a:t>
            </a:r>
            <a:r>
              <a:rPr lang="en-US" sz="2000" i="1"/>
              <a:t>aliases</a:t>
            </a:r>
            <a:r>
              <a:rPr lang="en-US" sz="2000"/>
              <a:t> are given to the relation name</a:t>
            </a:r>
          </a:p>
          <a:p>
            <a:pPr eaLnBrk="1" hangingPunct="1">
              <a:lnSpc>
                <a:spcPct val="90000"/>
              </a:lnSpc>
            </a:pPr>
            <a:r>
              <a:rPr lang="en-US" sz="2000"/>
              <a:t>Query 8: For each employee, retrieve the employee's name, and the name of his or her immediate supervisor.</a:t>
            </a:r>
            <a:br>
              <a:rPr lang="en-US" sz="2000"/>
            </a:br>
            <a:br>
              <a:rPr lang="en-US" sz="2000"/>
            </a:br>
            <a:r>
              <a:rPr lang="en-US" sz="2000"/>
              <a:t>Q8:	SELECT	E.FNAME, E.LNAME, S.FNAME, S.LNAME</a:t>
            </a:r>
            <a:br>
              <a:rPr lang="en-US" sz="2000"/>
            </a:br>
            <a:r>
              <a:rPr lang="en-US" sz="2000"/>
              <a:t>	FROM 		EMPLOYEE </a:t>
            </a:r>
            <a:r>
              <a:rPr lang="en-US" sz="2000">
                <a:solidFill>
                  <a:srgbClr val="4F571F"/>
                </a:solidFill>
              </a:rPr>
              <a:t>E</a:t>
            </a:r>
            <a:r>
              <a:rPr lang="en-US" sz="2000"/>
              <a:t> </a:t>
            </a:r>
            <a:r>
              <a:rPr lang="en-US" sz="2000">
                <a:solidFill>
                  <a:srgbClr val="4F571F"/>
                </a:solidFill>
              </a:rPr>
              <a:t>S</a:t>
            </a:r>
            <a:br>
              <a:rPr lang="en-US" sz="2000"/>
            </a:br>
            <a:r>
              <a:rPr lang="en-US" sz="2000"/>
              <a:t>	WHERE	E.SUPERSSN=S.SSN</a:t>
            </a:r>
            <a:br>
              <a:rPr lang="en-US" sz="2000"/>
            </a:br>
            <a:endParaRPr lang="en-US" sz="2000"/>
          </a:p>
          <a:p>
            <a:pPr lvl="1" eaLnBrk="1" hangingPunct="1">
              <a:lnSpc>
                <a:spcPct val="90000"/>
              </a:lnSpc>
            </a:pPr>
            <a:r>
              <a:rPr lang="en-US" sz="2000"/>
              <a:t>In Q8, the alternate relation names E and S are called </a:t>
            </a:r>
            <a:r>
              <a:rPr lang="en-US" sz="2000" i="1"/>
              <a:t>aliases</a:t>
            </a:r>
            <a:r>
              <a:rPr lang="en-US" sz="2000"/>
              <a:t> or </a:t>
            </a:r>
            <a:r>
              <a:rPr lang="en-US" sz="2000" i="1"/>
              <a:t>tuple variables</a:t>
            </a:r>
            <a:r>
              <a:rPr lang="en-US" sz="2000"/>
              <a:t> for the EMPLOYEE relation</a:t>
            </a:r>
          </a:p>
          <a:p>
            <a:pPr lvl="1" eaLnBrk="1" hangingPunct="1">
              <a:lnSpc>
                <a:spcPct val="90000"/>
              </a:lnSpc>
            </a:pPr>
            <a:r>
              <a:rPr lang="en-US" sz="2000"/>
              <a:t>We can think of E and S as two different </a:t>
            </a:r>
            <a:r>
              <a:rPr lang="en-US" sz="2000" i="1"/>
              <a:t>copies</a:t>
            </a:r>
            <a:r>
              <a:rPr lang="en-US" sz="2000"/>
              <a:t> of EMPLOYEE; E represents employees in role of </a:t>
            </a:r>
            <a:r>
              <a:rPr lang="en-US" sz="2000" i="1"/>
              <a:t>supervisees</a:t>
            </a:r>
            <a:r>
              <a:rPr lang="en-US" sz="2000"/>
              <a:t> and S represents employees in role of </a:t>
            </a:r>
            <a:r>
              <a:rPr lang="en-US" sz="2000" i="1"/>
              <a:t>supervisors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118</a:t>
            </a:fld>
            <a:endParaRPr lang="en-US"/>
          </a:p>
        </p:txBody>
      </p:sp>
    </p:spTree>
  </p:cSld>
  <p:clrMapOvr>
    <a:masterClrMapping/>
  </p:clrMapOvr>
  <p:transition>
    <p:dissolv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6"/>
          <p:cNvSpPr>
            <a:spLocks noGrp="1" noChangeArrowheads="1"/>
          </p:cNvSpPr>
          <p:nvPr>
            <p:ph type="title"/>
          </p:nvPr>
        </p:nvSpPr>
        <p:spPr/>
        <p:txBody>
          <a:bodyPr/>
          <a:lstStyle/>
          <a:p>
            <a:pPr eaLnBrk="1" hangingPunct="1"/>
            <a:r>
              <a:rPr lang="en-US"/>
              <a:t>ALIASES (contd.)</a:t>
            </a:r>
          </a:p>
        </p:txBody>
      </p:sp>
      <p:sp>
        <p:nvSpPr>
          <p:cNvPr id="30724" name="Rectangle 7"/>
          <p:cNvSpPr>
            <a:spLocks noGrp="1" noChangeArrowheads="1"/>
          </p:cNvSpPr>
          <p:nvPr>
            <p:ph idx="1"/>
          </p:nvPr>
        </p:nvSpPr>
        <p:spPr/>
        <p:txBody>
          <a:bodyPr/>
          <a:lstStyle/>
          <a:p>
            <a:pPr eaLnBrk="1" hangingPunct="1"/>
            <a:r>
              <a:rPr lang="en-US"/>
              <a:t>Aliasing can also be used in any SQL query for convenience</a:t>
            </a:r>
          </a:p>
          <a:p>
            <a:pPr eaLnBrk="1" hangingPunct="1"/>
            <a:r>
              <a:rPr lang="en-US"/>
              <a:t>Can also use the AS keyword to specify aliases</a:t>
            </a:r>
          </a:p>
          <a:p>
            <a:pPr lvl="1" eaLnBrk="1" hangingPunct="1">
              <a:buFont typeface="Wingdings" pitchFamily="2" charset="2"/>
              <a:buNone/>
            </a:pPr>
            <a:br>
              <a:rPr lang="en-US"/>
            </a:br>
            <a:r>
              <a:rPr lang="en-US"/>
              <a:t>Q8:	SELECT	E.FNAME, E.LNAME, 					S.FNAME, S.LNAME</a:t>
            </a:r>
            <a:br>
              <a:rPr lang="en-US"/>
            </a:br>
            <a:r>
              <a:rPr lang="en-US"/>
              <a:t>		FROM 	EMPLOYEE AS E, 					EMPLOYEE AS S</a:t>
            </a:r>
            <a:br>
              <a:rPr lang="en-US"/>
            </a:br>
            <a:r>
              <a:rPr lang="en-US"/>
              <a:t>		WHERE	E.SUPERSSN=S.SSN</a:t>
            </a:r>
            <a:br>
              <a:rPr lang="en-US"/>
            </a:b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119</a:t>
            </a:fld>
            <a:endParaRPr lang="en-US"/>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pic>
        <p:nvPicPr>
          <p:cNvPr id="7" name="Picture 5" descr="31755_FIG0702.gif                                              0001035BEeyore                         B91DCF3B:"/>
          <p:cNvPicPr>
            <a:picLocks noGrp="1" noChangeAspect="1" noChangeArrowheads="1"/>
          </p:cNvPicPr>
          <p:nvPr>
            <p:ph idx="1"/>
          </p:nvPr>
        </p:nvPicPr>
        <p:blipFill>
          <a:blip r:embed="rId2" cstate="print"/>
          <a:srcRect/>
          <a:stretch>
            <a:fillRect/>
          </a:stretch>
        </p:blipFill>
        <p:spPr bwMode="auto">
          <a:xfrm>
            <a:off x="304800" y="1905000"/>
            <a:ext cx="8534400" cy="3810000"/>
          </a:xfrm>
          <a:prstGeom prst="rect">
            <a:avLst/>
          </a:prstGeom>
          <a:noFill/>
          <a:ln w="9525">
            <a:noFill/>
            <a:miter lim="800000"/>
            <a:headEnd/>
            <a:tailEnd/>
          </a:ln>
        </p:spPr>
      </p:pic>
      <p:sp>
        <p:nvSpPr>
          <p:cNvPr id="12" name="Footer Placeholder 11"/>
          <p:cNvSpPr>
            <a:spLocks noGrp="1"/>
          </p:cNvSpPr>
          <p:nvPr>
            <p:ph type="ftr" sz="quarter" idx="11"/>
          </p:nvPr>
        </p:nvSpPr>
        <p:spPr/>
        <p:txBody>
          <a:bodyPr/>
          <a:lstStyle/>
          <a:p>
            <a:r>
              <a:rPr lang="en-US"/>
              <a:t>DEPT OF CSE,AIET,MIJAR</a:t>
            </a:r>
          </a:p>
        </p:txBody>
      </p:sp>
      <p:sp>
        <p:nvSpPr>
          <p:cNvPr id="11" name="Slide Number Placeholder 10"/>
          <p:cNvSpPr>
            <a:spLocks noGrp="1"/>
          </p:cNvSpPr>
          <p:nvPr>
            <p:ph type="sldNum" sz="quarter" idx="12"/>
          </p:nvPr>
        </p:nvSpPr>
        <p:spPr/>
        <p:txBody>
          <a:bodyPr>
            <a:normAutofit/>
          </a:bodyPr>
          <a:lstStyle/>
          <a:p>
            <a:fld id="{B6F15528-21DE-4FAA-801E-634DDDAF4B2B}" type="slidenum">
              <a:rPr lang="en-US" smtClean="0"/>
              <a:pPr/>
              <a:t>12</a:t>
            </a:fld>
            <a:endParaRPr lang="en-US"/>
          </a:p>
        </p:txBody>
      </p:sp>
    </p:spTree>
  </p:cSld>
  <p:clrMapOvr>
    <a:masterClrMapping/>
  </p:clrMapOvr>
  <p:transition>
    <p:dissolv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p:txBody>
          <a:bodyPr>
            <a:normAutofit/>
          </a:bodyPr>
          <a:lstStyle/>
          <a:p>
            <a:pPr eaLnBrk="1" hangingPunct="1"/>
            <a:r>
              <a:rPr lang="en-US"/>
              <a:t>UNSPECIFIED </a:t>
            </a:r>
            <a:br>
              <a:rPr lang="en-US"/>
            </a:br>
            <a:r>
              <a:rPr lang="en-US"/>
              <a:t>WHERE-clause</a:t>
            </a:r>
          </a:p>
        </p:txBody>
      </p:sp>
      <p:sp>
        <p:nvSpPr>
          <p:cNvPr id="31748" name="Rectangle 7"/>
          <p:cNvSpPr>
            <a:spLocks noGrp="1" noChangeArrowheads="1"/>
          </p:cNvSpPr>
          <p:nvPr>
            <p:ph idx="1"/>
          </p:nvPr>
        </p:nvSpPr>
        <p:spPr/>
        <p:txBody>
          <a:bodyPr>
            <a:normAutofit fontScale="85000" lnSpcReduction="20000"/>
          </a:bodyPr>
          <a:lstStyle/>
          <a:p>
            <a:pPr eaLnBrk="1" hangingPunct="1"/>
            <a:r>
              <a:rPr lang="en-US" sz="2400"/>
              <a:t>A </a:t>
            </a:r>
            <a:r>
              <a:rPr lang="en-US" sz="2400" i="1"/>
              <a:t>missing WHERE-clause</a:t>
            </a:r>
            <a:r>
              <a:rPr lang="en-US" sz="2400"/>
              <a:t> indicates no condition; hence, all tuples of the relations in the FROM-clause are selected</a:t>
            </a:r>
          </a:p>
          <a:p>
            <a:pPr lvl="1" eaLnBrk="1" hangingPunct="1"/>
            <a:r>
              <a:rPr lang="en-US" sz="2200"/>
              <a:t>This is equivalent to the condition WHERE TRUE</a:t>
            </a:r>
          </a:p>
          <a:p>
            <a:pPr eaLnBrk="1" hangingPunct="1"/>
            <a:r>
              <a:rPr lang="en-US" sz="2400"/>
              <a:t>Query 9: Retrieve the SSN values for all employees.</a:t>
            </a:r>
          </a:p>
          <a:p>
            <a:pPr lvl="1" eaLnBrk="1" hangingPunct="1"/>
            <a:endParaRPr lang="en-US" sz="2200"/>
          </a:p>
          <a:p>
            <a:pPr lvl="1" eaLnBrk="1" hangingPunct="1"/>
            <a:r>
              <a:rPr lang="en-US" sz="2200"/>
              <a:t>Q9:	SELECT 	SSN</a:t>
            </a:r>
            <a:br>
              <a:rPr lang="en-US" sz="2200"/>
            </a:br>
            <a:r>
              <a:rPr lang="en-US" sz="2200"/>
              <a:t>		FROM		EMPLOYEE</a:t>
            </a:r>
            <a:br>
              <a:rPr lang="en-US" sz="2200"/>
            </a:br>
            <a:endParaRPr lang="en-US" sz="2200"/>
          </a:p>
          <a:p>
            <a:pPr eaLnBrk="1" hangingPunct="1"/>
            <a:r>
              <a:rPr lang="en-US" sz="2400"/>
              <a:t>If more than one relation is specified in the FROM-clause </a:t>
            </a:r>
            <a:r>
              <a:rPr lang="en-US" sz="2400" i="1"/>
              <a:t>and</a:t>
            </a:r>
            <a:r>
              <a:rPr lang="en-US" sz="2400"/>
              <a:t> there is no join condition, then the </a:t>
            </a:r>
            <a:r>
              <a:rPr lang="en-US" sz="2400" i="1"/>
              <a:t>CARTESIAN PRODUCT</a:t>
            </a:r>
            <a:r>
              <a:rPr lang="en-US" sz="2400"/>
              <a:t> of tuples is selected</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120</a:t>
            </a:fld>
            <a:endParaRPr lang="en-US"/>
          </a:p>
        </p:txBody>
      </p:sp>
    </p:spTree>
  </p:cSld>
  <p:clrMapOvr>
    <a:masterClrMapping/>
  </p:clrMapOvr>
  <p:transition>
    <p:dissolv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p:cNvSpPr>
            <a:spLocks noGrp="1" noChangeArrowheads="1"/>
          </p:cNvSpPr>
          <p:nvPr>
            <p:ph type="title"/>
          </p:nvPr>
        </p:nvSpPr>
        <p:spPr/>
        <p:txBody>
          <a:bodyPr>
            <a:normAutofit/>
          </a:bodyPr>
          <a:lstStyle/>
          <a:p>
            <a:pPr eaLnBrk="1" hangingPunct="1"/>
            <a:r>
              <a:rPr lang="en-US"/>
              <a:t>UNSPECIFIED </a:t>
            </a:r>
            <a:br>
              <a:rPr lang="en-US"/>
            </a:br>
            <a:r>
              <a:rPr lang="en-US"/>
              <a:t>WHERE-clause (contd.)</a:t>
            </a:r>
          </a:p>
        </p:txBody>
      </p:sp>
      <p:sp>
        <p:nvSpPr>
          <p:cNvPr id="32772" name="Rectangle 7"/>
          <p:cNvSpPr>
            <a:spLocks noGrp="1" noChangeArrowheads="1"/>
          </p:cNvSpPr>
          <p:nvPr>
            <p:ph idx="1"/>
          </p:nvPr>
        </p:nvSpPr>
        <p:spPr/>
        <p:txBody>
          <a:bodyPr/>
          <a:lstStyle/>
          <a:p>
            <a:pPr eaLnBrk="1" hangingPunct="1"/>
            <a:r>
              <a:rPr lang="en-US"/>
              <a:t>Example:</a:t>
            </a:r>
            <a:br>
              <a:rPr lang="en-US"/>
            </a:br>
            <a:endParaRPr lang="en-US"/>
          </a:p>
          <a:p>
            <a:pPr lvl="1" eaLnBrk="1" hangingPunct="1">
              <a:buFont typeface="Wingdings" pitchFamily="2" charset="2"/>
              <a:buNone/>
            </a:pPr>
            <a:r>
              <a:rPr lang="en-US"/>
              <a:t>Q10:	SELECT	SSN, DNAME</a:t>
            </a:r>
            <a:br>
              <a:rPr lang="en-US"/>
            </a:br>
            <a:r>
              <a:rPr lang="en-US"/>
              <a:t>		FROM	EMPLOYEE, DEPARTMENT</a:t>
            </a:r>
            <a:br>
              <a:rPr lang="en-US"/>
            </a:br>
            <a:endParaRPr lang="en-US"/>
          </a:p>
          <a:p>
            <a:pPr lvl="1" eaLnBrk="1" hangingPunct="1"/>
            <a:r>
              <a:rPr lang="en-US"/>
              <a:t>It is extremely important not to overlook specifying any selection and join conditions in the WHERE-clause; otherwise, incorrect and very large relations may result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121</a:t>
            </a:fld>
            <a:endParaRPr lang="en-US"/>
          </a:p>
        </p:txBody>
      </p:sp>
    </p:spTree>
  </p:cSld>
  <p:clrMapOvr>
    <a:masterClrMapping/>
  </p:clrMapOvr>
  <p:transition>
    <p:dissolv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6"/>
          <p:cNvSpPr>
            <a:spLocks noGrp="1" noChangeArrowheads="1"/>
          </p:cNvSpPr>
          <p:nvPr>
            <p:ph type="title"/>
          </p:nvPr>
        </p:nvSpPr>
        <p:spPr/>
        <p:txBody>
          <a:bodyPr/>
          <a:lstStyle/>
          <a:p>
            <a:pPr eaLnBrk="1" hangingPunct="1"/>
            <a:r>
              <a:rPr lang="en-US"/>
              <a:t>USE OF *</a:t>
            </a:r>
          </a:p>
        </p:txBody>
      </p:sp>
      <p:sp>
        <p:nvSpPr>
          <p:cNvPr id="33796" name="Rectangle 7"/>
          <p:cNvSpPr>
            <a:spLocks noGrp="1" noChangeArrowheads="1"/>
          </p:cNvSpPr>
          <p:nvPr>
            <p:ph idx="1"/>
          </p:nvPr>
        </p:nvSpPr>
        <p:spPr/>
        <p:txBody>
          <a:bodyPr>
            <a:normAutofit fontScale="92500" lnSpcReduction="20000"/>
          </a:bodyPr>
          <a:lstStyle/>
          <a:p>
            <a:pPr eaLnBrk="1" hangingPunct="1"/>
            <a:r>
              <a:rPr lang="en-US" sz="2400"/>
              <a:t>To retrieve all the attribute values of the selected tuples, a * is used, which stands for </a:t>
            </a:r>
            <a:r>
              <a:rPr lang="en-US" sz="2400" i="1"/>
              <a:t>all the attributes</a:t>
            </a:r>
            <a:br>
              <a:rPr lang="en-US" sz="2400"/>
            </a:br>
            <a:r>
              <a:rPr lang="en-US" sz="2400"/>
              <a:t>Examples:</a:t>
            </a:r>
          </a:p>
          <a:p>
            <a:pPr lvl="1" eaLnBrk="1" hangingPunct="1">
              <a:buFont typeface="Wingdings" pitchFamily="2" charset="2"/>
              <a:buNone/>
            </a:pPr>
            <a:br>
              <a:rPr lang="en-US" sz="2200"/>
            </a:br>
            <a:r>
              <a:rPr lang="en-US" sz="2200"/>
              <a:t>Q1C:	SELECT 	*</a:t>
            </a:r>
            <a:br>
              <a:rPr lang="en-US" sz="2200"/>
            </a:br>
            <a:r>
              <a:rPr lang="en-US" sz="2200"/>
              <a:t>		FROM		EMPLOYEE</a:t>
            </a:r>
            <a:br>
              <a:rPr lang="en-US" sz="2200"/>
            </a:br>
            <a:r>
              <a:rPr lang="en-US" sz="2200"/>
              <a:t>		WHERE	DNO=5</a:t>
            </a:r>
            <a:br>
              <a:rPr lang="en-US" sz="2200"/>
            </a:br>
            <a:br>
              <a:rPr lang="en-US" sz="2200"/>
            </a:br>
            <a:r>
              <a:rPr lang="en-US" sz="2200"/>
              <a:t>Q1D:	SELECT	*</a:t>
            </a:r>
            <a:br>
              <a:rPr lang="en-US" sz="2200"/>
            </a:br>
            <a:r>
              <a:rPr lang="en-US" sz="2200"/>
              <a:t>		FROM		EMPLOYEE, DEPARTMENT</a:t>
            </a:r>
            <a:br>
              <a:rPr lang="en-US" sz="2200"/>
            </a:br>
            <a:r>
              <a:rPr lang="en-US" sz="2200"/>
              <a:t>		WHERE	DNAME='Research' AND 					DNO=DNUMBER</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122</a:t>
            </a:fld>
            <a:endParaRPr lang="en-US"/>
          </a:p>
        </p:txBody>
      </p:sp>
    </p:spTree>
  </p:cSld>
  <p:clrMapOvr>
    <a:masterClrMapping/>
  </p:clrMapOvr>
  <p:transition>
    <p:dissolv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p:txBody>
          <a:bodyPr/>
          <a:lstStyle/>
          <a:p>
            <a:pPr eaLnBrk="1" hangingPunct="1"/>
            <a:r>
              <a:rPr lang="en-US"/>
              <a:t>USE OF DISTINCT</a:t>
            </a:r>
          </a:p>
        </p:txBody>
      </p:sp>
      <p:sp>
        <p:nvSpPr>
          <p:cNvPr id="34820" name="Rectangle 7"/>
          <p:cNvSpPr>
            <a:spLocks noGrp="1" noChangeArrowheads="1"/>
          </p:cNvSpPr>
          <p:nvPr>
            <p:ph idx="1"/>
          </p:nvPr>
        </p:nvSpPr>
        <p:spPr/>
        <p:txBody>
          <a:bodyPr>
            <a:normAutofit fontScale="92500" lnSpcReduction="20000"/>
          </a:bodyPr>
          <a:lstStyle/>
          <a:p>
            <a:pPr eaLnBrk="1" hangingPunct="1"/>
            <a:r>
              <a:rPr lang="en-US" sz="2400"/>
              <a:t>SQL does not treat a relation as a set; duplicate tuples can appear</a:t>
            </a:r>
          </a:p>
          <a:p>
            <a:pPr eaLnBrk="1" hangingPunct="1"/>
            <a:r>
              <a:rPr lang="en-US" sz="2400"/>
              <a:t>To eliminate duplicate tuples in a query result, the keyword </a:t>
            </a:r>
            <a:r>
              <a:rPr lang="en-US" sz="2400" b="1"/>
              <a:t>DISTINCT</a:t>
            </a:r>
            <a:r>
              <a:rPr lang="en-US" sz="2400"/>
              <a:t> is used</a:t>
            </a:r>
          </a:p>
          <a:p>
            <a:pPr eaLnBrk="1" hangingPunct="1"/>
            <a:r>
              <a:rPr lang="en-US" sz="2400"/>
              <a:t>For example, the result of Q11 may have duplicate SALARY values whereas Q11A does not have any duplicate values</a:t>
            </a:r>
            <a:br>
              <a:rPr lang="en-US" sz="2400"/>
            </a:br>
            <a:endParaRPr lang="en-US" sz="2400"/>
          </a:p>
          <a:p>
            <a:pPr lvl="1" eaLnBrk="1" hangingPunct="1">
              <a:buFont typeface="Wingdings" pitchFamily="2" charset="2"/>
              <a:buNone/>
            </a:pPr>
            <a:r>
              <a:rPr lang="en-US" sz="2200"/>
              <a:t>	Q11:	SELECT 	SALARY</a:t>
            </a:r>
            <a:br>
              <a:rPr lang="en-US" sz="2200"/>
            </a:br>
            <a:r>
              <a:rPr lang="en-US" sz="2200"/>
              <a:t>		FROM		EMPLOYEE</a:t>
            </a:r>
            <a:br>
              <a:rPr lang="en-US" sz="2200"/>
            </a:br>
            <a:r>
              <a:rPr lang="en-US" sz="2200"/>
              <a:t>Q11A: 	SELECT 	</a:t>
            </a:r>
            <a:r>
              <a:rPr lang="en-US" sz="2200" b="1"/>
              <a:t>DISTINCT</a:t>
            </a:r>
            <a:r>
              <a:rPr lang="en-US" sz="2200"/>
              <a:t> SALARY</a:t>
            </a:r>
            <a:br>
              <a:rPr lang="en-US" sz="2200"/>
            </a:br>
            <a:r>
              <a:rPr lang="en-US" sz="2200"/>
              <a:t>		FROM		EMPLOYEE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123</a:t>
            </a:fld>
            <a:endParaRPr lang="en-US"/>
          </a:p>
        </p:txBody>
      </p:sp>
    </p:spTree>
  </p:cSld>
  <p:clrMapOvr>
    <a:masterClrMapping/>
  </p:clrMapOvr>
  <p:transition>
    <p:dissolv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Grp="1" noChangeArrowheads="1"/>
          </p:cNvSpPr>
          <p:nvPr>
            <p:ph type="title"/>
          </p:nvPr>
        </p:nvSpPr>
        <p:spPr/>
        <p:txBody>
          <a:bodyPr/>
          <a:lstStyle/>
          <a:p>
            <a:pPr eaLnBrk="1" hangingPunct="1"/>
            <a:r>
              <a:rPr lang="en-US"/>
              <a:t>SET OPERATIONS</a:t>
            </a:r>
          </a:p>
        </p:txBody>
      </p:sp>
      <p:sp>
        <p:nvSpPr>
          <p:cNvPr id="35844" name="Rectangle 7"/>
          <p:cNvSpPr>
            <a:spLocks noGrp="1" noChangeArrowheads="1"/>
          </p:cNvSpPr>
          <p:nvPr>
            <p:ph idx="1"/>
          </p:nvPr>
        </p:nvSpPr>
        <p:spPr/>
        <p:txBody>
          <a:bodyPr>
            <a:normAutofit fontScale="85000" lnSpcReduction="10000"/>
          </a:bodyPr>
          <a:lstStyle/>
          <a:p>
            <a:pPr eaLnBrk="1" hangingPunct="1"/>
            <a:r>
              <a:rPr lang="en-US" sz="2400"/>
              <a:t>SQL has directly incorporated some set operations</a:t>
            </a:r>
          </a:p>
          <a:p>
            <a:pPr eaLnBrk="1" hangingPunct="1"/>
            <a:r>
              <a:rPr lang="en-US" sz="2400"/>
              <a:t>There is a union operation (UNION), and in </a:t>
            </a:r>
            <a:r>
              <a:rPr lang="en-US" sz="2400" i="1"/>
              <a:t>some versions</a:t>
            </a:r>
            <a:r>
              <a:rPr lang="en-US" sz="2400"/>
              <a:t> of SQL there are set difference (MINUS) and intersection (INTERSECT) operations</a:t>
            </a:r>
          </a:p>
          <a:p>
            <a:pPr eaLnBrk="1" hangingPunct="1"/>
            <a:r>
              <a:rPr lang="en-US" sz="2400"/>
              <a:t>The resulting relations of these set operations are sets of tuples; </a:t>
            </a:r>
            <a:r>
              <a:rPr lang="en-US" sz="2400" i="1"/>
              <a:t>duplicate tuples are eliminated</a:t>
            </a:r>
            <a:r>
              <a:rPr lang="en-US" sz="2400"/>
              <a:t> </a:t>
            </a:r>
            <a:r>
              <a:rPr lang="en-US" sz="2400" i="1"/>
              <a:t>from the result</a:t>
            </a:r>
          </a:p>
          <a:p>
            <a:pPr eaLnBrk="1" hangingPunct="1"/>
            <a:r>
              <a:rPr lang="en-US" sz="2400"/>
              <a:t>The set operations apply only to </a:t>
            </a:r>
            <a:r>
              <a:rPr lang="en-US" sz="2400" i="1"/>
              <a:t>union compatible relations</a:t>
            </a:r>
            <a:r>
              <a:rPr lang="en-US" sz="2400"/>
              <a:t>; the two relations must have the same attributes and the attributes must appear in the same order</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124</a:t>
            </a:fld>
            <a:endParaRPr lang="en-US"/>
          </a:p>
        </p:txBody>
      </p:sp>
    </p:spTree>
  </p:cSld>
  <p:clrMapOvr>
    <a:masterClrMapping/>
  </p:clrMapOvr>
  <p:transition>
    <p:dissolv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6"/>
          <p:cNvSpPr>
            <a:spLocks noGrp="1" noChangeArrowheads="1"/>
          </p:cNvSpPr>
          <p:nvPr>
            <p:ph type="title"/>
          </p:nvPr>
        </p:nvSpPr>
        <p:spPr/>
        <p:txBody>
          <a:bodyPr/>
          <a:lstStyle/>
          <a:p>
            <a:pPr eaLnBrk="1" hangingPunct="1"/>
            <a:r>
              <a:rPr lang="en-US"/>
              <a:t>SET OPERATIONS (contd.) </a:t>
            </a:r>
          </a:p>
        </p:txBody>
      </p:sp>
      <p:sp>
        <p:nvSpPr>
          <p:cNvPr id="36868" name="Rectangle 7"/>
          <p:cNvSpPr>
            <a:spLocks noGrp="1" noChangeArrowheads="1"/>
          </p:cNvSpPr>
          <p:nvPr>
            <p:ph idx="1"/>
          </p:nvPr>
        </p:nvSpPr>
        <p:spPr/>
        <p:txBody>
          <a:bodyPr>
            <a:normAutofit fontScale="92500" lnSpcReduction="20000"/>
          </a:bodyPr>
          <a:lstStyle/>
          <a:p>
            <a:pPr eaLnBrk="1" hangingPunct="1">
              <a:lnSpc>
                <a:spcPct val="90000"/>
              </a:lnSpc>
            </a:pPr>
            <a:r>
              <a:rPr lang="en-US" sz="2000"/>
              <a:t>Query 4: Make a list of all project numbers for projects that involve an employee whose last name is 'Smith' as a worker or as a manager of the department that controls the project.</a:t>
            </a:r>
            <a:br>
              <a:rPr lang="en-US" sz="2000"/>
            </a:br>
            <a:endParaRPr lang="en-US" sz="2000"/>
          </a:p>
          <a:p>
            <a:pPr lvl="1" eaLnBrk="1" hangingPunct="1">
              <a:lnSpc>
                <a:spcPct val="90000"/>
              </a:lnSpc>
              <a:buFont typeface="Wingdings" pitchFamily="2" charset="2"/>
              <a:buNone/>
            </a:pPr>
            <a:r>
              <a:rPr lang="en-US" sz="2000"/>
              <a:t>Q4:		(SELECT 	PNAME</a:t>
            </a:r>
            <a:br>
              <a:rPr lang="en-US" sz="2000"/>
            </a:br>
            <a:r>
              <a:rPr lang="en-US" sz="2000"/>
              <a:t>		FROM		PROJECT, DEPARTMENT, 						EMPLOYEE</a:t>
            </a:r>
            <a:br>
              <a:rPr lang="en-US" sz="2000"/>
            </a:br>
            <a:r>
              <a:rPr lang="en-US" sz="2000"/>
              <a:t>		WHERE	DNUM=DNUMBER AND 					MGRSSN=SSN AND LNAME='Smith')</a:t>
            </a:r>
            <a:br>
              <a:rPr lang="en-US" sz="2000"/>
            </a:br>
            <a:r>
              <a:rPr lang="en-US" sz="2000"/>
              <a:t>		UNION	</a:t>
            </a:r>
          </a:p>
          <a:p>
            <a:pPr lvl="1" eaLnBrk="1" hangingPunct="1">
              <a:lnSpc>
                <a:spcPct val="90000"/>
              </a:lnSpc>
              <a:buFont typeface="Wingdings" pitchFamily="2" charset="2"/>
              <a:buNone/>
            </a:pPr>
            <a:r>
              <a:rPr lang="en-US" sz="2000"/>
              <a:t>			(SELECT  	PNAME</a:t>
            </a:r>
            <a:br>
              <a:rPr lang="en-US" sz="2000"/>
            </a:br>
            <a:r>
              <a:rPr lang="en-US" sz="2000"/>
              <a:t>		FROM		PROJECT, WORKS_ON, EMPLOYEE</a:t>
            </a:r>
            <a:br>
              <a:rPr lang="en-US" sz="2000"/>
            </a:br>
            <a:r>
              <a:rPr lang="en-US" sz="2000"/>
              <a:t>		WHERE	PNUMBER=PNO AND </a:t>
            </a:r>
          </a:p>
          <a:p>
            <a:pPr lvl="1" eaLnBrk="1" hangingPunct="1">
              <a:lnSpc>
                <a:spcPct val="90000"/>
              </a:lnSpc>
              <a:buFont typeface="Wingdings" pitchFamily="2" charset="2"/>
              <a:buNone/>
            </a:pPr>
            <a:r>
              <a:rPr lang="en-US" sz="2000"/>
              <a:t>					ESSN=SSN AND NAME='Smith')</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125</a:t>
            </a:fld>
            <a:endParaRPr lang="en-US"/>
          </a:p>
        </p:txBody>
      </p:sp>
    </p:spTree>
  </p:cSld>
  <p:clrMapOvr>
    <a:masterClrMapping/>
  </p:clrMapOvr>
  <p:transition>
    <p:dissolv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noChangeArrowheads="1"/>
          </p:cNvSpPr>
          <p:nvPr>
            <p:ph type="title"/>
          </p:nvPr>
        </p:nvSpPr>
        <p:spPr/>
        <p:txBody>
          <a:bodyPr/>
          <a:lstStyle/>
          <a:p>
            <a:pPr eaLnBrk="1" hangingPunct="1"/>
            <a:r>
              <a:rPr lang="en-US"/>
              <a:t>NESTING OF QUERIES</a:t>
            </a:r>
          </a:p>
        </p:txBody>
      </p:sp>
      <p:sp>
        <p:nvSpPr>
          <p:cNvPr id="37892" name="Rectangle 7"/>
          <p:cNvSpPr>
            <a:spLocks noGrp="1" noChangeArrowheads="1"/>
          </p:cNvSpPr>
          <p:nvPr>
            <p:ph idx="1"/>
          </p:nvPr>
        </p:nvSpPr>
        <p:spPr/>
        <p:txBody>
          <a:bodyPr>
            <a:normAutofit fontScale="92500" lnSpcReduction="20000"/>
          </a:bodyPr>
          <a:lstStyle/>
          <a:p>
            <a:pPr eaLnBrk="1" hangingPunct="1">
              <a:lnSpc>
                <a:spcPct val="80000"/>
              </a:lnSpc>
            </a:pPr>
            <a:r>
              <a:rPr lang="en-US" sz="2400"/>
              <a:t>A complete SELECT query, called a </a:t>
            </a:r>
            <a:r>
              <a:rPr lang="en-US" sz="2400" i="1"/>
              <a:t>nested query</a:t>
            </a:r>
            <a:r>
              <a:rPr lang="en-US" sz="2400"/>
              <a:t>, can be specified within the WHERE-clause of another query, called the </a:t>
            </a:r>
            <a:r>
              <a:rPr lang="en-US" sz="2400" i="1"/>
              <a:t>outer query</a:t>
            </a:r>
          </a:p>
          <a:p>
            <a:pPr lvl="1" eaLnBrk="1" hangingPunct="1">
              <a:lnSpc>
                <a:spcPct val="80000"/>
              </a:lnSpc>
            </a:pPr>
            <a:r>
              <a:rPr lang="en-US" sz="2200"/>
              <a:t>Many of the previous queries can be specified in an alternative form using nesting</a:t>
            </a:r>
          </a:p>
          <a:p>
            <a:pPr eaLnBrk="1" hangingPunct="1">
              <a:lnSpc>
                <a:spcPct val="80000"/>
              </a:lnSpc>
            </a:pPr>
            <a:r>
              <a:rPr lang="en-US" sz="2400"/>
              <a:t>Query 1: Retrieve the name and address of all employees who work for the 'Research' department.</a:t>
            </a:r>
          </a:p>
          <a:p>
            <a:pPr lvl="1" eaLnBrk="1" hangingPunct="1">
              <a:lnSpc>
                <a:spcPct val="80000"/>
              </a:lnSpc>
              <a:buFont typeface="Wingdings" pitchFamily="2" charset="2"/>
              <a:buNone/>
            </a:pPr>
            <a:endParaRPr lang="en-US" sz="2200"/>
          </a:p>
          <a:p>
            <a:pPr lvl="1" eaLnBrk="1" hangingPunct="1">
              <a:lnSpc>
                <a:spcPct val="80000"/>
              </a:lnSpc>
              <a:buFont typeface="Wingdings" pitchFamily="2" charset="2"/>
              <a:buNone/>
            </a:pPr>
            <a:r>
              <a:rPr lang="en-US" sz="2200"/>
              <a:t>Q1:	SELECT	FNAME, LNAME, ADDRESS</a:t>
            </a:r>
            <a:br>
              <a:rPr lang="en-US" sz="2200"/>
            </a:br>
            <a:r>
              <a:rPr lang="en-US" sz="2200"/>
              <a:t>	FROM 		EMPLOYEE</a:t>
            </a:r>
            <a:br>
              <a:rPr lang="en-US" sz="2200"/>
            </a:br>
            <a:r>
              <a:rPr lang="en-US" sz="2200"/>
              <a:t>	WHERE	DNO IN  (SELECT  DNUMBER</a:t>
            </a:r>
            <a:br>
              <a:rPr lang="en-US" sz="2200"/>
            </a:br>
            <a:r>
              <a:rPr lang="en-US" sz="2200"/>
              <a:t>	FROM		DEPARTMENT</a:t>
            </a:r>
            <a:br>
              <a:rPr lang="en-US" sz="2200"/>
            </a:br>
            <a:r>
              <a:rPr lang="en-US" sz="2200"/>
              <a:t>	WHERE	DNAME='Research' )</a:t>
            </a:r>
            <a:br>
              <a:rPr lang="en-US" sz="2200"/>
            </a:br>
            <a:endParaRPr lang="en-US" sz="22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126</a:t>
            </a:fld>
            <a:endParaRPr lang="en-US"/>
          </a:p>
        </p:txBody>
      </p:sp>
    </p:spTree>
  </p:cSld>
  <p:clrMapOvr>
    <a:masterClrMapping/>
  </p:clrMapOvr>
  <p:transition>
    <p:dissolv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Grp="1" noChangeArrowheads="1"/>
          </p:cNvSpPr>
          <p:nvPr>
            <p:ph type="title"/>
          </p:nvPr>
        </p:nvSpPr>
        <p:spPr/>
        <p:txBody>
          <a:bodyPr/>
          <a:lstStyle/>
          <a:p>
            <a:pPr eaLnBrk="1" hangingPunct="1"/>
            <a:r>
              <a:rPr lang="en-US"/>
              <a:t>NESTING OF QUERIES (contd.)</a:t>
            </a:r>
          </a:p>
        </p:txBody>
      </p:sp>
      <p:sp>
        <p:nvSpPr>
          <p:cNvPr id="38916" name="Rectangle 7"/>
          <p:cNvSpPr>
            <a:spLocks noGrp="1" noChangeArrowheads="1"/>
          </p:cNvSpPr>
          <p:nvPr>
            <p:ph idx="1"/>
          </p:nvPr>
        </p:nvSpPr>
        <p:spPr/>
        <p:txBody>
          <a:bodyPr>
            <a:normAutofit fontScale="85000" lnSpcReduction="20000"/>
          </a:bodyPr>
          <a:lstStyle/>
          <a:p>
            <a:pPr eaLnBrk="1" hangingPunct="1">
              <a:lnSpc>
                <a:spcPct val="90000"/>
              </a:lnSpc>
            </a:pPr>
            <a:r>
              <a:rPr lang="en-US" sz="2400"/>
              <a:t>The nested query selects the number of the 'Research' department</a:t>
            </a:r>
          </a:p>
          <a:p>
            <a:pPr eaLnBrk="1" hangingPunct="1">
              <a:lnSpc>
                <a:spcPct val="90000"/>
              </a:lnSpc>
            </a:pPr>
            <a:r>
              <a:rPr lang="en-US" sz="2400"/>
              <a:t>The outer query select an EMPLOYEE tuple if its DNO value is in the result of either nested query</a:t>
            </a:r>
          </a:p>
          <a:p>
            <a:pPr eaLnBrk="1" hangingPunct="1">
              <a:lnSpc>
                <a:spcPct val="90000"/>
              </a:lnSpc>
            </a:pPr>
            <a:r>
              <a:rPr lang="en-US" sz="2400"/>
              <a:t>The comparison operator IN compares a value v with a set (or multi-set) of values V, and evaluates to TRUE if v is one of the elements in V</a:t>
            </a:r>
          </a:p>
          <a:p>
            <a:pPr eaLnBrk="1" hangingPunct="1">
              <a:lnSpc>
                <a:spcPct val="90000"/>
              </a:lnSpc>
            </a:pPr>
            <a:r>
              <a:rPr lang="en-US" sz="2400"/>
              <a:t>In general, we can have several levels of nested queries</a:t>
            </a:r>
          </a:p>
          <a:p>
            <a:pPr eaLnBrk="1" hangingPunct="1">
              <a:lnSpc>
                <a:spcPct val="90000"/>
              </a:lnSpc>
            </a:pPr>
            <a:r>
              <a:rPr lang="en-US" sz="2400"/>
              <a:t>A reference to an </a:t>
            </a:r>
            <a:r>
              <a:rPr lang="en-US" sz="2400" i="1"/>
              <a:t>unqualified attribute</a:t>
            </a:r>
            <a:r>
              <a:rPr lang="en-US" sz="2400"/>
              <a:t> refers to the relation declared in the </a:t>
            </a:r>
            <a:r>
              <a:rPr lang="en-US" sz="2400" i="1"/>
              <a:t>innermost nested query</a:t>
            </a:r>
          </a:p>
          <a:p>
            <a:pPr eaLnBrk="1" hangingPunct="1">
              <a:lnSpc>
                <a:spcPct val="90000"/>
              </a:lnSpc>
            </a:pPr>
            <a:r>
              <a:rPr lang="en-US" sz="2400"/>
              <a:t>In this example, the nested query is </a:t>
            </a:r>
            <a:r>
              <a:rPr lang="en-US" sz="2400" i="1"/>
              <a:t>not correlated</a:t>
            </a:r>
            <a:r>
              <a:rPr lang="en-US" sz="2400"/>
              <a:t> with the outer query</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127</a:t>
            </a:fld>
            <a:endParaRPr lang="en-US"/>
          </a:p>
        </p:txBody>
      </p:sp>
    </p:spTree>
  </p:cSld>
  <p:clrMapOvr>
    <a:masterClrMapping/>
  </p:clrMapOvr>
  <p:transition>
    <p:dissolv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Grp="1" noChangeArrowheads="1"/>
          </p:cNvSpPr>
          <p:nvPr>
            <p:ph type="title"/>
          </p:nvPr>
        </p:nvSpPr>
        <p:spPr/>
        <p:txBody>
          <a:bodyPr/>
          <a:lstStyle/>
          <a:p>
            <a:pPr eaLnBrk="1" hangingPunct="1"/>
            <a:r>
              <a:rPr lang="en-US"/>
              <a:t>CORRELATED NESTED QUERIES</a:t>
            </a:r>
          </a:p>
        </p:txBody>
      </p:sp>
      <p:sp>
        <p:nvSpPr>
          <p:cNvPr id="39940" name="Rectangle 7"/>
          <p:cNvSpPr>
            <a:spLocks noGrp="1" noChangeArrowheads="1"/>
          </p:cNvSpPr>
          <p:nvPr>
            <p:ph idx="1"/>
          </p:nvPr>
        </p:nvSpPr>
        <p:spPr/>
        <p:txBody>
          <a:bodyPr>
            <a:normAutofit fontScale="85000" lnSpcReduction="10000"/>
          </a:bodyPr>
          <a:lstStyle/>
          <a:p>
            <a:pPr eaLnBrk="1" hangingPunct="1">
              <a:lnSpc>
                <a:spcPct val="90000"/>
              </a:lnSpc>
            </a:pPr>
            <a:r>
              <a:rPr lang="en-US" sz="2000"/>
              <a:t>If a condition in the WHERE-clause of a </a:t>
            </a:r>
            <a:r>
              <a:rPr lang="en-US" sz="2000" i="1"/>
              <a:t>nested query</a:t>
            </a:r>
            <a:r>
              <a:rPr lang="en-US" sz="2000"/>
              <a:t> references an attribute of a relation declared in the </a:t>
            </a:r>
            <a:r>
              <a:rPr lang="en-US" sz="2000" i="1"/>
              <a:t>outer query</a:t>
            </a:r>
            <a:r>
              <a:rPr lang="en-US" sz="2000"/>
              <a:t>, the two queries are said to be </a:t>
            </a:r>
            <a:r>
              <a:rPr lang="en-US" sz="2000" i="1"/>
              <a:t>correlated</a:t>
            </a:r>
          </a:p>
          <a:p>
            <a:pPr lvl="1" eaLnBrk="1" hangingPunct="1">
              <a:lnSpc>
                <a:spcPct val="90000"/>
              </a:lnSpc>
            </a:pPr>
            <a:r>
              <a:rPr lang="en-US" sz="2000"/>
              <a:t>The result of a correlated nested query is different for each tuple (or combination of tuples) of the relation(s) the outer query</a:t>
            </a:r>
          </a:p>
          <a:p>
            <a:pPr eaLnBrk="1" hangingPunct="1">
              <a:lnSpc>
                <a:spcPct val="90000"/>
              </a:lnSpc>
            </a:pPr>
            <a:r>
              <a:rPr lang="en-US" sz="2000"/>
              <a:t>Query 12: Retrieve the name of each employee who has a dependent with the same first name as the employee.</a:t>
            </a:r>
            <a:br>
              <a:rPr lang="en-US" sz="2000"/>
            </a:br>
            <a:br>
              <a:rPr lang="en-US" sz="2000"/>
            </a:br>
            <a:r>
              <a:rPr lang="en-US" sz="2000"/>
              <a:t>Q12: SELECT  	E.FNAME, E.LNAME</a:t>
            </a:r>
            <a:br>
              <a:rPr lang="en-US" sz="2000"/>
            </a:br>
            <a:r>
              <a:rPr lang="en-US" sz="2000"/>
              <a:t>	FROM		EMPLOYEE AS E</a:t>
            </a:r>
            <a:br>
              <a:rPr lang="en-US" sz="2000"/>
            </a:br>
            <a:r>
              <a:rPr lang="en-US" sz="2000"/>
              <a:t>	WHERE	E.SSN IN </a:t>
            </a:r>
            <a:br>
              <a:rPr lang="en-US" sz="2000"/>
            </a:br>
            <a:r>
              <a:rPr lang="en-US" sz="2000"/>
              <a:t>				(SELECT 	ESSN</a:t>
            </a:r>
            <a:br>
              <a:rPr lang="en-US" sz="2000"/>
            </a:br>
            <a:r>
              <a:rPr lang="en-US" sz="2000"/>
              <a:t>				FROM		DEPENDENT</a:t>
            </a:r>
            <a:br>
              <a:rPr lang="en-US" sz="2000"/>
            </a:br>
            <a:r>
              <a:rPr lang="en-US" sz="2000"/>
              <a:t>				WHERE	ESSN=E.SSN AND</a:t>
            </a:r>
            <a:br>
              <a:rPr lang="en-US" sz="2000"/>
            </a:br>
            <a:r>
              <a:rPr lang="en-US" sz="2000"/>
              <a:t>			 	E.FNAME=DEPENDENT_NAME)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128</a:t>
            </a:fld>
            <a:endParaRPr lang="en-US"/>
          </a:p>
        </p:txBody>
      </p:sp>
    </p:spTree>
  </p:cSld>
  <p:clrMapOvr>
    <a:masterClrMapping/>
  </p:clrMapOvr>
  <p:transition>
    <p:dissolv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6"/>
          <p:cNvSpPr>
            <a:spLocks noGrp="1" noChangeArrowheads="1"/>
          </p:cNvSpPr>
          <p:nvPr>
            <p:ph type="title"/>
          </p:nvPr>
        </p:nvSpPr>
        <p:spPr/>
        <p:txBody>
          <a:bodyPr>
            <a:normAutofit/>
          </a:bodyPr>
          <a:lstStyle/>
          <a:p>
            <a:pPr eaLnBrk="1" hangingPunct="1"/>
            <a:r>
              <a:rPr lang="en-US"/>
              <a:t>CORRELATED NESTED QUERIES (contd.)</a:t>
            </a:r>
          </a:p>
        </p:txBody>
      </p:sp>
      <p:sp>
        <p:nvSpPr>
          <p:cNvPr id="40964" name="Rectangle 7"/>
          <p:cNvSpPr>
            <a:spLocks noGrp="1" noChangeArrowheads="1"/>
          </p:cNvSpPr>
          <p:nvPr>
            <p:ph idx="1"/>
          </p:nvPr>
        </p:nvSpPr>
        <p:spPr/>
        <p:txBody>
          <a:bodyPr>
            <a:normAutofit fontScale="92500" lnSpcReduction="10000"/>
          </a:bodyPr>
          <a:lstStyle/>
          <a:p>
            <a:pPr eaLnBrk="1" hangingPunct="1"/>
            <a:r>
              <a:rPr lang="en-US" sz="2400"/>
              <a:t>In Q12, the nested query has a different result in the outer query</a:t>
            </a:r>
          </a:p>
          <a:p>
            <a:pPr eaLnBrk="1" hangingPunct="1"/>
            <a:r>
              <a:rPr lang="en-US" sz="2400"/>
              <a:t>A query written with nested SELECT... FROM... WHERE... blocks and using the = or IN comparison operators can </a:t>
            </a:r>
            <a:r>
              <a:rPr lang="en-US" sz="2400" b="1" i="1"/>
              <a:t>always</a:t>
            </a:r>
            <a:r>
              <a:rPr lang="en-US" sz="2400"/>
              <a:t> be expressed as a single block query. For example, Q12 may be written as in Q12A</a:t>
            </a:r>
          </a:p>
          <a:p>
            <a:pPr lvl="1" eaLnBrk="1" hangingPunct="1">
              <a:buFont typeface="Wingdings" pitchFamily="2" charset="2"/>
              <a:buNone/>
            </a:pPr>
            <a:br>
              <a:rPr lang="en-US" sz="2200"/>
            </a:br>
            <a:r>
              <a:rPr lang="en-US" sz="2200"/>
              <a:t>Q12A:	SELECT 	E.FNAME, E.LNAME</a:t>
            </a:r>
            <a:br>
              <a:rPr lang="en-US" sz="2200"/>
            </a:br>
            <a:r>
              <a:rPr lang="en-US" sz="2200"/>
              <a:t>		FROM		EMPLOYEE E, DEPENDENT D</a:t>
            </a:r>
            <a:br>
              <a:rPr lang="en-US" sz="2200"/>
            </a:br>
            <a:r>
              <a:rPr lang="en-US" sz="2200"/>
              <a:t>		WHERE	E.SSN=D.ESSN AND						E.FNAME=D.DEPENDENT_NAME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129</a:t>
            </a:fld>
            <a:endParaRPr lang="en-US"/>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Relational Model Notations</a:t>
            </a:r>
          </a:p>
        </p:txBody>
      </p:sp>
      <p:sp>
        <p:nvSpPr>
          <p:cNvPr id="2" name="Content Placeholder 1"/>
          <p:cNvSpPr>
            <a:spLocks noGrp="1"/>
          </p:cNvSpPr>
          <p:nvPr>
            <p:ph idx="1"/>
          </p:nvPr>
        </p:nvSpPr>
        <p:spPr>
          <a:xfrm>
            <a:off x="612648" y="1676400"/>
            <a:ext cx="8153400" cy="4495800"/>
          </a:xfrm>
        </p:spPr>
        <p:txBody>
          <a:bodyPr/>
          <a:lstStyle/>
          <a:p>
            <a:pPr algn="just"/>
            <a:r>
              <a:rPr lang="en-US" dirty="0"/>
              <a:t>Following notations are used in the Relational Model:</a:t>
            </a:r>
          </a:p>
          <a:p>
            <a:pPr lvl="1" algn="just"/>
            <a:r>
              <a:rPr lang="en-US" dirty="0"/>
              <a:t>A relation schema R of degree n is denoted by R(A1, A2, …, An).</a:t>
            </a:r>
          </a:p>
          <a:p>
            <a:pPr lvl="1" algn="just"/>
            <a:r>
              <a:rPr lang="en-US" dirty="0"/>
              <a:t>The letters Q, R, S denote relation names.</a:t>
            </a:r>
          </a:p>
          <a:p>
            <a:pPr lvl="1" algn="just"/>
            <a:r>
              <a:rPr lang="en-US" dirty="0"/>
              <a:t>The letters q, r, s denote relation states.</a:t>
            </a:r>
          </a:p>
          <a:p>
            <a:pPr lvl="1" algn="just"/>
            <a:r>
              <a:rPr lang="en-US" dirty="0"/>
              <a:t>The letters t, u, v denote tuples.</a:t>
            </a:r>
          </a:p>
          <a:p>
            <a:pPr lvl="1" algn="just"/>
            <a:endParaRPr lang="en-US" dirty="0"/>
          </a:p>
          <a:p>
            <a:pPr algn="just"/>
            <a:endParaRPr lang="en-US" dirty="0"/>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13</a:t>
            </a:fld>
            <a:endParaRPr lang="en-US"/>
          </a:p>
        </p:txBody>
      </p:sp>
    </p:spTree>
  </p:cSld>
  <p:clrMapOvr>
    <a:masterClrMapping/>
  </p:clrMapOvr>
  <p:transition>
    <p:dissolv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6"/>
          <p:cNvSpPr>
            <a:spLocks noGrp="1" noChangeArrowheads="1"/>
          </p:cNvSpPr>
          <p:nvPr>
            <p:ph type="title"/>
          </p:nvPr>
        </p:nvSpPr>
        <p:spPr/>
        <p:txBody>
          <a:bodyPr>
            <a:normAutofit/>
          </a:bodyPr>
          <a:lstStyle/>
          <a:p>
            <a:pPr eaLnBrk="1" hangingPunct="1"/>
            <a:r>
              <a:rPr lang="en-US"/>
              <a:t>CORRELATED NESTED QUERIES (contd.)</a:t>
            </a:r>
          </a:p>
        </p:txBody>
      </p:sp>
      <p:sp>
        <p:nvSpPr>
          <p:cNvPr id="41988" name="Rectangle 7"/>
          <p:cNvSpPr>
            <a:spLocks noGrp="1" noChangeArrowheads="1"/>
          </p:cNvSpPr>
          <p:nvPr>
            <p:ph idx="1"/>
          </p:nvPr>
        </p:nvSpPr>
        <p:spPr/>
        <p:txBody>
          <a:bodyPr>
            <a:normAutofit fontScale="85000" lnSpcReduction="10000"/>
          </a:bodyPr>
          <a:lstStyle/>
          <a:p>
            <a:pPr eaLnBrk="1" hangingPunct="1"/>
            <a:r>
              <a:rPr lang="en-US" sz="2400"/>
              <a:t>The original SQL as specified for SYSTEM R also had a </a:t>
            </a:r>
            <a:r>
              <a:rPr lang="en-US" sz="2400" b="1"/>
              <a:t>CONTAINS</a:t>
            </a:r>
            <a:r>
              <a:rPr lang="en-US" sz="2400"/>
              <a:t> comparison operator, which is used in conjunction with nested correlated queries</a:t>
            </a:r>
          </a:p>
          <a:p>
            <a:pPr lvl="1" eaLnBrk="1" hangingPunct="1"/>
            <a:r>
              <a:rPr lang="en-US" sz="2200"/>
              <a:t>This operator was </a:t>
            </a:r>
            <a:r>
              <a:rPr lang="en-US" sz="2200" i="1"/>
              <a:t>dropped from the language</a:t>
            </a:r>
            <a:r>
              <a:rPr lang="en-US" sz="2200"/>
              <a:t>, possibly because of the difficulty in implementing it efficiently</a:t>
            </a:r>
          </a:p>
          <a:p>
            <a:pPr lvl="1" eaLnBrk="1" hangingPunct="1"/>
            <a:r>
              <a:rPr lang="en-US" sz="2200"/>
              <a:t>Most implementations of SQL do not  have this operator</a:t>
            </a:r>
          </a:p>
          <a:p>
            <a:pPr lvl="1" eaLnBrk="1" hangingPunct="1"/>
            <a:r>
              <a:rPr lang="en-US" sz="2200"/>
              <a:t>The CONTAINS operator compares </a:t>
            </a:r>
            <a:r>
              <a:rPr lang="en-US" sz="2200" i="1"/>
              <a:t>two sets of values</a:t>
            </a:r>
            <a:r>
              <a:rPr lang="en-US" sz="2200"/>
              <a:t>, and returns TRUE if one set contains all values in the other set</a:t>
            </a:r>
          </a:p>
          <a:p>
            <a:pPr lvl="2" eaLnBrk="1" hangingPunct="1"/>
            <a:r>
              <a:rPr lang="en-US" sz="2000"/>
              <a:t>Reminiscent of the division operation of algebra</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130</a:t>
            </a:fld>
            <a:endParaRPr lang="en-US"/>
          </a:p>
        </p:txBody>
      </p:sp>
    </p:spTree>
  </p:cSld>
  <p:clrMapOvr>
    <a:masterClrMapping/>
  </p:clrMapOvr>
  <p:transition>
    <p:dissolv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normAutofit/>
          </a:bodyPr>
          <a:lstStyle/>
          <a:p>
            <a:pPr eaLnBrk="1" hangingPunct="1"/>
            <a:r>
              <a:rPr lang="en-US"/>
              <a:t>CORRELATED NESTED QUERIES (contd.)</a:t>
            </a:r>
          </a:p>
        </p:txBody>
      </p:sp>
      <p:sp>
        <p:nvSpPr>
          <p:cNvPr id="43012" name="Rectangle 3"/>
          <p:cNvSpPr>
            <a:spLocks noGrp="1" noChangeArrowheads="1"/>
          </p:cNvSpPr>
          <p:nvPr>
            <p:ph idx="1"/>
          </p:nvPr>
        </p:nvSpPr>
        <p:spPr/>
        <p:txBody>
          <a:bodyPr>
            <a:normAutofit fontScale="92500" lnSpcReduction="10000"/>
          </a:bodyPr>
          <a:lstStyle/>
          <a:p>
            <a:pPr eaLnBrk="1" hangingPunct="1"/>
            <a:r>
              <a:rPr lang="en-US" sz="2400"/>
              <a:t>Query 3: Retrieve the name of each employee who works on all  the projects controlled by department number 5.</a:t>
            </a:r>
          </a:p>
          <a:p>
            <a:pPr lvl="1" eaLnBrk="1" hangingPunct="1">
              <a:buFont typeface="Wingdings" pitchFamily="2" charset="2"/>
              <a:buNone/>
            </a:pPr>
            <a:br>
              <a:rPr lang="en-US" sz="2200"/>
            </a:br>
            <a:r>
              <a:rPr lang="en-US" sz="2200"/>
              <a:t>Q3:	SELECT 	FNAME, LNAME</a:t>
            </a:r>
            <a:br>
              <a:rPr lang="en-US" sz="2200"/>
            </a:br>
            <a:r>
              <a:rPr lang="en-US" sz="2200"/>
              <a:t>		FROM		EMPLOYEE</a:t>
            </a:r>
            <a:br>
              <a:rPr lang="en-US" sz="2200"/>
            </a:br>
            <a:r>
              <a:rPr lang="en-US" sz="2200"/>
              <a:t>		WHERE  ( 	(SELECT	PNO</a:t>
            </a:r>
            <a:br>
              <a:rPr lang="en-US" sz="2200"/>
            </a:br>
            <a:r>
              <a:rPr lang="en-US" sz="2200"/>
              <a:t>		   		FROM		WORKS_ON</a:t>
            </a:r>
            <a:br>
              <a:rPr lang="en-US" sz="2200"/>
            </a:br>
            <a:r>
              <a:rPr lang="en-US" sz="2200"/>
              <a:t>		   		WHERE	SSN=ESSN)</a:t>
            </a:r>
            <a:br>
              <a:rPr lang="en-US" sz="2200"/>
            </a:br>
            <a:r>
              <a:rPr lang="en-US" sz="2200"/>
              <a:t>		   			CONTAINS</a:t>
            </a:r>
            <a:br>
              <a:rPr lang="en-US" sz="2200"/>
            </a:br>
            <a:r>
              <a:rPr lang="en-US" sz="2200"/>
              <a:t>		  		(SELECT	PNUMBER</a:t>
            </a:r>
            <a:br>
              <a:rPr lang="en-US" sz="2200"/>
            </a:br>
            <a:r>
              <a:rPr lang="en-US" sz="2200"/>
              <a:t>		   		FROM		PROJECT</a:t>
            </a:r>
            <a:br>
              <a:rPr lang="en-US" sz="2200"/>
            </a:br>
            <a:r>
              <a:rPr lang="en-US" sz="2200"/>
              <a:t>		   		WHERE	DNUM=5)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131</a:t>
            </a:fld>
            <a:endParaRPr lang="en-US"/>
          </a:p>
        </p:txBody>
      </p:sp>
    </p:spTree>
  </p:cSld>
  <p:clrMapOvr>
    <a:masterClrMapping/>
  </p:clrMapOvr>
  <p:transition>
    <p:dissolv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6"/>
          <p:cNvSpPr>
            <a:spLocks noGrp="1" noChangeArrowheads="1"/>
          </p:cNvSpPr>
          <p:nvPr>
            <p:ph type="title"/>
          </p:nvPr>
        </p:nvSpPr>
        <p:spPr/>
        <p:txBody>
          <a:bodyPr>
            <a:normAutofit/>
          </a:bodyPr>
          <a:lstStyle/>
          <a:p>
            <a:pPr eaLnBrk="1" hangingPunct="1"/>
            <a:r>
              <a:rPr lang="en-US"/>
              <a:t>CORRELATED NESTED QUERIES (contd.)</a:t>
            </a:r>
          </a:p>
        </p:txBody>
      </p:sp>
      <p:sp>
        <p:nvSpPr>
          <p:cNvPr id="44036" name="Rectangle 7"/>
          <p:cNvSpPr>
            <a:spLocks noGrp="1" noChangeArrowheads="1"/>
          </p:cNvSpPr>
          <p:nvPr>
            <p:ph idx="1"/>
          </p:nvPr>
        </p:nvSpPr>
        <p:spPr/>
        <p:txBody>
          <a:bodyPr/>
          <a:lstStyle/>
          <a:p>
            <a:pPr eaLnBrk="1" hangingPunct="1"/>
            <a:r>
              <a:rPr lang="en-US"/>
              <a:t>In Q3, the second nested query, which is </a:t>
            </a:r>
            <a:r>
              <a:rPr lang="en-US" i="1"/>
              <a:t>not correlated</a:t>
            </a:r>
            <a:r>
              <a:rPr lang="en-US"/>
              <a:t> with the outer query, retrieves the project numbers of all projects controlled by department 5</a:t>
            </a:r>
          </a:p>
          <a:p>
            <a:pPr eaLnBrk="1" hangingPunct="1"/>
            <a:r>
              <a:rPr lang="en-US"/>
              <a:t>The first nested query, which is correlated, retrieves the project numbers on which the employee works, which is </a:t>
            </a:r>
            <a:r>
              <a:rPr lang="en-US" i="1"/>
              <a:t>different for each employee tuple</a:t>
            </a:r>
            <a:r>
              <a:rPr lang="en-US"/>
              <a:t> because of the correlation</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132</a:t>
            </a:fld>
            <a:endParaRPr lang="en-US"/>
          </a:p>
        </p:txBody>
      </p:sp>
    </p:spTree>
  </p:cSld>
  <p:clrMapOvr>
    <a:masterClrMapping/>
  </p:clrMapOvr>
  <p:transition>
    <p:dissolv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6"/>
          <p:cNvSpPr>
            <a:spLocks noGrp="1" noChangeArrowheads="1"/>
          </p:cNvSpPr>
          <p:nvPr>
            <p:ph type="title"/>
          </p:nvPr>
        </p:nvSpPr>
        <p:spPr/>
        <p:txBody>
          <a:bodyPr/>
          <a:lstStyle/>
          <a:p>
            <a:pPr eaLnBrk="1" hangingPunct="1"/>
            <a:r>
              <a:rPr lang="en-US"/>
              <a:t>THE EXISTS FUNCTION</a:t>
            </a:r>
          </a:p>
        </p:txBody>
      </p:sp>
      <p:sp>
        <p:nvSpPr>
          <p:cNvPr id="45060" name="Rectangle 7"/>
          <p:cNvSpPr>
            <a:spLocks noGrp="1" noChangeArrowheads="1"/>
          </p:cNvSpPr>
          <p:nvPr>
            <p:ph idx="1"/>
          </p:nvPr>
        </p:nvSpPr>
        <p:spPr/>
        <p:txBody>
          <a:bodyPr/>
          <a:lstStyle/>
          <a:p>
            <a:pPr eaLnBrk="1" hangingPunct="1"/>
            <a:r>
              <a:rPr lang="en-US"/>
              <a:t>EXISTS is used to check whether the result of a correlated nested query is empty (contains no tuples) or not</a:t>
            </a:r>
          </a:p>
          <a:p>
            <a:pPr lvl="1" eaLnBrk="1" hangingPunct="1"/>
            <a:r>
              <a:rPr lang="en-US"/>
              <a:t>We can formulate Query 12 in an alternative form that uses EXISTS as Q12B</a:t>
            </a:r>
          </a:p>
          <a:p>
            <a:pPr eaLnBrk="1" hangingPunct="1"/>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133</a:t>
            </a:fld>
            <a:endParaRPr lang="en-US"/>
          </a:p>
        </p:txBody>
      </p:sp>
    </p:spTree>
  </p:cSld>
  <p:clrMapOvr>
    <a:masterClrMapping/>
  </p:clrMapOvr>
  <p:transition>
    <p:dissolv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
          <p:cNvSpPr>
            <a:spLocks noGrp="1" noChangeArrowheads="1"/>
          </p:cNvSpPr>
          <p:nvPr>
            <p:ph type="title"/>
          </p:nvPr>
        </p:nvSpPr>
        <p:spPr/>
        <p:txBody>
          <a:bodyPr/>
          <a:lstStyle/>
          <a:p>
            <a:pPr eaLnBrk="1" hangingPunct="1"/>
            <a:r>
              <a:rPr lang="en-US"/>
              <a:t>THE EXISTS FUNCTION (contd.)</a:t>
            </a:r>
          </a:p>
        </p:txBody>
      </p:sp>
      <p:sp>
        <p:nvSpPr>
          <p:cNvPr id="46084" name="Rectangle 7"/>
          <p:cNvSpPr>
            <a:spLocks noGrp="1" noChangeArrowheads="1"/>
          </p:cNvSpPr>
          <p:nvPr>
            <p:ph idx="1"/>
          </p:nvPr>
        </p:nvSpPr>
        <p:spPr/>
        <p:txBody>
          <a:bodyPr/>
          <a:lstStyle/>
          <a:p>
            <a:pPr eaLnBrk="1" hangingPunct="1"/>
            <a:r>
              <a:rPr lang="en-US"/>
              <a:t>Query 12: Retrieve the name of each employee who has a dependent with the same first name as the employee.</a:t>
            </a:r>
            <a:br>
              <a:rPr lang="en-US"/>
            </a:br>
            <a:endParaRPr lang="en-US"/>
          </a:p>
          <a:p>
            <a:pPr lvl="1" eaLnBrk="1" hangingPunct="1">
              <a:buFont typeface="Wingdings" pitchFamily="2" charset="2"/>
              <a:buNone/>
            </a:pPr>
            <a:r>
              <a:rPr lang="en-US" sz="2200"/>
              <a:t>Q12B: 	SELECT  	FNAME, LNAME</a:t>
            </a:r>
            <a:br>
              <a:rPr lang="en-US" sz="2200"/>
            </a:br>
            <a:r>
              <a:rPr lang="en-US" sz="2200"/>
              <a:t>		FROM		EMPLOYEE</a:t>
            </a:r>
            <a:br>
              <a:rPr lang="en-US" sz="2200"/>
            </a:br>
            <a:r>
              <a:rPr lang="en-US" sz="2200"/>
              <a:t>		WHERE	EXISTS  (SELECT	*</a:t>
            </a:r>
            <a:br>
              <a:rPr lang="en-US" sz="2200"/>
            </a:br>
            <a:r>
              <a:rPr lang="en-US" sz="2200"/>
              <a:t>					FROM		DEPENDENT</a:t>
            </a:r>
            <a:br>
              <a:rPr lang="en-US" sz="2200"/>
            </a:br>
            <a:r>
              <a:rPr lang="en-US" sz="2200"/>
              <a:t>					WHERE	SSN=ESSN 						AND 							FNAME=DEPENDENT_NAME)</a:t>
            </a:r>
          </a:p>
          <a:p>
            <a:pPr eaLnBrk="1" hangingPunct="1"/>
            <a:endParaRPr lang="en-US" sz="24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134</a:t>
            </a:fld>
            <a:endParaRPr lang="en-US"/>
          </a:p>
        </p:txBody>
      </p:sp>
    </p:spTree>
  </p:cSld>
  <p:clrMapOvr>
    <a:masterClrMapping/>
  </p:clrMapOvr>
  <p:transition>
    <p:dissolv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6"/>
          <p:cNvSpPr>
            <a:spLocks noGrp="1" noChangeArrowheads="1"/>
          </p:cNvSpPr>
          <p:nvPr>
            <p:ph type="title"/>
          </p:nvPr>
        </p:nvSpPr>
        <p:spPr/>
        <p:txBody>
          <a:bodyPr/>
          <a:lstStyle/>
          <a:p>
            <a:pPr eaLnBrk="1" hangingPunct="1"/>
            <a:r>
              <a:rPr lang="en-US"/>
              <a:t>THE EXISTS FUNCTION (contd.)</a:t>
            </a:r>
          </a:p>
        </p:txBody>
      </p:sp>
      <p:sp>
        <p:nvSpPr>
          <p:cNvPr id="47108" name="Rectangle 7"/>
          <p:cNvSpPr>
            <a:spLocks noGrp="1" noChangeArrowheads="1"/>
          </p:cNvSpPr>
          <p:nvPr>
            <p:ph idx="1"/>
          </p:nvPr>
        </p:nvSpPr>
        <p:spPr/>
        <p:txBody>
          <a:bodyPr>
            <a:normAutofit fontScale="85000" lnSpcReduction="20000"/>
          </a:bodyPr>
          <a:lstStyle/>
          <a:p>
            <a:pPr eaLnBrk="1" hangingPunct="1"/>
            <a:r>
              <a:rPr lang="en-US" sz="2400"/>
              <a:t>Query 6: Retrieve the names of employees who have no dependents.</a:t>
            </a:r>
          </a:p>
          <a:p>
            <a:pPr lvl="1" eaLnBrk="1" hangingPunct="1">
              <a:buFont typeface="Wingdings" pitchFamily="2" charset="2"/>
              <a:buNone/>
            </a:pPr>
            <a:br>
              <a:rPr lang="en-US" sz="2200"/>
            </a:br>
            <a:r>
              <a:rPr lang="en-US" sz="2200"/>
              <a:t>Q6:	SELECT  	FNAME, LNAME</a:t>
            </a:r>
            <a:br>
              <a:rPr lang="en-US" sz="2200"/>
            </a:br>
            <a:r>
              <a:rPr lang="en-US" sz="2200"/>
              <a:t>		FROM		EMPLOYEE</a:t>
            </a:r>
            <a:br>
              <a:rPr lang="en-US" sz="2200"/>
            </a:br>
            <a:r>
              <a:rPr lang="en-US" sz="2200"/>
              <a:t>		WHERE	NOT EXISTS   (SELECT	*</a:t>
            </a:r>
            <a:br>
              <a:rPr lang="en-US" sz="2200"/>
            </a:br>
            <a:r>
              <a:rPr lang="en-US" sz="2200"/>
              <a:t>					FROM  	DEPENDENT</a:t>
            </a:r>
            <a:br>
              <a:rPr lang="en-US" sz="2200"/>
            </a:br>
            <a:r>
              <a:rPr lang="en-US" sz="2200"/>
              <a:t>					WHERE 	SSN=ESSN)</a:t>
            </a:r>
          </a:p>
          <a:p>
            <a:pPr eaLnBrk="1" hangingPunct="1"/>
            <a:r>
              <a:rPr lang="en-US" sz="2400"/>
              <a:t>In Q6, the correlated nested query retrieves all DEPENDENT tuples related to an EMPLOYEE tuple. If </a:t>
            </a:r>
            <a:r>
              <a:rPr lang="en-US" sz="2400" i="1"/>
              <a:t>none exist</a:t>
            </a:r>
            <a:r>
              <a:rPr lang="en-US" sz="2400"/>
              <a:t>, the EMPLOYEE tuple is selected</a:t>
            </a:r>
          </a:p>
          <a:p>
            <a:pPr lvl="1" eaLnBrk="1" hangingPunct="1"/>
            <a:r>
              <a:rPr lang="en-US" sz="2200"/>
              <a:t>EXISTS is necessary for the expressive power of SQL</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135</a:t>
            </a:fld>
            <a:endParaRPr lang="en-US"/>
          </a:p>
        </p:txBody>
      </p:sp>
    </p:spTree>
  </p:cSld>
  <p:clrMapOvr>
    <a:masterClrMapping/>
  </p:clrMapOvr>
  <p:transition>
    <p:dissolv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Grp="1" noChangeArrowheads="1"/>
          </p:cNvSpPr>
          <p:nvPr>
            <p:ph type="title"/>
          </p:nvPr>
        </p:nvSpPr>
        <p:spPr/>
        <p:txBody>
          <a:bodyPr/>
          <a:lstStyle/>
          <a:p>
            <a:pPr eaLnBrk="1" hangingPunct="1"/>
            <a:r>
              <a:rPr lang="en-US"/>
              <a:t>EXPLICIT SETS</a:t>
            </a:r>
          </a:p>
        </p:txBody>
      </p:sp>
      <p:sp>
        <p:nvSpPr>
          <p:cNvPr id="48132" name="Rectangle 7"/>
          <p:cNvSpPr>
            <a:spLocks noGrp="1" noChangeArrowheads="1"/>
          </p:cNvSpPr>
          <p:nvPr>
            <p:ph idx="1"/>
          </p:nvPr>
        </p:nvSpPr>
        <p:spPr/>
        <p:txBody>
          <a:bodyPr/>
          <a:lstStyle/>
          <a:p>
            <a:pPr eaLnBrk="1" hangingPunct="1"/>
            <a:r>
              <a:rPr lang="en-US"/>
              <a:t>It is also possible to use an </a:t>
            </a:r>
            <a:r>
              <a:rPr lang="en-US" b="1"/>
              <a:t>explicit (enumerated) set of values</a:t>
            </a:r>
            <a:r>
              <a:rPr lang="en-US"/>
              <a:t> in the WHERE-clause rather than a nested query</a:t>
            </a:r>
          </a:p>
          <a:p>
            <a:pPr eaLnBrk="1" hangingPunct="1"/>
            <a:r>
              <a:rPr lang="en-US"/>
              <a:t>Query 13: Retrieve the social security numbers of all employees who work on project number 1, 2, or 3.</a:t>
            </a:r>
          </a:p>
          <a:p>
            <a:pPr lvl="1" eaLnBrk="1" hangingPunct="1">
              <a:buFont typeface="Wingdings" pitchFamily="2" charset="2"/>
              <a:buNone/>
            </a:pPr>
            <a:r>
              <a:rPr lang="en-US"/>
              <a:t>Q13:	SELECT  	DISTINCT ESSN</a:t>
            </a:r>
            <a:br>
              <a:rPr lang="en-US"/>
            </a:br>
            <a:r>
              <a:rPr lang="en-US"/>
              <a:t>		FROM	WORKS_ON</a:t>
            </a:r>
            <a:br>
              <a:rPr lang="en-US"/>
            </a:br>
            <a:r>
              <a:rPr lang="en-US"/>
              <a:t>		WHERE	PNO IN  (1, 2, 3)</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136</a:t>
            </a:fld>
            <a:endParaRPr lang="en-US"/>
          </a:p>
        </p:txBody>
      </p:sp>
    </p:spTree>
  </p:cSld>
  <p:clrMapOvr>
    <a:masterClrMapping/>
  </p:clrMapOvr>
  <p:transition>
    <p:dissolv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6"/>
          <p:cNvSpPr>
            <a:spLocks noGrp="1" noChangeArrowheads="1"/>
          </p:cNvSpPr>
          <p:nvPr>
            <p:ph type="title"/>
          </p:nvPr>
        </p:nvSpPr>
        <p:spPr/>
        <p:txBody>
          <a:bodyPr/>
          <a:lstStyle/>
          <a:p>
            <a:pPr eaLnBrk="1" hangingPunct="1"/>
            <a:r>
              <a:rPr lang="en-US"/>
              <a:t>NULLS IN SQL QUERIES</a:t>
            </a:r>
          </a:p>
        </p:txBody>
      </p:sp>
      <p:sp>
        <p:nvSpPr>
          <p:cNvPr id="49156" name="Rectangle 7"/>
          <p:cNvSpPr>
            <a:spLocks noGrp="1" noChangeArrowheads="1"/>
          </p:cNvSpPr>
          <p:nvPr>
            <p:ph idx="1"/>
          </p:nvPr>
        </p:nvSpPr>
        <p:spPr/>
        <p:txBody>
          <a:bodyPr>
            <a:normAutofit fontScale="92500" lnSpcReduction="20000"/>
          </a:bodyPr>
          <a:lstStyle/>
          <a:p>
            <a:pPr eaLnBrk="1" hangingPunct="1">
              <a:lnSpc>
                <a:spcPct val="90000"/>
              </a:lnSpc>
            </a:pPr>
            <a:r>
              <a:rPr lang="en-US" sz="2400"/>
              <a:t>SQL allows queries that check if a value is </a:t>
            </a:r>
            <a:r>
              <a:rPr lang="en-US" sz="2400" b="1"/>
              <a:t>NULL</a:t>
            </a:r>
            <a:r>
              <a:rPr lang="en-US" sz="2400"/>
              <a:t> (missing or undefined or not applicable)</a:t>
            </a:r>
          </a:p>
          <a:p>
            <a:pPr eaLnBrk="1" hangingPunct="1">
              <a:lnSpc>
                <a:spcPct val="90000"/>
              </a:lnSpc>
            </a:pPr>
            <a:r>
              <a:rPr lang="en-US" sz="2400"/>
              <a:t>SQL uses </a:t>
            </a:r>
            <a:r>
              <a:rPr lang="en-US" sz="2400" b="1"/>
              <a:t>IS</a:t>
            </a:r>
            <a:r>
              <a:rPr lang="en-US" sz="2400"/>
              <a:t> or </a:t>
            </a:r>
            <a:r>
              <a:rPr lang="en-US" sz="2400" b="1"/>
              <a:t>IS NOT</a:t>
            </a:r>
            <a:r>
              <a:rPr lang="en-US" sz="2400"/>
              <a:t> to compare NULLs because it considers each NULL value distinct from other NULL values, so </a:t>
            </a:r>
            <a:r>
              <a:rPr lang="en-US" sz="2400" i="1"/>
              <a:t>equality comparison is not appropriate</a:t>
            </a:r>
            <a:r>
              <a:rPr lang="en-US" sz="2400"/>
              <a:t>.</a:t>
            </a:r>
          </a:p>
          <a:p>
            <a:pPr eaLnBrk="1" hangingPunct="1">
              <a:lnSpc>
                <a:spcPct val="90000"/>
              </a:lnSpc>
            </a:pPr>
            <a:r>
              <a:rPr lang="en-US" sz="2400"/>
              <a:t>Query 14: Retrieve the names of all employees who do not have supervisors.</a:t>
            </a:r>
          </a:p>
          <a:p>
            <a:pPr lvl="1" eaLnBrk="1" hangingPunct="1">
              <a:lnSpc>
                <a:spcPct val="90000"/>
              </a:lnSpc>
              <a:buFont typeface="Wingdings" pitchFamily="2" charset="2"/>
              <a:buNone/>
            </a:pPr>
            <a:r>
              <a:rPr lang="en-US" sz="2200"/>
              <a:t>Q14:	SELECT  	FNAME, LNAME</a:t>
            </a:r>
            <a:br>
              <a:rPr lang="en-US" sz="2200"/>
            </a:br>
            <a:r>
              <a:rPr lang="en-US" sz="2200"/>
              <a:t>		FROM		EMPLOYEE</a:t>
            </a:r>
            <a:br>
              <a:rPr lang="en-US" sz="2200"/>
            </a:br>
            <a:r>
              <a:rPr lang="en-US" sz="2200"/>
              <a:t>		WHERE	SUPERSSN  IS  NULL</a:t>
            </a:r>
          </a:p>
          <a:p>
            <a:pPr lvl="1" eaLnBrk="1" hangingPunct="1">
              <a:lnSpc>
                <a:spcPct val="90000"/>
              </a:lnSpc>
            </a:pPr>
            <a:r>
              <a:rPr lang="en-US" sz="2200"/>
              <a:t>Note: If a join condition is specified, tuples with NULL values for the join attributes are not included in the result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137</a:t>
            </a:fld>
            <a:endParaRPr lang="en-US"/>
          </a:p>
        </p:txBody>
      </p:sp>
    </p:spTree>
  </p:cSld>
  <p:clrMapOvr>
    <a:masterClrMapping/>
  </p:clrMapOvr>
  <p:transition>
    <p:dissolv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Grp="1" noChangeArrowheads="1"/>
          </p:cNvSpPr>
          <p:nvPr>
            <p:ph type="title"/>
          </p:nvPr>
        </p:nvSpPr>
        <p:spPr/>
        <p:txBody>
          <a:bodyPr>
            <a:normAutofit/>
          </a:bodyPr>
          <a:lstStyle/>
          <a:p>
            <a:pPr eaLnBrk="1" hangingPunct="1"/>
            <a:r>
              <a:rPr lang="en-US"/>
              <a:t>Joined Relations Feature </a:t>
            </a:r>
            <a:br>
              <a:rPr lang="en-US"/>
            </a:br>
            <a:r>
              <a:rPr lang="en-US"/>
              <a:t>in SQL2</a:t>
            </a:r>
          </a:p>
        </p:txBody>
      </p:sp>
      <p:sp>
        <p:nvSpPr>
          <p:cNvPr id="50180" name="Rectangle 7"/>
          <p:cNvSpPr>
            <a:spLocks noGrp="1" noChangeArrowheads="1"/>
          </p:cNvSpPr>
          <p:nvPr>
            <p:ph idx="1"/>
          </p:nvPr>
        </p:nvSpPr>
        <p:spPr/>
        <p:txBody>
          <a:bodyPr/>
          <a:lstStyle/>
          <a:p>
            <a:pPr eaLnBrk="1" hangingPunct="1"/>
            <a:r>
              <a:rPr lang="en-US"/>
              <a:t>Can specify a "joined relation" in the FROM-clause</a:t>
            </a:r>
          </a:p>
          <a:p>
            <a:pPr lvl="1" eaLnBrk="1" hangingPunct="1"/>
            <a:r>
              <a:rPr lang="en-US"/>
              <a:t>Looks like any other relation but is the result of a join</a:t>
            </a:r>
          </a:p>
          <a:p>
            <a:pPr lvl="1" eaLnBrk="1" hangingPunct="1"/>
            <a:r>
              <a:rPr lang="en-US"/>
              <a:t>Allows the user to specify different types of joins (regular "theta" JOIN, NATURAL JOIN, LEFT OUTER JOIN, RIGHT OUTER JOIN, CROSS JOIN, etc)</a:t>
            </a:r>
            <a:br>
              <a:rPr lang="en-US"/>
            </a:b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138</a:t>
            </a:fld>
            <a:endParaRPr lang="en-US"/>
          </a:p>
        </p:txBody>
      </p:sp>
    </p:spTree>
  </p:cSld>
  <p:clrMapOvr>
    <a:masterClrMapping/>
  </p:clrMapOvr>
  <p:transition>
    <p:dissolv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6"/>
          <p:cNvSpPr>
            <a:spLocks noGrp="1" noChangeArrowheads="1"/>
          </p:cNvSpPr>
          <p:nvPr>
            <p:ph type="title"/>
          </p:nvPr>
        </p:nvSpPr>
        <p:spPr/>
        <p:txBody>
          <a:bodyPr>
            <a:normAutofit/>
          </a:bodyPr>
          <a:lstStyle/>
          <a:p>
            <a:pPr eaLnBrk="1" hangingPunct="1"/>
            <a:r>
              <a:rPr lang="en-US"/>
              <a:t>Joined Relations Feature </a:t>
            </a:r>
            <a:br>
              <a:rPr lang="en-US"/>
            </a:br>
            <a:r>
              <a:rPr lang="en-US"/>
              <a:t>in SQL2 (contd.)</a:t>
            </a:r>
          </a:p>
        </p:txBody>
      </p:sp>
      <p:sp>
        <p:nvSpPr>
          <p:cNvPr id="51204" name="Rectangle 7"/>
          <p:cNvSpPr>
            <a:spLocks noGrp="1" noChangeArrowheads="1"/>
          </p:cNvSpPr>
          <p:nvPr>
            <p:ph idx="1"/>
          </p:nvPr>
        </p:nvSpPr>
        <p:spPr/>
        <p:txBody>
          <a:bodyPr>
            <a:normAutofit fontScale="92500" lnSpcReduction="20000"/>
          </a:bodyPr>
          <a:lstStyle/>
          <a:p>
            <a:pPr eaLnBrk="1" hangingPunct="1"/>
            <a:r>
              <a:rPr lang="en-US" sz="2400"/>
              <a:t>Examples:</a:t>
            </a:r>
          </a:p>
          <a:p>
            <a:pPr lvl="1" eaLnBrk="1" hangingPunct="1">
              <a:buFont typeface="Wingdings" pitchFamily="2" charset="2"/>
              <a:buNone/>
            </a:pPr>
            <a:r>
              <a:rPr lang="en-US" sz="2200"/>
              <a:t>Q8:	SELECT	E.FNAME, E.LNAME, S.FNAME, S.LNAME</a:t>
            </a:r>
            <a:br>
              <a:rPr lang="en-US" sz="2200"/>
            </a:br>
            <a:r>
              <a:rPr lang="en-US" sz="2200"/>
              <a:t>	FROM 		EMPLOYEE E S</a:t>
            </a:r>
            <a:br>
              <a:rPr lang="en-US" sz="2200"/>
            </a:br>
            <a:r>
              <a:rPr lang="en-US" sz="2200"/>
              <a:t>	WHERE	E.SUPERSSN=S.SSN</a:t>
            </a:r>
          </a:p>
          <a:p>
            <a:pPr eaLnBrk="1" hangingPunct="1"/>
            <a:endParaRPr lang="en-US" sz="2400"/>
          </a:p>
          <a:p>
            <a:pPr eaLnBrk="1" hangingPunct="1"/>
            <a:r>
              <a:rPr lang="en-US" sz="2400"/>
              <a:t>can be written as:</a:t>
            </a:r>
          </a:p>
          <a:p>
            <a:pPr lvl="1" eaLnBrk="1" hangingPunct="1">
              <a:buFont typeface="Wingdings" pitchFamily="2" charset="2"/>
              <a:buNone/>
            </a:pPr>
            <a:r>
              <a:rPr lang="en-US" sz="2200"/>
              <a:t>Q8:	SELECT	E.FNAME, E.LNAME, S.FNAME, S.LNAME</a:t>
            </a:r>
            <a:br>
              <a:rPr lang="en-US" sz="2200"/>
            </a:br>
            <a:r>
              <a:rPr lang="en-US" sz="2200"/>
              <a:t>	FROM 		(EMPLOYEE E LEFT OUTER JOIN 				EMPLOYEES ON  E.SUPERSSN=S.SSN)</a:t>
            </a:r>
            <a:br>
              <a:rPr lang="en-US" sz="2200"/>
            </a:br>
            <a:br>
              <a:rPr lang="en-US" sz="2200"/>
            </a:br>
            <a:endParaRPr lang="en-US" sz="22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139</a:t>
            </a:fld>
            <a:endParaRPr lang="en-US"/>
          </a:p>
        </p:txBody>
      </p:sp>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600" dirty="0"/>
              <a:t>Relational Model Constraints and Relational Database Schemas</a:t>
            </a:r>
          </a:p>
        </p:txBody>
      </p:sp>
      <p:sp>
        <p:nvSpPr>
          <p:cNvPr id="2" name="Content Placeholder 1"/>
          <p:cNvSpPr>
            <a:spLocks noGrp="1"/>
          </p:cNvSpPr>
          <p:nvPr>
            <p:ph idx="1"/>
          </p:nvPr>
        </p:nvSpPr>
        <p:spPr/>
        <p:txBody>
          <a:bodyPr>
            <a:normAutofit fontScale="92500" lnSpcReduction="10000"/>
          </a:bodyPr>
          <a:lstStyle/>
          <a:p>
            <a:pPr algn="just"/>
            <a:r>
              <a:rPr lang="en-US" dirty="0"/>
              <a:t>Constraints on databases can generally be divided into three main categories:</a:t>
            </a:r>
          </a:p>
          <a:p>
            <a:pPr lvl="1" algn="just"/>
            <a:r>
              <a:rPr lang="en-US" dirty="0"/>
              <a:t>Inherent model based or Implicit constraint</a:t>
            </a:r>
          </a:p>
          <a:p>
            <a:pPr lvl="2" algn="just"/>
            <a:r>
              <a:rPr lang="en-US" dirty="0"/>
              <a:t>Constraints that are inherent to the data model</a:t>
            </a:r>
          </a:p>
          <a:p>
            <a:pPr lvl="1" algn="just"/>
            <a:endParaRPr lang="en-US" dirty="0"/>
          </a:p>
          <a:p>
            <a:pPr lvl="1" algn="just"/>
            <a:r>
              <a:rPr lang="en-US" dirty="0"/>
              <a:t>Schema based or Explicit constraint</a:t>
            </a:r>
          </a:p>
          <a:p>
            <a:pPr lvl="2" algn="just"/>
            <a:r>
              <a:rPr lang="en-US" dirty="0"/>
              <a:t>Constraints that are directly expressed in schemas of the data model</a:t>
            </a:r>
          </a:p>
          <a:p>
            <a:pPr lvl="1" algn="just"/>
            <a:endParaRPr lang="en-US" dirty="0"/>
          </a:p>
          <a:p>
            <a:pPr lvl="1" algn="just"/>
            <a:r>
              <a:rPr lang="en-US" dirty="0"/>
              <a:t>Application based or Semantic constraint or Business rules</a:t>
            </a:r>
          </a:p>
          <a:p>
            <a:pPr lvl="2" algn="just"/>
            <a:r>
              <a:rPr lang="en-US" dirty="0"/>
              <a:t>Constraints that can not be directly expressed in schemas of the data model and hence must be expressed and enforced by the application programs</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14</a:t>
            </a:fld>
            <a:endParaRPr lang="en-US"/>
          </a:p>
        </p:txBody>
      </p:sp>
    </p:spTree>
  </p:cSld>
  <p:clrMapOvr>
    <a:masterClrMapping/>
  </p:clrMapOvr>
  <p:transition>
    <p:dissolve/>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6"/>
          <p:cNvSpPr>
            <a:spLocks noGrp="1" noChangeArrowheads="1"/>
          </p:cNvSpPr>
          <p:nvPr>
            <p:ph type="title"/>
          </p:nvPr>
        </p:nvSpPr>
        <p:spPr/>
        <p:txBody>
          <a:bodyPr>
            <a:normAutofit/>
          </a:bodyPr>
          <a:lstStyle/>
          <a:p>
            <a:pPr eaLnBrk="1" hangingPunct="1"/>
            <a:r>
              <a:rPr lang="en-US"/>
              <a:t>Joined Relations Feature </a:t>
            </a:r>
            <a:br>
              <a:rPr lang="en-US"/>
            </a:br>
            <a:r>
              <a:rPr lang="en-US"/>
              <a:t>in SQL2 (contd.)</a:t>
            </a:r>
          </a:p>
        </p:txBody>
      </p:sp>
      <p:sp>
        <p:nvSpPr>
          <p:cNvPr id="52228" name="Rectangle 7"/>
          <p:cNvSpPr>
            <a:spLocks noGrp="1" noChangeArrowheads="1"/>
          </p:cNvSpPr>
          <p:nvPr>
            <p:ph idx="1"/>
          </p:nvPr>
        </p:nvSpPr>
        <p:spPr/>
        <p:txBody>
          <a:bodyPr>
            <a:normAutofit fontScale="92500" lnSpcReduction="20000"/>
          </a:bodyPr>
          <a:lstStyle/>
          <a:p>
            <a:pPr eaLnBrk="1" hangingPunct="1">
              <a:lnSpc>
                <a:spcPct val="80000"/>
              </a:lnSpc>
            </a:pPr>
            <a:r>
              <a:rPr lang="en-US" sz="2400"/>
              <a:t>Examples:</a:t>
            </a:r>
          </a:p>
          <a:p>
            <a:pPr lvl="1" eaLnBrk="1" hangingPunct="1">
              <a:lnSpc>
                <a:spcPct val="80000"/>
              </a:lnSpc>
              <a:buFont typeface="Wingdings" pitchFamily="2" charset="2"/>
              <a:buNone/>
            </a:pPr>
            <a:r>
              <a:rPr lang="en-US" sz="2200"/>
              <a:t>Q1:	SELECT	FNAME, LNAME, ADDRESS</a:t>
            </a:r>
            <a:br>
              <a:rPr lang="en-US" sz="2200"/>
            </a:br>
            <a:r>
              <a:rPr lang="en-US" sz="2200"/>
              <a:t>	FROM 	EMPLOYEE, DEPARTMENT</a:t>
            </a:r>
            <a:br>
              <a:rPr lang="en-US" sz="2200"/>
            </a:br>
            <a:r>
              <a:rPr lang="en-US" sz="2200"/>
              <a:t>	WHERE	DNAME='Research' AND DNUMBER=DNO</a:t>
            </a:r>
          </a:p>
          <a:p>
            <a:pPr eaLnBrk="1" hangingPunct="1">
              <a:lnSpc>
                <a:spcPct val="80000"/>
              </a:lnSpc>
            </a:pPr>
            <a:r>
              <a:rPr lang="en-US" sz="2400"/>
              <a:t>could be written as:</a:t>
            </a:r>
          </a:p>
          <a:p>
            <a:pPr lvl="1" eaLnBrk="1" hangingPunct="1">
              <a:lnSpc>
                <a:spcPct val="80000"/>
              </a:lnSpc>
              <a:buFont typeface="Wingdings" pitchFamily="2" charset="2"/>
              <a:buNone/>
            </a:pPr>
            <a:r>
              <a:rPr lang="en-US" sz="2200"/>
              <a:t>Q1:	SELECT	FNAME, LNAME, ADDRESS</a:t>
            </a:r>
            <a:br>
              <a:rPr lang="en-US" sz="2200"/>
            </a:br>
            <a:r>
              <a:rPr lang="en-US" sz="2200"/>
              <a:t>	FROM 		(EMPLOYEE JOIN DEPARTMENT</a:t>
            </a:r>
            <a:br>
              <a:rPr lang="en-US" sz="2200"/>
            </a:br>
            <a:r>
              <a:rPr lang="en-US" sz="2200"/>
              <a:t>		 	ON DNUMBER=DNO)</a:t>
            </a:r>
            <a:br>
              <a:rPr lang="en-US" sz="2200"/>
            </a:br>
            <a:r>
              <a:rPr lang="en-US" sz="2200"/>
              <a:t>	WHERE	DNAME='Research’</a:t>
            </a:r>
          </a:p>
          <a:p>
            <a:pPr eaLnBrk="1" hangingPunct="1">
              <a:lnSpc>
                <a:spcPct val="80000"/>
              </a:lnSpc>
            </a:pPr>
            <a:r>
              <a:rPr lang="en-US" sz="2400"/>
              <a:t>or as:</a:t>
            </a:r>
          </a:p>
          <a:p>
            <a:pPr lvl="1" eaLnBrk="1" hangingPunct="1">
              <a:lnSpc>
                <a:spcPct val="80000"/>
              </a:lnSpc>
              <a:buFont typeface="Wingdings" pitchFamily="2" charset="2"/>
              <a:buNone/>
            </a:pPr>
            <a:r>
              <a:rPr lang="en-US" sz="2200"/>
              <a:t>Q1:	SELECT	FNAME, LNAME, ADDRESS</a:t>
            </a:r>
            <a:br>
              <a:rPr lang="en-US" sz="2200"/>
            </a:br>
            <a:r>
              <a:rPr lang="en-US" sz="2200"/>
              <a:t>	FROM 		(EMPLOYEE NATURAL JOIN DEPARTMENT</a:t>
            </a:r>
            <a:br>
              <a:rPr lang="en-US" sz="2200"/>
            </a:br>
            <a:r>
              <a:rPr lang="en-US" sz="2200"/>
              <a:t>		 	AS DEPT(DNAME, DNO, MSSN, MSDATE)</a:t>
            </a:r>
            <a:br>
              <a:rPr lang="en-US" sz="2200"/>
            </a:br>
            <a:r>
              <a:rPr lang="en-US" sz="2200"/>
              <a:t>	WHERE	DNAME='Research’</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140</a:t>
            </a:fld>
            <a:endParaRPr lang="en-US"/>
          </a:p>
        </p:txBody>
      </p:sp>
    </p:spTree>
  </p:cSld>
  <p:clrMapOvr>
    <a:masterClrMapping/>
  </p:clrMapOvr>
  <p:transition>
    <p:dissolv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6"/>
          <p:cNvSpPr>
            <a:spLocks noGrp="1" noChangeArrowheads="1"/>
          </p:cNvSpPr>
          <p:nvPr>
            <p:ph type="title"/>
          </p:nvPr>
        </p:nvSpPr>
        <p:spPr/>
        <p:txBody>
          <a:bodyPr>
            <a:normAutofit/>
          </a:bodyPr>
          <a:lstStyle/>
          <a:p>
            <a:pPr eaLnBrk="1" hangingPunct="1"/>
            <a:r>
              <a:rPr lang="en-US"/>
              <a:t>Joined Relations Feature </a:t>
            </a:r>
            <a:br>
              <a:rPr lang="en-US"/>
            </a:br>
            <a:r>
              <a:rPr lang="en-US"/>
              <a:t>in SQL2 (contd.)</a:t>
            </a:r>
          </a:p>
        </p:txBody>
      </p:sp>
      <p:sp>
        <p:nvSpPr>
          <p:cNvPr id="53252" name="Rectangle 7"/>
          <p:cNvSpPr>
            <a:spLocks noGrp="1" noChangeArrowheads="1"/>
          </p:cNvSpPr>
          <p:nvPr>
            <p:ph idx="1"/>
          </p:nvPr>
        </p:nvSpPr>
        <p:spPr/>
        <p:txBody>
          <a:bodyPr/>
          <a:lstStyle/>
          <a:p>
            <a:pPr eaLnBrk="1" hangingPunct="1"/>
            <a:r>
              <a:rPr lang="en-US"/>
              <a:t>Another Example: Q2 could be written as follows; this illustrates multiple joins in the joined tables</a:t>
            </a:r>
          </a:p>
          <a:p>
            <a:pPr lvl="1" eaLnBrk="1" hangingPunct="1">
              <a:buFont typeface="Wingdings" pitchFamily="2" charset="2"/>
              <a:buNone/>
            </a:pPr>
            <a:r>
              <a:rPr lang="en-US"/>
              <a:t>Q2:	SELECT 	PNUMBER, DNUM, LNAME, 					BDATE, ADDRESS</a:t>
            </a:r>
            <a:br>
              <a:rPr lang="en-US"/>
            </a:br>
            <a:r>
              <a:rPr lang="en-US"/>
              <a:t>		FROM	(PROJECT JOIN 						DEPARTMENT ON 					DNUM=DNUMBER) JOIN 					EMPLOYEE ON 						MGRSSN=SSN) )</a:t>
            </a:r>
            <a:br>
              <a:rPr lang="en-US"/>
            </a:br>
            <a:r>
              <a:rPr lang="en-US"/>
              <a:t>		WHERE 	PLOCATION='Stafford’</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141</a:t>
            </a:fld>
            <a:endParaRPr lang="en-US"/>
          </a:p>
        </p:txBody>
      </p:sp>
    </p:spTree>
  </p:cSld>
  <p:clrMapOvr>
    <a:masterClrMapping/>
  </p:clrMapOvr>
  <p:transition>
    <p:dissolv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6"/>
          <p:cNvSpPr>
            <a:spLocks noGrp="1" noChangeArrowheads="1"/>
          </p:cNvSpPr>
          <p:nvPr>
            <p:ph type="title"/>
          </p:nvPr>
        </p:nvSpPr>
        <p:spPr/>
        <p:txBody>
          <a:bodyPr/>
          <a:lstStyle/>
          <a:p>
            <a:pPr eaLnBrk="1" hangingPunct="1"/>
            <a:r>
              <a:rPr lang="en-US"/>
              <a:t>AGGREGATE FUNCTIONS</a:t>
            </a:r>
          </a:p>
        </p:txBody>
      </p:sp>
      <p:sp>
        <p:nvSpPr>
          <p:cNvPr id="54276" name="Rectangle 7"/>
          <p:cNvSpPr>
            <a:spLocks noGrp="1" noChangeArrowheads="1"/>
          </p:cNvSpPr>
          <p:nvPr>
            <p:ph idx="1"/>
          </p:nvPr>
        </p:nvSpPr>
        <p:spPr/>
        <p:txBody>
          <a:bodyPr>
            <a:normAutofit/>
          </a:bodyPr>
          <a:lstStyle/>
          <a:p>
            <a:pPr eaLnBrk="1" hangingPunct="1"/>
            <a:r>
              <a:rPr lang="en-US"/>
              <a:t>Include </a:t>
            </a:r>
            <a:r>
              <a:rPr lang="en-US" b="1"/>
              <a:t>COUNT, SUM, MAX, MIN, and AVG</a:t>
            </a:r>
          </a:p>
          <a:p>
            <a:pPr eaLnBrk="1" hangingPunct="1"/>
            <a:r>
              <a:rPr lang="en-US"/>
              <a:t>Query 15: Find the maximum salary, the minimum salary, and the average salary among all employees.</a:t>
            </a:r>
          </a:p>
          <a:p>
            <a:pPr lvl="1" eaLnBrk="1" hangingPunct="1">
              <a:buFont typeface="Wingdings" pitchFamily="2" charset="2"/>
              <a:buNone/>
            </a:pPr>
            <a:r>
              <a:rPr lang="en-US"/>
              <a:t>Q15:	SELECT  	MAX(SALARY), 						MIN(SALARY), AVG(SALARY)</a:t>
            </a:r>
            <a:br>
              <a:rPr lang="en-US"/>
            </a:br>
            <a:r>
              <a:rPr lang="en-US"/>
              <a:t>		FROM	EMPLOYEE</a:t>
            </a:r>
            <a:br>
              <a:rPr lang="en-US"/>
            </a:br>
            <a:endParaRPr lang="en-US"/>
          </a:p>
          <a:p>
            <a:pPr eaLnBrk="1" hangingPunct="1"/>
            <a:r>
              <a:rPr lang="en-US"/>
              <a:t>Some SQL implementations </a:t>
            </a:r>
            <a:r>
              <a:rPr lang="en-US" i="1"/>
              <a:t>may not allow more than one function</a:t>
            </a:r>
            <a:r>
              <a:rPr lang="en-US"/>
              <a:t> in the SELECT-clause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142</a:t>
            </a:fld>
            <a:endParaRPr lang="en-US"/>
          </a:p>
        </p:txBody>
      </p:sp>
    </p:spTree>
  </p:cSld>
  <p:clrMapOvr>
    <a:masterClrMapping/>
  </p:clrMapOvr>
  <p:transition>
    <p:dissolv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6"/>
          <p:cNvSpPr>
            <a:spLocks noGrp="1" noChangeArrowheads="1"/>
          </p:cNvSpPr>
          <p:nvPr>
            <p:ph type="title"/>
          </p:nvPr>
        </p:nvSpPr>
        <p:spPr/>
        <p:txBody>
          <a:bodyPr/>
          <a:lstStyle/>
          <a:p>
            <a:pPr eaLnBrk="1" hangingPunct="1"/>
            <a:r>
              <a:rPr lang="en-US"/>
              <a:t>AGGREGATE FUNCTIONS (contd.)</a:t>
            </a:r>
          </a:p>
        </p:txBody>
      </p:sp>
      <p:sp>
        <p:nvSpPr>
          <p:cNvPr id="55300" name="Rectangle 7"/>
          <p:cNvSpPr>
            <a:spLocks noGrp="1" noChangeArrowheads="1"/>
          </p:cNvSpPr>
          <p:nvPr>
            <p:ph idx="1"/>
          </p:nvPr>
        </p:nvSpPr>
        <p:spPr/>
        <p:txBody>
          <a:bodyPr/>
          <a:lstStyle/>
          <a:p>
            <a:pPr eaLnBrk="1" hangingPunct="1"/>
            <a:r>
              <a:rPr lang="en-US"/>
              <a:t>Query 16: Find the maximum salary, the minimum salary, and the average salary among employees who work for the 'Research' department.</a:t>
            </a:r>
          </a:p>
          <a:p>
            <a:pPr lvl="1" eaLnBrk="1" hangingPunct="1">
              <a:buFont typeface="Wingdings" pitchFamily="2" charset="2"/>
              <a:buNone/>
            </a:pPr>
            <a:r>
              <a:rPr lang="en-US"/>
              <a:t>Q16: 	SELECT 	MAX(SALARY), 						MIN(SALARY), AVG(SALARY)</a:t>
            </a:r>
            <a:br>
              <a:rPr lang="en-US"/>
            </a:br>
            <a:r>
              <a:rPr lang="en-US"/>
              <a:t>		FROM	EMPLOYEE, DEPARTMENT</a:t>
            </a:r>
            <a:br>
              <a:rPr lang="en-US"/>
            </a:br>
            <a:r>
              <a:rPr lang="en-US"/>
              <a:t>		WHERE	DNO=DNUMBER AND 					DNAME='Research'</a:t>
            </a:r>
            <a:br>
              <a:rPr lang="en-US"/>
            </a:b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143</a:t>
            </a:fld>
            <a:endParaRPr lang="en-US"/>
          </a:p>
        </p:txBody>
      </p:sp>
    </p:spTree>
  </p:cSld>
  <p:clrMapOvr>
    <a:masterClrMapping/>
  </p:clrMapOvr>
  <p:transition>
    <p:dissolv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6"/>
          <p:cNvSpPr>
            <a:spLocks noGrp="1" noChangeArrowheads="1"/>
          </p:cNvSpPr>
          <p:nvPr>
            <p:ph type="title"/>
          </p:nvPr>
        </p:nvSpPr>
        <p:spPr/>
        <p:txBody>
          <a:bodyPr/>
          <a:lstStyle/>
          <a:p>
            <a:pPr eaLnBrk="1" hangingPunct="1"/>
            <a:r>
              <a:rPr lang="en-US"/>
              <a:t>AGGREGATE FUNCTIONS (contd.)</a:t>
            </a:r>
          </a:p>
        </p:txBody>
      </p:sp>
      <p:sp>
        <p:nvSpPr>
          <p:cNvPr id="56324" name="Rectangle 7"/>
          <p:cNvSpPr>
            <a:spLocks noGrp="1" noChangeArrowheads="1"/>
          </p:cNvSpPr>
          <p:nvPr>
            <p:ph idx="1"/>
          </p:nvPr>
        </p:nvSpPr>
        <p:spPr/>
        <p:txBody>
          <a:bodyPr>
            <a:normAutofit fontScale="92500" lnSpcReduction="10000"/>
          </a:bodyPr>
          <a:lstStyle/>
          <a:p>
            <a:pPr eaLnBrk="1" hangingPunct="1"/>
            <a:r>
              <a:rPr lang="en-US" sz="2400"/>
              <a:t>Queries 17 and 18: Retrieve the total number of employees in the company (Q17), and the number of employees in the 'Research' department (Q18).</a:t>
            </a:r>
          </a:p>
          <a:p>
            <a:pPr lvl="1" eaLnBrk="1" hangingPunct="1">
              <a:buFont typeface="Wingdings" pitchFamily="2" charset="2"/>
              <a:buNone/>
            </a:pPr>
            <a:r>
              <a:rPr lang="en-US" sz="2200"/>
              <a:t>Q17:	SELECT  	COUNT (*)</a:t>
            </a:r>
            <a:br>
              <a:rPr lang="en-US" sz="2200"/>
            </a:br>
            <a:r>
              <a:rPr lang="en-US" sz="2200"/>
              <a:t>		FROM		EMPLOYEE</a:t>
            </a:r>
          </a:p>
          <a:p>
            <a:pPr lvl="1" eaLnBrk="1" hangingPunct="1">
              <a:buFont typeface="Wingdings" pitchFamily="2" charset="2"/>
              <a:buNone/>
            </a:pPr>
            <a:endParaRPr lang="en-US" sz="2200"/>
          </a:p>
          <a:p>
            <a:pPr lvl="1" eaLnBrk="1" hangingPunct="1">
              <a:buFont typeface="Wingdings" pitchFamily="2" charset="2"/>
              <a:buNone/>
            </a:pPr>
            <a:r>
              <a:rPr lang="en-US" sz="2200"/>
              <a:t>Q18:	SELECT  	COUNT (*)</a:t>
            </a:r>
            <a:br>
              <a:rPr lang="en-US" sz="2200"/>
            </a:br>
            <a:r>
              <a:rPr lang="en-US" sz="2200"/>
              <a:t>		FROM		EMPLOYEE, DEPARTMENT</a:t>
            </a:r>
            <a:br>
              <a:rPr lang="en-US" sz="2200"/>
            </a:br>
            <a:r>
              <a:rPr lang="en-US" sz="2200"/>
              <a:t>		WHERE	DNO=DNUMBER AND 					DNAME='Research’</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144</a:t>
            </a:fld>
            <a:endParaRPr lang="en-US"/>
          </a:p>
        </p:txBody>
      </p:sp>
    </p:spTree>
  </p:cSld>
  <p:clrMapOvr>
    <a:masterClrMapping/>
  </p:clrMapOvr>
  <p:transition>
    <p:dissolv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6"/>
          <p:cNvSpPr>
            <a:spLocks noGrp="1" noChangeArrowheads="1"/>
          </p:cNvSpPr>
          <p:nvPr>
            <p:ph type="title"/>
          </p:nvPr>
        </p:nvSpPr>
        <p:spPr/>
        <p:txBody>
          <a:bodyPr/>
          <a:lstStyle/>
          <a:p>
            <a:pPr eaLnBrk="1" hangingPunct="1"/>
            <a:r>
              <a:rPr lang="en-US"/>
              <a:t>GROUPING</a:t>
            </a:r>
          </a:p>
        </p:txBody>
      </p:sp>
      <p:sp>
        <p:nvSpPr>
          <p:cNvPr id="57348" name="Rectangle 7"/>
          <p:cNvSpPr>
            <a:spLocks noGrp="1" noChangeArrowheads="1"/>
          </p:cNvSpPr>
          <p:nvPr>
            <p:ph idx="1"/>
          </p:nvPr>
        </p:nvSpPr>
        <p:spPr/>
        <p:txBody>
          <a:bodyPr/>
          <a:lstStyle/>
          <a:p>
            <a:pPr eaLnBrk="1" hangingPunct="1">
              <a:lnSpc>
                <a:spcPct val="90000"/>
              </a:lnSpc>
            </a:pPr>
            <a:r>
              <a:rPr lang="en-US"/>
              <a:t>In many cases, we want to apply the aggregate functions to </a:t>
            </a:r>
            <a:r>
              <a:rPr lang="en-US" i="1"/>
              <a:t>subgroups of tuples</a:t>
            </a:r>
            <a:r>
              <a:rPr lang="en-US"/>
              <a:t> in a relation</a:t>
            </a:r>
          </a:p>
          <a:p>
            <a:pPr eaLnBrk="1" hangingPunct="1">
              <a:lnSpc>
                <a:spcPct val="90000"/>
              </a:lnSpc>
            </a:pPr>
            <a:r>
              <a:rPr lang="en-US"/>
              <a:t>Each subgroup of tuples consists of the set of tuples that have the </a:t>
            </a:r>
            <a:r>
              <a:rPr lang="en-US" i="1"/>
              <a:t>same value</a:t>
            </a:r>
            <a:r>
              <a:rPr lang="en-US"/>
              <a:t> for the </a:t>
            </a:r>
            <a:r>
              <a:rPr lang="en-US" i="1"/>
              <a:t>grouping attribute(s)</a:t>
            </a:r>
          </a:p>
          <a:p>
            <a:pPr eaLnBrk="1" hangingPunct="1">
              <a:lnSpc>
                <a:spcPct val="90000"/>
              </a:lnSpc>
            </a:pPr>
            <a:r>
              <a:rPr lang="en-US"/>
              <a:t>The function is applied to each subgroup independently</a:t>
            </a:r>
          </a:p>
          <a:p>
            <a:pPr eaLnBrk="1" hangingPunct="1">
              <a:lnSpc>
                <a:spcPct val="90000"/>
              </a:lnSpc>
            </a:pPr>
            <a:r>
              <a:rPr lang="en-US"/>
              <a:t>SQL has a </a:t>
            </a:r>
            <a:r>
              <a:rPr lang="en-US" b="1"/>
              <a:t>GROUP BY</a:t>
            </a:r>
            <a:r>
              <a:rPr lang="en-US"/>
              <a:t>-clause for specifying the grouping attributes, which </a:t>
            </a:r>
            <a:r>
              <a:rPr lang="en-US" i="1"/>
              <a:t>must also appear in the SELECT-clause</a:t>
            </a:r>
          </a:p>
          <a:p>
            <a:pPr eaLnBrk="1" hangingPunct="1">
              <a:lnSpc>
                <a:spcPct val="90000"/>
              </a:lnSpc>
            </a:pP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145</a:t>
            </a:fld>
            <a:endParaRPr lang="en-US"/>
          </a:p>
        </p:txBody>
      </p:sp>
    </p:spTree>
  </p:cSld>
  <p:clrMapOvr>
    <a:masterClrMapping/>
  </p:clrMapOvr>
  <p:transition>
    <p:dissolv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6"/>
          <p:cNvSpPr>
            <a:spLocks noGrp="1" noChangeArrowheads="1"/>
          </p:cNvSpPr>
          <p:nvPr>
            <p:ph type="title"/>
          </p:nvPr>
        </p:nvSpPr>
        <p:spPr/>
        <p:txBody>
          <a:bodyPr/>
          <a:lstStyle/>
          <a:p>
            <a:pPr eaLnBrk="1" hangingPunct="1"/>
            <a:r>
              <a:rPr lang="en-US"/>
              <a:t>GROUPING (contd.)</a:t>
            </a:r>
          </a:p>
        </p:txBody>
      </p:sp>
      <p:sp>
        <p:nvSpPr>
          <p:cNvPr id="58372" name="Rectangle 7"/>
          <p:cNvSpPr>
            <a:spLocks noGrp="1" noChangeArrowheads="1"/>
          </p:cNvSpPr>
          <p:nvPr>
            <p:ph idx="1"/>
          </p:nvPr>
        </p:nvSpPr>
        <p:spPr/>
        <p:txBody>
          <a:bodyPr>
            <a:normAutofit fontScale="77500" lnSpcReduction="20000"/>
          </a:bodyPr>
          <a:lstStyle/>
          <a:p>
            <a:pPr eaLnBrk="1" hangingPunct="1">
              <a:lnSpc>
                <a:spcPct val="80000"/>
              </a:lnSpc>
            </a:pPr>
            <a:r>
              <a:rPr lang="en-US" sz="2400"/>
              <a:t>Query 20: For each department, retrieve the department number, the number of employees in the department, and their average salary.</a:t>
            </a:r>
          </a:p>
          <a:p>
            <a:pPr lvl="1" eaLnBrk="1" hangingPunct="1">
              <a:lnSpc>
                <a:spcPct val="80000"/>
              </a:lnSpc>
              <a:buFont typeface="Wingdings" pitchFamily="2" charset="2"/>
              <a:buNone/>
            </a:pPr>
            <a:r>
              <a:rPr lang="en-US" sz="2200"/>
              <a:t>Q20:	SELECT 	</a:t>
            </a:r>
            <a:r>
              <a:rPr lang="en-US" sz="2200">
                <a:solidFill>
                  <a:srgbClr val="4F571F"/>
                </a:solidFill>
              </a:rPr>
              <a:t>DNO</a:t>
            </a:r>
            <a:r>
              <a:rPr lang="en-US" sz="2200"/>
              <a:t>, COUNT (*), AVG (SALARY)</a:t>
            </a:r>
            <a:br>
              <a:rPr lang="en-US" sz="2200"/>
            </a:br>
            <a:r>
              <a:rPr lang="en-US" sz="2200"/>
              <a:t>		FROM		EMPLOYEE</a:t>
            </a:r>
            <a:br>
              <a:rPr lang="en-US" sz="2200"/>
            </a:br>
            <a:r>
              <a:rPr lang="en-US" sz="2200"/>
              <a:t>		GROUP BY	</a:t>
            </a:r>
            <a:r>
              <a:rPr lang="en-US" sz="2200">
                <a:solidFill>
                  <a:srgbClr val="4F571F"/>
                </a:solidFill>
              </a:rPr>
              <a:t>DNO</a:t>
            </a:r>
            <a:br>
              <a:rPr lang="en-US" sz="2200"/>
            </a:br>
            <a:endParaRPr lang="en-US" sz="2200"/>
          </a:p>
          <a:p>
            <a:pPr lvl="1" eaLnBrk="1" hangingPunct="1">
              <a:lnSpc>
                <a:spcPct val="80000"/>
              </a:lnSpc>
            </a:pPr>
            <a:r>
              <a:rPr lang="en-US" sz="2200"/>
              <a:t>In Q20, the EMPLOYEE tuples are divided into groups-</a:t>
            </a:r>
          </a:p>
          <a:p>
            <a:pPr lvl="2" eaLnBrk="1" hangingPunct="1">
              <a:lnSpc>
                <a:spcPct val="80000"/>
              </a:lnSpc>
            </a:pPr>
            <a:r>
              <a:rPr lang="en-US" sz="2000"/>
              <a:t>Each group having the same value for the grouping attribute DNO</a:t>
            </a:r>
          </a:p>
          <a:p>
            <a:pPr lvl="1" eaLnBrk="1" hangingPunct="1">
              <a:lnSpc>
                <a:spcPct val="80000"/>
              </a:lnSpc>
            </a:pPr>
            <a:r>
              <a:rPr lang="en-US" sz="2200"/>
              <a:t>The COUNT and AVG functions are applied to each such group of tuples separately</a:t>
            </a:r>
          </a:p>
          <a:p>
            <a:pPr lvl="1" eaLnBrk="1" hangingPunct="1">
              <a:lnSpc>
                <a:spcPct val="80000"/>
              </a:lnSpc>
            </a:pPr>
            <a:r>
              <a:rPr lang="en-US" sz="2200"/>
              <a:t>The SELECT-clause includes only the grouping attribute and the functions to be applied on each group of tuples</a:t>
            </a:r>
          </a:p>
          <a:p>
            <a:pPr lvl="1" eaLnBrk="1" hangingPunct="1">
              <a:lnSpc>
                <a:spcPct val="80000"/>
              </a:lnSpc>
            </a:pPr>
            <a:r>
              <a:rPr lang="en-US" sz="2200"/>
              <a:t>A join condition can be used in conjunction with grouping</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146</a:t>
            </a:fld>
            <a:endParaRPr lang="en-US"/>
          </a:p>
        </p:txBody>
      </p:sp>
    </p:spTree>
  </p:cSld>
  <p:clrMapOvr>
    <a:masterClrMapping/>
  </p:clrMapOvr>
  <p:transition>
    <p:dissolv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6"/>
          <p:cNvSpPr>
            <a:spLocks noGrp="1" noChangeArrowheads="1"/>
          </p:cNvSpPr>
          <p:nvPr>
            <p:ph type="title"/>
          </p:nvPr>
        </p:nvSpPr>
        <p:spPr/>
        <p:txBody>
          <a:bodyPr/>
          <a:lstStyle/>
          <a:p>
            <a:pPr eaLnBrk="1" hangingPunct="1"/>
            <a:r>
              <a:rPr lang="en-US"/>
              <a:t>GROUPING (contd.)</a:t>
            </a:r>
          </a:p>
        </p:txBody>
      </p:sp>
      <p:sp>
        <p:nvSpPr>
          <p:cNvPr id="59396" name="Rectangle 7"/>
          <p:cNvSpPr>
            <a:spLocks noGrp="1" noChangeArrowheads="1"/>
          </p:cNvSpPr>
          <p:nvPr>
            <p:ph idx="1"/>
          </p:nvPr>
        </p:nvSpPr>
        <p:spPr/>
        <p:txBody>
          <a:bodyPr>
            <a:normAutofit fontScale="92500" lnSpcReduction="20000"/>
          </a:bodyPr>
          <a:lstStyle/>
          <a:p>
            <a:pPr eaLnBrk="1" hangingPunct="1"/>
            <a:r>
              <a:rPr lang="en-US" sz="2400"/>
              <a:t>Query 21: For each project, retrieve the project number, project name, and the number of employees who work on that project.</a:t>
            </a:r>
          </a:p>
          <a:p>
            <a:pPr eaLnBrk="1" hangingPunct="1">
              <a:buFont typeface="Wingdings" pitchFamily="2" charset="2"/>
              <a:buNone/>
            </a:pPr>
            <a:endParaRPr lang="en-US" sz="2400"/>
          </a:p>
          <a:p>
            <a:pPr lvl="1" eaLnBrk="1" hangingPunct="1">
              <a:buFont typeface="Wingdings" pitchFamily="2" charset="2"/>
              <a:buNone/>
            </a:pPr>
            <a:r>
              <a:rPr lang="en-US" sz="2200"/>
              <a:t>Q21:	SELECT 	PNUMBER, PNAME, COUNT (*)</a:t>
            </a:r>
            <a:br>
              <a:rPr lang="en-US" sz="2200"/>
            </a:br>
            <a:r>
              <a:rPr lang="en-US" sz="2200"/>
              <a:t>		FROM		PROJECT, WORKS_ON</a:t>
            </a:r>
            <a:br>
              <a:rPr lang="en-US" sz="2200"/>
            </a:br>
            <a:r>
              <a:rPr lang="en-US" sz="2200"/>
              <a:t>		WHERE	PNUMBER=PNO</a:t>
            </a:r>
            <a:br>
              <a:rPr lang="en-US" sz="2200"/>
            </a:br>
            <a:r>
              <a:rPr lang="en-US" sz="2200"/>
              <a:t>		GROUP BY	PNUMBER, PNAME</a:t>
            </a:r>
            <a:br>
              <a:rPr lang="en-US" sz="2200"/>
            </a:br>
            <a:endParaRPr lang="en-US" sz="2200"/>
          </a:p>
          <a:p>
            <a:pPr lvl="1" eaLnBrk="1" hangingPunct="1"/>
            <a:r>
              <a:rPr lang="en-US" sz="2200"/>
              <a:t>In this case, the grouping and functions are applied after  the joining of the two relations</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147</a:t>
            </a:fld>
            <a:endParaRPr lang="en-US"/>
          </a:p>
        </p:txBody>
      </p:sp>
    </p:spTree>
  </p:cSld>
  <p:clrMapOvr>
    <a:masterClrMapping/>
  </p:clrMapOvr>
  <p:transition>
    <p:dissolv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6"/>
          <p:cNvSpPr>
            <a:spLocks noGrp="1" noChangeArrowheads="1"/>
          </p:cNvSpPr>
          <p:nvPr>
            <p:ph type="title"/>
          </p:nvPr>
        </p:nvSpPr>
        <p:spPr/>
        <p:txBody>
          <a:bodyPr/>
          <a:lstStyle/>
          <a:p>
            <a:pPr eaLnBrk="1" hangingPunct="1"/>
            <a:r>
              <a:rPr lang="en-US"/>
              <a:t>THE HAVING-CLAUSE</a:t>
            </a:r>
          </a:p>
        </p:txBody>
      </p:sp>
      <p:sp>
        <p:nvSpPr>
          <p:cNvPr id="60420" name="Rectangle 7"/>
          <p:cNvSpPr>
            <a:spLocks noGrp="1" noChangeArrowheads="1"/>
          </p:cNvSpPr>
          <p:nvPr>
            <p:ph idx="1"/>
          </p:nvPr>
        </p:nvSpPr>
        <p:spPr/>
        <p:txBody>
          <a:bodyPr/>
          <a:lstStyle/>
          <a:p>
            <a:pPr eaLnBrk="1" hangingPunct="1"/>
            <a:r>
              <a:rPr lang="en-US"/>
              <a:t>Sometimes we want to retrieve the values of these functions for only those </a:t>
            </a:r>
            <a:r>
              <a:rPr lang="en-US" i="1"/>
              <a:t>groups that satisfy certain conditions</a:t>
            </a:r>
          </a:p>
          <a:p>
            <a:pPr eaLnBrk="1" hangingPunct="1"/>
            <a:r>
              <a:rPr lang="en-US"/>
              <a:t>The </a:t>
            </a:r>
            <a:r>
              <a:rPr lang="en-US" b="1"/>
              <a:t>HAVING</a:t>
            </a:r>
            <a:r>
              <a:rPr lang="en-US"/>
              <a:t>-clause is used for specifying a selection condition on groups (rather than on individual tuples)</a:t>
            </a:r>
            <a:br>
              <a:rPr lang="en-US"/>
            </a:b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148</a:t>
            </a:fld>
            <a:endParaRPr lang="en-US"/>
          </a:p>
        </p:txBody>
      </p:sp>
    </p:spTree>
  </p:cSld>
  <p:clrMapOvr>
    <a:masterClrMapping/>
  </p:clrMapOvr>
  <p:transition>
    <p:dissolv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6"/>
          <p:cNvSpPr>
            <a:spLocks noGrp="1" noChangeArrowheads="1"/>
          </p:cNvSpPr>
          <p:nvPr>
            <p:ph type="title"/>
          </p:nvPr>
        </p:nvSpPr>
        <p:spPr/>
        <p:txBody>
          <a:bodyPr/>
          <a:lstStyle/>
          <a:p>
            <a:pPr eaLnBrk="1" hangingPunct="1"/>
            <a:r>
              <a:rPr lang="en-US"/>
              <a:t>THE HAVING-CLAUSE (contd.)</a:t>
            </a:r>
          </a:p>
        </p:txBody>
      </p:sp>
      <p:sp>
        <p:nvSpPr>
          <p:cNvPr id="61444" name="Rectangle 7"/>
          <p:cNvSpPr>
            <a:spLocks noGrp="1" noChangeArrowheads="1"/>
          </p:cNvSpPr>
          <p:nvPr>
            <p:ph idx="1"/>
          </p:nvPr>
        </p:nvSpPr>
        <p:spPr/>
        <p:txBody>
          <a:bodyPr/>
          <a:lstStyle/>
          <a:p>
            <a:pPr eaLnBrk="1" hangingPunct="1"/>
            <a:r>
              <a:rPr lang="en-US"/>
              <a:t>Query 22: For each project </a:t>
            </a:r>
            <a:r>
              <a:rPr lang="en-US" i="1"/>
              <a:t>on which more than two employees work</a:t>
            </a:r>
            <a:r>
              <a:rPr lang="en-US"/>
              <a:t>, retrieve the project number, project name, and the number of employees who work on that project.</a:t>
            </a:r>
          </a:p>
          <a:p>
            <a:pPr lvl="1" eaLnBrk="1" hangingPunct="1">
              <a:buFont typeface="Wingdings" pitchFamily="2" charset="2"/>
              <a:buNone/>
            </a:pPr>
            <a:r>
              <a:rPr lang="en-US"/>
              <a:t>Q22:     	SELECT 	PNUMBER, PNAME, 					COUNT(*)</a:t>
            </a:r>
            <a:br>
              <a:rPr lang="en-US"/>
            </a:br>
            <a:r>
              <a:rPr lang="en-US"/>
              <a:t>		FROM	PROJECT, WORKS_ON</a:t>
            </a:r>
            <a:br>
              <a:rPr lang="en-US"/>
            </a:br>
            <a:r>
              <a:rPr lang="en-US"/>
              <a:t>		WHERE	PNUMBER=PNO</a:t>
            </a:r>
            <a:br>
              <a:rPr lang="en-US"/>
            </a:br>
            <a:r>
              <a:rPr lang="en-US"/>
              <a:t>		GROUP BY	PNUMBER, PNAME</a:t>
            </a:r>
            <a:br>
              <a:rPr lang="en-US"/>
            </a:br>
            <a:r>
              <a:rPr lang="en-US"/>
              <a:t>		HAVING	COUNT (*) &gt; 2</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149</a:t>
            </a:fld>
            <a:endParaRPr lang="en-US"/>
          </a:p>
        </p:txBody>
      </p:sp>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t>Constraints in the Relational Model</a:t>
            </a:r>
          </a:p>
        </p:txBody>
      </p:sp>
      <p:sp>
        <p:nvSpPr>
          <p:cNvPr id="2" name="Content Placeholder 1"/>
          <p:cNvSpPr>
            <a:spLocks noGrp="1"/>
          </p:cNvSpPr>
          <p:nvPr>
            <p:ph idx="1"/>
          </p:nvPr>
        </p:nvSpPr>
        <p:spPr>
          <a:xfrm>
            <a:off x="612648" y="1676400"/>
            <a:ext cx="8153400" cy="4495800"/>
          </a:xfrm>
        </p:spPr>
        <p:txBody>
          <a:bodyPr/>
          <a:lstStyle/>
          <a:p>
            <a:r>
              <a:rPr lang="en-US" dirty="0"/>
              <a:t>Domain Constraints</a:t>
            </a:r>
          </a:p>
          <a:p>
            <a:endParaRPr lang="en-US" dirty="0"/>
          </a:p>
          <a:p>
            <a:r>
              <a:rPr lang="en-US" dirty="0"/>
              <a:t>Key Constraints and Constraint on NULL values</a:t>
            </a:r>
          </a:p>
          <a:p>
            <a:endParaRPr lang="en-US" dirty="0"/>
          </a:p>
          <a:p>
            <a:r>
              <a:rPr lang="en-US" dirty="0"/>
              <a:t>Entity integrity constraints</a:t>
            </a:r>
          </a:p>
          <a:p>
            <a:endParaRPr lang="en-US" dirty="0"/>
          </a:p>
          <a:p>
            <a:r>
              <a:rPr lang="en-US" dirty="0"/>
              <a:t>Referential integrity constraints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15</a:t>
            </a:fld>
            <a:endParaRPr lang="en-US"/>
          </a:p>
        </p:txBody>
      </p:sp>
    </p:spTree>
  </p:cSld>
  <p:clrMapOvr>
    <a:masterClrMapping/>
  </p:clrMapOvr>
  <p:transition>
    <p:dissolv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6"/>
          <p:cNvSpPr>
            <a:spLocks noGrp="1" noChangeArrowheads="1"/>
          </p:cNvSpPr>
          <p:nvPr>
            <p:ph type="title"/>
          </p:nvPr>
        </p:nvSpPr>
        <p:spPr/>
        <p:txBody>
          <a:bodyPr/>
          <a:lstStyle/>
          <a:p>
            <a:pPr eaLnBrk="1" hangingPunct="1"/>
            <a:r>
              <a:rPr lang="en-US"/>
              <a:t>SUBSTRING COMPARISON</a:t>
            </a:r>
          </a:p>
        </p:txBody>
      </p:sp>
      <p:sp>
        <p:nvSpPr>
          <p:cNvPr id="62468" name="Rectangle 7"/>
          <p:cNvSpPr>
            <a:spLocks noGrp="1" noChangeArrowheads="1"/>
          </p:cNvSpPr>
          <p:nvPr>
            <p:ph idx="1"/>
          </p:nvPr>
        </p:nvSpPr>
        <p:spPr/>
        <p:txBody>
          <a:bodyPr/>
          <a:lstStyle/>
          <a:p>
            <a:pPr eaLnBrk="1" hangingPunct="1"/>
            <a:r>
              <a:rPr lang="en-US"/>
              <a:t>The </a:t>
            </a:r>
            <a:r>
              <a:rPr lang="en-US" b="1"/>
              <a:t>LIKE</a:t>
            </a:r>
            <a:r>
              <a:rPr lang="en-US"/>
              <a:t> comparison operator is used to compare partial strings</a:t>
            </a:r>
          </a:p>
          <a:p>
            <a:pPr eaLnBrk="1" hangingPunct="1"/>
            <a:r>
              <a:rPr lang="en-US"/>
              <a:t>Two reserved characters are used: '</a:t>
            </a:r>
            <a:r>
              <a:rPr lang="en-US" b="1"/>
              <a:t>%</a:t>
            </a:r>
            <a:r>
              <a:rPr lang="en-US"/>
              <a:t>' (or '</a:t>
            </a:r>
            <a:r>
              <a:rPr lang="en-US" b="1"/>
              <a:t>*</a:t>
            </a:r>
            <a:r>
              <a:rPr lang="en-US"/>
              <a:t>' in some implementations) replaces an arbitrary number of characters, and '</a:t>
            </a:r>
            <a:r>
              <a:rPr lang="en-US" b="1"/>
              <a:t>_</a:t>
            </a:r>
            <a:r>
              <a:rPr lang="en-US"/>
              <a:t>' replaces a single arbitrary character</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150</a:t>
            </a:fld>
            <a:endParaRPr lang="en-US"/>
          </a:p>
        </p:txBody>
      </p:sp>
    </p:spTree>
  </p:cSld>
  <p:clrMapOvr>
    <a:masterClrMapping/>
  </p:clrMapOvr>
  <p:transition>
    <p:dissolv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6"/>
          <p:cNvSpPr>
            <a:spLocks noGrp="1" noChangeArrowheads="1"/>
          </p:cNvSpPr>
          <p:nvPr>
            <p:ph type="title"/>
          </p:nvPr>
        </p:nvSpPr>
        <p:spPr/>
        <p:txBody>
          <a:bodyPr/>
          <a:lstStyle/>
          <a:p>
            <a:pPr eaLnBrk="1" hangingPunct="1"/>
            <a:r>
              <a:rPr lang="en-US"/>
              <a:t>SUBSTRING COMPARISON (contd.)</a:t>
            </a:r>
          </a:p>
        </p:txBody>
      </p:sp>
      <p:sp>
        <p:nvSpPr>
          <p:cNvPr id="63492" name="Rectangle 7"/>
          <p:cNvSpPr>
            <a:spLocks noGrp="1" noChangeArrowheads="1"/>
          </p:cNvSpPr>
          <p:nvPr>
            <p:ph idx="1"/>
          </p:nvPr>
        </p:nvSpPr>
        <p:spPr/>
        <p:txBody>
          <a:bodyPr/>
          <a:lstStyle/>
          <a:p>
            <a:pPr eaLnBrk="1" hangingPunct="1"/>
            <a:r>
              <a:rPr lang="en-US"/>
              <a:t>Query 25:  Retrieve all employees whose address is in Houston, Texas. Here, the value of the ADDRESS attribute must contain the substring 'Houston,TX‘ in it.</a:t>
            </a:r>
          </a:p>
          <a:p>
            <a:pPr lvl="1" eaLnBrk="1" hangingPunct="1">
              <a:buFont typeface="Wingdings" pitchFamily="2" charset="2"/>
              <a:buNone/>
            </a:pPr>
            <a:r>
              <a:rPr lang="en-US"/>
              <a:t>Q25:	SELECT 	FNAME, LNAME</a:t>
            </a:r>
            <a:br>
              <a:rPr lang="en-US"/>
            </a:br>
            <a:r>
              <a:rPr lang="en-US"/>
              <a:t>		FROM	EMPLOYEE</a:t>
            </a:r>
            <a:br>
              <a:rPr lang="en-US"/>
            </a:br>
            <a:r>
              <a:rPr lang="en-US"/>
              <a:t>		WHERE	ADDRESS LIKE 						'%Houston,TX%'</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151</a:t>
            </a:fld>
            <a:endParaRPr lang="en-US"/>
          </a:p>
        </p:txBody>
      </p:sp>
    </p:spTree>
  </p:cSld>
  <p:clrMapOvr>
    <a:masterClrMapping/>
  </p:clrMapOvr>
  <p:transition>
    <p:dissolv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6"/>
          <p:cNvSpPr>
            <a:spLocks noGrp="1" noChangeArrowheads="1"/>
          </p:cNvSpPr>
          <p:nvPr>
            <p:ph type="title"/>
          </p:nvPr>
        </p:nvSpPr>
        <p:spPr/>
        <p:txBody>
          <a:bodyPr/>
          <a:lstStyle/>
          <a:p>
            <a:pPr eaLnBrk="1" hangingPunct="1"/>
            <a:r>
              <a:rPr lang="en-US"/>
              <a:t>SUBSTRING COMPARISON (contd.)</a:t>
            </a:r>
          </a:p>
        </p:txBody>
      </p:sp>
      <p:sp>
        <p:nvSpPr>
          <p:cNvPr id="64516" name="Rectangle 7"/>
          <p:cNvSpPr>
            <a:spLocks noGrp="1" noChangeArrowheads="1"/>
          </p:cNvSpPr>
          <p:nvPr>
            <p:ph idx="1"/>
          </p:nvPr>
        </p:nvSpPr>
        <p:spPr/>
        <p:txBody>
          <a:bodyPr>
            <a:normAutofit fontScale="92500" lnSpcReduction="20000"/>
          </a:bodyPr>
          <a:lstStyle/>
          <a:p>
            <a:pPr eaLnBrk="1" hangingPunct="1">
              <a:lnSpc>
                <a:spcPct val="80000"/>
              </a:lnSpc>
            </a:pPr>
            <a:r>
              <a:rPr lang="en-US" sz="2400"/>
              <a:t>Query 26: Retrieve all employees who were born during the 1950s.</a:t>
            </a:r>
          </a:p>
          <a:p>
            <a:pPr lvl="1" eaLnBrk="1" hangingPunct="1">
              <a:lnSpc>
                <a:spcPct val="80000"/>
              </a:lnSpc>
            </a:pPr>
            <a:r>
              <a:rPr lang="en-US" sz="2200"/>
              <a:t>Here, '5' must be the 8th character of the string (according to our format for date), so the BDATE value is '_______5_', with each underscore as a place holder for a single arbitrary character.</a:t>
            </a:r>
          </a:p>
          <a:p>
            <a:pPr lvl="1" eaLnBrk="1" hangingPunct="1">
              <a:lnSpc>
                <a:spcPct val="80000"/>
              </a:lnSpc>
              <a:buFont typeface="Wingdings" pitchFamily="2" charset="2"/>
              <a:buNone/>
            </a:pPr>
            <a:r>
              <a:rPr lang="en-US" sz="2200"/>
              <a:t>Q26:	SELECT 	FNAME, LNAME</a:t>
            </a:r>
            <a:br>
              <a:rPr lang="en-US" sz="2200"/>
            </a:br>
            <a:r>
              <a:rPr lang="en-US" sz="2200"/>
              <a:t>		FROM		EMPLOYEE</a:t>
            </a:r>
            <a:br>
              <a:rPr lang="en-US" sz="2200"/>
            </a:br>
            <a:r>
              <a:rPr lang="en-US" sz="2200"/>
              <a:t>		WHERE	BDATE LIKE	'_______5_’</a:t>
            </a:r>
            <a:br>
              <a:rPr lang="en-US" sz="2200"/>
            </a:br>
            <a:endParaRPr lang="en-US" sz="2200"/>
          </a:p>
          <a:p>
            <a:pPr eaLnBrk="1" hangingPunct="1">
              <a:lnSpc>
                <a:spcPct val="80000"/>
              </a:lnSpc>
            </a:pPr>
            <a:r>
              <a:rPr lang="en-US" sz="2400"/>
              <a:t>The LIKE operator allows us to get around the fact that each value is considered atomic and indivisible</a:t>
            </a:r>
          </a:p>
          <a:p>
            <a:pPr lvl="1" eaLnBrk="1" hangingPunct="1">
              <a:lnSpc>
                <a:spcPct val="80000"/>
              </a:lnSpc>
            </a:pPr>
            <a:r>
              <a:rPr lang="en-US" sz="2200"/>
              <a:t>Hence, in SQL, character string attribute values are not atomic</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152</a:t>
            </a:fld>
            <a:endParaRPr lang="en-US"/>
          </a:p>
        </p:txBody>
      </p:sp>
    </p:spTree>
  </p:cSld>
  <p:clrMapOvr>
    <a:masterClrMapping/>
  </p:clrMapOvr>
  <p:transition>
    <p:dissolv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6"/>
          <p:cNvSpPr>
            <a:spLocks noGrp="1" noChangeArrowheads="1"/>
          </p:cNvSpPr>
          <p:nvPr>
            <p:ph type="title"/>
          </p:nvPr>
        </p:nvSpPr>
        <p:spPr/>
        <p:txBody>
          <a:bodyPr/>
          <a:lstStyle/>
          <a:p>
            <a:pPr eaLnBrk="1" hangingPunct="1"/>
            <a:r>
              <a:rPr lang="en-US"/>
              <a:t>ARITHMETIC OPERATIONS</a:t>
            </a:r>
          </a:p>
        </p:txBody>
      </p:sp>
      <p:sp>
        <p:nvSpPr>
          <p:cNvPr id="65540" name="Rectangle 7"/>
          <p:cNvSpPr>
            <a:spLocks noGrp="1" noChangeArrowheads="1"/>
          </p:cNvSpPr>
          <p:nvPr>
            <p:ph idx="1"/>
          </p:nvPr>
        </p:nvSpPr>
        <p:spPr/>
        <p:txBody>
          <a:bodyPr>
            <a:normAutofit fontScale="92500" lnSpcReduction="20000"/>
          </a:bodyPr>
          <a:lstStyle/>
          <a:p>
            <a:pPr eaLnBrk="1" hangingPunct="1"/>
            <a:r>
              <a:rPr lang="en-US" sz="2400"/>
              <a:t>The standard arithmetic operators </a:t>
            </a:r>
            <a:r>
              <a:rPr lang="en-US" sz="2400" b="1"/>
              <a:t>'+', '-'. '*', and '/'</a:t>
            </a:r>
            <a:r>
              <a:rPr lang="en-US" sz="2400"/>
              <a:t> (for addition, subtraction, multiplication, and division, respectively) can be applied to numeric values in an SQL query result</a:t>
            </a:r>
          </a:p>
          <a:p>
            <a:pPr eaLnBrk="1" hangingPunct="1"/>
            <a:r>
              <a:rPr lang="en-US" sz="2400"/>
              <a:t>Query 27: Show the effect of giving all employees who work on the 'ProductX' project a 10% raise.</a:t>
            </a:r>
          </a:p>
          <a:p>
            <a:pPr lvl="1" eaLnBrk="1" hangingPunct="1">
              <a:buFont typeface="Wingdings" pitchFamily="2" charset="2"/>
              <a:buNone/>
            </a:pPr>
            <a:r>
              <a:rPr lang="en-US" sz="2200"/>
              <a:t>Q27:	SELECT 	FNAME, LNAME, 1.1*SALARY</a:t>
            </a:r>
            <a:br>
              <a:rPr lang="en-US" sz="2200"/>
            </a:br>
            <a:r>
              <a:rPr lang="en-US" sz="2200"/>
              <a:t>		FROM		EMPLOYEE, WORKS_ON, 					PROJECT</a:t>
            </a:r>
            <a:br>
              <a:rPr lang="en-US" sz="2200"/>
            </a:br>
            <a:r>
              <a:rPr lang="en-US" sz="2200"/>
              <a:t>		WHERE	SSN=ESSN AND PNO=PNUMBER 					AND PNAME='ProductX’</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153</a:t>
            </a:fld>
            <a:endParaRPr lang="en-US"/>
          </a:p>
        </p:txBody>
      </p:sp>
    </p:spTree>
  </p:cSld>
  <p:clrMapOvr>
    <a:masterClrMapping/>
  </p:clrMapOvr>
  <p:transition>
    <p:dissolv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6"/>
          <p:cNvSpPr>
            <a:spLocks noGrp="1" noChangeArrowheads="1"/>
          </p:cNvSpPr>
          <p:nvPr>
            <p:ph type="title"/>
          </p:nvPr>
        </p:nvSpPr>
        <p:spPr/>
        <p:txBody>
          <a:bodyPr/>
          <a:lstStyle/>
          <a:p>
            <a:pPr eaLnBrk="1" hangingPunct="1"/>
            <a:r>
              <a:rPr lang="en-US"/>
              <a:t>ORDER BY</a:t>
            </a:r>
          </a:p>
        </p:txBody>
      </p:sp>
      <p:sp>
        <p:nvSpPr>
          <p:cNvPr id="66564" name="Rectangle 7"/>
          <p:cNvSpPr>
            <a:spLocks noGrp="1" noChangeArrowheads="1"/>
          </p:cNvSpPr>
          <p:nvPr>
            <p:ph idx="1"/>
          </p:nvPr>
        </p:nvSpPr>
        <p:spPr/>
        <p:txBody>
          <a:bodyPr>
            <a:normAutofit fontScale="85000" lnSpcReduction="10000"/>
          </a:bodyPr>
          <a:lstStyle/>
          <a:p>
            <a:pPr eaLnBrk="1" hangingPunct="1"/>
            <a:r>
              <a:rPr lang="en-US" sz="2400"/>
              <a:t>The </a:t>
            </a:r>
            <a:r>
              <a:rPr lang="en-US" sz="2400" b="1"/>
              <a:t>ORDER BY</a:t>
            </a:r>
            <a:r>
              <a:rPr lang="en-US" sz="2400"/>
              <a:t> clause is used to sort the tuples in a query result based on the values of some attribute(s)</a:t>
            </a:r>
          </a:p>
          <a:p>
            <a:pPr eaLnBrk="1" hangingPunct="1"/>
            <a:r>
              <a:rPr lang="en-US" sz="2400"/>
              <a:t>Query 28: Retrieve a list of employees and the projects each works in, ordered by the employee's department, and within each department ordered alphabetically by employee last name.</a:t>
            </a:r>
          </a:p>
          <a:p>
            <a:pPr lvl="1" eaLnBrk="1" hangingPunct="1">
              <a:buFont typeface="Wingdings" pitchFamily="2" charset="2"/>
              <a:buNone/>
            </a:pPr>
            <a:r>
              <a:rPr lang="en-US" sz="2200"/>
              <a:t>Q28: 	SELECT 	DNAME, LNAME, FNAME, PNAME</a:t>
            </a:r>
            <a:br>
              <a:rPr lang="en-US" sz="2200"/>
            </a:br>
            <a:r>
              <a:rPr lang="en-US" sz="2200"/>
              <a:t>      	FROM 		DEPARTMENT, EMPLOYEE, 					WORKS_ON, PROJECT</a:t>
            </a:r>
            <a:br>
              <a:rPr lang="en-US" sz="2200"/>
            </a:br>
            <a:r>
              <a:rPr lang="en-US" sz="2200"/>
              <a:t>		WHERE	DNUMBER=DNO AND SSN=ESSN 					AND PNO=PNUMBER</a:t>
            </a:r>
            <a:br>
              <a:rPr lang="en-US" sz="2200"/>
            </a:br>
            <a:r>
              <a:rPr lang="en-US" sz="2200"/>
              <a:t>		ORDER BY	DNAME, LNAME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154</a:t>
            </a:fld>
            <a:endParaRPr lang="en-US"/>
          </a:p>
        </p:txBody>
      </p:sp>
    </p:spTree>
  </p:cSld>
  <p:clrMapOvr>
    <a:masterClrMapping/>
  </p:clrMapOvr>
  <p:transition>
    <p:dissolv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6"/>
          <p:cNvSpPr>
            <a:spLocks noGrp="1" noChangeArrowheads="1"/>
          </p:cNvSpPr>
          <p:nvPr>
            <p:ph type="title"/>
          </p:nvPr>
        </p:nvSpPr>
        <p:spPr/>
        <p:txBody>
          <a:bodyPr/>
          <a:lstStyle/>
          <a:p>
            <a:pPr eaLnBrk="1" hangingPunct="1"/>
            <a:r>
              <a:rPr lang="en-US"/>
              <a:t>ORDER BY (contd.)</a:t>
            </a:r>
          </a:p>
        </p:txBody>
      </p:sp>
      <p:sp>
        <p:nvSpPr>
          <p:cNvPr id="67588" name="Rectangle 7"/>
          <p:cNvSpPr>
            <a:spLocks noGrp="1" noChangeArrowheads="1"/>
          </p:cNvSpPr>
          <p:nvPr>
            <p:ph idx="1"/>
          </p:nvPr>
        </p:nvSpPr>
        <p:spPr/>
        <p:txBody>
          <a:bodyPr/>
          <a:lstStyle/>
          <a:p>
            <a:pPr eaLnBrk="1" hangingPunct="1"/>
            <a:r>
              <a:rPr lang="en-US"/>
              <a:t>The default order is in ascending order of values</a:t>
            </a:r>
          </a:p>
          <a:p>
            <a:pPr eaLnBrk="1" hangingPunct="1"/>
            <a:r>
              <a:rPr lang="en-US"/>
              <a:t>We can specify the keyword </a:t>
            </a:r>
            <a:r>
              <a:rPr lang="en-US" b="1"/>
              <a:t>DESC</a:t>
            </a:r>
            <a:r>
              <a:rPr lang="en-US"/>
              <a:t> if we want a descending order; the keyword </a:t>
            </a:r>
            <a:r>
              <a:rPr lang="en-US" b="1"/>
              <a:t>ASC</a:t>
            </a:r>
            <a:r>
              <a:rPr lang="en-US"/>
              <a:t> can be used to explicitly specify ascending order, even though it is the default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155</a:t>
            </a:fld>
            <a:endParaRPr lang="en-US"/>
          </a:p>
        </p:txBody>
      </p:sp>
    </p:spTree>
  </p:cSld>
  <p:clrMapOvr>
    <a:masterClrMapping/>
  </p:clrMapOvr>
  <p:transition>
    <p:dissolv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6"/>
          <p:cNvSpPr>
            <a:spLocks noGrp="1" noChangeArrowheads="1"/>
          </p:cNvSpPr>
          <p:nvPr>
            <p:ph type="title"/>
          </p:nvPr>
        </p:nvSpPr>
        <p:spPr/>
        <p:txBody>
          <a:bodyPr/>
          <a:lstStyle/>
          <a:p>
            <a:pPr eaLnBrk="1" hangingPunct="1"/>
            <a:r>
              <a:rPr lang="en-US"/>
              <a:t>Summary of SQL Queries</a:t>
            </a:r>
          </a:p>
        </p:txBody>
      </p:sp>
      <p:sp>
        <p:nvSpPr>
          <p:cNvPr id="68612" name="Rectangle 7"/>
          <p:cNvSpPr>
            <a:spLocks noGrp="1" noChangeArrowheads="1"/>
          </p:cNvSpPr>
          <p:nvPr>
            <p:ph idx="1"/>
          </p:nvPr>
        </p:nvSpPr>
        <p:spPr/>
        <p:txBody>
          <a:bodyPr/>
          <a:lstStyle/>
          <a:p>
            <a:pPr eaLnBrk="1" hangingPunct="1">
              <a:lnSpc>
                <a:spcPct val="90000"/>
              </a:lnSpc>
            </a:pPr>
            <a:r>
              <a:rPr lang="en-US"/>
              <a:t>A query in SQL can consist of up to six clauses, but only the first two, SELECT and FROM, are mandatory. The clauses are specified in the following order:</a:t>
            </a:r>
            <a:br>
              <a:rPr lang="en-US"/>
            </a:br>
            <a:br>
              <a:rPr lang="en-US"/>
            </a:br>
            <a:r>
              <a:rPr lang="en-US" b="1"/>
              <a:t>SELECT		</a:t>
            </a:r>
            <a:r>
              <a:rPr lang="en-US"/>
              <a:t>&lt;attribute list&gt;</a:t>
            </a:r>
            <a:br>
              <a:rPr lang="en-US"/>
            </a:br>
            <a:r>
              <a:rPr lang="en-US" b="1"/>
              <a:t>FROM</a:t>
            </a:r>
            <a:r>
              <a:rPr lang="en-US"/>
              <a:t>		&lt;table list&gt;</a:t>
            </a:r>
            <a:br>
              <a:rPr lang="en-US"/>
            </a:br>
            <a:r>
              <a:rPr lang="en-US"/>
              <a:t>[</a:t>
            </a:r>
            <a:r>
              <a:rPr lang="en-US" b="1"/>
              <a:t>WHERE</a:t>
            </a:r>
            <a:r>
              <a:rPr lang="en-US"/>
              <a:t>		&lt;condition&gt;]</a:t>
            </a:r>
            <a:br>
              <a:rPr lang="en-US"/>
            </a:br>
            <a:r>
              <a:rPr lang="en-US"/>
              <a:t>[</a:t>
            </a:r>
            <a:r>
              <a:rPr lang="en-US" b="1"/>
              <a:t>GROUP</a:t>
            </a:r>
            <a:r>
              <a:rPr lang="en-US"/>
              <a:t> </a:t>
            </a:r>
            <a:r>
              <a:rPr lang="en-US" b="1"/>
              <a:t>BY</a:t>
            </a:r>
            <a:r>
              <a:rPr lang="en-US"/>
              <a:t> 	&lt;grouping attribute(s)&gt;]</a:t>
            </a:r>
            <a:br>
              <a:rPr lang="en-US"/>
            </a:br>
            <a:r>
              <a:rPr lang="en-US"/>
              <a:t>[</a:t>
            </a:r>
            <a:r>
              <a:rPr lang="en-US" b="1"/>
              <a:t>HAVING</a:t>
            </a:r>
            <a:r>
              <a:rPr lang="en-US"/>
              <a:t>		&lt;group condition&gt;]</a:t>
            </a:r>
            <a:br>
              <a:rPr lang="en-US"/>
            </a:br>
            <a:r>
              <a:rPr lang="en-US"/>
              <a:t>[</a:t>
            </a:r>
            <a:r>
              <a:rPr lang="en-US" b="1"/>
              <a:t>ORDER BY</a:t>
            </a:r>
            <a:r>
              <a:rPr lang="en-US"/>
              <a:t> 	&lt;attribute list&gt;]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156</a:t>
            </a:fld>
            <a:endParaRPr lang="en-US"/>
          </a:p>
        </p:txBody>
      </p:sp>
    </p:spTree>
  </p:cSld>
  <p:clrMapOvr>
    <a:masterClrMapping/>
  </p:clrMapOvr>
  <p:transition>
    <p:dissolv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6"/>
          <p:cNvSpPr>
            <a:spLocks noGrp="1" noChangeArrowheads="1"/>
          </p:cNvSpPr>
          <p:nvPr>
            <p:ph type="title"/>
          </p:nvPr>
        </p:nvSpPr>
        <p:spPr/>
        <p:txBody>
          <a:bodyPr/>
          <a:lstStyle/>
          <a:p>
            <a:pPr eaLnBrk="1" hangingPunct="1"/>
            <a:r>
              <a:rPr lang="en-US"/>
              <a:t>Summary of SQL Queries (contd.)</a:t>
            </a:r>
          </a:p>
        </p:txBody>
      </p:sp>
      <p:sp>
        <p:nvSpPr>
          <p:cNvPr id="69636" name="Rectangle 7"/>
          <p:cNvSpPr>
            <a:spLocks noGrp="1" noChangeArrowheads="1"/>
          </p:cNvSpPr>
          <p:nvPr>
            <p:ph idx="1"/>
          </p:nvPr>
        </p:nvSpPr>
        <p:spPr/>
        <p:txBody>
          <a:bodyPr>
            <a:normAutofit fontScale="85000" lnSpcReduction="10000"/>
          </a:bodyPr>
          <a:lstStyle/>
          <a:p>
            <a:pPr eaLnBrk="1" hangingPunct="1">
              <a:lnSpc>
                <a:spcPct val="90000"/>
              </a:lnSpc>
            </a:pPr>
            <a:r>
              <a:rPr lang="en-US" sz="2000"/>
              <a:t>The SELECT-clause lists the attributes or functions to be retrieved</a:t>
            </a:r>
          </a:p>
          <a:p>
            <a:pPr eaLnBrk="1" hangingPunct="1">
              <a:lnSpc>
                <a:spcPct val="90000"/>
              </a:lnSpc>
            </a:pPr>
            <a:r>
              <a:rPr lang="en-US" sz="2000"/>
              <a:t>The FROM-clause specifies all relations (or aliases) needed in the query but not those needed in nested queries</a:t>
            </a:r>
          </a:p>
          <a:p>
            <a:pPr eaLnBrk="1" hangingPunct="1">
              <a:lnSpc>
                <a:spcPct val="90000"/>
              </a:lnSpc>
            </a:pPr>
            <a:r>
              <a:rPr lang="en-US" sz="2000"/>
              <a:t>The WHERE-clause specifies the conditions for selection and join of tuples from the relations specified in the FROM-clause</a:t>
            </a:r>
          </a:p>
          <a:p>
            <a:pPr eaLnBrk="1" hangingPunct="1">
              <a:lnSpc>
                <a:spcPct val="90000"/>
              </a:lnSpc>
            </a:pPr>
            <a:r>
              <a:rPr lang="en-US" sz="2000"/>
              <a:t>GROUP BY specifies grouping attributes</a:t>
            </a:r>
          </a:p>
          <a:p>
            <a:pPr eaLnBrk="1" hangingPunct="1">
              <a:lnSpc>
                <a:spcPct val="90000"/>
              </a:lnSpc>
            </a:pPr>
            <a:r>
              <a:rPr lang="en-US" sz="2000"/>
              <a:t>HAVING specifies a condition for selection of groups</a:t>
            </a:r>
          </a:p>
          <a:p>
            <a:pPr eaLnBrk="1" hangingPunct="1">
              <a:lnSpc>
                <a:spcPct val="90000"/>
              </a:lnSpc>
            </a:pPr>
            <a:r>
              <a:rPr lang="en-US" sz="2000"/>
              <a:t>ORDER BY specifies an order for displaying the result of a query</a:t>
            </a:r>
          </a:p>
          <a:p>
            <a:pPr lvl="1" eaLnBrk="1" hangingPunct="1">
              <a:lnSpc>
                <a:spcPct val="90000"/>
              </a:lnSpc>
            </a:pPr>
            <a:r>
              <a:rPr lang="en-US" sz="2000"/>
              <a:t>A query is evaluated by first applying the WHERE-clause, then GROUP BY and HAVING, and finally the SELECT-clause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157</a:t>
            </a:fld>
            <a:endParaRPr lang="en-US"/>
          </a:p>
        </p:txBody>
      </p:sp>
    </p:spTree>
  </p:cSld>
  <p:clrMapOvr>
    <a:masterClrMapping/>
  </p:clrMapOvr>
  <p:transition>
    <p:dissolv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6"/>
          <p:cNvSpPr>
            <a:spLocks noGrp="1" noChangeArrowheads="1"/>
          </p:cNvSpPr>
          <p:nvPr>
            <p:ph type="title"/>
          </p:nvPr>
        </p:nvSpPr>
        <p:spPr/>
        <p:txBody>
          <a:bodyPr/>
          <a:lstStyle/>
          <a:p>
            <a:pPr eaLnBrk="1" hangingPunct="1"/>
            <a:r>
              <a:rPr lang="en-US"/>
              <a:t>Specifying Updates in SQL</a:t>
            </a:r>
          </a:p>
        </p:txBody>
      </p:sp>
      <p:sp>
        <p:nvSpPr>
          <p:cNvPr id="70660" name="Rectangle 7"/>
          <p:cNvSpPr>
            <a:spLocks noGrp="1" noChangeArrowheads="1"/>
          </p:cNvSpPr>
          <p:nvPr>
            <p:ph idx="1"/>
          </p:nvPr>
        </p:nvSpPr>
        <p:spPr/>
        <p:txBody>
          <a:bodyPr/>
          <a:lstStyle/>
          <a:p>
            <a:pPr eaLnBrk="1" hangingPunct="1"/>
            <a:r>
              <a:rPr lang="en-US"/>
              <a:t>There are three SQL commands to modify the database: </a:t>
            </a:r>
            <a:r>
              <a:rPr lang="en-US" b="1"/>
              <a:t>INSERT</a:t>
            </a:r>
            <a:r>
              <a:rPr lang="en-US"/>
              <a:t>, </a:t>
            </a:r>
            <a:r>
              <a:rPr lang="en-US" b="1"/>
              <a:t>DELETE</a:t>
            </a:r>
            <a:r>
              <a:rPr lang="en-US"/>
              <a:t>, and </a:t>
            </a:r>
            <a:r>
              <a:rPr lang="en-US" b="1"/>
              <a:t>UPDATE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158</a:t>
            </a:fld>
            <a:endParaRPr lang="en-US"/>
          </a:p>
        </p:txBody>
      </p:sp>
    </p:spTree>
  </p:cSld>
  <p:clrMapOvr>
    <a:masterClrMapping/>
  </p:clrMapOvr>
  <p:transition>
    <p:dissolv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6"/>
          <p:cNvSpPr>
            <a:spLocks noGrp="1" noChangeArrowheads="1"/>
          </p:cNvSpPr>
          <p:nvPr>
            <p:ph type="title"/>
          </p:nvPr>
        </p:nvSpPr>
        <p:spPr/>
        <p:txBody>
          <a:bodyPr/>
          <a:lstStyle/>
          <a:p>
            <a:pPr eaLnBrk="1" hangingPunct="1"/>
            <a:r>
              <a:rPr lang="en-US"/>
              <a:t>INSERT</a:t>
            </a:r>
          </a:p>
        </p:txBody>
      </p:sp>
      <p:sp>
        <p:nvSpPr>
          <p:cNvPr id="71684" name="Rectangle 7"/>
          <p:cNvSpPr>
            <a:spLocks noGrp="1" noChangeArrowheads="1"/>
          </p:cNvSpPr>
          <p:nvPr>
            <p:ph idx="1"/>
          </p:nvPr>
        </p:nvSpPr>
        <p:spPr/>
        <p:txBody>
          <a:bodyPr/>
          <a:lstStyle/>
          <a:p>
            <a:pPr eaLnBrk="1" hangingPunct="1"/>
            <a:r>
              <a:rPr lang="en-US"/>
              <a:t>In its simplest form, it is used to add one or more tuples to a relation</a:t>
            </a:r>
          </a:p>
          <a:p>
            <a:pPr eaLnBrk="1" hangingPunct="1"/>
            <a:r>
              <a:rPr lang="en-US"/>
              <a:t>Attribute values should be listed in the same order as the attributes were specified in the </a:t>
            </a:r>
            <a:r>
              <a:rPr lang="en-US" b="1"/>
              <a:t>CREATE TABLE</a:t>
            </a:r>
            <a:r>
              <a:rPr lang="en-US"/>
              <a:t> command</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159</a:t>
            </a:fld>
            <a:endParaRPr lang="en-US"/>
          </a:p>
        </p:txBody>
      </p:sp>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Domain Constraints</a:t>
            </a:r>
          </a:p>
        </p:txBody>
      </p:sp>
      <p:sp>
        <p:nvSpPr>
          <p:cNvPr id="2" name="Content Placeholder 1"/>
          <p:cNvSpPr>
            <a:spLocks noGrp="1"/>
          </p:cNvSpPr>
          <p:nvPr>
            <p:ph idx="1"/>
          </p:nvPr>
        </p:nvSpPr>
        <p:spPr/>
        <p:txBody>
          <a:bodyPr/>
          <a:lstStyle/>
          <a:p>
            <a:pPr algn="just"/>
            <a:r>
              <a:rPr lang="en-US" dirty="0"/>
              <a:t>These constraints specify that within each tuple, the value of each attribute A must be an atomic value from the domain dom(A).</a:t>
            </a:r>
          </a:p>
          <a:p>
            <a:pPr algn="just"/>
            <a:endParaRPr lang="en-US" dirty="0"/>
          </a:p>
          <a:p>
            <a:pPr algn="just"/>
            <a:r>
              <a:rPr lang="en-US" dirty="0"/>
              <a:t>The data types associated with domains typically include standard numeric data types for integers and real numbers.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16</a:t>
            </a:fld>
            <a:endParaRPr lang="en-US"/>
          </a:p>
        </p:txBody>
      </p:sp>
    </p:spTree>
  </p:cSld>
  <p:clrMapOvr>
    <a:masterClrMapping/>
  </p:clrMapOvr>
  <p:transition>
    <p:dissolve/>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6"/>
          <p:cNvSpPr>
            <a:spLocks noGrp="1" noChangeArrowheads="1"/>
          </p:cNvSpPr>
          <p:nvPr>
            <p:ph type="title"/>
          </p:nvPr>
        </p:nvSpPr>
        <p:spPr/>
        <p:txBody>
          <a:bodyPr/>
          <a:lstStyle/>
          <a:p>
            <a:pPr eaLnBrk="1" hangingPunct="1"/>
            <a:r>
              <a:rPr lang="en-US"/>
              <a:t>INSERT (contd.)</a:t>
            </a:r>
          </a:p>
        </p:txBody>
      </p:sp>
      <p:sp>
        <p:nvSpPr>
          <p:cNvPr id="72708" name="Rectangle 7"/>
          <p:cNvSpPr>
            <a:spLocks noGrp="1" noChangeArrowheads="1"/>
          </p:cNvSpPr>
          <p:nvPr>
            <p:ph idx="1"/>
          </p:nvPr>
        </p:nvSpPr>
        <p:spPr/>
        <p:txBody>
          <a:bodyPr>
            <a:normAutofit fontScale="85000" lnSpcReduction="20000"/>
          </a:bodyPr>
          <a:lstStyle/>
          <a:p>
            <a:pPr eaLnBrk="1" hangingPunct="1">
              <a:lnSpc>
                <a:spcPct val="80000"/>
              </a:lnSpc>
            </a:pPr>
            <a:r>
              <a:rPr lang="en-US" sz="2400"/>
              <a:t>Example:</a:t>
            </a:r>
          </a:p>
          <a:p>
            <a:pPr lvl="1" eaLnBrk="1" hangingPunct="1">
              <a:lnSpc>
                <a:spcPct val="80000"/>
              </a:lnSpc>
              <a:buFont typeface="Wingdings" pitchFamily="2" charset="2"/>
              <a:buNone/>
            </a:pPr>
            <a:r>
              <a:rPr lang="en-US" sz="2200"/>
              <a:t>U1:	INSERT INTO  	EMPLOYEE</a:t>
            </a:r>
            <a:br>
              <a:rPr lang="en-US" sz="2200"/>
            </a:br>
            <a:r>
              <a:rPr lang="en-US" sz="2200"/>
              <a:t>	VALUES ('Richard','K','Marini', '653298653', '30-DEC-52',</a:t>
            </a:r>
            <a:br>
              <a:rPr lang="en-US" sz="2200"/>
            </a:br>
            <a:r>
              <a:rPr lang="en-US" sz="2200"/>
              <a:t>	'98 Oak Forest,Katy,TX', 'M', 37000,'987654321', 4 )</a:t>
            </a:r>
            <a:br>
              <a:rPr lang="en-US" sz="2200"/>
            </a:br>
            <a:endParaRPr lang="en-US" sz="2200"/>
          </a:p>
          <a:p>
            <a:pPr eaLnBrk="1" hangingPunct="1">
              <a:lnSpc>
                <a:spcPct val="80000"/>
              </a:lnSpc>
            </a:pPr>
            <a:r>
              <a:rPr lang="en-US" sz="2400"/>
              <a:t>An alternate form of INSERT specifies explicitly the attribute names that correspond to the values in the new tuple</a:t>
            </a:r>
          </a:p>
          <a:p>
            <a:pPr lvl="1" eaLnBrk="1" hangingPunct="1">
              <a:lnSpc>
                <a:spcPct val="80000"/>
              </a:lnSpc>
            </a:pPr>
            <a:r>
              <a:rPr lang="en-US" sz="2200"/>
              <a:t>Attributes with NULL values can be left out</a:t>
            </a:r>
          </a:p>
          <a:p>
            <a:pPr eaLnBrk="1" hangingPunct="1">
              <a:lnSpc>
                <a:spcPct val="80000"/>
              </a:lnSpc>
            </a:pPr>
            <a:r>
              <a:rPr lang="en-US" sz="2400"/>
              <a:t>Example: Insert a tuple for a new EMPLOYEE for whom we only know the FNAME, LNAME, and SSN attributes.</a:t>
            </a:r>
          </a:p>
          <a:p>
            <a:pPr lvl="1" eaLnBrk="1" hangingPunct="1">
              <a:lnSpc>
                <a:spcPct val="80000"/>
              </a:lnSpc>
              <a:buFont typeface="Wingdings" pitchFamily="2" charset="2"/>
              <a:buNone/>
            </a:pPr>
            <a:r>
              <a:rPr lang="en-US" sz="2200"/>
              <a:t>U1A:   INSERT INTO 	EMPLOYEE (FNAME, LNAME, 						SSN)</a:t>
            </a:r>
            <a:br>
              <a:rPr lang="en-US" sz="2200"/>
            </a:br>
            <a:r>
              <a:rPr lang="en-US" sz="2200"/>
              <a:t>	   VALUES ('Richard', 'Marini', '653298653')</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160</a:t>
            </a:fld>
            <a:endParaRPr lang="en-US"/>
          </a:p>
        </p:txBody>
      </p:sp>
    </p:spTree>
  </p:cSld>
  <p:clrMapOvr>
    <a:masterClrMapping/>
  </p:clrMapOvr>
  <p:transition>
    <p:dissolv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6"/>
          <p:cNvSpPr>
            <a:spLocks noGrp="1" noChangeArrowheads="1"/>
          </p:cNvSpPr>
          <p:nvPr>
            <p:ph type="title"/>
          </p:nvPr>
        </p:nvSpPr>
        <p:spPr/>
        <p:txBody>
          <a:bodyPr/>
          <a:lstStyle/>
          <a:p>
            <a:pPr eaLnBrk="1" hangingPunct="1"/>
            <a:r>
              <a:rPr lang="en-US"/>
              <a:t>INSERT (contd.)</a:t>
            </a:r>
          </a:p>
        </p:txBody>
      </p:sp>
      <p:sp>
        <p:nvSpPr>
          <p:cNvPr id="73732" name="Rectangle 7"/>
          <p:cNvSpPr>
            <a:spLocks noGrp="1" noChangeArrowheads="1"/>
          </p:cNvSpPr>
          <p:nvPr>
            <p:ph idx="1"/>
          </p:nvPr>
        </p:nvSpPr>
        <p:spPr/>
        <p:txBody>
          <a:bodyPr/>
          <a:lstStyle/>
          <a:p>
            <a:pPr eaLnBrk="1" hangingPunct="1"/>
            <a:r>
              <a:rPr lang="en-US"/>
              <a:t>Important Note: Only the constraints specified in the DDL commands are automatically enforced by the DBMS when updates are applied to the database</a:t>
            </a:r>
          </a:p>
          <a:p>
            <a:pPr lvl="1" eaLnBrk="1" hangingPunct="1"/>
            <a:r>
              <a:rPr lang="en-US"/>
              <a:t>Another variation of INSERT allows insertion of </a:t>
            </a:r>
            <a:r>
              <a:rPr lang="en-US" i="1"/>
              <a:t>multiple tuples</a:t>
            </a:r>
            <a:r>
              <a:rPr lang="en-US"/>
              <a:t> resulting from a query into a relation</a:t>
            </a:r>
          </a:p>
          <a:p>
            <a:pPr eaLnBrk="1" hangingPunct="1"/>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161</a:t>
            </a:fld>
            <a:endParaRPr lang="en-US"/>
          </a:p>
        </p:txBody>
      </p:sp>
    </p:spTree>
  </p:cSld>
  <p:clrMapOvr>
    <a:masterClrMapping/>
  </p:clrMapOvr>
  <p:transition>
    <p:dissolve/>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6"/>
          <p:cNvSpPr>
            <a:spLocks noGrp="1" noChangeArrowheads="1"/>
          </p:cNvSpPr>
          <p:nvPr>
            <p:ph type="title"/>
          </p:nvPr>
        </p:nvSpPr>
        <p:spPr/>
        <p:txBody>
          <a:bodyPr/>
          <a:lstStyle/>
          <a:p>
            <a:pPr eaLnBrk="1" hangingPunct="1"/>
            <a:r>
              <a:rPr lang="en-US"/>
              <a:t>INSERT (contd.)</a:t>
            </a:r>
          </a:p>
        </p:txBody>
      </p:sp>
      <p:sp>
        <p:nvSpPr>
          <p:cNvPr id="74756" name="Rectangle 7"/>
          <p:cNvSpPr>
            <a:spLocks noGrp="1" noChangeArrowheads="1"/>
          </p:cNvSpPr>
          <p:nvPr>
            <p:ph idx="1"/>
          </p:nvPr>
        </p:nvSpPr>
        <p:spPr/>
        <p:txBody>
          <a:bodyPr>
            <a:normAutofit fontScale="92500" lnSpcReduction="20000"/>
          </a:bodyPr>
          <a:lstStyle/>
          <a:p>
            <a:pPr eaLnBrk="1" hangingPunct="1">
              <a:lnSpc>
                <a:spcPct val="80000"/>
              </a:lnSpc>
            </a:pPr>
            <a:r>
              <a:rPr lang="en-US" sz="2000"/>
              <a:t>Example: Suppose we want to create a temporary table that has the name, number of employees, and total salaries for each department.</a:t>
            </a:r>
          </a:p>
          <a:p>
            <a:pPr lvl="1" eaLnBrk="1" hangingPunct="1">
              <a:lnSpc>
                <a:spcPct val="80000"/>
              </a:lnSpc>
            </a:pPr>
            <a:r>
              <a:rPr lang="en-US" sz="2000"/>
              <a:t>A table DEPTS_INFO is created by U3A, and is loaded with the summary information retrieved from the database by the query in U3B.</a:t>
            </a:r>
          </a:p>
          <a:p>
            <a:pPr lvl="1" eaLnBrk="1" hangingPunct="1">
              <a:lnSpc>
                <a:spcPct val="80000"/>
              </a:lnSpc>
              <a:buFont typeface="Wingdings" pitchFamily="2" charset="2"/>
              <a:buNone/>
            </a:pPr>
            <a:r>
              <a:rPr lang="en-US" sz="2000"/>
              <a:t>U3A:	CREATE TABLE  DEPTS_INFO</a:t>
            </a:r>
            <a:br>
              <a:rPr lang="en-US" sz="2000"/>
            </a:br>
            <a:r>
              <a:rPr lang="en-US" sz="2000"/>
              <a:t>			(DEPT_NAME		VARCHAR(10),</a:t>
            </a:r>
            <a:br>
              <a:rPr lang="en-US" sz="2000"/>
            </a:br>
            <a:r>
              <a:rPr lang="en-US" sz="2000"/>
              <a:t>			 NO_OF_EMPS		INTEGER,</a:t>
            </a:r>
            <a:br>
              <a:rPr lang="en-US" sz="2000"/>
            </a:br>
            <a:r>
              <a:rPr lang="en-US" sz="2000"/>
              <a:t>			 TOTAL_SAL		INTEGER);</a:t>
            </a:r>
          </a:p>
          <a:p>
            <a:pPr lvl="1" eaLnBrk="1" hangingPunct="1">
              <a:lnSpc>
                <a:spcPct val="80000"/>
              </a:lnSpc>
              <a:buFont typeface="Wingdings" pitchFamily="2" charset="2"/>
              <a:buNone/>
            </a:pPr>
            <a:endParaRPr lang="en-US" sz="2000"/>
          </a:p>
          <a:p>
            <a:pPr lvl="1" eaLnBrk="1" hangingPunct="1">
              <a:lnSpc>
                <a:spcPct val="80000"/>
              </a:lnSpc>
              <a:buFont typeface="Wingdings" pitchFamily="2" charset="2"/>
              <a:buNone/>
            </a:pPr>
            <a:r>
              <a:rPr lang="en-US" sz="2000"/>
              <a:t>U3B:	INSERT INTO	DEPTS_INFO (DEPT_NAME, 					NO_OF_EMPS, TOTAL_SAL)</a:t>
            </a:r>
            <a:br>
              <a:rPr lang="en-US" sz="2000"/>
            </a:br>
            <a:r>
              <a:rPr lang="en-US" sz="2000"/>
              <a:t>		SELECT	DNAME, COUNT (*), SUM (SALARY)</a:t>
            </a:r>
            <a:br>
              <a:rPr lang="en-US" sz="2000"/>
            </a:br>
            <a:r>
              <a:rPr lang="en-US" sz="2000"/>
              <a:t>		FROM		DEPARTMENT, EMPLOYEE</a:t>
            </a:r>
            <a:br>
              <a:rPr lang="en-US" sz="2000"/>
            </a:br>
            <a:r>
              <a:rPr lang="en-US" sz="2000"/>
              <a:t>		WHERE	DNUMBER=DNO</a:t>
            </a:r>
            <a:br>
              <a:rPr lang="en-US" sz="2000"/>
            </a:br>
            <a:r>
              <a:rPr lang="en-US" sz="2000"/>
              <a:t>		GROUP BY	DNAME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162</a:t>
            </a:fld>
            <a:endParaRPr lang="en-US"/>
          </a:p>
        </p:txBody>
      </p:sp>
    </p:spTree>
  </p:cSld>
  <p:clrMapOvr>
    <a:masterClrMapping/>
  </p:clrMapOvr>
  <p:transition>
    <p:dissolve/>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6"/>
          <p:cNvSpPr>
            <a:spLocks noGrp="1" noChangeArrowheads="1"/>
          </p:cNvSpPr>
          <p:nvPr>
            <p:ph type="title"/>
          </p:nvPr>
        </p:nvSpPr>
        <p:spPr/>
        <p:txBody>
          <a:bodyPr/>
          <a:lstStyle/>
          <a:p>
            <a:pPr eaLnBrk="1" hangingPunct="1"/>
            <a:r>
              <a:rPr lang="en-US"/>
              <a:t>INSERT (contd.)</a:t>
            </a:r>
          </a:p>
        </p:txBody>
      </p:sp>
      <p:sp>
        <p:nvSpPr>
          <p:cNvPr id="75780" name="Rectangle 7"/>
          <p:cNvSpPr>
            <a:spLocks noGrp="1" noChangeArrowheads="1"/>
          </p:cNvSpPr>
          <p:nvPr>
            <p:ph idx="1"/>
          </p:nvPr>
        </p:nvSpPr>
        <p:spPr/>
        <p:txBody>
          <a:bodyPr/>
          <a:lstStyle/>
          <a:p>
            <a:pPr eaLnBrk="1" hangingPunct="1"/>
            <a:r>
              <a:rPr lang="en-US"/>
              <a:t>Note: The DEPTS_INFO table may not be up-to-date if we change the tuples in either the DEPARTMENT or the EMPLOYEE relations </a:t>
            </a:r>
            <a:r>
              <a:rPr lang="en-US" i="1"/>
              <a:t>after</a:t>
            </a:r>
            <a:r>
              <a:rPr lang="en-US"/>
              <a:t>  issuing U3B. We have to create a view (see later) to keep such a table up to date.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163</a:t>
            </a:fld>
            <a:endParaRPr lang="en-US"/>
          </a:p>
        </p:txBody>
      </p:sp>
    </p:spTree>
  </p:cSld>
  <p:clrMapOvr>
    <a:masterClrMapping/>
  </p:clrMapOvr>
  <p:transition>
    <p:dissolv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6"/>
          <p:cNvSpPr>
            <a:spLocks noGrp="1" noChangeArrowheads="1"/>
          </p:cNvSpPr>
          <p:nvPr>
            <p:ph type="title"/>
          </p:nvPr>
        </p:nvSpPr>
        <p:spPr/>
        <p:txBody>
          <a:bodyPr/>
          <a:lstStyle/>
          <a:p>
            <a:pPr eaLnBrk="1" hangingPunct="1"/>
            <a:r>
              <a:rPr lang="en-US"/>
              <a:t>DELETE</a:t>
            </a:r>
          </a:p>
        </p:txBody>
      </p:sp>
      <p:sp>
        <p:nvSpPr>
          <p:cNvPr id="76804" name="Rectangle 7"/>
          <p:cNvSpPr>
            <a:spLocks noGrp="1" noChangeArrowheads="1"/>
          </p:cNvSpPr>
          <p:nvPr>
            <p:ph idx="1"/>
          </p:nvPr>
        </p:nvSpPr>
        <p:spPr/>
        <p:txBody>
          <a:bodyPr>
            <a:normAutofit fontScale="85000" lnSpcReduction="20000"/>
          </a:bodyPr>
          <a:lstStyle/>
          <a:p>
            <a:pPr eaLnBrk="1" hangingPunct="1"/>
            <a:r>
              <a:rPr lang="en-US" sz="2400"/>
              <a:t>Removes tuples from a relation</a:t>
            </a:r>
          </a:p>
          <a:p>
            <a:pPr lvl="1" eaLnBrk="1" hangingPunct="1"/>
            <a:r>
              <a:rPr lang="en-US" sz="2200"/>
              <a:t>Includes a WHERE-clause to select the tuples to be deleted</a:t>
            </a:r>
          </a:p>
          <a:p>
            <a:pPr lvl="1" eaLnBrk="1" hangingPunct="1"/>
            <a:r>
              <a:rPr lang="en-US" sz="2200"/>
              <a:t>Referential integrity should be enforced</a:t>
            </a:r>
          </a:p>
          <a:p>
            <a:pPr lvl="1" eaLnBrk="1" hangingPunct="1"/>
            <a:r>
              <a:rPr lang="en-US" sz="2200"/>
              <a:t>Tuples are deleted from only </a:t>
            </a:r>
            <a:r>
              <a:rPr lang="en-US" sz="2200" i="1"/>
              <a:t>one table</a:t>
            </a:r>
            <a:r>
              <a:rPr lang="en-US" sz="2200"/>
              <a:t> at a time (unless CASCADE is specified on a referential integrity constraint)</a:t>
            </a:r>
          </a:p>
          <a:p>
            <a:pPr lvl="1" eaLnBrk="1" hangingPunct="1"/>
            <a:r>
              <a:rPr lang="en-US" sz="2200"/>
              <a:t>A missing WHERE-clause specifies that </a:t>
            </a:r>
            <a:r>
              <a:rPr lang="en-US" sz="2200" i="1"/>
              <a:t>all tuples</a:t>
            </a:r>
            <a:r>
              <a:rPr lang="en-US" sz="2200"/>
              <a:t> in the relation are to be deleted; the table then becomes an empty table</a:t>
            </a:r>
          </a:p>
          <a:p>
            <a:pPr lvl="1" eaLnBrk="1" hangingPunct="1"/>
            <a:r>
              <a:rPr lang="en-US" sz="2200"/>
              <a:t>The number of tuples deleted depends on the number of tuples in the relation that satisfy the WHERE-clause</a:t>
            </a:r>
          </a:p>
          <a:p>
            <a:pPr eaLnBrk="1" hangingPunct="1"/>
            <a:endParaRPr lang="en-US" sz="24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164</a:t>
            </a:fld>
            <a:endParaRPr lang="en-US"/>
          </a:p>
        </p:txBody>
      </p:sp>
    </p:spTree>
  </p:cSld>
  <p:clrMapOvr>
    <a:masterClrMapping/>
  </p:clrMapOvr>
  <p:transition>
    <p:dissolv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6"/>
          <p:cNvSpPr>
            <a:spLocks noGrp="1" noChangeArrowheads="1"/>
          </p:cNvSpPr>
          <p:nvPr>
            <p:ph type="title"/>
          </p:nvPr>
        </p:nvSpPr>
        <p:spPr/>
        <p:txBody>
          <a:bodyPr/>
          <a:lstStyle/>
          <a:p>
            <a:pPr eaLnBrk="1" hangingPunct="1"/>
            <a:r>
              <a:rPr lang="en-US"/>
              <a:t>DELETE (contd.)</a:t>
            </a:r>
          </a:p>
        </p:txBody>
      </p:sp>
      <p:sp>
        <p:nvSpPr>
          <p:cNvPr id="77828" name="Rectangle 7"/>
          <p:cNvSpPr>
            <a:spLocks noGrp="1" noChangeArrowheads="1"/>
          </p:cNvSpPr>
          <p:nvPr>
            <p:ph idx="1"/>
          </p:nvPr>
        </p:nvSpPr>
        <p:spPr/>
        <p:txBody>
          <a:bodyPr>
            <a:normAutofit fontScale="92500" lnSpcReduction="20000"/>
          </a:bodyPr>
          <a:lstStyle/>
          <a:p>
            <a:pPr eaLnBrk="1" hangingPunct="1">
              <a:lnSpc>
                <a:spcPct val="80000"/>
              </a:lnSpc>
            </a:pPr>
            <a:r>
              <a:rPr lang="en-US" sz="2000"/>
              <a:t>Examples:</a:t>
            </a:r>
          </a:p>
          <a:p>
            <a:pPr lvl="1" eaLnBrk="1" hangingPunct="1">
              <a:lnSpc>
                <a:spcPct val="80000"/>
              </a:lnSpc>
              <a:buFont typeface="Wingdings" pitchFamily="2" charset="2"/>
              <a:buNone/>
            </a:pPr>
            <a:r>
              <a:rPr lang="en-US" sz="2000"/>
              <a:t>U4A:	DELETE FROM 	EMPLOYEE</a:t>
            </a:r>
            <a:br>
              <a:rPr lang="en-US" sz="2000"/>
            </a:br>
            <a:r>
              <a:rPr lang="en-US" sz="2000"/>
              <a:t>		WHERE		LNAME='Brown’</a:t>
            </a:r>
          </a:p>
          <a:p>
            <a:pPr lvl="1" eaLnBrk="1" hangingPunct="1">
              <a:lnSpc>
                <a:spcPct val="80000"/>
              </a:lnSpc>
              <a:buFont typeface="Wingdings" pitchFamily="2" charset="2"/>
              <a:buNone/>
            </a:pPr>
            <a:endParaRPr lang="en-US" sz="2000"/>
          </a:p>
          <a:p>
            <a:pPr lvl="1" eaLnBrk="1" hangingPunct="1">
              <a:lnSpc>
                <a:spcPct val="80000"/>
              </a:lnSpc>
              <a:buFont typeface="Wingdings" pitchFamily="2" charset="2"/>
              <a:buNone/>
            </a:pPr>
            <a:r>
              <a:rPr lang="en-US" sz="2000"/>
              <a:t>U4B:	DELETE FROM 	EMPLOYEE</a:t>
            </a:r>
            <a:br>
              <a:rPr lang="en-US" sz="2000"/>
            </a:br>
            <a:r>
              <a:rPr lang="en-US" sz="2000"/>
              <a:t>		WHERE		SSN='123456789’</a:t>
            </a:r>
          </a:p>
          <a:p>
            <a:pPr lvl="1" eaLnBrk="1" hangingPunct="1">
              <a:lnSpc>
                <a:spcPct val="80000"/>
              </a:lnSpc>
              <a:buFont typeface="Wingdings" pitchFamily="2" charset="2"/>
              <a:buNone/>
            </a:pPr>
            <a:endParaRPr lang="en-US" sz="2000"/>
          </a:p>
          <a:p>
            <a:pPr lvl="1" eaLnBrk="1" hangingPunct="1">
              <a:lnSpc>
                <a:spcPct val="80000"/>
              </a:lnSpc>
              <a:buFont typeface="Wingdings" pitchFamily="2" charset="2"/>
              <a:buNone/>
            </a:pPr>
            <a:r>
              <a:rPr lang="en-US" sz="2000"/>
              <a:t>U4C:	DELETE FROM 	EMPLOYEE</a:t>
            </a:r>
            <a:br>
              <a:rPr lang="en-US" sz="2000"/>
            </a:br>
            <a:r>
              <a:rPr lang="en-US" sz="2000"/>
              <a:t>		WHERE		DNO  IN				  			(SELECT	DNUMBER</a:t>
            </a:r>
            <a:br>
              <a:rPr lang="en-US" sz="2000"/>
            </a:br>
            <a:r>
              <a:rPr lang="en-US" sz="2000"/>
              <a:t>					FROM	DEPARTMENT</a:t>
            </a:r>
            <a:br>
              <a:rPr lang="en-US" sz="2000"/>
            </a:br>
            <a:r>
              <a:rPr lang="en-US" sz="2000"/>
              <a:t>					WHERE							DNAME='Research')</a:t>
            </a:r>
          </a:p>
          <a:p>
            <a:pPr lvl="1" eaLnBrk="1" hangingPunct="1">
              <a:lnSpc>
                <a:spcPct val="80000"/>
              </a:lnSpc>
              <a:buFont typeface="Wingdings" pitchFamily="2" charset="2"/>
              <a:buNone/>
            </a:pPr>
            <a:endParaRPr lang="en-US" sz="2000"/>
          </a:p>
          <a:p>
            <a:pPr lvl="1" eaLnBrk="1" hangingPunct="1">
              <a:lnSpc>
                <a:spcPct val="80000"/>
              </a:lnSpc>
              <a:buFont typeface="Wingdings" pitchFamily="2" charset="2"/>
              <a:buNone/>
            </a:pPr>
            <a:r>
              <a:rPr lang="en-US" sz="2000"/>
              <a:t>U4D:	DELETE FROM 	EMPLOYEE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165</a:t>
            </a:fld>
            <a:endParaRPr lang="en-US"/>
          </a:p>
        </p:txBody>
      </p:sp>
    </p:spTree>
  </p:cSld>
  <p:clrMapOvr>
    <a:masterClrMapping/>
  </p:clrMapOvr>
  <p:transition>
    <p:dissolv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6"/>
          <p:cNvSpPr>
            <a:spLocks noGrp="1" noChangeArrowheads="1"/>
          </p:cNvSpPr>
          <p:nvPr>
            <p:ph type="title"/>
          </p:nvPr>
        </p:nvSpPr>
        <p:spPr/>
        <p:txBody>
          <a:bodyPr/>
          <a:lstStyle/>
          <a:p>
            <a:pPr eaLnBrk="1" hangingPunct="1"/>
            <a:r>
              <a:rPr lang="en-US"/>
              <a:t>UPDATE</a:t>
            </a:r>
          </a:p>
        </p:txBody>
      </p:sp>
      <p:sp>
        <p:nvSpPr>
          <p:cNvPr id="78852" name="Rectangle 7"/>
          <p:cNvSpPr>
            <a:spLocks noGrp="1" noChangeArrowheads="1"/>
          </p:cNvSpPr>
          <p:nvPr>
            <p:ph idx="1"/>
          </p:nvPr>
        </p:nvSpPr>
        <p:spPr/>
        <p:txBody>
          <a:bodyPr/>
          <a:lstStyle/>
          <a:p>
            <a:pPr eaLnBrk="1" hangingPunct="1"/>
            <a:r>
              <a:rPr lang="en-US"/>
              <a:t>Used to modify attribute values of one or more selected tuples</a:t>
            </a:r>
          </a:p>
          <a:p>
            <a:pPr eaLnBrk="1" hangingPunct="1"/>
            <a:r>
              <a:rPr lang="en-US"/>
              <a:t>A WHERE-clause selects the tuples to be modified</a:t>
            </a:r>
          </a:p>
          <a:p>
            <a:pPr eaLnBrk="1" hangingPunct="1"/>
            <a:r>
              <a:rPr lang="en-US"/>
              <a:t>An additional SET-clause specifies the attributes to be modified and their new values</a:t>
            </a:r>
          </a:p>
          <a:p>
            <a:pPr eaLnBrk="1" hangingPunct="1"/>
            <a:r>
              <a:rPr lang="en-US"/>
              <a:t>Each command modifies tuples </a:t>
            </a:r>
            <a:r>
              <a:rPr lang="en-US" i="1"/>
              <a:t>in the same relation</a:t>
            </a:r>
          </a:p>
          <a:p>
            <a:pPr eaLnBrk="1" hangingPunct="1"/>
            <a:r>
              <a:rPr lang="en-US"/>
              <a:t>Referential integrity should be enforced</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166</a:t>
            </a:fld>
            <a:endParaRPr lang="en-US"/>
          </a:p>
        </p:txBody>
      </p:sp>
    </p:spTree>
  </p:cSld>
  <p:clrMapOvr>
    <a:masterClrMapping/>
  </p:clrMapOvr>
  <p:transition>
    <p:dissolv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6"/>
          <p:cNvSpPr>
            <a:spLocks noGrp="1" noChangeArrowheads="1"/>
          </p:cNvSpPr>
          <p:nvPr>
            <p:ph type="title"/>
          </p:nvPr>
        </p:nvSpPr>
        <p:spPr/>
        <p:txBody>
          <a:bodyPr/>
          <a:lstStyle/>
          <a:p>
            <a:pPr eaLnBrk="1" hangingPunct="1"/>
            <a:r>
              <a:rPr lang="en-US"/>
              <a:t>UPDATE (contd.)</a:t>
            </a:r>
          </a:p>
        </p:txBody>
      </p:sp>
      <p:sp>
        <p:nvSpPr>
          <p:cNvPr id="79876" name="Rectangle 7"/>
          <p:cNvSpPr>
            <a:spLocks noGrp="1" noChangeArrowheads="1"/>
          </p:cNvSpPr>
          <p:nvPr>
            <p:ph idx="1"/>
          </p:nvPr>
        </p:nvSpPr>
        <p:spPr/>
        <p:txBody>
          <a:bodyPr/>
          <a:lstStyle/>
          <a:p>
            <a:pPr eaLnBrk="1" hangingPunct="1"/>
            <a:r>
              <a:rPr lang="en-US"/>
              <a:t>Example: Change the location and controlling department number of project number 10 to 'Bellaire' and 5, respectively.</a:t>
            </a:r>
          </a:p>
          <a:p>
            <a:pPr lvl="1" eaLnBrk="1" hangingPunct="1">
              <a:buFont typeface="Wingdings" pitchFamily="2" charset="2"/>
              <a:buNone/>
            </a:pPr>
            <a:r>
              <a:rPr lang="en-US"/>
              <a:t>U5:	UPDATE 	PROJECT</a:t>
            </a:r>
            <a:br>
              <a:rPr lang="en-US"/>
            </a:br>
            <a:r>
              <a:rPr lang="en-US"/>
              <a:t>		SET		PLOCATION = 'Bellaire', 					DNUM = 5</a:t>
            </a:r>
            <a:br>
              <a:rPr lang="en-US"/>
            </a:br>
            <a:r>
              <a:rPr lang="en-US"/>
              <a:t>		WHERE	PNUMBER=10</a:t>
            </a:r>
            <a:br>
              <a:rPr lang="en-US"/>
            </a:br>
            <a:endParaRPr lang="en-US"/>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167</a:t>
            </a:fld>
            <a:endParaRPr lang="en-US"/>
          </a:p>
        </p:txBody>
      </p:sp>
    </p:spTree>
  </p:cSld>
  <p:clrMapOvr>
    <a:masterClrMapping/>
  </p:clrMapOvr>
  <p:transition>
    <p:dissolve/>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6"/>
          <p:cNvSpPr>
            <a:spLocks noGrp="1" noChangeArrowheads="1"/>
          </p:cNvSpPr>
          <p:nvPr>
            <p:ph type="title"/>
          </p:nvPr>
        </p:nvSpPr>
        <p:spPr/>
        <p:txBody>
          <a:bodyPr/>
          <a:lstStyle/>
          <a:p>
            <a:pPr eaLnBrk="1" hangingPunct="1"/>
            <a:r>
              <a:rPr lang="en-US"/>
              <a:t>UPDATE (contd.)</a:t>
            </a:r>
          </a:p>
        </p:txBody>
      </p:sp>
      <p:sp>
        <p:nvSpPr>
          <p:cNvPr id="80900" name="Rectangle 7"/>
          <p:cNvSpPr>
            <a:spLocks noGrp="1" noChangeArrowheads="1"/>
          </p:cNvSpPr>
          <p:nvPr>
            <p:ph idx="1"/>
          </p:nvPr>
        </p:nvSpPr>
        <p:spPr/>
        <p:txBody>
          <a:bodyPr>
            <a:normAutofit fontScale="85000" lnSpcReduction="20000"/>
          </a:bodyPr>
          <a:lstStyle/>
          <a:p>
            <a:pPr eaLnBrk="1" hangingPunct="1">
              <a:lnSpc>
                <a:spcPct val="80000"/>
              </a:lnSpc>
            </a:pPr>
            <a:r>
              <a:rPr lang="en-US" sz="2400"/>
              <a:t>Example: Give all employees in the 'Research' department a 10% raise in salary.</a:t>
            </a:r>
          </a:p>
          <a:p>
            <a:pPr lvl="1" eaLnBrk="1" hangingPunct="1">
              <a:lnSpc>
                <a:spcPct val="80000"/>
              </a:lnSpc>
              <a:buFont typeface="Wingdings" pitchFamily="2" charset="2"/>
              <a:buNone/>
            </a:pPr>
            <a:r>
              <a:rPr lang="en-US" sz="2200"/>
              <a:t>U6:	UPDATE 	EMPLOYEE</a:t>
            </a:r>
            <a:br>
              <a:rPr lang="en-US" sz="2200"/>
            </a:br>
            <a:r>
              <a:rPr lang="en-US" sz="2200"/>
              <a:t>	SET		SALARY = SALARY *1.1</a:t>
            </a:r>
            <a:br>
              <a:rPr lang="en-US" sz="2200"/>
            </a:br>
            <a:r>
              <a:rPr lang="en-US" sz="2200"/>
              <a:t>	WHERE	DNO  IN (SELECT	DNUMBER</a:t>
            </a:r>
            <a:br>
              <a:rPr lang="en-US" sz="2200"/>
            </a:br>
            <a:r>
              <a:rPr lang="en-US" sz="2200"/>
              <a:t>			    FROM	DEPARTMENT</a:t>
            </a:r>
            <a:br>
              <a:rPr lang="en-US" sz="2200"/>
            </a:br>
            <a:r>
              <a:rPr lang="en-US" sz="2200"/>
              <a:t>			    WHERE	DNAME='Research')</a:t>
            </a:r>
            <a:br>
              <a:rPr lang="en-US" sz="2200"/>
            </a:br>
            <a:endParaRPr lang="en-US" sz="2200"/>
          </a:p>
          <a:p>
            <a:pPr eaLnBrk="1" hangingPunct="1">
              <a:lnSpc>
                <a:spcPct val="80000"/>
              </a:lnSpc>
            </a:pPr>
            <a:r>
              <a:rPr lang="en-US" sz="2400"/>
              <a:t>In this request, the modified SALARY value depends on the original SALARY value in each tuple</a:t>
            </a:r>
          </a:p>
          <a:p>
            <a:pPr lvl="1" eaLnBrk="1" hangingPunct="1">
              <a:lnSpc>
                <a:spcPct val="80000"/>
              </a:lnSpc>
            </a:pPr>
            <a:r>
              <a:rPr lang="en-US" sz="2200"/>
              <a:t>The reference to the SALARY attribute on the right of = refers to the old SALARY value before modification</a:t>
            </a:r>
          </a:p>
          <a:p>
            <a:pPr lvl="1" eaLnBrk="1" hangingPunct="1">
              <a:lnSpc>
                <a:spcPct val="80000"/>
              </a:lnSpc>
            </a:pPr>
            <a:r>
              <a:rPr lang="en-US" sz="2200"/>
              <a:t>The reference to the SALARY attribute on the left of = refers to the new SALARY value after modification</a:t>
            </a:r>
            <a:br>
              <a:rPr lang="en-US" sz="2200"/>
            </a:br>
            <a:endParaRPr lang="en-US" sz="2200"/>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168</a:t>
            </a:fld>
            <a:endParaRPr lang="en-US"/>
          </a:p>
        </p:txBody>
      </p:sp>
    </p:spTree>
  </p:cSld>
  <p:clrMapOvr>
    <a:masterClrMapping/>
  </p:clrMapOvr>
  <p:transition>
    <p:dissolve/>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5" name="Content Placeholder 4"/>
          <p:cNvSpPr>
            <a:spLocks noGrp="1"/>
          </p:cNvSpPr>
          <p:nvPr>
            <p:ph idx="1"/>
          </p:nvPr>
        </p:nvSpPr>
        <p:spPr/>
        <p:txBody>
          <a:bodyPr>
            <a:normAutofit/>
          </a:bodyPr>
          <a:lstStyle/>
          <a:p>
            <a:pPr marL="514350" indent="-514350" algn="just">
              <a:buFont typeface="+mj-lt"/>
              <a:buAutoNum type="arabicPeriod"/>
            </a:pPr>
            <a:r>
              <a:rPr lang="en-US" dirty="0"/>
              <a:t>Define relation. Explain the various characteristics of relations.</a:t>
            </a:r>
          </a:p>
          <a:p>
            <a:pPr marL="514350" indent="-514350" algn="just">
              <a:buFont typeface="+mj-lt"/>
              <a:buAutoNum type="arabicPeriod"/>
            </a:pPr>
            <a:r>
              <a:rPr lang="en-US" dirty="0"/>
              <a:t>Explain various types of relational model constraints.</a:t>
            </a:r>
          </a:p>
          <a:p>
            <a:pPr marL="514350" indent="-514350" algn="just">
              <a:buFont typeface="+mj-lt"/>
              <a:buAutoNum type="arabicPeriod"/>
            </a:pPr>
            <a:r>
              <a:rPr lang="en-US" dirty="0"/>
              <a:t>Explain the DIVISION operation with example.</a:t>
            </a:r>
          </a:p>
          <a:p>
            <a:pPr marL="514350" indent="-514350" algn="just">
              <a:buFont typeface="+mj-lt"/>
              <a:buAutoNum type="arabicPeriod"/>
            </a:pPr>
            <a:r>
              <a:rPr lang="en-US" dirty="0"/>
              <a:t>Explain the E-R to relational mapping algorithm with examples for each step.</a:t>
            </a:r>
          </a:p>
          <a:p>
            <a:pPr marL="514350" indent="-514350" algn="just">
              <a:buFont typeface="+mj-lt"/>
              <a:buAutoNum type="arabicPeriod"/>
            </a:pPr>
            <a:r>
              <a:rPr lang="en-US" dirty="0"/>
              <a:t>Write a note on data types available in SQL.</a:t>
            </a:r>
          </a:p>
          <a:p>
            <a:pPr marL="514350" indent="-514350" algn="just">
              <a:buFont typeface="+mj-lt"/>
              <a:buAutoNum type="arabicPeriod"/>
            </a:pPr>
            <a:r>
              <a:rPr lang="en-US" dirty="0"/>
              <a:t>How to we can add constraint to a relation? Explain.</a:t>
            </a:r>
          </a:p>
        </p:txBody>
      </p:sp>
      <p:sp>
        <p:nvSpPr>
          <p:cNvPr id="3" name="Footer Placeholder 2"/>
          <p:cNvSpPr>
            <a:spLocks noGrp="1"/>
          </p:cNvSpPr>
          <p:nvPr>
            <p:ph type="ftr" sz="quarter" idx="11"/>
          </p:nvPr>
        </p:nvSpPr>
        <p:spPr/>
        <p:txBody>
          <a:bodyPr/>
          <a:lstStyle/>
          <a:p>
            <a:r>
              <a:rPr lang="en-US"/>
              <a:t>DEPT OF CSE,AIET,MIJAR</a:t>
            </a:r>
          </a:p>
        </p:txBody>
      </p:sp>
      <p:sp>
        <p:nvSpPr>
          <p:cNvPr id="4" name="Slide Number Placeholder 3"/>
          <p:cNvSpPr>
            <a:spLocks noGrp="1"/>
          </p:cNvSpPr>
          <p:nvPr>
            <p:ph type="sldNum" sz="quarter" idx="12"/>
          </p:nvPr>
        </p:nvSpPr>
        <p:spPr/>
        <p:txBody>
          <a:bodyPr>
            <a:normAutofit/>
          </a:bodyPr>
          <a:lstStyle/>
          <a:p>
            <a:fld id="{B6F15528-21DE-4FAA-801E-634DDDAF4B2B}" type="slidenum">
              <a:rPr lang="en-US" smtClean="0"/>
              <a:pPr/>
              <a:t>169</a:t>
            </a:fld>
            <a:endParaRPr lang="en-US"/>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00" y="160528"/>
            <a:ext cx="6347713" cy="1320800"/>
          </a:xfrm>
        </p:spPr>
        <p:txBody>
          <a:bodyPr>
            <a:normAutofit/>
          </a:bodyPr>
          <a:lstStyle/>
          <a:p>
            <a:pPr algn="just"/>
            <a:r>
              <a:rPr lang="en-US" dirty="0"/>
              <a:t>Key Constraints and Constraints on NULL values</a:t>
            </a:r>
          </a:p>
        </p:txBody>
      </p:sp>
      <p:sp>
        <p:nvSpPr>
          <p:cNvPr id="2" name="Content Placeholder 1"/>
          <p:cNvSpPr>
            <a:spLocks noGrp="1"/>
          </p:cNvSpPr>
          <p:nvPr>
            <p:ph idx="1"/>
          </p:nvPr>
        </p:nvSpPr>
        <p:spPr>
          <a:xfrm>
            <a:off x="304800" y="1481328"/>
            <a:ext cx="8534400" cy="4767072"/>
          </a:xfrm>
        </p:spPr>
        <p:txBody>
          <a:bodyPr>
            <a:normAutofit fontScale="92500" lnSpcReduction="20000"/>
          </a:bodyPr>
          <a:lstStyle/>
          <a:p>
            <a:pPr algn="just"/>
            <a:r>
              <a:rPr lang="en-US" dirty="0"/>
              <a:t>Super Key</a:t>
            </a:r>
          </a:p>
          <a:p>
            <a:pPr lvl="1" algn="just"/>
            <a:r>
              <a:rPr lang="en-US" dirty="0"/>
              <a:t>It is a subset of attributes SK where any two distinct tuples t1 and t2 in a relation state r of R, we have the constraint that t1[SK] ≠ t2[SK]</a:t>
            </a:r>
          </a:p>
          <a:p>
            <a:pPr lvl="1" algn="just"/>
            <a:endParaRPr lang="en-US" dirty="0"/>
          </a:p>
          <a:p>
            <a:pPr algn="just"/>
            <a:r>
              <a:rPr lang="en-US" dirty="0"/>
              <a:t>Key</a:t>
            </a:r>
          </a:p>
          <a:p>
            <a:pPr lvl="1" algn="just"/>
            <a:r>
              <a:rPr lang="en-US" dirty="0"/>
              <a:t>A key K of a relation schema R is a super key of R with the additional property that removing any attribute A from K leaves set of attributes K’ that is not a super key of R any more.</a:t>
            </a:r>
          </a:p>
          <a:p>
            <a:pPr algn="just"/>
            <a:endParaRPr lang="en-US" dirty="0"/>
          </a:p>
          <a:p>
            <a:pPr algn="just"/>
            <a:r>
              <a:rPr lang="en-US" dirty="0"/>
              <a:t>Candidate Key</a:t>
            </a:r>
          </a:p>
          <a:p>
            <a:pPr lvl="1" algn="just"/>
            <a:r>
              <a:rPr lang="en-US" dirty="0"/>
              <a:t>A relation schema may have more than one key. In this case, each of the keys is called a candidate key.</a:t>
            </a:r>
          </a:p>
          <a:p>
            <a:pPr algn="just"/>
            <a:endParaRPr lang="en-US" dirty="0"/>
          </a:p>
          <a:p>
            <a:pPr algn="just"/>
            <a:r>
              <a:rPr lang="en-US" dirty="0"/>
              <a:t>Primary Key</a:t>
            </a:r>
          </a:p>
          <a:p>
            <a:pPr lvl="1" algn="just"/>
            <a:r>
              <a:rPr lang="en-US" dirty="0"/>
              <a:t>This is the candidate key whose values are used to identify tuples in the relation.</a:t>
            </a:r>
          </a:p>
          <a:p>
            <a:pPr lvl="1" algn="just"/>
            <a:r>
              <a:rPr lang="en-US" dirty="0"/>
              <a:t>The primary key of the relation schema are underlined.</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17</a:t>
            </a:fld>
            <a:endParaRPr lang="en-US"/>
          </a:p>
        </p:txBody>
      </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Relational Databases and Relational Database Schemas</a:t>
            </a:r>
          </a:p>
        </p:txBody>
      </p:sp>
      <p:sp>
        <p:nvSpPr>
          <p:cNvPr id="2" name="Content Placeholder 1"/>
          <p:cNvSpPr>
            <a:spLocks noGrp="1"/>
          </p:cNvSpPr>
          <p:nvPr>
            <p:ph idx="1"/>
          </p:nvPr>
        </p:nvSpPr>
        <p:spPr/>
        <p:txBody>
          <a:bodyPr>
            <a:normAutofit fontScale="92500" lnSpcReduction="10000"/>
          </a:bodyPr>
          <a:lstStyle/>
          <a:p>
            <a:pPr algn="just"/>
            <a:r>
              <a:rPr lang="en-US" dirty="0"/>
              <a:t>Relational Database Schema</a:t>
            </a:r>
          </a:p>
          <a:p>
            <a:pPr lvl="1" algn="just"/>
            <a:r>
              <a:rPr lang="en-US" dirty="0"/>
              <a:t>A relational database schema S is a set of relation schemas S = {R</a:t>
            </a:r>
            <a:r>
              <a:rPr lang="en-US" baseline="-25000" dirty="0"/>
              <a:t>1</a:t>
            </a:r>
            <a:r>
              <a:rPr lang="en-US" dirty="0"/>
              <a:t>, R</a:t>
            </a:r>
            <a:r>
              <a:rPr lang="en-US" baseline="-25000" dirty="0"/>
              <a:t>2</a:t>
            </a:r>
            <a:r>
              <a:rPr lang="en-US" dirty="0"/>
              <a:t>, …, </a:t>
            </a:r>
            <a:r>
              <a:rPr lang="en-US" dirty="0" err="1"/>
              <a:t>R</a:t>
            </a:r>
            <a:r>
              <a:rPr lang="en-US" baseline="-25000" dirty="0" err="1"/>
              <a:t>m</a:t>
            </a:r>
            <a:r>
              <a:rPr lang="en-US" dirty="0"/>
              <a:t>} and a set of integrity constraints IC.</a:t>
            </a:r>
          </a:p>
          <a:p>
            <a:pPr algn="just"/>
            <a:endParaRPr lang="en-US" dirty="0"/>
          </a:p>
          <a:p>
            <a:pPr algn="just"/>
            <a:r>
              <a:rPr lang="en-US" dirty="0"/>
              <a:t>Relational Database State</a:t>
            </a:r>
          </a:p>
          <a:p>
            <a:pPr lvl="1" algn="just"/>
            <a:r>
              <a:rPr lang="en-US" dirty="0"/>
              <a:t>A relational database state DB of S is a set of relation states DB = {r</a:t>
            </a:r>
            <a:r>
              <a:rPr lang="en-US" baseline="-25000" dirty="0"/>
              <a:t>1</a:t>
            </a:r>
            <a:r>
              <a:rPr lang="en-US" dirty="0"/>
              <a:t>, r</a:t>
            </a:r>
            <a:r>
              <a:rPr lang="en-US" baseline="-25000" dirty="0"/>
              <a:t>2</a:t>
            </a:r>
            <a:r>
              <a:rPr lang="en-US" dirty="0"/>
              <a:t>, …, </a:t>
            </a:r>
            <a:r>
              <a:rPr lang="en-US" dirty="0" err="1"/>
              <a:t>r</a:t>
            </a:r>
            <a:r>
              <a:rPr lang="en-US" baseline="-25000" dirty="0" err="1"/>
              <a:t>m</a:t>
            </a:r>
            <a:r>
              <a:rPr lang="en-US" dirty="0"/>
              <a:t>} such that each </a:t>
            </a:r>
            <a:r>
              <a:rPr lang="en-US" dirty="0" err="1"/>
              <a:t>r</a:t>
            </a:r>
            <a:r>
              <a:rPr lang="en-US" baseline="-25000" dirty="0" err="1"/>
              <a:t>i</a:t>
            </a:r>
            <a:r>
              <a:rPr lang="en-US" dirty="0"/>
              <a:t> is a state of </a:t>
            </a:r>
            <a:r>
              <a:rPr lang="en-US" dirty="0" err="1"/>
              <a:t>R</a:t>
            </a:r>
            <a:r>
              <a:rPr lang="en-US" baseline="-25000" dirty="0" err="1"/>
              <a:t>i</a:t>
            </a:r>
            <a:r>
              <a:rPr lang="en-US" dirty="0"/>
              <a:t> and such that the </a:t>
            </a:r>
            <a:r>
              <a:rPr lang="en-US" dirty="0" err="1"/>
              <a:t>r</a:t>
            </a:r>
            <a:r>
              <a:rPr lang="en-US" baseline="-25000" dirty="0" err="1"/>
              <a:t>i</a:t>
            </a:r>
            <a:r>
              <a:rPr lang="en-US" dirty="0"/>
              <a:t> relation states satisfy the integrity constraints specified in IC.</a:t>
            </a:r>
          </a:p>
          <a:p>
            <a:pPr algn="just"/>
            <a:endParaRPr lang="en-US" dirty="0"/>
          </a:p>
          <a:p>
            <a:pPr algn="just"/>
            <a:r>
              <a:rPr lang="en-US" dirty="0"/>
              <a:t>A database state that does not obey all the integrity constraints is called an </a:t>
            </a:r>
            <a:r>
              <a:rPr lang="en-US" b="1" dirty="0"/>
              <a:t>invalid</a:t>
            </a:r>
            <a:r>
              <a:rPr lang="en-US" dirty="0"/>
              <a:t> </a:t>
            </a:r>
            <a:r>
              <a:rPr lang="en-US" b="1" dirty="0"/>
              <a:t>state</a:t>
            </a:r>
            <a:r>
              <a:rPr lang="en-US" dirty="0"/>
              <a:t>, and a state that satisfies all the constraints in IC is called a </a:t>
            </a:r>
            <a:r>
              <a:rPr lang="en-US" b="1" dirty="0"/>
              <a:t>valid state</a:t>
            </a:r>
            <a:r>
              <a:rPr lang="en-US" dirty="0"/>
              <a:t>.</a:t>
            </a:r>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18</a:t>
            </a:fld>
            <a:endParaRPr lang="en-US"/>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Entity Integrity Constraints</a:t>
            </a:r>
          </a:p>
        </p:txBody>
      </p:sp>
      <p:sp>
        <p:nvSpPr>
          <p:cNvPr id="2" name="Content Placeholder 1"/>
          <p:cNvSpPr>
            <a:spLocks noGrp="1"/>
          </p:cNvSpPr>
          <p:nvPr>
            <p:ph idx="1"/>
          </p:nvPr>
        </p:nvSpPr>
        <p:spPr/>
        <p:txBody>
          <a:bodyPr>
            <a:normAutofit fontScale="92500" lnSpcReduction="10000"/>
          </a:bodyPr>
          <a:lstStyle/>
          <a:p>
            <a:pPr algn="just"/>
            <a:r>
              <a:rPr lang="en-US" dirty="0"/>
              <a:t>The entity integrity constraint states that no primary key can be NULL.</a:t>
            </a:r>
          </a:p>
          <a:p>
            <a:pPr algn="just"/>
            <a:endParaRPr lang="en-US" dirty="0"/>
          </a:p>
          <a:p>
            <a:pPr algn="just"/>
            <a:r>
              <a:rPr lang="en-US" dirty="0"/>
              <a:t>This is because the primary key value is used to identify individual tuples in a relation.</a:t>
            </a:r>
          </a:p>
          <a:p>
            <a:pPr algn="just"/>
            <a:endParaRPr lang="en-US" dirty="0"/>
          </a:p>
          <a:p>
            <a:pPr algn="just"/>
            <a:r>
              <a:rPr lang="en-US" dirty="0"/>
              <a:t>Having NULL values for the primary key implies that we can not identify some tuples.</a:t>
            </a:r>
          </a:p>
          <a:p>
            <a:pPr algn="just"/>
            <a:endParaRPr lang="en-US" dirty="0"/>
          </a:p>
          <a:p>
            <a:pPr algn="just"/>
            <a:r>
              <a:rPr lang="en-US" dirty="0"/>
              <a:t>For example, if two or more tuples had NULL for their primary keys, we might not be able to distinguish them if we tried to reference them from other relations.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19</a:t>
            </a:fld>
            <a:endParaRPr lang="en-US"/>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Informal Definitions</a:t>
            </a:r>
          </a:p>
        </p:txBody>
      </p:sp>
      <p:sp>
        <p:nvSpPr>
          <p:cNvPr id="2" name="Content Placeholder 1"/>
          <p:cNvSpPr>
            <a:spLocks noGrp="1"/>
          </p:cNvSpPr>
          <p:nvPr>
            <p:ph idx="1"/>
          </p:nvPr>
        </p:nvSpPr>
        <p:spPr/>
        <p:txBody>
          <a:bodyPr>
            <a:normAutofit lnSpcReduction="10000"/>
          </a:bodyPr>
          <a:lstStyle/>
          <a:p>
            <a:pPr algn="just"/>
            <a:r>
              <a:rPr lang="en-US" dirty="0"/>
              <a:t>RELATION:  A table of values</a:t>
            </a:r>
          </a:p>
          <a:p>
            <a:pPr lvl="1" algn="just">
              <a:lnSpc>
                <a:spcPct val="90000"/>
              </a:lnSpc>
            </a:pPr>
            <a:r>
              <a:rPr lang="en-US" sz="2000" dirty="0"/>
              <a:t>A relation may be thought of as a </a:t>
            </a:r>
            <a:r>
              <a:rPr lang="en-US" sz="2000" b="1" dirty="0"/>
              <a:t>set of rows</a:t>
            </a:r>
            <a:r>
              <a:rPr lang="en-US" sz="2000" dirty="0"/>
              <a:t>.</a:t>
            </a:r>
          </a:p>
          <a:p>
            <a:pPr lvl="1" algn="just">
              <a:lnSpc>
                <a:spcPct val="90000"/>
              </a:lnSpc>
            </a:pPr>
            <a:r>
              <a:rPr lang="en-US" sz="2000" dirty="0"/>
              <a:t>A relation may alternately be though of as a </a:t>
            </a:r>
            <a:r>
              <a:rPr lang="en-US" sz="2000" b="1" dirty="0"/>
              <a:t>set of columns</a:t>
            </a:r>
            <a:r>
              <a:rPr lang="en-US" sz="2000" dirty="0"/>
              <a:t>.</a:t>
            </a:r>
          </a:p>
          <a:p>
            <a:pPr lvl="1" algn="just">
              <a:lnSpc>
                <a:spcPct val="90000"/>
              </a:lnSpc>
            </a:pPr>
            <a:r>
              <a:rPr lang="en-US" sz="2000" dirty="0"/>
              <a:t>Each row represents a fact that corresponds to a real-world </a:t>
            </a:r>
            <a:r>
              <a:rPr lang="en-US" sz="2000" b="1" dirty="0"/>
              <a:t>entity</a:t>
            </a:r>
            <a:r>
              <a:rPr lang="en-US" sz="2000" dirty="0"/>
              <a:t> or </a:t>
            </a:r>
            <a:r>
              <a:rPr lang="en-US" sz="2000" b="1" dirty="0"/>
              <a:t>relationship</a:t>
            </a:r>
            <a:r>
              <a:rPr lang="en-US" sz="2000" dirty="0"/>
              <a:t>.</a:t>
            </a:r>
          </a:p>
          <a:p>
            <a:pPr lvl="1" algn="just">
              <a:lnSpc>
                <a:spcPct val="90000"/>
              </a:lnSpc>
            </a:pPr>
            <a:r>
              <a:rPr lang="en-US" sz="2000" dirty="0"/>
              <a:t>Each row has a value of an item or set of items that uniquely identifies that row in the table.</a:t>
            </a:r>
          </a:p>
          <a:p>
            <a:pPr lvl="1" algn="just">
              <a:lnSpc>
                <a:spcPct val="90000"/>
              </a:lnSpc>
            </a:pPr>
            <a:r>
              <a:rPr lang="en-US" sz="2000" dirty="0"/>
              <a:t>Sometimes row-ids or sequential numbers are assigned to identify the rows in the table.</a:t>
            </a:r>
          </a:p>
          <a:p>
            <a:pPr lvl="1" algn="just">
              <a:lnSpc>
                <a:spcPct val="90000"/>
              </a:lnSpc>
            </a:pPr>
            <a:r>
              <a:rPr lang="en-US" sz="2000" dirty="0"/>
              <a:t>Each column typically is called by its column name or column header or attribute name.</a:t>
            </a:r>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a:t>
            </a:fld>
            <a:endParaRPr lang="en-US"/>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Referential Integrity Constraints</a:t>
            </a:r>
          </a:p>
        </p:txBody>
      </p:sp>
      <p:sp>
        <p:nvSpPr>
          <p:cNvPr id="2" name="Content Placeholder 1"/>
          <p:cNvSpPr>
            <a:spLocks noGrp="1"/>
          </p:cNvSpPr>
          <p:nvPr>
            <p:ph idx="1"/>
          </p:nvPr>
        </p:nvSpPr>
        <p:spPr/>
        <p:txBody>
          <a:bodyPr>
            <a:noAutofit/>
          </a:bodyPr>
          <a:lstStyle/>
          <a:p>
            <a:pPr algn="just"/>
            <a:r>
              <a:rPr lang="en-US" sz="2400" dirty="0"/>
              <a:t>The referential integrity constraint is specified between two relations and is used to maintain the consistency among tuples in the two relations.</a:t>
            </a:r>
          </a:p>
          <a:p>
            <a:pPr algn="just"/>
            <a:endParaRPr lang="en-US" sz="2400" dirty="0"/>
          </a:p>
          <a:p>
            <a:pPr algn="just"/>
            <a:r>
              <a:rPr lang="en-US" sz="2400" dirty="0"/>
              <a:t>Informally, the referential integrity constraint states that a tuple in one relation that refers to another relation must refer to an existing tuple in that relation.</a:t>
            </a:r>
          </a:p>
          <a:p>
            <a:pPr marL="0" indent="0" algn="just">
              <a:buNone/>
            </a:pPr>
            <a:endParaRPr lang="en-US" sz="2400"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20</a:t>
            </a:fld>
            <a:endParaRPr lang="en-US"/>
          </a:p>
        </p:txBody>
      </p:sp>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Foreign Key</a:t>
            </a:r>
          </a:p>
        </p:txBody>
      </p:sp>
      <p:sp>
        <p:nvSpPr>
          <p:cNvPr id="2" name="Content Placeholder 1"/>
          <p:cNvSpPr>
            <a:spLocks noGrp="1"/>
          </p:cNvSpPr>
          <p:nvPr>
            <p:ph idx="1"/>
          </p:nvPr>
        </p:nvSpPr>
        <p:spPr/>
        <p:txBody>
          <a:bodyPr>
            <a:normAutofit fontScale="77500" lnSpcReduction="20000"/>
          </a:bodyPr>
          <a:lstStyle/>
          <a:p>
            <a:pPr algn="just"/>
            <a:r>
              <a:rPr lang="en-US" dirty="0"/>
              <a:t>The condition for a foreign key specify a referential integrity constraint between the two relation schemas R</a:t>
            </a:r>
            <a:r>
              <a:rPr lang="en-US" baseline="-25000" dirty="0"/>
              <a:t>1</a:t>
            </a:r>
            <a:r>
              <a:rPr lang="en-US" dirty="0"/>
              <a:t> and R</a:t>
            </a:r>
            <a:r>
              <a:rPr lang="en-US" baseline="-25000" dirty="0"/>
              <a:t>2</a:t>
            </a:r>
            <a:r>
              <a:rPr lang="en-US" dirty="0"/>
              <a:t>.</a:t>
            </a:r>
          </a:p>
          <a:p>
            <a:pPr algn="just"/>
            <a:endParaRPr lang="en-US" dirty="0"/>
          </a:p>
          <a:p>
            <a:pPr algn="just"/>
            <a:r>
              <a:rPr lang="en-US" dirty="0"/>
              <a:t>A set of attributes FK in the relation schema R</a:t>
            </a:r>
            <a:r>
              <a:rPr lang="en-US" baseline="-25000" dirty="0"/>
              <a:t>1</a:t>
            </a:r>
            <a:r>
              <a:rPr lang="en-US" dirty="0"/>
              <a:t> is a foreign key of R</a:t>
            </a:r>
            <a:r>
              <a:rPr lang="en-US" baseline="-25000" dirty="0"/>
              <a:t>1</a:t>
            </a:r>
            <a:r>
              <a:rPr lang="en-US" dirty="0"/>
              <a:t> that references relation R</a:t>
            </a:r>
            <a:r>
              <a:rPr lang="en-US" baseline="-25000" dirty="0"/>
              <a:t>2</a:t>
            </a:r>
            <a:r>
              <a:rPr lang="en-US" dirty="0"/>
              <a:t> if it satisfies the following rules:</a:t>
            </a:r>
          </a:p>
          <a:p>
            <a:pPr lvl="1" algn="just"/>
            <a:endParaRPr lang="en-US" dirty="0"/>
          </a:p>
          <a:p>
            <a:pPr lvl="1" algn="just"/>
            <a:r>
              <a:rPr lang="en-US" dirty="0"/>
              <a:t>The attributes in FK have the same domain(s) as the primary key attributes PK of R</a:t>
            </a:r>
            <a:r>
              <a:rPr lang="en-US" baseline="-25000" dirty="0"/>
              <a:t>2</a:t>
            </a:r>
            <a:r>
              <a:rPr lang="en-US" dirty="0"/>
              <a:t>; the attributes FK are said to reference or refer to the relation R</a:t>
            </a:r>
            <a:r>
              <a:rPr lang="en-US" baseline="-25000" dirty="0"/>
              <a:t>2</a:t>
            </a:r>
            <a:r>
              <a:rPr lang="en-US" dirty="0"/>
              <a:t>.</a:t>
            </a:r>
          </a:p>
          <a:p>
            <a:pPr lvl="1" algn="just"/>
            <a:endParaRPr lang="en-US" dirty="0"/>
          </a:p>
          <a:p>
            <a:pPr lvl="1" algn="just"/>
            <a:r>
              <a:rPr lang="en-US" dirty="0"/>
              <a:t>The value of FK in a tuple t</a:t>
            </a:r>
            <a:r>
              <a:rPr lang="en-US" baseline="-25000" dirty="0"/>
              <a:t>1</a:t>
            </a:r>
            <a:r>
              <a:rPr lang="en-US" dirty="0"/>
              <a:t> of the current state r</a:t>
            </a:r>
            <a:r>
              <a:rPr lang="en-US" baseline="-25000" dirty="0"/>
              <a:t>1</a:t>
            </a:r>
            <a:r>
              <a:rPr lang="en-US" dirty="0"/>
              <a:t>(R</a:t>
            </a:r>
            <a:r>
              <a:rPr lang="en-US" baseline="-25000" dirty="0"/>
              <a:t>1</a:t>
            </a:r>
            <a:r>
              <a:rPr lang="en-US" dirty="0"/>
              <a:t>) either occurs as a value of PK for some tuple t</a:t>
            </a:r>
            <a:r>
              <a:rPr lang="en-US" baseline="-25000" dirty="0"/>
              <a:t>2</a:t>
            </a:r>
            <a:r>
              <a:rPr lang="en-US" dirty="0"/>
              <a:t> in the current state r</a:t>
            </a:r>
            <a:r>
              <a:rPr lang="en-US" baseline="-25000" dirty="0"/>
              <a:t>2</a:t>
            </a:r>
            <a:r>
              <a:rPr lang="en-US" dirty="0"/>
              <a:t>(R</a:t>
            </a:r>
            <a:r>
              <a:rPr lang="en-US" baseline="-25000" dirty="0"/>
              <a:t>2</a:t>
            </a:r>
            <a:r>
              <a:rPr lang="en-US" dirty="0"/>
              <a:t>) or is NULL. In the former case, we have t</a:t>
            </a:r>
            <a:r>
              <a:rPr lang="en-US" baseline="-25000" dirty="0"/>
              <a:t>1</a:t>
            </a:r>
            <a:r>
              <a:rPr lang="en-US" dirty="0"/>
              <a:t>[FK] = t</a:t>
            </a:r>
            <a:r>
              <a:rPr lang="en-US" baseline="-25000" dirty="0"/>
              <a:t>2</a:t>
            </a:r>
            <a:r>
              <a:rPr lang="en-US" dirty="0"/>
              <a:t>[PK], and we say that the tuple t</a:t>
            </a:r>
            <a:r>
              <a:rPr lang="en-US" baseline="-25000" dirty="0"/>
              <a:t>1</a:t>
            </a:r>
            <a:r>
              <a:rPr lang="en-US" dirty="0"/>
              <a:t> references or refers to the tuple t</a:t>
            </a:r>
            <a:r>
              <a:rPr lang="en-US" baseline="-25000" dirty="0"/>
              <a:t>2</a:t>
            </a:r>
            <a:r>
              <a:rPr lang="en-US" dirty="0"/>
              <a:t>.</a:t>
            </a:r>
          </a:p>
          <a:p>
            <a:pPr algn="just"/>
            <a:endParaRPr lang="en-US" dirty="0"/>
          </a:p>
          <a:p>
            <a:pPr algn="just"/>
            <a:r>
              <a:rPr lang="en-US" dirty="0"/>
              <a:t>In this definition, R</a:t>
            </a:r>
            <a:r>
              <a:rPr lang="en-US" baseline="-25000" dirty="0"/>
              <a:t>1</a:t>
            </a:r>
            <a:r>
              <a:rPr lang="en-US" dirty="0"/>
              <a:t> is called the referencing relation and R</a:t>
            </a:r>
            <a:r>
              <a:rPr lang="en-US" baseline="-25000" dirty="0"/>
              <a:t>2</a:t>
            </a:r>
            <a:r>
              <a:rPr lang="en-US" dirty="0"/>
              <a:t> is the referenced relation.`</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21</a:t>
            </a:fld>
            <a:endParaRPr lang="en-US"/>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Update Operations and Dealing with Constraint Violations</a:t>
            </a:r>
          </a:p>
        </p:txBody>
      </p:sp>
      <p:sp>
        <p:nvSpPr>
          <p:cNvPr id="2" name="Content Placeholder 1"/>
          <p:cNvSpPr>
            <a:spLocks noGrp="1"/>
          </p:cNvSpPr>
          <p:nvPr>
            <p:ph idx="1"/>
          </p:nvPr>
        </p:nvSpPr>
        <p:spPr/>
        <p:txBody>
          <a:bodyPr/>
          <a:lstStyle/>
          <a:p>
            <a:pPr algn="just"/>
            <a:r>
              <a:rPr lang="en-US" dirty="0"/>
              <a:t>The operations of the relational model can be categorized into retrievals and update.</a:t>
            </a:r>
          </a:p>
          <a:p>
            <a:pPr algn="just"/>
            <a:endParaRPr lang="en-US" dirty="0"/>
          </a:p>
          <a:p>
            <a:pPr algn="just"/>
            <a:r>
              <a:rPr lang="en-US" dirty="0"/>
              <a:t>There are three basic update operations:</a:t>
            </a:r>
          </a:p>
          <a:p>
            <a:pPr lvl="1" algn="just"/>
            <a:r>
              <a:rPr lang="en-US" dirty="0"/>
              <a:t>Insert</a:t>
            </a:r>
          </a:p>
          <a:p>
            <a:pPr lvl="1" algn="just"/>
            <a:r>
              <a:rPr lang="en-US" dirty="0"/>
              <a:t>Delete</a:t>
            </a:r>
          </a:p>
          <a:p>
            <a:pPr lvl="1" algn="just"/>
            <a:r>
              <a:rPr lang="en-US" dirty="0"/>
              <a:t>Modify </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22</a:t>
            </a:fld>
            <a:endParaRPr lang="en-US"/>
          </a:p>
        </p:txBody>
      </p:sp>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Insert Operation</a:t>
            </a:r>
          </a:p>
        </p:txBody>
      </p:sp>
      <p:sp>
        <p:nvSpPr>
          <p:cNvPr id="2" name="Content Placeholder 1"/>
          <p:cNvSpPr>
            <a:spLocks noGrp="1"/>
          </p:cNvSpPr>
          <p:nvPr>
            <p:ph idx="1"/>
          </p:nvPr>
        </p:nvSpPr>
        <p:spPr/>
        <p:txBody>
          <a:bodyPr/>
          <a:lstStyle/>
          <a:p>
            <a:pPr algn="just"/>
            <a:r>
              <a:rPr lang="en-US" dirty="0"/>
              <a:t>The insert operation provides a list of attribute values for a new tuple t that is to be inserted into a relation R.</a:t>
            </a:r>
          </a:p>
          <a:p>
            <a:pPr algn="just"/>
            <a:endParaRPr lang="en-US" dirty="0"/>
          </a:p>
          <a:p>
            <a:pPr algn="just"/>
            <a:r>
              <a:rPr lang="en-US" dirty="0"/>
              <a:t>Insert can violate any of the four types of constraints.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23</a:t>
            </a:fld>
            <a:endParaRPr lang="en-US"/>
          </a:p>
        </p:txBody>
      </p:sp>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2" name="Content Placeholder 1"/>
          <p:cNvSpPr>
            <a:spLocks noGrp="1"/>
          </p:cNvSpPr>
          <p:nvPr>
            <p:ph idx="1"/>
          </p:nvPr>
        </p:nvSpPr>
        <p:spPr/>
        <p:txBody>
          <a:bodyPr>
            <a:normAutofit fontScale="85000" lnSpcReduction="10000"/>
          </a:bodyPr>
          <a:lstStyle/>
          <a:p>
            <a:pPr marL="624078" indent="-514350" algn="just">
              <a:buFont typeface="+mj-lt"/>
              <a:buAutoNum type="arabicPeriod"/>
            </a:pPr>
            <a:r>
              <a:rPr lang="en-US" dirty="0"/>
              <a:t>Insert &lt;‘Cecilia’, ‘F’, ‘</a:t>
            </a:r>
            <a:r>
              <a:rPr lang="en-US" dirty="0" err="1"/>
              <a:t>Kolonsky</a:t>
            </a:r>
            <a:r>
              <a:rPr lang="en-US" dirty="0"/>
              <a:t>’, null, ‘1960-04-05’, ‘6357 Windy Lane, Katy, TX’, F, 28000, null, 4&gt; into EMPLOYEE. </a:t>
            </a:r>
          </a:p>
          <a:p>
            <a:pPr marL="624078" indent="-514350" algn="just">
              <a:buFont typeface="+mj-lt"/>
              <a:buAutoNum type="arabicPeriod"/>
            </a:pPr>
            <a:endParaRPr lang="en-US" dirty="0"/>
          </a:p>
          <a:p>
            <a:pPr marL="624078" indent="-514350" algn="just">
              <a:buFont typeface="+mj-lt"/>
              <a:buAutoNum type="arabicPeriod"/>
            </a:pPr>
            <a:r>
              <a:rPr lang="en-US" dirty="0"/>
              <a:t>Insert &lt;‘Alicia’, ‘J’, ‘</a:t>
            </a:r>
            <a:r>
              <a:rPr lang="en-US" dirty="0" err="1"/>
              <a:t>Zelaya</a:t>
            </a:r>
            <a:r>
              <a:rPr lang="en-US" dirty="0"/>
              <a:t>’, ‘999887777’, ‘1960-04-05’, ‘6357 Windy Lane, Katy, TX’, F, 28000, ‘987654321’, 4&gt; into EMPLOYEE. </a:t>
            </a:r>
          </a:p>
          <a:p>
            <a:pPr marL="624078" indent="-514350" algn="just">
              <a:buFont typeface="+mj-lt"/>
              <a:buAutoNum type="arabicPeriod"/>
            </a:pPr>
            <a:endParaRPr lang="en-US" dirty="0"/>
          </a:p>
          <a:p>
            <a:pPr marL="624078" indent="-514350" algn="just">
              <a:buFont typeface="+mj-lt"/>
              <a:buAutoNum type="arabicPeriod"/>
            </a:pPr>
            <a:r>
              <a:rPr lang="en-US" dirty="0"/>
              <a:t>Insert &lt;‘Cecilia’, ‘F’, ‘</a:t>
            </a:r>
            <a:r>
              <a:rPr lang="en-US" dirty="0" err="1"/>
              <a:t>Kolonsky</a:t>
            </a:r>
            <a:r>
              <a:rPr lang="en-US" dirty="0"/>
              <a:t>’, ‘677678989’, ‘1960-04-05’, ‘6357 Windswept, Katy, TX’, F, 28000, ‘987654321’, 7&gt; into EMPLOYEE. </a:t>
            </a:r>
          </a:p>
          <a:p>
            <a:pPr marL="624078" indent="-514350" algn="just">
              <a:buFont typeface="+mj-lt"/>
              <a:buAutoNum type="arabicPeriod"/>
            </a:pPr>
            <a:endParaRPr lang="en-US" dirty="0"/>
          </a:p>
          <a:p>
            <a:pPr marL="624078" indent="-514350" algn="just">
              <a:buFont typeface="+mj-lt"/>
              <a:buAutoNum type="arabicPeriod"/>
            </a:pPr>
            <a:r>
              <a:rPr lang="en-US" dirty="0"/>
              <a:t>Insert &lt;‘Cecilia’, ‘F’, ‘</a:t>
            </a:r>
            <a:r>
              <a:rPr lang="en-US" dirty="0" err="1"/>
              <a:t>Kolonsky</a:t>
            </a:r>
            <a:r>
              <a:rPr lang="en-US" dirty="0"/>
              <a:t>’, ‘677678989’, ‘1960-04-05’, ‘6357 Windy Lane, Katy, TX’, F, 28000, null, 4&gt; into EMPLOYEE. </a:t>
            </a:r>
          </a:p>
          <a:p>
            <a:pPr marL="624078" indent="-514350" algn="just">
              <a:buFont typeface="+mj-lt"/>
              <a:buAutoNum type="arabicPeriod"/>
            </a:pPr>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24</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linds(horizont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linds(horizontal)">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Delete Operation</a:t>
            </a:r>
          </a:p>
        </p:txBody>
      </p:sp>
      <p:sp>
        <p:nvSpPr>
          <p:cNvPr id="2" name="Content Placeholder 1"/>
          <p:cNvSpPr>
            <a:spLocks noGrp="1"/>
          </p:cNvSpPr>
          <p:nvPr>
            <p:ph idx="1"/>
          </p:nvPr>
        </p:nvSpPr>
        <p:spPr/>
        <p:txBody>
          <a:bodyPr>
            <a:normAutofit fontScale="92500" lnSpcReduction="10000"/>
          </a:bodyPr>
          <a:lstStyle/>
          <a:p>
            <a:pPr algn="just"/>
            <a:r>
              <a:rPr lang="en-US" dirty="0"/>
              <a:t>The delete operation is used to delete the tuples from the relation.</a:t>
            </a:r>
          </a:p>
          <a:p>
            <a:pPr algn="just"/>
            <a:endParaRPr lang="en-US" dirty="0"/>
          </a:p>
          <a:p>
            <a:pPr algn="just"/>
            <a:r>
              <a:rPr lang="en-US" dirty="0"/>
              <a:t>Eg:</a:t>
            </a:r>
          </a:p>
          <a:p>
            <a:pPr algn="just"/>
            <a:endParaRPr lang="en-US" dirty="0"/>
          </a:p>
          <a:p>
            <a:pPr algn="just"/>
            <a:r>
              <a:rPr lang="en-US" dirty="0"/>
              <a:t>Delete the WORKS_ON tuple with ESSN = ‘999887777’ and PNO = 10. </a:t>
            </a:r>
          </a:p>
          <a:p>
            <a:pPr algn="just"/>
            <a:endParaRPr lang="en-US" dirty="0"/>
          </a:p>
          <a:p>
            <a:pPr algn="just"/>
            <a:r>
              <a:rPr lang="en-US" dirty="0"/>
              <a:t>Delete the EMPLOYEE tuple with SSN = ‘999887777’. </a:t>
            </a:r>
          </a:p>
          <a:p>
            <a:pPr algn="just"/>
            <a:endParaRPr lang="en-US" dirty="0"/>
          </a:p>
          <a:p>
            <a:pPr algn="just"/>
            <a:r>
              <a:rPr lang="en-US" dirty="0"/>
              <a:t>Delete the EMPLOYEE tuple with SSN = ‘333445555’. </a:t>
            </a:r>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25</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blinds(horizontal)">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linds(horizontal)">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Update Operation</a:t>
            </a:r>
          </a:p>
        </p:txBody>
      </p:sp>
      <p:sp>
        <p:nvSpPr>
          <p:cNvPr id="2" name="Content Placeholder 1"/>
          <p:cNvSpPr>
            <a:spLocks noGrp="1"/>
          </p:cNvSpPr>
          <p:nvPr>
            <p:ph idx="1"/>
          </p:nvPr>
        </p:nvSpPr>
        <p:spPr/>
        <p:txBody>
          <a:bodyPr>
            <a:normAutofit fontScale="77500" lnSpcReduction="20000"/>
          </a:bodyPr>
          <a:lstStyle/>
          <a:p>
            <a:pPr algn="just"/>
            <a:r>
              <a:rPr lang="en-US" dirty="0"/>
              <a:t>The update(or Modify) operation is used to change the values of one or more attributes in a tuple(or tuples) of some relation R.</a:t>
            </a:r>
          </a:p>
          <a:p>
            <a:pPr algn="just"/>
            <a:endParaRPr lang="en-US" dirty="0"/>
          </a:p>
          <a:p>
            <a:pPr algn="just"/>
            <a:r>
              <a:rPr lang="en-US" dirty="0"/>
              <a:t>Eg:</a:t>
            </a:r>
          </a:p>
          <a:p>
            <a:pPr algn="just"/>
            <a:endParaRPr lang="en-US" dirty="0"/>
          </a:p>
          <a:p>
            <a:pPr algn="just"/>
            <a:r>
              <a:rPr lang="en-US" dirty="0"/>
              <a:t>Update the SALARY of the EMPLOYEE tuple with SSN = ‘999887777’ to 28000. </a:t>
            </a:r>
          </a:p>
          <a:p>
            <a:pPr algn="just"/>
            <a:endParaRPr lang="en-US" dirty="0"/>
          </a:p>
          <a:p>
            <a:pPr algn="just"/>
            <a:r>
              <a:rPr lang="en-US" dirty="0"/>
              <a:t>Update the DNO of the EMPLOYEE tuple with SSN = ‘999887777’ to 1. </a:t>
            </a:r>
          </a:p>
          <a:p>
            <a:pPr algn="just"/>
            <a:endParaRPr lang="en-US" dirty="0"/>
          </a:p>
          <a:p>
            <a:pPr algn="just"/>
            <a:r>
              <a:rPr lang="en-US" dirty="0"/>
              <a:t>Update the DNO of the EMPLOYEE tuple with SSN = ‘999887777’ to 7. </a:t>
            </a:r>
          </a:p>
          <a:p>
            <a:pPr algn="just"/>
            <a:endParaRPr lang="en-US" dirty="0"/>
          </a:p>
          <a:p>
            <a:pPr algn="just"/>
            <a:r>
              <a:rPr lang="en-US" dirty="0"/>
              <a:t>Update the SSN of the EMPLOYEE tuple with SSN = ‘999887777’ to ‘987654321’. </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26</a:t>
            </a:fld>
            <a:endParaRPr 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blinds(horizontal)">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blinds(horizontal)">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blinds(horizontal)">
                                      <p:cBhvr>
                                        <p:cTn id="17" dur="500"/>
                                        <p:tgtEl>
                                          <p:spTgt spid="2">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10" end="10"/>
                                            </p:txEl>
                                          </p:spTgt>
                                        </p:tgtEl>
                                        <p:attrNameLst>
                                          <p:attrName>style.visibility</p:attrName>
                                        </p:attrNameLst>
                                      </p:cBhvr>
                                      <p:to>
                                        <p:strVal val="visible"/>
                                      </p:to>
                                    </p:set>
                                    <p:animEffect transition="in" filter="blinds(horizontal)">
                                      <p:cBhvr>
                                        <p:cTn id="2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Transaction Concept</a:t>
            </a:r>
          </a:p>
        </p:txBody>
      </p:sp>
      <p:sp>
        <p:nvSpPr>
          <p:cNvPr id="2" name="Content Placeholder 1"/>
          <p:cNvSpPr>
            <a:spLocks noGrp="1"/>
          </p:cNvSpPr>
          <p:nvPr>
            <p:ph idx="1"/>
          </p:nvPr>
        </p:nvSpPr>
        <p:spPr>
          <a:xfrm>
            <a:off x="304800" y="1481328"/>
            <a:ext cx="8534400" cy="4919472"/>
          </a:xfrm>
        </p:spPr>
        <p:txBody>
          <a:bodyPr>
            <a:normAutofit lnSpcReduction="10000"/>
          </a:bodyPr>
          <a:lstStyle/>
          <a:p>
            <a:pPr algn="just"/>
            <a:r>
              <a:rPr lang="en-US" dirty="0"/>
              <a:t>A database application program running against a relational database typically runs a series of transactions.</a:t>
            </a:r>
          </a:p>
          <a:p>
            <a:pPr algn="just"/>
            <a:endParaRPr lang="en-US" dirty="0"/>
          </a:p>
          <a:p>
            <a:pPr algn="just"/>
            <a:r>
              <a:rPr lang="en-US" dirty="0"/>
              <a:t>A transaction involves reading from the database as well as doing insertions, deletions and updates to existing values in the database.</a:t>
            </a:r>
          </a:p>
          <a:p>
            <a:pPr algn="just"/>
            <a:endParaRPr lang="en-US" dirty="0"/>
          </a:p>
          <a:p>
            <a:pPr algn="just"/>
            <a:r>
              <a:rPr lang="en-US" dirty="0"/>
              <a:t>These transactions must leave the database in a consistent state.</a:t>
            </a:r>
          </a:p>
          <a:p>
            <a:pPr algn="just"/>
            <a:endParaRPr lang="en-US" dirty="0"/>
          </a:p>
          <a:p>
            <a:pPr algn="just"/>
            <a:r>
              <a:rPr lang="en-US" dirty="0"/>
              <a:t>A single transaction may involve any number of retrieval operations that reads from the database and any number of update operations.</a:t>
            </a:r>
          </a:p>
          <a:p>
            <a:pPr algn="just"/>
            <a:endParaRPr lang="en-US" dirty="0"/>
          </a:p>
          <a:p>
            <a:pPr algn="just"/>
            <a:r>
              <a:rPr lang="en-US" dirty="0"/>
              <a:t>A large number of commercial applications running against relational databases in the Online Transaction Processing(OLTP) systems are executing transactions at rates several hundreds per second.</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27</a:t>
            </a:fld>
            <a:endParaRPr lang="en-US"/>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a:noFill/>
        </p:spPr>
        <p:txBody>
          <a:bodyPr/>
          <a:lstStyle/>
          <a:p>
            <a:pPr eaLnBrk="1" hangingPunct="1"/>
            <a:r>
              <a:rPr lang="en-US" sz="3200"/>
              <a:t>Relational Algebra Overview</a:t>
            </a:r>
          </a:p>
        </p:txBody>
      </p:sp>
      <p:sp>
        <p:nvSpPr>
          <p:cNvPr id="6148" name="Rectangle 5"/>
          <p:cNvSpPr>
            <a:spLocks noGrp="1" noChangeArrowheads="1"/>
          </p:cNvSpPr>
          <p:nvPr>
            <p:ph idx="1"/>
          </p:nvPr>
        </p:nvSpPr>
        <p:spPr/>
        <p:txBody>
          <a:bodyPr/>
          <a:lstStyle/>
          <a:p>
            <a:pPr eaLnBrk="1" hangingPunct="1"/>
            <a:r>
              <a:rPr lang="en-US"/>
              <a:t>Relational algebra is the basic set of operations for the relational model</a:t>
            </a:r>
          </a:p>
          <a:p>
            <a:pPr eaLnBrk="1" hangingPunct="1"/>
            <a:r>
              <a:rPr lang="en-US" sz="2700"/>
              <a:t>These operations enable a user to specify </a:t>
            </a:r>
            <a:r>
              <a:rPr lang="en-US" sz="2700" b="1"/>
              <a:t>basic retrieval requests</a:t>
            </a:r>
            <a:r>
              <a:rPr lang="en-US" sz="2700"/>
              <a:t> (or </a:t>
            </a:r>
            <a:r>
              <a:rPr lang="en-US" sz="2700" b="1"/>
              <a:t>queries</a:t>
            </a:r>
            <a:r>
              <a:rPr lang="en-US" sz="2700"/>
              <a:t>)</a:t>
            </a:r>
          </a:p>
          <a:p>
            <a:pPr eaLnBrk="1" hangingPunct="1"/>
            <a:r>
              <a:rPr lang="en-US"/>
              <a:t>The result of an operation is a </a:t>
            </a:r>
            <a:r>
              <a:rPr lang="en-US" i="1"/>
              <a:t>new relation</a:t>
            </a:r>
            <a:r>
              <a:rPr lang="en-US"/>
              <a:t>, which may have been formed from one or more </a:t>
            </a:r>
            <a:r>
              <a:rPr lang="en-US" i="1"/>
              <a:t>input</a:t>
            </a:r>
            <a:r>
              <a:rPr lang="en-US"/>
              <a:t> relations</a:t>
            </a:r>
          </a:p>
          <a:p>
            <a:pPr lvl="1" eaLnBrk="1" hangingPunct="1"/>
            <a:r>
              <a:rPr lang="en-US"/>
              <a:t>This property makes the algebra “closed” (all objects in relational algebra are relations)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28</a:t>
            </a:fld>
            <a:endParaRPr lang="en-US"/>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noFill/>
        </p:spPr>
        <p:txBody>
          <a:bodyPr/>
          <a:lstStyle/>
          <a:p>
            <a:pPr eaLnBrk="1" hangingPunct="1"/>
            <a:r>
              <a:rPr lang="en-US" sz="3200"/>
              <a:t>Relational Algebra Overview (continued)</a:t>
            </a:r>
          </a:p>
        </p:txBody>
      </p:sp>
      <p:sp>
        <p:nvSpPr>
          <p:cNvPr id="7172" name="Rectangle 3"/>
          <p:cNvSpPr>
            <a:spLocks noGrp="1" noChangeArrowheads="1"/>
          </p:cNvSpPr>
          <p:nvPr>
            <p:ph idx="1"/>
          </p:nvPr>
        </p:nvSpPr>
        <p:spPr/>
        <p:txBody>
          <a:bodyPr/>
          <a:lstStyle/>
          <a:p>
            <a:pPr eaLnBrk="1" hangingPunct="1"/>
            <a:r>
              <a:rPr lang="en-US"/>
              <a:t>The </a:t>
            </a:r>
            <a:r>
              <a:rPr lang="en-US" b="1"/>
              <a:t>algebra operations</a:t>
            </a:r>
            <a:r>
              <a:rPr lang="en-US"/>
              <a:t> thus produce new relations</a:t>
            </a:r>
          </a:p>
          <a:p>
            <a:pPr lvl="1" eaLnBrk="1" hangingPunct="1"/>
            <a:r>
              <a:rPr lang="en-US"/>
              <a:t>These can be further manipulated using operations of the same algebra</a:t>
            </a:r>
          </a:p>
          <a:p>
            <a:pPr eaLnBrk="1" hangingPunct="1"/>
            <a:r>
              <a:rPr lang="en-US"/>
              <a:t>A sequence of relational algebra operations forms a </a:t>
            </a:r>
            <a:r>
              <a:rPr lang="en-US" b="1"/>
              <a:t>relational algebra expression</a:t>
            </a:r>
          </a:p>
          <a:p>
            <a:pPr lvl="1" eaLnBrk="1" hangingPunct="1"/>
            <a:r>
              <a:rPr lang="en-US" sz="2500"/>
              <a:t>The result of a relational algebra expression is also a relation that represents the result of a database query (or retrieval request)</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29</a:t>
            </a:fld>
            <a:endParaRPr lang="en-US"/>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2800" dirty="0"/>
              <a:t>Domains, Attributes, Tuples and Relations</a:t>
            </a:r>
          </a:p>
        </p:txBody>
      </p:sp>
      <p:sp>
        <p:nvSpPr>
          <p:cNvPr id="2" name="Content Placeholder 1"/>
          <p:cNvSpPr>
            <a:spLocks noGrp="1"/>
          </p:cNvSpPr>
          <p:nvPr>
            <p:ph idx="1"/>
          </p:nvPr>
        </p:nvSpPr>
        <p:spPr/>
        <p:txBody>
          <a:bodyPr>
            <a:normAutofit fontScale="92500" lnSpcReduction="10000"/>
          </a:bodyPr>
          <a:lstStyle/>
          <a:p>
            <a:pPr algn="just"/>
            <a:r>
              <a:rPr lang="en-US" dirty="0"/>
              <a:t>Domain</a:t>
            </a:r>
          </a:p>
          <a:p>
            <a:pPr lvl="1" algn="just"/>
            <a:r>
              <a:rPr lang="en-US" dirty="0"/>
              <a:t>A </a:t>
            </a:r>
            <a:r>
              <a:rPr lang="en-US" b="1" dirty="0"/>
              <a:t>domain</a:t>
            </a:r>
            <a:r>
              <a:rPr lang="en-US" dirty="0"/>
              <a:t> D is a set of atomic values.</a:t>
            </a:r>
          </a:p>
          <a:p>
            <a:pPr lvl="1" algn="just"/>
            <a:r>
              <a:rPr lang="en-US" dirty="0"/>
              <a:t>Atomic means that each value in the domain is indivisible as far as the relational model is concerned.</a:t>
            </a:r>
          </a:p>
          <a:p>
            <a:pPr algn="just"/>
            <a:r>
              <a:rPr lang="en-US" dirty="0"/>
              <a:t>Relation Schema</a:t>
            </a:r>
          </a:p>
          <a:p>
            <a:pPr lvl="1" algn="just"/>
            <a:r>
              <a:rPr lang="en-US" b="1" dirty="0"/>
              <a:t>Relation schema</a:t>
            </a:r>
            <a:r>
              <a:rPr lang="en-US" dirty="0"/>
              <a:t> </a:t>
            </a:r>
            <a:r>
              <a:rPr lang="en-US" i="1" dirty="0"/>
              <a:t>R</a:t>
            </a:r>
            <a:r>
              <a:rPr lang="en-US" dirty="0"/>
              <a:t>, denoted by </a:t>
            </a:r>
            <a:r>
              <a:rPr lang="en-US" i="1" dirty="0"/>
              <a:t>R</a:t>
            </a:r>
            <a:r>
              <a:rPr lang="en-US" dirty="0"/>
              <a:t> (A</a:t>
            </a:r>
            <a:r>
              <a:rPr lang="en-US" baseline="-25000" dirty="0"/>
              <a:t>1</a:t>
            </a:r>
            <a:r>
              <a:rPr lang="en-US" dirty="0"/>
              <a:t>, A</a:t>
            </a:r>
            <a:r>
              <a:rPr lang="en-US" baseline="-25000" dirty="0"/>
              <a:t>2</a:t>
            </a:r>
            <a:r>
              <a:rPr lang="en-US" dirty="0"/>
              <a:t>, .....A</a:t>
            </a:r>
            <a:r>
              <a:rPr lang="en-US" baseline="-25000" dirty="0"/>
              <a:t>n</a:t>
            </a:r>
            <a:r>
              <a:rPr lang="en-US" dirty="0"/>
              <a:t>) is made up of a relation name R and a list of attributes A</a:t>
            </a:r>
            <a:r>
              <a:rPr lang="en-US" baseline="-25000" dirty="0"/>
              <a:t>1</a:t>
            </a:r>
            <a:r>
              <a:rPr lang="en-US" dirty="0"/>
              <a:t>, A</a:t>
            </a:r>
            <a:r>
              <a:rPr lang="en-US" baseline="-25000" dirty="0"/>
              <a:t>2</a:t>
            </a:r>
            <a:r>
              <a:rPr lang="en-US" dirty="0"/>
              <a:t>, …, A</a:t>
            </a:r>
            <a:r>
              <a:rPr lang="en-US" baseline="-25000" dirty="0"/>
              <a:t>n</a:t>
            </a:r>
          </a:p>
          <a:p>
            <a:pPr lvl="1" algn="just"/>
            <a:r>
              <a:rPr lang="en-US" dirty="0"/>
              <a:t>Each </a:t>
            </a:r>
            <a:r>
              <a:rPr lang="en-US" b="1" dirty="0"/>
              <a:t>attribute</a:t>
            </a:r>
            <a:r>
              <a:rPr lang="en-US" dirty="0"/>
              <a:t> A</a:t>
            </a:r>
            <a:r>
              <a:rPr lang="en-US" baseline="-25000" dirty="0"/>
              <a:t>i </a:t>
            </a:r>
            <a:r>
              <a:rPr lang="en-US" dirty="0"/>
              <a:t>is a name of a role played by some domain D in the relation schema R.</a:t>
            </a:r>
          </a:p>
          <a:p>
            <a:pPr lvl="1" algn="just"/>
            <a:r>
              <a:rPr lang="en-US" dirty="0"/>
              <a:t>D is called the domain of A</a:t>
            </a:r>
            <a:r>
              <a:rPr lang="en-US" baseline="-25000" dirty="0"/>
              <a:t>i</a:t>
            </a:r>
            <a:r>
              <a:rPr lang="en-US" dirty="0"/>
              <a:t> and is denoted by </a:t>
            </a:r>
            <a:r>
              <a:rPr lang="en-US" b="1" dirty="0"/>
              <a:t>dom(A</a:t>
            </a:r>
            <a:r>
              <a:rPr lang="en-US" b="1" baseline="-25000" dirty="0"/>
              <a:t>i</a:t>
            </a:r>
            <a:r>
              <a:rPr lang="en-US" b="1" dirty="0"/>
              <a:t>)</a:t>
            </a:r>
            <a:r>
              <a:rPr lang="en-US" dirty="0"/>
              <a:t>.</a:t>
            </a:r>
          </a:p>
          <a:p>
            <a:pPr algn="just"/>
            <a:r>
              <a:rPr lang="en-US" dirty="0"/>
              <a:t>Degree of the relation</a:t>
            </a:r>
          </a:p>
          <a:p>
            <a:pPr lvl="1" algn="just"/>
            <a:r>
              <a:rPr lang="en-US" dirty="0"/>
              <a:t>The </a:t>
            </a:r>
            <a:r>
              <a:rPr lang="en-US" b="1" dirty="0"/>
              <a:t>degree</a:t>
            </a:r>
            <a:r>
              <a:rPr lang="en-US" dirty="0"/>
              <a:t> or </a:t>
            </a:r>
            <a:r>
              <a:rPr lang="en-US" b="1" dirty="0"/>
              <a:t>arity</a:t>
            </a:r>
            <a:r>
              <a:rPr lang="en-US" dirty="0"/>
              <a:t> of a relation is the number of attributes n of its relation schema.</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3</a:t>
            </a:fld>
            <a:endParaRPr lang="en-US"/>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noFill/>
        </p:spPr>
        <p:txBody>
          <a:bodyPr/>
          <a:lstStyle/>
          <a:p>
            <a:pPr eaLnBrk="1" hangingPunct="1"/>
            <a:r>
              <a:rPr lang="en-US" sz="3200"/>
              <a:t>Relational Algebra Overview</a:t>
            </a:r>
          </a:p>
        </p:txBody>
      </p:sp>
      <p:sp>
        <p:nvSpPr>
          <p:cNvPr id="8196" name="Rectangle 3"/>
          <p:cNvSpPr>
            <a:spLocks noGrp="1" noChangeArrowheads="1"/>
          </p:cNvSpPr>
          <p:nvPr>
            <p:ph idx="1"/>
          </p:nvPr>
        </p:nvSpPr>
        <p:spPr/>
        <p:txBody>
          <a:bodyPr>
            <a:normAutofit fontScale="77500" lnSpcReduction="20000"/>
          </a:bodyPr>
          <a:lstStyle/>
          <a:p>
            <a:pPr eaLnBrk="1" hangingPunct="1">
              <a:lnSpc>
                <a:spcPct val="80000"/>
              </a:lnSpc>
            </a:pPr>
            <a:r>
              <a:rPr lang="en-US" sz="2000"/>
              <a:t>Relational Algebra consists of several groups of operations</a:t>
            </a:r>
          </a:p>
          <a:p>
            <a:pPr lvl="1" eaLnBrk="1" hangingPunct="1">
              <a:lnSpc>
                <a:spcPct val="80000"/>
              </a:lnSpc>
            </a:pPr>
            <a:r>
              <a:rPr lang="en-US" sz="2000"/>
              <a:t>Unary Relational Operations</a:t>
            </a:r>
          </a:p>
          <a:p>
            <a:pPr lvl="2" eaLnBrk="1" hangingPunct="1">
              <a:lnSpc>
                <a:spcPct val="80000"/>
              </a:lnSpc>
            </a:pPr>
            <a:r>
              <a:rPr lang="en-US" sz="1800"/>
              <a:t>SELECT (symbol: </a:t>
            </a:r>
            <a:r>
              <a:rPr lang="en-US" b="1">
                <a:latin typeface="Symbol" pitchFamily="71" charset="2"/>
              </a:rPr>
              <a:t></a:t>
            </a:r>
            <a:r>
              <a:rPr lang="en-US" sz="1800"/>
              <a:t> (sigma))</a:t>
            </a:r>
          </a:p>
          <a:p>
            <a:pPr lvl="2" eaLnBrk="1" hangingPunct="1">
              <a:lnSpc>
                <a:spcPct val="80000"/>
              </a:lnSpc>
            </a:pPr>
            <a:r>
              <a:rPr lang="en-US" sz="1800"/>
              <a:t>PROJECT (symbol: </a:t>
            </a:r>
            <a:r>
              <a:rPr lang="en-US" sz="1800" b="1">
                <a:latin typeface="Symbol" pitchFamily="71" charset="2"/>
              </a:rPr>
              <a:t> </a:t>
            </a:r>
            <a:r>
              <a:rPr lang="en-US" sz="1800"/>
              <a:t>(pi))</a:t>
            </a:r>
          </a:p>
          <a:p>
            <a:pPr lvl="2" eaLnBrk="1" hangingPunct="1">
              <a:lnSpc>
                <a:spcPct val="80000"/>
              </a:lnSpc>
            </a:pPr>
            <a:r>
              <a:rPr lang="en-US" sz="1800"/>
              <a:t>RENAME (symbol: </a:t>
            </a:r>
            <a:r>
              <a:rPr lang="en-US" sz="1800" b="1">
                <a:sym typeface="Symbol" pitchFamily="71" charset="2"/>
              </a:rPr>
              <a:t></a:t>
            </a:r>
            <a:r>
              <a:rPr lang="en-US" sz="1800">
                <a:sym typeface="Symbol" pitchFamily="71" charset="2"/>
              </a:rPr>
              <a:t> </a:t>
            </a:r>
            <a:r>
              <a:rPr lang="en-US" sz="1800"/>
              <a:t>(rho))</a:t>
            </a:r>
          </a:p>
          <a:p>
            <a:pPr lvl="1" eaLnBrk="1" hangingPunct="1">
              <a:lnSpc>
                <a:spcPct val="80000"/>
              </a:lnSpc>
            </a:pPr>
            <a:r>
              <a:rPr lang="en-US" sz="2000"/>
              <a:t>Relational Algebra Operations From Set Theory</a:t>
            </a:r>
          </a:p>
          <a:p>
            <a:pPr lvl="2" eaLnBrk="1" hangingPunct="1">
              <a:lnSpc>
                <a:spcPct val="80000"/>
              </a:lnSpc>
            </a:pPr>
            <a:r>
              <a:rPr lang="en-US" sz="1800"/>
              <a:t>UNION ( </a:t>
            </a:r>
            <a:r>
              <a:rPr lang="en-US" sz="1800" b="1">
                <a:latin typeface="Symbol" pitchFamily="71" charset="2"/>
              </a:rPr>
              <a:t></a:t>
            </a:r>
            <a:r>
              <a:rPr lang="en-US" sz="1800"/>
              <a:t> ), INTERSECTION ( </a:t>
            </a:r>
            <a:r>
              <a:rPr lang="en-US" sz="1800" b="1">
                <a:latin typeface="Symbol" pitchFamily="71" charset="2"/>
              </a:rPr>
              <a:t></a:t>
            </a:r>
            <a:r>
              <a:rPr lang="en-US" sz="1800">
                <a:latin typeface="Symbol" pitchFamily="71" charset="2"/>
              </a:rPr>
              <a:t> </a:t>
            </a:r>
            <a:r>
              <a:rPr lang="en-US" sz="1800"/>
              <a:t>), DIFFERENCE (or MINUS, </a:t>
            </a:r>
            <a:r>
              <a:rPr lang="en-US" sz="1800" b="1"/>
              <a:t>–</a:t>
            </a:r>
            <a:r>
              <a:rPr lang="en-US" sz="1800"/>
              <a:t> )</a:t>
            </a:r>
          </a:p>
          <a:p>
            <a:pPr lvl="2" eaLnBrk="1" hangingPunct="1">
              <a:lnSpc>
                <a:spcPct val="80000"/>
              </a:lnSpc>
            </a:pPr>
            <a:r>
              <a:rPr lang="en-US" sz="1800"/>
              <a:t>CARTESIAN PRODUCT ( </a:t>
            </a:r>
            <a:r>
              <a:rPr lang="en-US" sz="1800" b="1"/>
              <a:t>x</a:t>
            </a:r>
            <a:r>
              <a:rPr lang="en-US" sz="1800"/>
              <a:t> )</a:t>
            </a:r>
          </a:p>
          <a:p>
            <a:pPr lvl="1" eaLnBrk="1" hangingPunct="1">
              <a:lnSpc>
                <a:spcPct val="80000"/>
              </a:lnSpc>
            </a:pPr>
            <a:r>
              <a:rPr lang="en-US" sz="2000"/>
              <a:t>Binary Relational Operations</a:t>
            </a:r>
          </a:p>
          <a:p>
            <a:pPr lvl="2" eaLnBrk="1" hangingPunct="1">
              <a:lnSpc>
                <a:spcPct val="80000"/>
              </a:lnSpc>
            </a:pPr>
            <a:r>
              <a:rPr lang="en-US" sz="1800"/>
              <a:t>JOIN (several variations of JOIN exist)</a:t>
            </a:r>
          </a:p>
          <a:p>
            <a:pPr lvl="2" eaLnBrk="1" hangingPunct="1">
              <a:lnSpc>
                <a:spcPct val="80000"/>
              </a:lnSpc>
            </a:pPr>
            <a:r>
              <a:rPr lang="en-US" sz="1800"/>
              <a:t>DIVISION</a:t>
            </a:r>
          </a:p>
          <a:p>
            <a:pPr lvl="1" eaLnBrk="1" hangingPunct="1">
              <a:lnSpc>
                <a:spcPct val="80000"/>
              </a:lnSpc>
            </a:pPr>
            <a:r>
              <a:rPr lang="en-US" sz="2000"/>
              <a:t>Additional Relational Operations</a:t>
            </a:r>
          </a:p>
          <a:p>
            <a:pPr lvl="2" eaLnBrk="1" hangingPunct="1">
              <a:lnSpc>
                <a:spcPct val="80000"/>
              </a:lnSpc>
            </a:pPr>
            <a:r>
              <a:rPr lang="en-US" sz="1800"/>
              <a:t>OUTER JOINS, OUTER UNION</a:t>
            </a:r>
          </a:p>
          <a:p>
            <a:pPr lvl="2" eaLnBrk="1" hangingPunct="1">
              <a:lnSpc>
                <a:spcPct val="80000"/>
              </a:lnSpc>
            </a:pPr>
            <a:r>
              <a:rPr lang="en-US" sz="1800"/>
              <a:t>AGGREGATE FUNCTIONS (These compute summary of information: for example, SUM, COUNT, AVG, MIN, MAX)</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30</a:t>
            </a:fld>
            <a:endParaRPr lang="en-US"/>
          </a:p>
        </p:txBody>
      </p:sp>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noFill/>
        </p:spPr>
        <p:txBody>
          <a:bodyPr/>
          <a:lstStyle/>
          <a:p>
            <a:pPr eaLnBrk="1" hangingPunct="1"/>
            <a:r>
              <a:rPr lang="en-US" sz="3200"/>
              <a:t>Database State for COMPANY</a:t>
            </a:r>
          </a:p>
        </p:txBody>
      </p:sp>
      <p:sp>
        <p:nvSpPr>
          <p:cNvPr id="9220" name="Rectangle 3"/>
          <p:cNvSpPr>
            <a:spLocks noGrp="1" noChangeArrowheads="1"/>
          </p:cNvSpPr>
          <p:nvPr>
            <p:ph idx="1"/>
          </p:nvPr>
        </p:nvSpPr>
        <p:spPr/>
        <p:txBody>
          <a:bodyPr/>
          <a:lstStyle/>
          <a:p>
            <a:pPr eaLnBrk="1" hangingPunct="1"/>
            <a:r>
              <a:rPr lang="en-US" sz="2000"/>
              <a:t>All examples discussed below refer to the COMPANY database shown here.</a:t>
            </a:r>
          </a:p>
          <a:p>
            <a:pPr eaLnBrk="1" hangingPunct="1"/>
            <a:endParaRPr lang="en-US" sz="2000"/>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31</a:t>
            </a:fld>
            <a:endParaRPr lang="en-US"/>
          </a:p>
        </p:txBody>
      </p:sp>
      <p:pic>
        <p:nvPicPr>
          <p:cNvPr id="9221" name="Picture 6" descr="fig05_07"/>
          <p:cNvPicPr>
            <a:picLocks noChangeAspect="1" noChangeArrowheads="1"/>
          </p:cNvPicPr>
          <p:nvPr/>
        </p:nvPicPr>
        <p:blipFill>
          <a:blip r:embed="rId3"/>
          <a:srcRect/>
          <a:stretch>
            <a:fillRect/>
          </a:stretch>
        </p:blipFill>
        <p:spPr bwMode="auto">
          <a:xfrm>
            <a:off x="2538413" y="2057400"/>
            <a:ext cx="5995987" cy="4114800"/>
          </a:xfrm>
          <a:prstGeom prst="rect">
            <a:avLst/>
          </a:prstGeom>
          <a:noFill/>
          <a:ln w="9525">
            <a:noFill/>
            <a:miter lim="800000"/>
            <a:headEnd/>
            <a:tailEnd/>
          </a:ln>
        </p:spPr>
      </p:pic>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a:noFill/>
        </p:spPr>
        <p:txBody>
          <a:bodyPr/>
          <a:lstStyle/>
          <a:p>
            <a:pPr eaLnBrk="1" hangingPunct="1"/>
            <a:r>
              <a:rPr lang="en-US" sz="3200"/>
              <a:t>Unary Relational Operations: SELECT</a:t>
            </a:r>
          </a:p>
        </p:txBody>
      </p:sp>
      <p:sp>
        <p:nvSpPr>
          <p:cNvPr id="10244" name="Rectangle 5"/>
          <p:cNvSpPr>
            <a:spLocks noGrp="1" noChangeArrowheads="1"/>
          </p:cNvSpPr>
          <p:nvPr>
            <p:ph idx="1"/>
          </p:nvPr>
        </p:nvSpPr>
        <p:spPr/>
        <p:txBody>
          <a:bodyPr>
            <a:normAutofit fontScale="77500" lnSpcReduction="20000"/>
          </a:bodyPr>
          <a:lstStyle/>
          <a:p>
            <a:pPr eaLnBrk="1" hangingPunct="1">
              <a:lnSpc>
                <a:spcPct val="90000"/>
              </a:lnSpc>
            </a:pPr>
            <a:r>
              <a:rPr lang="en-US" sz="2000"/>
              <a:t>The SELECT operation (denoted by </a:t>
            </a:r>
            <a:r>
              <a:rPr lang="en-US" b="1">
                <a:latin typeface="Symbol" pitchFamily="71" charset="2"/>
              </a:rPr>
              <a:t></a:t>
            </a:r>
            <a:r>
              <a:rPr lang="en-US" sz="2000"/>
              <a:t> (sigma)) is used to select a </a:t>
            </a:r>
            <a:r>
              <a:rPr lang="en-US" sz="2000" i="1"/>
              <a:t>subset</a:t>
            </a:r>
            <a:r>
              <a:rPr lang="en-US" sz="2000"/>
              <a:t> of the tuples from a relation based on a </a:t>
            </a:r>
            <a:r>
              <a:rPr lang="en-US" sz="2000" b="1"/>
              <a:t>selection condition</a:t>
            </a:r>
            <a:r>
              <a:rPr lang="en-US" sz="2000"/>
              <a:t>.</a:t>
            </a:r>
          </a:p>
          <a:p>
            <a:pPr lvl="1" eaLnBrk="1" hangingPunct="1">
              <a:lnSpc>
                <a:spcPct val="90000"/>
              </a:lnSpc>
            </a:pPr>
            <a:r>
              <a:rPr lang="en-US" sz="2200"/>
              <a:t>The selection condition acts as a </a:t>
            </a:r>
            <a:r>
              <a:rPr lang="en-US" sz="2200" b="1"/>
              <a:t>filter</a:t>
            </a:r>
          </a:p>
          <a:p>
            <a:pPr lvl="1" eaLnBrk="1" hangingPunct="1">
              <a:lnSpc>
                <a:spcPct val="90000"/>
              </a:lnSpc>
            </a:pPr>
            <a:r>
              <a:rPr lang="en-US" sz="2200"/>
              <a:t>Keeps only those tuples that satisfy the qualifying condition</a:t>
            </a:r>
          </a:p>
          <a:p>
            <a:pPr lvl="1" eaLnBrk="1" hangingPunct="1">
              <a:lnSpc>
                <a:spcPct val="90000"/>
              </a:lnSpc>
            </a:pPr>
            <a:r>
              <a:rPr lang="en-US" sz="2200"/>
              <a:t>Tuples satisfying the condition are </a:t>
            </a:r>
            <a:r>
              <a:rPr lang="en-US" sz="2200" i="1"/>
              <a:t>selected</a:t>
            </a:r>
            <a:r>
              <a:rPr lang="en-US" sz="2200"/>
              <a:t> whereas the other tuples are discarded (</a:t>
            </a:r>
            <a:r>
              <a:rPr lang="en-US" sz="2200" i="1"/>
              <a:t>filtered out</a:t>
            </a:r>
            <a:r>
              <a:rPr lang="en-US" sz="2200"/>
              <a:t>)</a:t>
            </a:r>
          </a:p>
          <a:p>
            <a:pPr eaLnBrk="1" hangingPunct="1">
              <a:lnSpc>
                <a:spcPct val="90000"/>
              </a:lnSpc>
            </a:pPr>
            <a:r>
              <a:rPr lang="en-US" sz="2000"/>
              <a:t>Examples: </a:t>
            </a:r>
          </a:p>
          <a:p>
            <a:pPr lvl="1" eaLnBrk="1" hangingPunct="1">
              <a:lnSpc>
                <a:spcPct val="90000"/>
              </a:lnSpc>
            </a:pPr>
            <a:r>
              <a:rPr lang="en-US" sz="2000"/>
              <a:t>Select the EMPLOYEE tuples whose department number is 4:</a:t>
            </a:r>
          </a:p>
          <a:p>
            <a:pPr algn="ctr" eaLnBrk="1" hangingPunct="1">
              <a:lnSpc>
                <a:spcPct val="90000"/>
              </a:lnSpc>
              <a:buFont typeface="Wingdings" pitchFamily="2" charset="2"/>
              <a:buNone/>
            </a:pPr>
            <a:r>
              <a:rPr lang="en-US" b="1">
                <a:latin typeface="Symbol" pitchFamily="71" charset="2"/>
              </a:rPr>
              <a:t></a:t>
            </a:r>
            <a:r>
              <a:rPr lang="en-US" sz="2000"/>
              <a:t> </a:t>
            </a:r>
            <a:r>
              <a:rPr lang="en-US" sz="2000" baseline="-25000"/>
              <a:t>DNO = 4</a:t>
            </a:r>
            <a:r>
              <a:rPr lang="en-US" sz="2000"/>
              <a:t> (EMPLOYEE)</a:t>
            </a:r>
          </a:p>
          <a:p>
            <a:pPr lvl="1" eaLnBrk="1" hangingPunct="1">
              <a:lnSpc>
                <a:spcPct val="90000"/>
              </a:lnSpc>
            </a:pPr>
            <a:r>
              <a:rPr lang="en-US" sz="2000"/>
              <a:t>Select the employee tuples whose salary is greater than $30,000:</a:t>
            </a:r>
          </a:p>
          <a:p>
            <a:pPr algn="ctr" eaLnBrk="1" hangingPunct="1">
              <a:lnSpc>
                <a:spcPct val="90000"/>
              </a:lnSpc>
              <a:buFont typeface="Wingdings" pitchFamily="2" charset="2"/>
              <a:buNone/>
            </a:pPr>
            <a:r>
              <a:rPr lang="en-US" b="1">
                <a:latin typeface="Symbol" pitchFamily="71" charset="2"/>
              </a:rPr>
              <a:t></a:t>
            </a:r>
            <a:r>
              <a:rPr lang="en-US" sz="2000"/>
              <a:t> </a:t>
            </a:r>
            <a:r>
              <a:rPr lang="en-US" sz="2000" baseline="-25000"/>
              <a:t>SALARY &gt; 30,000</a:t>
            </a:r>
            <a:r>
              <a:rPr lang="en-US" sz="2000"/>
              <a:t> (EMPLOYEE)</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32</a:t>
            </a:fld>
            <a:endParaRPr lang="en-US"/>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a:lstStyle/>
          <a:p>
            <a:pPr eaLnBrk="1" hangingPunct="1"/>
            <a:r>
              <a:rPr lang="en-US" sz="3200"/>
              <a:t>Unary Relational Operations: SELECT</a:t>
            </a:r>
          </a:p>
        </p:txBody>
      </p:sp>
      <p:sp>
        <p:nvSpPr>
          <p:cNvPr id="11268" name="Rectangle 3"/>
          <p:cNvSpPr>
            <a:spLocks noGrp="1" noChangeArrowheads="1"/>
          </p:cNvSpPr>
          <p:nvPr>
            <p:ph idx="1"/>
          </p:nvPr>
        </p:nvSpPr>
        <p:spPr/>
        <p:txBody>
          <a:bodyPr>
            <a:normAutofit lnSpcReduction="10000"/>
          </a:bodyPr>
          <a:lstStyle/>
          <a:p>
            <a:pPr lvl="1" eaLnBrk="1" hangingPunct="1"/>
            <a:r>
              <a:rPr lang="en-US" sz="2800"/>
              <a:t>In general, the </a:t>
            </a:r>
            <a:r>
              <a:rPr lang="en-US" sz="2800" i="1"/>
              <a:t>select</a:t>
            </a:r>
            <a:r>
              <a:rPr lang="en-US" sz="2800"/>
              <a:t> operation is denoted by </a:t>
            </a:r>
            <a:r>
              <a:rPr lang="en-US" sz="3600" b="1">
                <a:latin typeface="Symbol" pitchFamily="71" charset="2"/>
              </a:rPr>
              <a:t></a:t>
            </a:r>
            <a:r>
              <a:rPr lang="en-US" sz="2800"/>
              <a:t> </a:t>
            </a:r>
            <a:r>
              <a:rPr lang="en-US" sz="2800" baseline="-25000"/>
              <a:t>&lt;selection condition&gt;</a:t>
            </a:r>
            <a:r>
              <a:rPr lang="en-US" sz="2800"/>
              <a:t>(R) where</a:t>
            </a:r>
          </a:p>
          <a:p>
            <a:pPr lvl="2" eaLnBrk="1" hangingPunct="1"/>
            <a:r>
              <a:rPr lang="en-US"/>
              <a:t>the symbol </a:t>
            </a:r>
            <a:r>
              <a:rPr lang="en-US" sz="3200" b="1">
                <a:latin typeface="Symbol" pitchFamily="71" charset="2"/>
              </a:rPr>
              <a:t></a:t>
            </a:r>
            <a:r>
              <a:rPr lang="en-US"/>
              <a:t> (sigma) is used to denote the </a:t>
            </a:r>
            <a:r>
              <a:rPr lang="en-US" i="1"/>
              <a:t>select</a:t>
            </a:r>
            <a:r>
              <a:rPr lang="en-US"/>
              <a:t> operator</a:t>
            </a:r>
          </a:p>
          <a:p>
            <a:pPr lvl="2" eaLnBrk="1" hangingPunct="1"/>
            <a:r>
              <a:rPr lang="en-US"/>
              <a:t>the selection condition is a Boolean (conditional) expression specified on the attributes of relation R</a:t>
            </a:r>
          </a:p>
          <a:p>
            <a:pPr lvl="2" eaLnBrk="1" hangingPunct="1"/>
            <a:r>
              <a:rPr lang="en-US"/>
              <a:t>tuples that make the condition </a:t>
            </a:r>
            <a:r>
              <a:rPr lang="en-US" b="1"/>
              <a:t>true </a:t>
            </a:r>
            <a:r>
              <a:rPr lang="en-US"/>
              <a:t>are selected</a:t>
            </a:r>
          </a:p>
          <a:p>
            <a:pPr lvl="3" eaLnBrk="1" hangingPunct="1"/>
            <a:r>
              <a:rPr lang="en-US"/>
              <a:t>appear in the result of the operation</a:t>
            </a:r>
          </a:p>
          <a:p>
            <a:pPr lvl="2" eaLnBrk="1" hangingPunct="1"/>
            <a:r>
              <a:rPr lang="en-US"/>
              <a:t>tuples that make the condition </a:t>
            </a:r>
            <a:r>
              <a:rPr lang="en-US" b="1"/>
              <a:t>false </a:t>
            </a:r>
            <a:r>
              <a:rPr lang="en-US"/>
              <a:t>are filtered out</a:t>
            </a:r>
          </a:p>
          <a:p>
            <a:pPr lvl="3" eaLnBrk="1" hangingPunct="1"/>
            <a:r>
              <a:rPr lang="en-US"/>
              <a:t>discarded from the result of the operation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33</a:t>
            </a:fld>
            <a:endParaRPr lang="en-US"/>
          </a:p>
        </p:txBody>
      </p:sp>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a:noFill/>
        </p:spPr>
        <p:txBody>
          <a:bodyPr/>
          <a:lstStyle/>
          <a:p>
            <a:pPr eaLnBrk="1" hangingPunct="1"/>
            <a:r>
              <a:rPr lang="en-US" sz="3200"/>
              <a:t>Unary Relational Operations: SELECT (contd.)</a:t>
            </a:r>
          </a:p>
        </p:txBody>
      </p:sp>
      <p:sp>
        <p:nvSpPr>
          <p:cNvPr id="12292" name="Rectangle 5"/>
          <p:cNvSpPr>
            <a:spLocks noGrp="1" noChangeArrowheads="1"/>
          </p:cNvSpPr>
          <p:nvPr>
            <p:ph idx="1"/>
          </p:nvPr>
        </p:nvSpPr>
        <p:spPr/>
        <p:txBody>
          <a:bodyPr>
            <a:normAutofit fontScale="62500" lnSpcReduction="20000"/>
          </a:bodyPr>
          <a:lstStyle/>
          <a:p>
            <a:pPr eaLnBrk="1" hangingPunct="1">
              <a:lnSpc>
                <a:spcPct val="80000"/>
              </a:lnSpc>
            </a:pPr>
            <a:r>
              <a:rPr lang="en-US" sz="2400" dirty="0"/>
              <a:t>SELECT Operation Properties</a:t>
            </a:r>
          </a:p>
          <a:p>
            <a:pPr lvl="1" eaLnBrk="1" hangingPunct="1">
              <a:lnSpc>
                <a:spcPct val="80000"/>
              </a:lnSpc>
            </a:pPr>
            <a:r>
              <a:rPr lang="en-US" sz="2100" dirty="0"/>
              <a:t>The SELECT operation </a:t>
            </a:r>
            <a:r>
              <a:rPr lang="en-US" sz="2100" dirty="0">
                <a:latin typeface="Symbol" pitchFamily="71" charset="2"/>
              </a:rPr>
              <a:t></a:t>
            </a:r>
            <a:r>
              <a:rPr lang="en-US" sz="2100" dirty="0"/>
              <a:t> </a:t>
            </a:r>
            <a:r>
              <a:rPr lang="en-US" sz="2100" baseline="-25000" dirty="0"/>
              <a:t>&lt;selection condition&gt;</a:t>
            </a:r>
            <a:r>
              <a:rPr lang="en-US" sz="2100" dirty="0"/>
              <a:t>(R) produces a relation S that has the same schema (same attributes) as R</a:t>
            </a:r>
          </a:p>
          <a:p>
            <a:pPr lvl="1" eaLnBrk="1" hangingPunct="1">
              <a:lnSpc>
                <a:spcPct val="80000"/>
              </a:lnSpc>
            </a:pPr>
            <a:endParaRPr lang="en-US" sz="2100" dirty="0"/>
          </a:p>
          <a:p>
            <a:pPr lvl="1" eaLnBrk="1" hangingPunct="1">
              <a:lnSpc>
                <a:spcPct val="80000"/>
              </a:lnSpc>
            </a:pPr>
            <a:r>
              <a:rPr lang="en-US" sz="2100" dirty="0"/>
              <a:t>SELECT </a:t>
            </a:r>
            <a:r>
              <a:rPr lang="en-US" sz="2100" dirty="0">
                <a:latin typeface="Symbol" pitchFamily="71" charset="2"/>
              </a:rPr>
              <a:t></a:t>
            </a:r>
            <a:r>
              <a:rPr lang="en-US" sz="2100" dirty="0"/>
              <a:t> is commutative:</a:t>
            </a:r>
          </a:p>
          <a:p>
            <a:pPr lvl="2" eaLnBrk="1" hangingPunct="1">
              <a:lnSpc>
                <a:spcPct val="80000"/>
              </a:lnSpc>
            </a:pPr>
            <a:r>
              <a:rPr lang="en-US" sz="2000" dirty="0">
                <a:latin typeface="Symbol" pitchFamily="71" charset="2"/>
              </a:rPr>
              <a:t></a:t>
            </a:r>
            <a:r>
              <a:rPr lang="en-US" sz="2000" dirty="0"/>
              <a:t> </a:t>
            </a:r>
            <a:r>
              <a:rPr lang="en-US" sz="2100" baseline="-25000" dirty="0"/>
              <a:t>&lt;condition1&gt;</a:t>
            </a:r>
            <a:r>
              <a:rPr lang="en-US" sz="2000" dirty="0"/>
              <a:t>(</a:t>
            </a:r>
            <a:r>
              <a:rPr lang="en-US" sz="2000" dirty="0">
                <a:latin typeface="Symbol" pitchFamily="71" charset="2"/>
              </a:rPr>
              <a:t></a:t>
            </a:r>
            <a:r>
              <a:rPr lang="en-US" sz="2000" dirty="0"/>
              <a:t> </a:t>
            </a:r>
            <a:r>
              <a:rPr lang="en-US" sz="2100" baseline="-25000" dirty="0"/>
              <a:t>&lt; condition2&gt;</a:t>
            </a:r>
            <a:r>
              <a:rPr lang="en-US" sz="2000" dirty="0"/>
              <a:t> (R)) = </a:t>
            </a:r>
            <a:r>
              <a:rPr lang="en-US" sz="2000" dirty="0">
                <a:latin typeface="Symbol" pitchFamily="71" charset="2"/>
              </a:rPr>
              <a:t></a:t>
            </a:r>
            <a:r>
              <a:rPr lang="en-US" sz="2000" dirty="0"/>
              <a:t> </a:t>
            </a:r>
            <a:r>
              <a:rPr lang="en-US" sz="2100" baseline="-25000" dirty="0"/>
              <a:t>&lt;condition2&gt;</a:t>
            </a:r>
            <a:r>
              <a:rPr lang="en-US" sz="2000" dirty="0"/>
              <a:t> (</a:t>
            </a:r>
            <a:r>
              <a:rPr lang="en-US" sz="2000" dirty="0">
                <a:latin typeface="Symbol" pitchFamily="71" charset="2"/>
              </a:rPr>
              <a:t></a:t>
            </a:r>
            <a:r>
              <a:rPr lang="en-US" sz="2000" dirty="0"/>
              <a:t> </a:t>
            </a:r>
            <a:r>
              <a:rPr lang="en-US" sz="2100" baseline="-25000" dirty="0"/>
              <a:t>&lt; condition1&gt;</a:t>
            </a:r>
            <a:r>
              <a:rPr lang="en-US" sz="2000" dirty="0"/>
              <a:t> (R))</a:t>
            </a:r>
          </a:p>
          <a:p>
            <a:pPr lvl="1" eaLnBrk="1" hangingPunct="1">
              <a:lnSpc>
                <a:spcPct val="80000"/>
              </a:lnSpc>
            </a:pPr>
            <a:endParaRPr lang="en-US" sz="2100" dirty="0"/>
          </a:p>
          <a:p>
            <a:pPr lvl="1" eaLnBrk="1" hangingPunct="1">
              <a:lnSpc>
                <a:spcPct val="80000"/>
              </a:lnSpc>
            </a:pPr>
            <a:r>
              <a:rPr lang="en-US" sz="2100" dirty="0"/>
              <a:t>Because of </a:t>
            </a:r>
            <a:r>
              <a:rPr lang="en-US" sz="2100" dirty="0" err="1"/>
              <a:t>commutativity</a:t>
            </a:r>
            <a:r>
              <a:rPr lang="en-US" sz="2100" dirty="0"/>
              <a:t> property, a cascade (sequence) of SELECT operations may be applied in any order:</a:t>
            </a:r>
          </a:p>
          <a:p>
            <a:pPr lvl="2" eaLnBrk="1" hangingPunct="1">
              <a:lnSpc>
                <a:spcPct val="80000"/>
              </a:lnSpc>
            </a:pPr>
            <a:r>
              <a:rPr lang="en-US" sz="2000" dirty="0">
                <a:latin typeface="Symbol" pitchFamily="71" charset="2"/>
              </a:rPr>
              <a:t></a:t>
            </a:r>
            <a:r>
              <a:rPr lang="en-US" sz="2000" baseline="-25000" dirty="0"/>
              <a:t>&lt;cond1&gt;</a:t>
            </a:r>
            <a:r>
              <a:rPr lang="en-US" sz="2000" dirty="0"/>
              <a:t>(</a:t>
            </a:r>
            <a:r>
              <a:rPr lang="en-US" sz="2000" dirty="0">
                <a:latin typeface="Symbol" pitchFamily="71" charset="2"/>
              </a:rPr>
              <a:t></a:t>
            </a:r>
            <a:r>
              <a:rPr lang="en-US" sz="2000" baseline="-25000" dirty="0"/>
              <a:t>&lt;cond2&gt;</a:t>
            </a:r>
            <a:r>
              <a:rPr lang="en-US" sz="2000" dirty="0"/>
              <a:t> (</a:t>
            </a:r>
            <a:r>
              <a:rPr lang="en-US" sz="2000" dirty="0">
                <a:latin typeface="Symbol" pitchFamily="71" charset="2"/>
              </a:rPr>
              <a:t></a:t>
            </a:r>
            <a:r>
              <a:rPr lang="en-US" sz="2000" baseline="-25000" dirty="0"/>
              <a:t>&lt;cond3&gt;</a:t>
            </a:r>
            <a:r>
              <a:rPr lang="en-US" sz="2000" dirty="0"/>
              <a:t> (R)) = </a:t>
            </a:r>
            <a:r>
              <a:rPr lang="en-US" sz="2000" dirty="0">
                <a:latin typeface="Symbol" pitchFamily="71" charset="2"/>
              </a:rPr>
              <a:t></a:t>
            </a:r>
            <a:r>
              <a:rPr lang="en-US" sz="2000" baseline="-25000" dirty="0"/>
              <a:t>&lt;cond2&gt;</a:t>
            </a:r>
            <a:r>
              <a:rPr lang="en-US" sz="2000" dirty="0"/>
              <a:t> (</a:t>
            </a:r>
            <a:r>
              <a:rPr lang="en-US" sz="2000" dirty="0">
                <a:latin typeface="Symbol" pitchFamily="71" charset="2"/>
              </a:rPr>
              <a:t></a:t>
            </a:r>
            <a:r>
              <a:rPr lang="en-US" sz="2000" baseline="-25000" dirty="0"/>
              <a:t>&lt;cond3&gt;</a:t>
            </a:r>
            <a:r>
              <a:rPr lang="en-US" sz="2000" dirty="0"/>
              <a:t> (</a:t>
            </a:r>
            <a:r>
              <a:rPr lang="en-US" sz="2000" dirty="0">
                <a:latin typeface="Symbol" pitchFamily="71" charset="2"/>
              </a:rPr>
              <a:t></a:t>
            </a:r>
            <a:r>
              <a:rPr lang="en-US" sz="2000" baseline="-25000" dirty="0"/>
              <a:t>&lt;cond1&gt;</a:t>
            </a:r>
            <a:r>
              <a:rPr lang="en-US" sz="2000" dirty="0"/>
              <a:t> ( R)))</a:t>
            </a:r>
          </a:p>
          <a:p>
            <a:pPr lvl="1" eaLnBrk="1" hangingPunct="1">
              <a:lnSpc>
                <a:spcPct val="80000"/>
              </a:lnSpc>
            </a:pPr>
            <a:endParaRPr lang="en-US" sz="2100" dirty="0"/>
          </a:p>
          <a:p>
            <a:pPr lvl="1" eaLnBrk="1" hangingPunct="1">
              <a:lnSpc>
                <a:spcPct val="80000"/>
              </a:lnSpc>
            </a:pPr>
            <a:r>
              <a:rPr lang="en-US" sz="2100" dirty="0"/>
              <a:t>A cascade of SELECT operations may be replaced by a single selection with a conjunction of all the conditions:</a:t>
            </a:r>
          </a:p>
          <a:p>
            <a:pPr lvl="2" eaLnBrk="1" hangingPunct="1">
              <a:lnSpc>
                <a:spcPct val="80000"/>
              </a:lnSpc>
            </a:pPr>
            <a:r>
              <a:rPr lang="en-US" sz="2000" dirty="0">
                <a:latin typeface="Symbol" pitchFamily="71" charset="2"/>
              </a:rPr>
              <a:t></a:t>
            </a:r>
            <a:r>
              <a:rPr lang="en-US" sz="2000" baseline="-25000" dirty="0"/>
              <a:t>&lt;cond1&gt;</a:t>
            </a:r>
            <a:r>
              <a:rPr lang="en-US" sz="2000" dirty="0"/>
              <a:t>(</a:t>
            </a:r>
            <a:r>
              <a:rPr lang="en-US" sz="2000" dirty="0">
                <a:latin typeface="Symbol" pitchFamily="71" charset="2"/>
              </a:rPr>
              <a:t></a:t>
            </a:r>
            <a:r>
              <a:rPr lang="en-US" sz="2000" baseline="-25000" dirty="0"/>
              <a:t>&lt; cond2&gt;</a:t>
            </a:r>
            <a:r>
              <a:rPr lang="en-US" sz="2000" dirty="0"/>
              <a:t> (</a:t>
            </a:r>
            <a:r>
              <a:rPr lang="en-US" sz="2000" dirty="0">
                <a:latin typeface="Symbol" pitchFamily="71" charset="2"/>
              </a:rPr>
              <a:t></a:t>
            </a:r>
            <a:r>
              <a:rPr lang="en-US" sz="2000" baseline="-25000" dirty="0"/>
              <a:t>&lt;cond3&gt;</a:t>
            </a:r>
            <a:r>
              <a:rPr lang="en-US" sz="2000" dirty="0"/>
              <a:t>(R)) = </a:t>
            </a:r>
            <a:r>
              <a:rPr lang="en-US" sz="2000" dirty="0">
                <a:latin typeface="Symbol" pitchFamily="71" charset="2"/>
              </a:rPr>
              <a:t></a:t>
            </a:r>
            <a:r>
              <a:rPr lang="en-US" sz="2000" baseline="-25000" dirty="0"/>
              <a:t> &lt;cond1&gt; AND &lt; cond2&gt; AND &lt; cond3&gt;</a:t>
            </a:r>
            <a:r>
              <a:rPr lang="en-US" sz="2000" dirty="0"/>
              <a:t>(R)))</a:t>
            </a:r>
          </a:p>
          <a:p>
            <a:pPr lvl="1" eaLnBrk="1" hangingPunct="1">
              <a:lnSpc>
                <a:spcPct val="80000"/>
              </a:lnSpc>
            </a:pPr>
            <a:endParaRPr lang="en-US" sz="2200" dirty="0"/>
          </a:p>
          <a:p>
            <a:pPr lvl="1" eaLnBrk="1" hangingPunct="1">
              <a:lnSpc>
                <a:spcPct val="80000"/>
              </a:lnSpc>
            </a:pPr>
            <a:r>
              <a:rPr lang="en-US" sz="2200" dirty="0"/>
              <a:t>The number of </a:t>
            </a:r>
            <a:r>
              <a:rPr lang="en-US" sz="2200" dirty="0" err="1"/>
              <a:t>tuples</a:t>
            </a:r>
            <a:r>
              <a:rPr lang="en-US" sz="2200" dirty="0"/>
              <a:t> in the result of a SELECT is less than (or equal to) the number of </a:t>
            </a:r>
            <a:r>
              <a:rPr lang="en-US" sz="2200" dirty="0" err="1"/>
              <a:t>tuples</a:t>
            </a:r>
            <a:r>
              <a:rPr lang="en-US" sz="2200" dirty="0"/>
              <a:t> in the input relation R</a:t>
            </a:r>
          </a:p>
          <a:p>
            <a:pPr lvl="1" eaLnBrk="1" hangingPunct="1">
              <a:lnSpc>
                <a:spcPct val="80000"/>
              </a:lnSpc>
            </a:pPr>
            <a:endParaRPr lang="en-US" sz="2100" dirty="0"/>
          </a:p>
          <a:p>
            <a:pPr lvl="2" eaLnBrk="1" hangingPunct="1">
              <a:lnSpc>
                <a:spcPct val="80000"/>
              </a:lnSpc>
            </a:pPr>
            <a:endParaRPr lang="en-US" sz="2000" dirty="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34</a:t>
            </a:fld>
            <a:endParaRPr lang="en-US"/>
          </a:p>
        </p:txBody>
      </p:sp>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5"/>
          <p:cNvSpPr>
            <a:spLocks noGrp="1" noChangeArrowheads="1"/>
          </p:cNvSpPr>
          <p:nvPr>
            <p:ph type="title"/>
          </p:nvPr>
        </p:nvSpPr>
        <p:spPr>
          <a:noFill/>
        </p:spPr>
        <p:txBody>
          <a:bodyPr>
            <a:normAutofit/>
          </a:bodyPr>
          <a:lstStyle/>
          <a:p>
            <a:pPr eaLnBrk="1" hangingPunct="1"/>
            <a:r>
              <a:rPr lang="en-US" sz="3200"/>
              <a:t>The following query results refer to this database state</a:t>
            </a:r>
          </a:p>
        </p:txBody>
      </p:sp>
      <p:sp>
        <p:nvSpPr>
          <p:cNvPr id="10" name="Footer Placeholder 9"/>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normAutofit/>
          </a:bodyPr>
          <a:lstStyle/>
          <a:p>
            <a:fld id="{B6F15528-21DE-4FAA-801E-634DDDAF4B2B}" type="slidenum">
              <a:rPr lang="en-US" smtClean="0"/>
              <a:pPr/>
              <a:t>35</a:t>
            </a:fld>
            <a:endParaRPr lang="en-US"/>
          </a:p>
        </p:txBody>
      </p:sp>
      <p:sp>
        <p:nvSpPr>
          <p:cNvPr id="13316"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sp>
        <p:nvSpPr>
          <p:cNvPr id="13317" name="Rectangle 8"/>
          <p:cNvSpPr>
            <a:spLocks noChangeArrowheads="1"/>
          </p:cNvSpPr>
          <p:nvPr/>
        </p:nvSpPr>
        <p:spPr bwMode="auto">
          <a:xfrm>
            <a:off x="1066800" y="2286000"/>
            <a:ext cx="7239000" cy="533400"/>
          </a:xfrm>
          <a:prstGeom prst="rect">
            <a:avLst/>
          </a:prstGeom>
          <a:solidFill>
            <a:schemeClr val="bg1"/>
          </a:solidFill>
          <a:ln w="9525">
            <a:noFill/>
            <a:miter lim="800000"/>
            <a:headEnd/>
            <a:tailEnd/>
          </a:ln>
        </p:spPr>
        <p:txBody>
          <a:bodyPr wrap="none" anchor="ctr"/>
          <a:lstStyle/>
          <a:p>
            <a:endParaRPr lang="en-US"/>
          </a:p>
        </p:txBody>
      </p:sp>
      <p:pic>
        <p:nvPicPr>
          <p:cNvPr id="13318" name="Picture 9" descr="fig05_06"/>
          <p:cNvPicPr>
            <a:picLocks noChangeAspect="1" noChangeArrowheads="1"/>
          </p:cNvPicPr>
          <p:nvPr/>
        </p:nvPicPr>
        <p:blipFill>
          <a:blip r:embed="rId3"/>
          <a:srcRect/>
          <a:stretch>
            <a:fillRect/>
          </a:stretch>
        </p:blipFill>
        <p:spPr bwMode="auto">
          <a:xfrm>
            <a:off x="2514600" y="1524000"/>
            <a:ext cx="3827463" cy="4800600"/>
          </a:xfrm>
          <a:prstGeom prst="rect">
            <a:avLst/>
          </a:prstGeom>
          <a:noFill/>
          <a:ln w="9525">
            <a:noFill/>
            <a:miter lim="800000"/>
            <a:headEnd/>
            <a:tailEnd/>
          </a:ln>
        </p:spPr>
      </p:pic>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a:noFill/>
        </p:spPr>
        <p:txBody>
          <a:bodyPr/>
          <a:lstStyle/>
          <a:p>
            <a:pPr eaLnBrk="1" hangingPunct="1"/>
            <a:r>
              <a:rPr lang="en-US" sz="3200"/>
              <a:t>Unary Relational Operations: PROJECT</a:t>
            </a:r>
          </a:p>
        </p:txBody>
      </p:sp>
      <p:sp>
        <p:nvSpPr>
          <p:cNvPr id="14340" name="Rectangle 5"/>
          <p:cNvSpPr>
            <a:spLocks noGrp="1" noChangeArrowheads="1"/>
          </p:cNvSpPr>
          <p:nvPr>
            <p:ph idx="1"/>
          </p:nvPr>
        </p:nvSpPr>
        <p:spPr/>
        <p:txBody>
          <a:bodyPr/>
          <a:lstStyle/>
          <a:p>
            <a:pPr eaLnBrk="1" hangingPunct="1">
              <a:lnSpc>
                <a:spcPct val="90000"/>
              </a:lnSpc>
            </a:pPr>
            <a:r>
              <a:rPr lang="en-US"/>
              <a:t>PROJECT Operation is denoted by </a:t>
            </a:r>
            <a:r>
              <a:rPr lang="en-US" b="1">
                <a:latin typeface="Symbol" pitchFamily="71" charset="2"/>
              </a:rPr>
              <a:t></a:t>
            </a:r>
            <a:r>
              <a:rPr lang="en-US">
                <a:latin typeface="Symbol" pitchFamily="71" charset="2"/>
              </a:rPr>
              <a:t> </a:t>
            </a:r>
            <a:r>
              <a:rPr lang="en-US"/>
              <a:t>(pi) </a:t>
            </a:r>
          </a:p>
          <a:p>
            <a:pPr eaLnBrk="1" hangingPunct="1">
              <a:lnSpc>
                <a:spcPct val="90000"/>
              </a:lnSpc>
            </a:pPr>
            <a:r>
              <a:rPr lang="en-US"/>
              <a:t>This operation keeps certain </a:t>
            </a:r>
            <a:r>
              <a:rPr lang="en-US" i="1"/>
              <a:t>columns</a:t>
            </a:r>
            <a:r>
              <a:rPr lang="en-US"/>
              <a:t> (attributes) from a relation and discards the other columns.</a:t>
            </a:r>
          </a:p>
          <a:p>
            <a:pPr lvl="1" eaLnBrk="1" hangingPunct="1">
              <a:lnSpc>
                <a:spcPct val="90000"/>
              </a:lnSpc>
            </a:pPr>
            <a:r>
              <a:rPr lang="en-US"/>
              <a:t>PROJECT creates a vertical partitioning</a:t>
            </a:r>
          </a:p>
          <a:p>
            <a:pPr lvl="2" eaLnBrk="1" hangingPunct="1">
              <a:lnSpc>
                <a:spcPct val="90000"/>
              </a:lnSpc>
            </a:pPr>
            <a:r>
              <a:rPr lang="en-US"/>
              <a:t>The list of specified columns (attributes) is kept in each tuple</a:t>
            </a:r>
          </a:p>
          <a:p>
            <a:pPr lvl="2" eaLnBrk="1" hangingPunct="1">
              <a:lnSpc>
                <a:spcPct val="90000"/>
              </a:lnSpc>
            </a:pPr>
            <a:r>
              <a:rPr lang="en-US"/>
              <a:t>The other attributes in each tuple are discarded</a:t>
            </a:r>
          </a:p>
          <a:p>
            <a:pPr eaLnBrk="1" hangingPunct="1">
              <a:lnSpc>
                <a:spcPct val="90000"/>
              </a:lnSpc>
            </a:pPr>
            <a:r>
              <a:rPr lang="en-US"/>
              <a:t>Example: To list each employee’s first and last name and salary, the following is used:</a:t>
            </a:r>
          </a:p>
          <a:p>
            <a:pPr lvl="1" algn="ctr" eaLnBrk="1" hangingPunct="1">
              <a:lnSpc>
                <a:spcPct val="90000"/>
              </a:lnSpc>
              <a:buFont typeface="Wingdings" pitchFamily="2" charset="2"/>
              <a:buNone/>
            </a:pPr>
            <a:r>
              <a:rPr lang="en-US">
                <a:latin typeface="Symbol" pitchFamily="71" charset="2"/>
              </a:rPr>
              <a:t></a:t>
            </a:r>
            <a:r>
              <a:rPr lang="en-US" baseline="-25000"/>
              <a:t>LNAME, FNAME,SALARY</a:t>
            </a:r>
            <a:r>
              <a:rPr lang="en-US"/>
              <a:t>(EMPLOYEE)</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36</a:t>
            </a:fld>
            <a:endParaRPr lang="en-US"/>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noFill/>
        </p:spPr>
        <p:txBody>
          <a:bodyPr/>
          <a:lstStyle/>
          <a:p>
            <a:pPr eaLnBrk="1" hangingPunct="1"/>
            <a:r>
              <a:rPr lang="en-US" sz="3200"/>
              <a:t>Unary Relational Operations: PROJECT (cont.)</a:t>
            </a:r>
          </a:p>
        </p:txBody>
      </p:sp>
      <p:sp>
        <p:nvSpPr>
          <p:cNvPr id="15364" name="Rectangle 3"/>
          <p:cNvSpPr>
            <a:spLocks noGrp="1" noChangeArrowheads="1"/>
          </p:cNvSpPr>
          <p:nvPr>
            <p:ph idx="1"/>
          </p:nvPr>
        </p:nvSpPr>
        <p:spPr/>
        <p:txBody>
          <a:bodyPr/>
          <a:lstStyle/>
          <a:p>
            <a:pPr eaLnBrk="1" hangingPunct="1">
              <a:lnSpc>
                <a:spcPct val="80000"/>
              </a:lnSpc>
            </a:pPr>
            <a:endParaRPr lang="en-US"/>
          </a:p>
          <a:p>
            <a:pPr eaLnBrk="1" hangingPunct="1">
              <a:lnSpc>
                <a:spcPct val="80000"/>
              </a:lnSpc>
            </a:pPr>
            <a:r>
              <a:rPr lang="en-US"/>
              <a:t>The general form of the </a:t>
            </a:r>
            <a:r>
              <a:rPr lang="en-US" i="1"/>
              <a:t>project</a:t>
            </a:r>
            <a:r>
              <a:rPr lang="en-US"/>
              <a:t> operation is:</a:t>
            </a:r>
          </a:p>
          <a:p>
            <a:pPr algn="ctr" eaLnBrk="1" hangingPunct="1">
              <a:lnSpc>
                <a:spcPct val="80000"/>
              </a:lnSpc>
              <a:buFont typeface="Wingdings" pitchFamily="2" charset="2"/>
              <a:buNone/>
            </a:pPr>
            <a:r>
              <a:rPr lang="en-US">
                <a:latin typeface="Symbol" pitchFamily="71" charset="2"/>
              </a:rPr>
              <a:t></a:t>
            </a:r>
            <a:r>
              <a:rPr lang="en-US" baseline="-25000"/>
              <a:t>&lt;attribute list&gt;</a:t>
            </a:r>
            <a:r>
              <a:rPr lang="en-US"/>
              <a:t>(R)</a:t>
            </a:r>
          </a:p>
          <a:p>
            <a:pPr lvl="1" eaLnBrk="1" hangingPunct="1">
              <a:lnSpc>
                <a:spcPct val="80000"/>
              </a:lnSpc>
            </a:pPr>
            <a:r>
              <a:rPr lang="en-US">
                <a:latin typeface="Symbol" pitchFamily="71" charset="2"/>
              </a:rPr>
              <a:t></a:t>
            </a:r>
            <a:r>
              <a:rPr lang="en-US"/>
              <a:t> (pi) is the symbol used to represent the </a:t>
            </a:r>
            <a:r>
              <a:rPr lang="en-US" i="1"/>
              <a:t>project</a:t>
            </a:r>
            <a:r>
              <a:rPr lang="en-US"/>
              <a:t> operation</a:t>
            </a:r>
          </a:p>
          <a:p>
            <a:pPr lvl="1" eaLnBrk="1" hangingPunct="1">
              <a:lnSpc>
                <a:spcPct val="80000"/>
              </a:lnSpc>
            </a:pPr>
            <a:r>
              <a:rPr lang="en-US"/>
              <a:t>&lt;attribute list&gt; is the desired list of attributes from relation R. </a:t>
            </a:r>
          </a:p>
          <a:p>
            <a:pPr eaLnBrk="1" hangingPunct="1">
              <a:lnSpc>
                <a:spcPct val="80000"/>
              </a:lnSpc>
            </a:pPr>
            <a:r>
              <a:rPr lang="en-US"/>
              <a:t>The project operation </a:t>
            </a:r>
            <a:r>
              <a:rPr lang="en-US" i="1"/>
              <a:t>removes any duplicate tuples</a:t>
            </a:r>
            <a:endParaRPr lang="en-US"/>
          </a:p>
          <a:p>
            <a:pPr lvl="1" eaLnBrk="1" hangingPunct="1">
              <a:lnSpc>
                <a:spcPct val="80000"/>
              </a:lnSpc>
            </a:pPr>
            <a:r>
              <a:rPr lang="en-US"/>
              <a:t>This is because the result of the </a:t>
            </a:r>
            <a:r>
              <a:rPr lang="en-US" i="1"/>
              <a:t>project</a:t>
            </a:r>
            <a:r>
              <a:rPr lang="en-US"/>
              <a:t> operation must be a </a:t>
            </a:r>
            <a:r>
              <a:rPr lang="en-US" i="1"/>
              <a:t>set of tuples</a:t>
            </a:r>
          </a:p>
          <a:p>
            <a:pPr lvl="2" eaLnBrk="1" hangingPunct="1">
              <a:lnSpc>
                <a:spcPct val="80000"/>
              </a:lnSpc>
            </a:pPr>
            <a:r>
              <a:rPr lang="en-US"/>
              <a:t>Mathematical sets </a:t>
            </a:r>
            <a:r>
              <a:rPr lang="en-US" i="1"/>
              <a:t>do not allow</a:t>
            </a:r>
            <a:r>
              <a:rPr lang="en-US"/>
              <a:t> duplicate elements.</a:t>
            </a:r>
          </a:p>
          <a:p>
            <a:pPr eaLnBrk="1" hangingPunct="1">
              <a:lnSpc>
                <a:spcPct val="80000"/>
              </a:lnSpc>
            </a:pPr>
            <a:endParaRPr lang="en-US"/>
          </a:p>
          <a:p>
            <a:pPr eaLnBrk="1" hangingPunct="1">
              <a:lnSpc>
                <a:spcPct val="80000"/>
              </a:lnSpc>
            </a:pPr>
            <a:endParaRPr lang="en-US"/>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37</a:t>
            </a:fld>
            <a:endParaRPr lang="en-US"/>
          </a:p>
        </p:txBody>
      </p:sp>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a:noFill/>
        </p:spPr>
        <p:txBody>
          <a:bodyPr/>
          <a:lstStyle/>
          <a:p>
            <a:pPr eaLnBrk="1" hangingPunct="1"/>
            <a:r>
              <a:rPr lang="en-US" sz="3200"/>
              <a:t>Unary Relational Operations: PROJECT (contd.)</a:t>
            </a:r>
          </a:p>
        </p:txBody>
      </p:sp>
      <p:sp>
        <p:nvSpPr>
          <p:cNvPr id="16388" name="Rectangle 5"/>
          <p:cNvSpPr>
            <a:spLocks noGrp="1" noChangeArrowheads="1"/>
          </p:cNvSpPr>
          <p:nvPr>
            <p:ph idx="1"/>
          </p:nvPr>
        </p:nvSpPr>
        <p:spPr/>
        <p:txBody>
          <a:bodyPr/>
          <a:lstStyle/>
          <a:p>
            <a:pPr eaLnBrk="1" hangingPunct="1"/>
            <a:r>
              <a:rPr lang="en-US"/>
              <a:t>PROJECT Operation Properties</a:t>
            </a:r>
          </a:p>
          <a:p>
            <a:pPr lvl="1" eaLnBrk="1" hangingPunct="1"/>
            <a:r>
              <a:rPr lang="en-US"/>
              <a:t>The number of tuples in the result of projection </a:t>
            </a:r>
            <a:r>
              <a:rPr lang="en-US">
                <a:latin typeface="Symbol" pitchFamily="71" charset="2"/>
              </a:rPr>
              <a:t></a:t>
            </a:r>
            <a:r>
              <a:rPr lang="en-US" baseline="-25000"/>
              <a:t>&lt;list&gt;</a:t>
            </a:r>
            <a:r>
              <a:rPr lang="en-US"/>
              <a:t>(R) is always less or equal to the number of tuples in R</a:t>
            </a:r>
          </a:p>
          <a:p>
            <a:pPr lvl="2" eaLnBrk="1" hangingPunct="1"/>
            <a:r>
              <a:rPr lang="en-US"/>
              <a:t>If the list of attributes includes a </a:t>
            </a:r>
            <a:r>
              <a:rPr lang="en-US" i="1"/>
              <a:t>key</a:t>
            </a:r>
            <a:r>
              <a:rPr lang="en-US"/>
              <a:t> of R, then the number of tuples in the result of PROJECT is </a:t>
            </a:r>
            <a:r>
              <a:rPr lang="en-US" i="1"/>
              <a:t>equal</a:t>
            </a:r>
            <a:r>
              <a:rPr lang="en-US"/>
              <a:t> to the number of tuples in R</a:t>
            </a:r>
          </a:p>
          <a:p>
            <a:pPr lvl="1" eaLnBrk="1" hangingPunct="1"/>
            <a:r>
              <a:rPr lang="en-US"/>
              <a:t>PROJECT is </a:t>
            </a:r>
            <a:r>
              <a:rPr lang="en-US" i="1"/>
              <a:t>not</a:t>
            </a:r>
            <a:r>
              <a:rPr lang="en-US"/>
              <a:t> commutative</a:t>
            </a:r>
          </a:p>
          <a:p>
            <a:pPr lvl="2" eaLnBrk="1" hangingPunct="1"/>
            <a:r>
              <a:rPr lang="en-US">
                <a:latin typeface="Symbol" pitchFamily="71" charset="2"/>
              </a:rPr>
              <a:t></a:t>
            </a:r>
            <a:r>
              <a:rPr lang="en-US"/>
              <a:t> </a:t>
            </a:r>
            <a:r>
              <a:rPr lang="en-US" baseline="-25000"/>
              <a:t>&lt;list1&gt;</a:t>
            </a:r>
            <a:r>
              <a:rPr lang="en-US"/>
              <a:t> (</a:t>
            </a:r>
            <a:r>
              <a:rPr lang="en-US">
                <a:latin typeface="Symbol" pitchFamily="71" charset="2"/>
              </a:rPr>
              <a:t></a:t>
            </a:r>
            <a:r>
              <a:rPr lang="en-US"/>
              <a:t> </a:t>
            </a:r>
            <a:r>
              <a:rPr lang="en-US" baseline="-25000"/>
              <a:t>&lt;list2&gt;</a:t>
            </a:r>
            <a:r>
              <a:rPr lang="en-US"/>
              <a:t> (R) ) = </a:t>
            </a:r>
            <a:r>
              <a:rPr lang="en-US">
                <a:latin typeface="Symbol" pitchFamily="71" charset="2"/>
              </a:rPr>
              <a:t></a:t>
            </a:r>
            <a:r>
              <a:rPr lang="en-US"/>
              <a:t> </a:t>
            </a:r>
            <a:r>
              <a:rPr lang="en-US" baseline="-25000"/>
              <a:t>&lt;list1&gt;</a:t>
            </a:r>
            <a:r>
              <a:rPr lang="en-US"/>
              <a:t> (R) as long as &lt;list2&gt; contains the attributes in &lt;list1&gt; </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38</a:t>
            </a:fld>
            <a:endParaRPr lang="en-US"/>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a:noFill/>
        </p:spPr>
        <p:txBody>
          <a:bodyPr>
            <a:normAutofit/>
          </a:bodyPr>
          <a:lstStyle/>
          <a:p>
            <a:pPr eaLnBrk="1" hangingPunct="1"/>
            <a:r>
              <a:rPr lang="en-US" sz="3200"/>
              <a:t>Examples of applying SELECT and PROJECT operations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39</a:t>
            </a:fld>
            <a:endParaRPr lang="en-US"/>
          </a:p>
        </p:txBody>
      </p:sp>
      <p:pic>
        <p:nvPicPr>
          <p:cNvPr id="17412" name="Picture 6" descr="fig06_01"/>
          <p:cNvPicPr>
            <a:picLocks noChangeAspect="1" noChangeArrowheads="1"/>
          </p:cNvPicPr>
          <p:nvPr/>
        </p:nvPicPr>
        <p:blipFill>
          <a:blip r:embed="rId3"/>
          <a:srcRect/>
          <a:stretch>
            <a:fillRect/>
          </a:stretch>
        </p:blipFill>
        <p:spPr bwMode="auto">
          <a:xfrm>
            <a:off x="533400" y="1676400"/>
            <a:ext cx="8077200" cy="4624388"/>
          </a:xfrm>
          <a:prstGeom prst="rect">
            <a:avLst/>
          </a:prstGeom>
          <a:noFill/>
          <a:ln w="9525">
            <a:noFill/>
            <a:miter lim="800000"/>
            <a:headEnd/>
            <a:tailEnd/>
          </a:ln>
        </p:spPr>
      </p:pic>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Contd…</a:t>
            </a:r>
          </a:p>
        </p:txBody>
      </p:sp>
      <p:sp>
        <p:nvSpPr>
          <p:cNvPr id="2" name="Content Placeholder 1"/>
          <p:cNvSpPr>
            <a:spLocks noGrp="1"/>
          </p:cNvSpPr>
          <p:nvPr>
            <p:ph idx="1"/>
          </p:nvPr>
        </p:nvSpPr>
        <p:spPr/>
        <p:txBody>
          <a:bodyPr>
            <a:normAutofit/>
          </a:bodyPr>
          <a:lstStyle/>
          <a:p>
            <a:pPr algn="just"/>
            <a:r>
              <a:rPr lang="en-US" dirty="0"/>
              <a:t>Relation </a:t>
            </a:r>
          </a:p>
          <a:p>
            <a:pPr lvl="1" algn="just"/>
            <a:r>
              <a:rPr lang="en-US" dirty="0"/>
              <a:t>A </a:t>
            </a:r>
            <a:r>
              <a:rPr lang="en-US" b="1" dirty="0"/>
              <a:t>relation </a:t>
            </a:r>
            <a:r>
              <a:rPr lang="en-US" dirty="0"/>
              <a:t>or </a:t>
            </a:r>
            <a:r>
              <a:rPr lang="en-US" b="1" dirty="0"/>
              <a:t>relation state </a:t>
            </a:r>
            <a:r>
              <a:rPr lang="en-US" dirty="0"/>
              <a:t>r of the relation schema </a:t>
            </a:r>
            <a:r>
              <a:rPr lang="en-US" i="1" dirty="0"/>
              <a:t>R</a:t>
            </a:r>
            <a:r>
              <a:rPr lang="en-US" dirty="0"/>
              <a:t> (A</a:t>
            </a:r>
            <a:r>
              <a:rPr lang="en-US" baseline="-25000" dirty="0"/>
              <a:t>1</a:t>
            </a:r>
            <a:r>
              <a:rPr lang="en-US" dirty="0"/>
              <a:t>, A</a:t>
            </a:r>
            <a:r>
              <a:rPr lang="en-US" baseline="-25000" dirty="0"/>
              <a:t>2</a:t>
            </a:r>
            <a:r>
              <a:rPr lang="en-US" dirty="0"/>
              <a:t>, .....A</a:t>
            </a:r>
            <a:r>
              <a:rPr lang="en-US" baseline="-25000" dirty="0"/>
              <a:t>n</a:t>
            </a:r>
            <a:r>
              <a:rPr lang="en-US" dirty="0"/>
              <a:t>), also denoted by r(R), is a set of n – tuples r = {t</a:t>
            </a:r>
            <a:r>
              <a:rPr lang="en-US" baseline="-25000" dirty="0"/>
              <a:t>1</a:t>
            </a:r>
            <a:r>
              <a:rPr lang="en-US" dirty="0"/>
              <a:t>, t</a:t>
            </a:r>
            <a:r>
              <a:rPr lang="en-US" baseline="-25000" dirty="0"/>
              <a:t>2</a:t>
            </a:r>
            <a:r>
              <a:rPr lang="en-US" dirty="0"/>
              <a:t>, …, t</a:t>
            </a:r>
            <a:r>
              <a:rPr lang="en-US" baseline="-25000" dirty="0"/>
              <a:t>m</a:t>
            </a:r>
            <a:r>
              <a:rPr lang="en-US" dirty="0"/>
              <a:t>}.</a:t>
            </a:r>
          </a:p>
          <a:p>
            <a:pPr lvl="1" algn="just"/>
            <a:r>
              <a:rPr lang="en-US" dirty="0"/>
              <a:t>Each </a:t>
            </a:r>
            <a:r>
              <a:rPr lang="en-US" b="1" dirty="0"/>
              <a:t>n – tuple </a:t>
            </a:r>
            <a:r>
              <a:rPr lang="en-US" dirty="0"/>
              <a:t>t is an ordered list of n values t = &lt;v</a:t>
            </a:r>
            <a:r>
              <a:rPr lang="en-US" baseline="-25000" dirty="0"/>
              <a:t>1</a:t>
            </a:r>
            <a:r>
              <a:rPr lang="en-US" dirty="0"/>
              <a:t>, v</a:t>
            </a:r>
            <a:r>
              <a:rPr lang="en-US" baseline="-25000" dirty="0"/>
              <a:t>2</a:t>
            </a:r>
            <a:r>
              <a:rPr lang="en-US" dirty="0"/>
              <a:t>, …,v</a:t>
            </a:r>
            <a:r>
              <a:rPr lang="en-US" baseline="-25000" dirty="0"/>
              <a:t>n</a:t>
            </a:r>
            <a:r>
              <a:rPr lang="en-US" dirty="0"/>
              <a:t>&gt; , where each v</a:t>
            </a:r>
            <a:r>
              <a:rPr lang="en-US" baseline="-25000" dirty="0"/>
              <a:t>i</a:t>
            </a:r>
            <a:r>
              <a:rPr lang="en-US" dirty="0"/>
              <a:t>, 1≤ i ≤ n, is an element of dom(A</a:t>
            </a:r>
            <a:r>
              <a:rPr lang="en-US" baseline="-25000" dirty="0"/>
              <a:t>i</a:t>
            </a:r>
            <a:r>
              <a:rPr lang="en-US" dirty="0"/>
              <a:t>) or is a special NULL value.</a:t>
            </a:r>
          </a:p>
          <a:p>
            <a:pPr algn="just"/>
            <a:endParaRPr lang="en-US" dirty="0"/>
          </a:p>
          <a:p>
            <a:pPr algn="just"/>
            <a:r>
              <a:rPr lang="en-US" dirty="0"/>
              <a:t>The terms relation intension for the relation schema R and relation extension for a relation state r(R) are commonly used.</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4</a:t>
            </a:fld>
            <a:endParaRPr lang="en-US"/>
          </a:p>
        </p:txBody>
      </p:sp>
    </p:spTree>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noFill/>
        </p:spPr>
        <p:txBody>
          <a:bodyPr/>
          <a:lstStyle/>
          <a:p>
            <a:pPr eaLnBrk="1" hangingPunct="1"/>
            <a:r>
              <a:rPr lang="en-US"/>
              <a:t>Relational Algebra Expressions</a:t>
            </a:r>
          </a:p>
        </p:txBody>
      </p:sp>
      <p:sp>
        <p:nvSpPr>
          <p:cNvPr id="18436" name="Rectangle 3"/>
          <p:cNvSpPr>
            <a:spLocks noGrp="1" noChangeArrowheads="1"/>
          </p:cNvSpPr>
          <p:nvPr>
            <p:ph idx="1"/>
          </p:nvPr>
        </p:nvSpPr>
        <p:spPr/>
        <p:txBody>
          <a:bodyPr/>
          <a:lstStyle/>
          <a:p>
            <a:pPr eaLnBrk="1" hangingPunct="1"/>
            <a:r>
              <a:rPr lang="en-US"/>
              <a:t>We may want to apply several relational algebra operations one after the other</a:t>
            </a:r>
          </a:p>
          <a:p>
            <a:pPr lvl="1" eaLnBrk="1" hangingPunct="1"/>
            <a:r>
              <a:rPr lang="en-US"/>
              <a:t>Either we can write the operations as a single </a:t>
            </a:r>
            <a:r>
              <a:rPr lang="en-US" b="1"/>
              <a:t>relational algebra expression</a:t>
            </a:r>
            <a:r>
              <a:rPr lang="en-US"/>
              <a:t> by nesting the operations, or</a:t>
            </a:r>
          </a:p>
          <a:p>
            <a:pPr lvl="1" eaLnBrk="1" hangingPunct="1"/>
            <a:r>
              <a:rPr lang="en-US"/>
              <a:t>We can apply one operation at a time and create </a:t>
            </a:r>
            <a:r>
              <a:rPr lang="en-US" b="1"/>
              <a:t>intermediate result relations</a:t>
            </a:r>
            <a:r>
              <a:rPr lang="en-US"/>
              <a:t>.</a:t>
            </a:r>
          </a:p>
          <a:p>
            <a:pPr eaLnBrk="1" hangingPunct="1"/>
            <a:r>
              <a:rPr lang="en-US" sz="3000"/>
              <a:t>In the latter case, we must give names to the relations that hold the intermediate results. </a:t>
            </a:r>
            <a:r>
              <a:rPr lang="en-US" sz="3100"/>
              <a:t>	</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40</a:t>
            </a:fld>
            <a:endParaRPr lang="en-US"/>
          </a:p>
        </p:txBody>
      </p:sp>
    </p:spTree>
  </p:cSld>
  <p:clrMapOvr>
    <a:masterClrMapping/>
  </p:clrMapOvr>
  <p:transition>
    <p:dissolv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noFill/>
        </p:spPr>
        <p:txBody>
          <a:bodyPr>
            <a:normAutofit fontScale="90000"/>
          </a:bodyPr>
          <a:lstStyle/>
          <a:p>
            <a:pPr eaLnBrk="1" hangingPunct="1"/>
            <a:r>
              <a:rPr lang="en-US" sz="3200"/>
              <a:t>Single expression versus sequence of relational operations (Example)</a:t>
            </a:r>
          </a:p>
        </p:txBody>
      </p:sp>
      <p:sp>
        <p:nvSpPr>
          <p:cNvPr id="19460" name="Rectangle 3"/>
          <p:cNvSpPr>
            <a:spLocks noGrp="1" noChangeArrowheads="1"/>
          </p:cNvSpPr>
          <p:nvPr>
            <p:ph idx="1"/>
          </p:nvPr>
        </p:nvSpPr>
        <p:spPr/>
        <p:txBody>
          <a:bodyPr>
            <a:normAutofit fontScale="85000" lnSpcReduction="20000"/>
          </a:bodyPr>
          <a:lstStyle/>
          <a:p>
            <a:pPr algn="just" eaLnBrk="1" hangingPunct="1"/>
            <a:r>
              <a:rPr lang="en-US" sz="2400" b="1" dirty="0"/>
              <a:t>To retrieve the first name, last name, and salary of all employees who work in department number 5, we must apply a select and a project operation</a:t>
            </a:r>
          </a:p>
          <a:p>
            <a:pPr eaLnBrk="1" hangingPunct="1"/>
            <a:r>
              <a:rPr lang="en-US" sz="2400" dirty="0"/>
              <a:t>We can write a </a:t>
            </a:r>
            <a:r>
              <a:rPr lang="en-US" sz="2400" i="1" dirty="0"/>
              <a:t>single relational algebra expression</a:t>
            </a:r>
            <a:r>
              <a:rPr lang="en-US" sz="2400" dirty="0"/>
              <a:t> as follows: </a:t>
            </a:r>
          </a:p>
          <a:p>
            <a:pPr lvl="1" eaLnBrk="1" hangingPunct="1"/>
            <a:r>
              <a:rPr lang="en-US" sz="2400" b="1" dirty="0">
                <a:latin typeface="Symbol" pitchFamily="71" charset="2"/>
              </a:rPr>
              <a:t></a:t>
            </a:r>
            <a:r>
              <a:rPr lang="en-US" sz="2400" baseline="-25000" dirty="0"/>
              <a:t>FNAME, LNAME, SALARY</a:t>
            </a:r>
            <a:r>
              <a:rPr lang="en-US" sz="2400" dirty="0"/>
              <a:t>(</a:t>
            </a:r>
            <a:r>
              <a:rPr lang="en-US" sz="2400" b="1" dirty="0">
                <a:latin typeface="Symbol" pitchFamily="71" charset="2"/>
              </a:rPr>
              <a:t></a:t>
            </a:r>
            <a:r>
              <a:rPr lang="en-US" sz="2400" dirty="0"/>
              <a:t> </a:t>
            </a:r>
            <a:r>
              <a:rPr lang="en-US" sz="2400" baseline="-25000" dirty="0"/>
              <a:t>DNO=5</a:t>
            </a:r>
            <a:r>
              <a:rPr lang="en-US" sz="2400" dirty="0"/>
              <a:t>(EMPLOYEE))</a:t>
            </a:r>
          </a:p>
          <a:p>
            <a:pPr eaLnBrk="1" hangingPunct="1"/>
            <a:r>
              <a:rPr lang="en-US" sz="2400" dirty="0"/>
              <a:t>OR We can explicitly show the </a:t>
            </a:r>
            <a:r>
              <a:rPr lang="en-US" sz="2400" i="1" dirty="0"/>
              <a:t>sequence of operations</a:t>
            </a:r>
            <a:r>
              <a:rPr lang="en-US" sz="2400" dirty="0"/>
              <a:t>, giving a name to each intermediate relation:</a:t>
            </a:r>
          </a:p>
          <a:p>
            <a:pPr lvl="1" eaLnBrk="1" hangingPunct="1"/>
            <a:r>
              <a:rPr lang="en-US" sz="2400" dirty="0"/>
              <a:t>DEP5_EMPS </a:t>
            </a:r>
            <a:r>
              <a:rPr lang="en-US" sz="2400" dirty="0">
                <a:sym typeface="Symbol" pitchFamily="71" charset="2"/>
              </a:rPr>
              <a:t> </a:t>
            </a:r>
            <a:r>
              <a:rPr lang="en-US" sz="2400" b="1" dirty="0">
                <a:latin typeface="Symbol" pitchFamily="71" charset="2"/>
              </a:rPr>
              <a:t></a:t>
            </a:r>
            <a:r>
              <a:rPr lang="en-US" sz="2400" dirty="0"/>
              <a:t> </a:t>
            </a:r>
            <a:r>
              <a:rPr lang="en-US" sz="2400" baseline="-25000" dirty="0"/>
              <a:t>DNO=5</a:t>
            </a:r>
            <a:r>
              <a:rPr lang="en-US" sz="2400" dirty="0"/>
              <a:t>(EMPLOYEE)</a:t>
            </a:r>
          </a:p>
          <a:p>
            <a:pPr lvl="1" eaLnBrk="1" hangingPunct="1"/>
            <a:r>
              <a:rPr lang="en-US" sz="2400" dirty="0"/>
              <a:t>RESULT </a:t>
            </a:r>
            <a:r>
              <a:rPr lang="en-US" sz="2400" dirty="0">
                <a:sym typeface="Symbol" pitchFamily="71" charset="2"/>
              </a:rPr>
              <a:t> </a:t>
            </a:r>
            <a:r>
              <a:rPr lang="en-US" sz="2400" b="1" dirty="0">
                <a:latin typeface="Symbol" pitchFamily="71" charset="2"/>
              </a:rPr>
              <a:t></a:t>
            </a:r>
            <a:r>
              <a:rPr lang="en-US" sz="2400" dirty="0"/>
              <a:t> </a:t>
            </a:r>
            <a:r>
              <a:rPr lang="en-US" sz="2400" baseline="-25000" dirty="0"/>
              <a:t>FNAME, LNAME, SALARY</a:t>
            </a:r>
            <a:r>
              <a:rPr lang="en-US" sz="2400" dirty="0"/>
              <a:t> (DEP5_EMPS)	</a:t>
            </a:r>
          </a:p>
        </p:txBody>
      </p:sp>
      <p:sp>
        <p:nvSpPr>
          <p:cNvPr id="10" name="Footer Placeholder 9"/>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normAutofit/>
          </a:bodyPr>
          <a:lstStyle/>
          <a:p>
            <a:fld id="{B6F15528-21DE-4FAA-801E-634DDDAF4B2B}" type="slidenum">
              <a:rPr lang="en-US" smtClean="0"/>
              <a:pPr/>
              <a:t>41</a:t>
            </a:fld>
            <a:endParaRPr lang="en-US"/>
          </a:p>
        </p:txBody>
      </p:sp>
    </p:spTree>
  </p:cSld>
  <p:clrMapOvr>
    <a:masterClrMapping/>
  </p:clrMapOvr>
  <p:transition>
    <p:dissolv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noFill/>
        </p:spPr>
        <p:txBody>
          <a:bodyPr/>
          <a:lstStyle/>
          <a:p>
            <a:pPr eaLnBrk="1" hangingPunct="1"/>
            <a:r>
              <a:rPr lang="en-US" sz="3200"/>
              <a:t>Unary Relational Operations: RENAME</a:t>
            </a:r>
          </a:p>
        </p:txBody>
      </p:sp>
      <p:sp>
        <p:nvSpPr>
          <p:cNvPr id="20484" name="Rectangle 3"/>
          <p:cNvSpPr>
            <a:spLocks noGrp="1" noChangeArrowheads="1"/>
          </p:cNvSpPr>
          <p:nvPr>
            <p:ph idx="1"/>
          </p:nvPr>
        </p:nvSpPr>
        <p:spPr/>
        <p:txBody>
          <a:bodyPr/>
          <a:lstStyle/>
          <a:p>
            <a:pPr eaLnBrk="1" hangingPunct="1"/>
            <a:r>
              <a:rPr lang="en-US" dirty="0"/>
              <a:t>The RENAME operator is denoted by </a:t>
            </a:r>
            <a:r>
              <a:rPr lang="en-US" dirty="0">
                <a:sym typeface="Symbol" pitchFamily="71" charset="2"/>
              </a:rPr>
              <a:t> (rho)</a:t>
            </a:r>
          </a:p>
          <a:p>
            <a:pPr eaLnBrk="1" hangingPunct="1"/>
            <a:r>
              <a:rPr lang="en-US" dirty="0"/>
              <a:t>In some cases, we may want to </a:t>
            </a:r>
            <a:r>
              <a:rPr lang="en-US" i="1" dirty="0"/>
              <a:t>rename </a:t>
            </a:r>
            <a:r>
              <a:rPr lang="en-US" dirty="0"/>
              <a:t>the attributes of a relation or the relation's name or both</a:t>
            </a:r>
          </a:p>
          <a:p>
            <a:pPr lvl="1" eaLnBrk="1" hangingPunct="1"/>
            <a:r>
              <a:rPr lang="en-US" sz="2800" dirty="0"/>
              <a:t>Useful when a query requires multiple operations</a:t>
            </a:r>
          </a:p>
          <a:p>
            <a:pPr lvl="1" eaLnBrk="1" hangingPunct="1"/>
            <a:r>
              <a:rPr lang="en-US" sz="2800" dirty="0"/>
              <a:t>Necessary in some cases (see JOIN operation later)</a:t>
            </a:r>
            <a:endParaRPr lang="en-US" sz="2800" i="1" dirty="0"/>
          </a:p>
          <a:p>
            <a:pPr eaLnBrk="1" hangingPunct="1"/>
            <a:endParaRPr lang="en-US" sz="2900" dirty="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42</a:t>
            </a:fld>
            <a:endParaRPr lang="en-US"/>
          </a:p>
        </p:txBody>
      </p: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a:noFill/>
        </p:spPr>
        <p:txBody>
          <a:bodyPr/>
          <a:lstStyle/>
          <a:p>
            <a:pPr eaLnBrk="1" hangingPunct="1"/>
            <a:r>
              <a:rPr lang="en-US" sz="3200"/>
              <a:t>Unary Relational Operations: RENAME (contd.)</a:t>
            </a:r>
          </a:p>
        </p:txBody>
      </p:sp>
      <p:sp>
        <p:nvSpPr>
          <p:cNvPr id="21508" name="Rectangle 5"/>
          <p:cNvSpPr>
            <a:spLocks noGrp="1" noChangeArrowheads="1"/>
          </p:cNvSpPr>
          <p:nvPr>
            <p:ph idx="1"/>
          </p:nvPr>
        </p:nvSpPr>
        <p:spPr/>
        <p:txBody>
          <a:bodyPr/>
          <a:lstStyle/>
          <a:p>
            <a:pPr eaLnBrk="1" hangingPunct="1"/>
            <a:r>
              <a:rPr lang="en-US"/>
              <a:t>The general RENAME operation </a:t>
            </a:r>
            <a:r>
              <a:rPr lang="en-US">
                <a:sym typeface="Symbol" pitchFamily="71" charset="2"/>
              </a:rPr>
              <a:t> </a:t>
            </a:r>
            <a:r>
              <a:rPr lang="en-US"/>
              <a:t>can be expressed by any of the following forms:</a:t>
            </a:r>
          </a:p>
          <a:p>
            <a:pPr lvl="1" eaLnBrk="1" hangingPunct="1"/>
            <a:r>
              <a:rPr lang="en-US">
                <a:sym typeface="Symbol" pitchFamily="71" charset="2"/>
              </a:rPr>
              <a:t></a:t>
            </a:r>
            <a:r>
              <a:rPr lang="en-US" baseline="-25000">
                <a:sym typeface="Symbol" pitchFamily="71" charset="2"/>
              </a:rPr>
              <a:t>S (B1, B2, …, Bn )</a:t>
            </a:r>
            <a:r>
              <a:rPr lang="en-US">
                <a:sym typeface="Symbol" pitchFamily="71" charset="2"/>
              </a:rPr>
              <a:t>(R) changes both:</a:t>
            </a:r>
          </a:p>
          <a:p>
            <a:pPr lvl="2" eaLnBrk="1" hangingPunct="1"/>
            <a:r>
              <a:rPr lang="en-US">
                <a:sym typeface="Symbol" pitchFamily="71" charset="2"/>
              </a:rPr>
              <a:t>the relation name to S, </a:t>
            </a:r>
            <a:r>
              <a:rPr lang="en-US" i="1">
                <a:sym typeface="Symbol" pitchFamily="71" charset="2"/>
              </a:rPr>
              <a:t>and </a:t>
            </a:r>
          </a:p>
          <a:p>
            <a:pPr lvl="2" eaLnBrk="1" hangingPunct="1"/>
            <a:r>
              <a:rPr lang="en-US">
                <a:sym typeface="Symbol" pitchFamily="71" charset="2"/>
              </a:rPr>
              <a:t>the column (attribute) names to B1, B1, …..Bn</a:t>
            </a:r>
          </a:p>
          <a:p>
            <a:pPr lvl="1" eaLnBrk="1" hangingPunct="1"/>
            <a:r>
              <a:rPr lang="en-US">
                <a:sym typeface="Symbol" pitchFamily="71" charset="2"/>
              </a:rPr>
              <a:t></a:t>
            </a:r>
            <a:r>
              <a:rPr lang="en-US" baseline="-25000">
                <a:sym typeface="Symbol" pitchFamily="71" charset="2"/>
              </a:rPr>
              <a:t>S</a:t>
            </a:r>
            <a:r>
              <a:rPr lang="en-US">
                <a:sym typeface="Symbol" pitchFamily="71" charset="2"/>
              </a:rPr>
              <a:t>(R) changes:</a:t>
            </a:r>
          </a:p>
          <a:p>
            <a:pPr lvl="2" eaLnBrk="1" hangingPunct="1"/>
            <a:r>
              <a:rPr lang="en-US">
                <a:sym typeface="Symbol" pitchFamily="71" charset="2"/>
              </a:rPr>
              <a:t>the </a:t>
            </a:r>
            <a:r>
              <a:rPr lang="en-US" i="1">
                <a:sym typeface="Symbol" pitchFamily="71" charset="2"/>
              </a:rPr>
              <a:t>relation name</a:t>
            </a:r>
            <a:r>
              <a:rPr lang="en-US">
                <a:sym typeface="Symbol" pitchFamily="71" charset="2"/>
              </a:rPr>
              <a:t> only to S</a:t>
            </a:r>
            <a:endParaRPr lang="en-US"/>
          </a:p>
          <a:p>
            <a:pPr lvl="1" eaLnBrk="1" hangingPunct="1"/>
            <a:r>
              <a:rPr lang="en-US">
                <a:sym typeface="Symbol" pitchFamily="71" charset="2"/>
              </a:rPr>
              <a:t></a:t>
            </a:r>
            <a:r>
              <a:rPr lang="en-US" baseline="-25000">
                <a:sym typeface="Symbol" pitchFamily="71" charset="2"/>
              </a:rPr>
              <a:t>(B1, B2, …, Bn )</a:t>
            </a:r>
            <a:r>
              <a:rPr lang="en-US">
                <a:sym typeface="Symbol" pitchFamily="71" charset="2"/>
              </a:rPr>
              <a:t>(R) changes:</a:t>
            </a:r>
          </a:p>
          <a:p>
            <a:pPr lvl="2" eaLnBrk="1" hangingPunct="1"/>
            <a:r>
              <a:rPr lang="en-US">
                <a:sym typeface="Symbol" pitchFamily="71" charset="2"/>
              </a:rPr>
              <a:t>the </a:t>
            </a:r>
            <a:r>
              <a:rPr lang="en-US" i="1">
                <a:sym typeface="Symbol" pitchFamily="71" charset="2"/>
              </a:rPr>
              <a:t>column (attribute) names</a:t>
            </a:r>
            <a:r>
              <a:rPr lang="en-US">
                <a:sym typeface="Symbol" pitchFamily="71" charset="2"/>
              </a:rPr>
              <a:t> only to B1, B1, …..Bn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43</a:t>
            </a:fld>
            <a:endParaRPr lang="en-US"/>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noFill/>
        </p:spPr>
        <p:txBody>
          <a:bodyPr/>
          <a:lstStyle/>
          <a:p>
            <a:pPr eaLnBrk="1" hangingPunct="1"/>
            <a:r>
              <a:rPr lang="en-US" sz="3200"/>
              <a:t>Unary Relational Operations: RENAME (contd.)</a:t>
            </a:r>
          </a:p>
        </p:txBody>
      </p:sp>
      <p:sp>
        <p:nvSpPr>
          <p:cNvPr id="22532" name="Rectangle 3"/>
          <p:cNvSpPr>
            <a:spLocks noGrp="1" noChangeArrowheads="1"/>
          </p:cNvSpPr>
          <p:nvPr>
            <p:ph idx="1"/>
          </p:nvPr>
        </p:nvSpPr>
        <p:spPr/>
        <p:txBody>
          <a:bodyPr>
            <a:normAutofit fontScale="85000" lnSpcReduction="10000"/>
          </a:bodyPr>
          <a:lstStyle/>
          <a:p>
            <a:pPr eaLnBrk="1" hangingPunct="1"/>
            <a:r>
              <a:rPr lang="en-US"/>
              <a:t>For convenience, we also use a </a:t>
            </a:r>
            <a:r>
              <a:rPr lang="en-US" i="1"/>
              <a:t>shorthand</a:t>
            </a:r>
            <a:r>
              <a:rPr lang="en-US"/>
              <a:t> for renaming attributes in an intermediate relation:</a:t>
            </a:r>
          </a:p>
          <a:p>
            <a:pPr lvl="1" eaLnBrk="1" hangingPunct="1"/>
            <a:r>
              <a:rPr lang="en-US"/>
              <a:t>If we write:</a:t>
            </a:r>
          </a:p>
          <a:p>
            <a:pPr lvl="2" eaLnBrk="1" hangingPunct="1">
              <a:spcBef>
                <a:spcPct val="0"/>
              </a:spcBef>
              <a:buClrTx/>
              <a:buSzTx/>
              <a:buFontTx/>
              <a:buChar char="•"/>
            </a:pPr>
            <a:r>
              <a:rPr lang="en-US" sz="2500"/>
              <a:t>RESULT </a:t>
            </a:r>
            <a:r>
              <a:rPr lang="en-US" sz="2500">
                <a:sym typeface="Symbol" pitchFamily="71" charset="2"/>
              </a:rPr>
              <a:t> </a:t>
            </a:r>
            <a:r>
              <a:rPr lang="en-US" sz="2500" b="1">
                <a:latin typeface="Symbol" pitchFamily="71" charset="2"/>
              </a:rPr>
              <a:t></a:t>
            </a:r>
            <a:r>
              <a:rPr lang="en-US" sz="2500"/>
              <a:t> </a:t>
            </a:r>
            <a:r>
              <a:rPr lang="en-US" sz="2500" baseline="-25000"/>
              <a:t>FNAME, LNAME, SALARY</a:t>
            </a:r>
            <a:r>
              <a:rPr lang="en-US" sz="2500"/>
              <a:t> (DEP5_EMPS)</a:t>
            </a:r>
          </a:p>
          <a:p>
            <a:pPr lvl="2" eaLnBrk="1" hangingPunct="1">
              <a:spcBef>
                <a:spcPct val="0"/>
              </a:spcBef>
              <a:buClrTx/>
              <a:buSzTx/>
              <a:buFontTx/>
              <a:buChar char="•"/>
            </a:pPr>
            <a:r>
              <a:rPr lang="en-US" sz="2500"/>
              <a:t>RESULT will have the </a:t>
            </a:r>
            <a:r>
              <a:rPr lang="en-US" sz="2500" i="1"/>
              <a:t>same attribute names</a:t>
            </a:r>
            <a:r>
              <a:rPr lang="en-US" sz="2500"/>
              <a:t> as DEP5_EMPS (same attributes as EMPLOYEE)</a:t>
            </a:r>
          </a:p>
          <a:p>
            <a:pPr lvl="1" eaLnBrk="1" hangingPunct="1">
              <a:spcBef>
                <a:spcPct val="0"/>
              </a:spcBef>
              <a:buClrTx/>
              <a:buSzTx/>
              <a:buFontTx/>
              <a:buChar char="•"/>
            </a:pPr>
            <a:r>
              <a:rPr lang="en-US" sz="2800"/>
              <a:t>If we write:</a:t>
            </a:r>
          </a:p>
          <a:p>
            <a:pPr lvl="2" eaLnBrk="1" hangingPunct="1">
              <a:spcBef>
                <a:spcPct val="0"/>
              </a:spcBef>
              <a:buClrTx/>
              <a:buSzTx/>
              <a:buFontTx/>
              <a:buChar char="•"/>
            </a:pPr>
            <a:r>
              <a:rPr lang="en-US" sz="2500"/>
              <a:t>RESULT (F, M, L, S, B, A, SX, SAL, SU, DNO)</a:t>
            </a:r>
            <a:r>
              <a:rPr lang="en-US" sz="2500">
                <a:sym typeface="Symbol" pitchFamily="71" charset="2"/>
              </a:rPr>
              <a:t> 	</a:t>
            </a:r>
            <a:r>
              <a:rPr lang="en-US" sz="2500" b="1">
                <a:latin typeface="Symbol" pitchFamily="71" charset="2"/>
              </a:rPr>
              <a:t></a:t>
            </a:r>
            <a:r>
              <a:rPr lang="en-US" sz="2500"/>
              <a:t> </a:t>
            </a:r>
            <a:r>
              <a:rPr lang="en-US" sz="2500" baseline="-25000"/>
              <a:t>FNAME, LNAME, SALARY</a:t>
            </a:r>
            <a:r>
              <a:rPr lang="en-US" sz="2500"/>
              <a:t> (DEP5_EMPS)</a:t>
            </a:r>
          </a:p>
          <a:p>
            <a:pPr lvl="2" eaLnBrk="1" hangingPunct="1">
              <a:spcBef>
                <a:spcPct val="0"/>
              </a:spcBef>
              <a:buClrTx/>
              <a:buSzTx/>
              <a:buFontTx/>
              <a:buChar char="•"/>
            </a:pPr>
            <a:r>
              <a:rPr lang="en-US" sz="2500"/>
              <a:t>The 10 attributes of DEP5_EMPS are </a:t>
            </a:r>
            <a:r>
              <a:rPr lang="en-US" sz="2500" i="1"/>
              <a:t>renamed</a:t>
            </a:r>
            <a:r>
              <a:rPr lang="en-US" sz="2500"/>
              <a:t> to F, M, L, S, B, A, SX, SAL, SU, DNO, respectively</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44</a:t>
            </a:fld>
            <a:endParaRPr lang="en-US"/>
          </a:p>
        </p:txBody>
      </p:sp>
    </p:spTree>
  </p:cSld>
  <p:clrMapOvr>
    <a:masterClrMapping/>
  </p:clrMapOvr>
  <p:transition>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noFill/>
        </p:spPr>
        <p:txBody>
          <a:bodyPr>
            <a:normAutofit/>
          </a:bodyPr>
          <a:lstStyle/>
          <a:p>
            <a:pPr eaLnBrk="1" hangingPunct="1"/>
            <a:r>
              <a:rPr lang="en-US" sz="3200"/>
              <a:t>Example of applying multiple operations and RENAME</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45</a:t>
            </a:fld>
            <a:endParaRPr lang="en-US"/>
          </a:p>
        </p:txBody>
      </p:sp>
      <p:sp>
        <p:nvSpPr>
          <p:cNvPr id="23556"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pic>
        <p:nvPicPr>
          <p:cNvPr id="23557" name="Picture 7" descr="fig06_02"/>
          <p:cNvPicPr>
            <a:picLocks noChangeAspect="1" noChangeArrowheads="1"/>
          </p:cNvPicPr>
          <p:nvPr/>
        </p:nvPicPr>
        <p:blipFill>
          <a:blip r:embed="rId3"/>
          <a:srcRect/>
          <a:stretch>
            <a:fillRect/>
          </a:stretch>
        </p:blipFill>
        <p:spPr bwMode="auto">
          <a:xfrm>
            <a:off x="533400" y="1600200"/>
            <a:ext cx="8001000" cy="4643438"/>
          </a:xfrm>
          <a:prstGeom prst="rect">
            <a:avLst/>
          </a:prstGeom>
          <a:noFill/>
          <a:ln w="9525">
            <a:noFill/>
            <a:miter lim="800000"/>
            <a:headEnd/>
            <a:tailEnd/>
          </a:ln>
        </p:spPr>
      </p:pic>
    </p:spTree>
  </p:cSld>
  <p:clrMapOvr>
    <a:masterClrMapping/>
  </p:clrMapOvr>
  <p:transition>
    <p:dissolv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p:cNvSpPr>
            <a:spLocks noGrp="1" noChangeArrowheads="1"/>
          </p:cNvSpPr>
          <p:nvPr>
            <p:ph type="title"/>
          </p:nvPr>
        </p:nvSpPr>
        <p:spPr>
          <a:noFill/>
        </p:spPr>
        <p:txBody>
          <a:bodyPr>
            <a:normAutofit fontScale="90000"/>
          </a:bodyPr>
          <a:lstStyle/>
          <a:p>
            <a:pPr eaLnBrk="1" hangingPunct="1"/>
            <a:r>
              <a:rPr lang="en-US" sz="3200"/>
              <a:t>Relational Algebra Operations from</a:t>
            </a:r>
            <a:br>
              <a:rPr lang="en-US" sz="3200"/>
            </a:br>
            <a:r>
              <a:rPr lang="en-US" sz="3200"/>
              <a:t>Set Theory: UNION </a:t>
            </a:r>
          </a:p>
        </p:txBody>
      </p:sp>
      <p:sp>
        <p:nvSpPr>
          <p:cNvPr id="24580" name="Rectangle 7"/>
          <p:cNvSpPr>
            <a:spLocks noGrp="1" noChangeArrowheads="1"/>
          </p:cNvSpPr>
          <p:nvPr>
            <p:ph idx="1"/>
          </p:nvPr>
        </p:nvSpPr>
        <p:spPr/>
        <p:txBody>
          <a:bodyPr>
            <a:normAutofit fontScale="92500" lnSpcReduction="20000"/>
          </a:bodyPr>
          <a:lstStyle/>
          <a:p>
            <a:pPr eaLnBrk="1" hangingPunct="1">
              <a:lnSpc>
                <a:spcPct val="90000"/>
              </a:lnSpc>
            </a:pPr>
            <a:r>
              <a:rPr lang="en-US" dirty="0"/>
              <a:t>UNION Operation</a:t>
            </a:r>
          </a:p>
          <a:p>
            <a:pPr lvl="1" eaLnBrk="1" hangingPunct="1">
              <a:lnSpc>
                <a:spcPct val="90000"/>
              </a:lnSpc>
            </a:pPr>
            <a:r>
              <a:rPr lang="en-US" dirty="0"/>
              <a:t>Binary operation, denoted by </a:t>
            </a:r>
            <a:r>
              <a:rPr lang="en-US" dirty="0">
                <a:latin typeface="Symbol" pitchFamily="71" charset="2"/>
              </a:rPr>
              <a:t></a:t>
            </a:r>
            <a:r>
              <a:rPr lang="en-US" dirty="0"/>
              <a:t> </a:t>
            </a:r>
          </a:p>
          <a:p>
            <a:pPr lvl="1" eaLnBrk="1" hangingPunct="1">
              <a:lnSpc>
                <a:spcPct val="90000"/>
              </a:lnSpc>
            </a:pPr>
            <a:r>
              <a:rPr lang="en-US" dirty="0"/>
              <a:t>The result of R </a:t>
            </a:r>
            <a:r>
              <a:rPr lang="en-US" dirty="0">
                <a:latin typeface="Symbol" pitchFamily="71" charset="2"/>
              </a:rPr>
              <a:t></a:t>
            </a:r>
            <a:r>
              <a:rPr lang="en-US" dirty="0"/>
              <a:t> S, is a relation that includes all tuples that are either in R or in S or in both R and S</a:t>
            </a:r>
          </a:p>
          <a:p>
            <a:pPr lvl="1" eaLnBrk="1" hangingPunct="1">
              <a:lnSpc>
                <a:spcPct val="90000"/>
              </a:lnSpc>
            </a:pPr>
            <a:r>
              <a:rPr lang="en-US" dirty="0"/>
              <a:t>Duplicate tuples are eliminated</a:t>
            </a:r>
          </a:p>
          <a:p>
            <a:pPr lvl="1" eaLnBrk="1" hangingPunct="1">
              <a:lnSpc>
                <a:spcPct val="90000"/>
              </a:lnSpc>
            </a:pPr>
            <a:r>
              <a:rPr lang="en-US" sz="2500" dirty="0"/>
              <a:t>The two-operand relations R and S must be “type compatible” (or UNION compatible)</a:t>
            </a:r>
          </a:p>
          <a:p>
            <a:pPr lvl="2" eaLnBrk="1" hangingPunct="1">
              <a:lnSpc>
                <a:spcPct val="90000"/>
              </a:lnSpc>
            </a:pPr>
            <a:r>
              <a:rPr lang="en-US" sz="2300" dirty="0"/>
              <a:t>R and S must have same number of attributes</a:t>
            </a:r>
          </a:p>
          <a:p>
            <a:pPr lvl="2" eaLnBrk="1" hangingPunct="1">
              <a:lnSpc>
                <a:spcPct val="90000"/>
              </a:lnSpc>
            </a:pPr>
            <a:r>
              <a:rPr lang="en-US" sz="2300" dirty="0"/>
              <a:t>Each pair of corresponding attributes must be type compatible (have same or compatible domains)</a:t>
            </a:r>
          </a:p>
          <a:p>
            <a:pPr lvl="1" eaLnBrk="1" hangingPunct="1">
              <a:lnSpc>
                <a:spcPct val="90000"/>
              </a:lnSpc>
              <a:buFont typeface="Wingdings" pitchFamily="2" charset="2"/>
              <a:buNone/>
            </a:pPr>
            <a:endParaRPr lang="en-US" dirty="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46</a:t>
            </a:fld>
            <a:endParaRPr lang="en-US"/>
          </a:p>
        </p:txBody>
      </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noFill/>
        </p:spPr>
        <p:txBody>
          <a:bodyPr>
            <a:normAutofit fontScale="90000"/>
          </a:bodyPr>
          <a:lstStyle/>
          <a:p>
            <a:pPr eaLnBrk="1" hangingPunct="1"/>
            <a:r>
              <a:rPr lang="en-US" sz="3200"/>
              <a:t>Relational Algebra Operations from</a:t>
            </a:r>
            <a:br>
              <a:rPr lang="en-US" sz="3200"/>
            </a:br>
            <a:r>
              <a:rPr lang="en-US" sz="3200"/>
              <a:t>Set Theory: UNION </a:t>
            </a:r>
          </a:p>
        </p:txBody>
      </p:sp>
      <p:sp>
        <p:nvSpPr>
          <p:cNvPr id="25604" name="Rectangle 3"/>
          <p:cNvSpPr>
            <a:spLocks noGrp="1" noChangeArrowheads="1"/>
          </p:cNvSpPr>
          <p:nvPr>
            <p:ph idx="1"/>
          </p:nvPr>
        </p:nvSpPr>
        <p:spPr>
          <a:xfrm>
            <a:off x="609598" y="1676400"/>
            <a:ext cx="6629401" cy="4800600"/>
          </a:xfrm>
        </p:spPr>
        <p:txBody>
          <a:bodyPr>
            <a:normAutofit/>
          </a:bodyPr>
          <a:lstStyle/>
          <a:p>
            <a:pPr eaLnBrk="1" hangingPunct="1">
              <a:lnSpc>
                <a:spcPct val="80000"/>
              </a:lnSpc>
            </a:pPr>
            <a:r>
              <a:rPr lang="en-US" sz="2400" dirty="0"/>
              <a:t>Example: </a:t>
            </a:r>
          </a:p>
          <a:p>
            <a:pPr lvl="1" algn="just" eaLnBrk="1" hangingPunct="1">
              <a:lnSpc>
                <a:spcPct val="80000"/>
              </a:lnSpc>
            </a:pPr>
            <a:r>
              <a:rPr lang="en-US" sz="2100" b="1" dirty="0"/>
              <a:t>To retrieve the social security numbers of all employees who either </a:t>
            </a:r>
            <a:r>
              <a:rPr lang="en-US" sz="2100" b="1" i="1" dirty="0"/>
              <a:t>work in department 5</a:t>
            </a:r>
            <a:r>
              <a:rPr lang="en-US" sz="2100" b="1" dirty="0"/>
              <a:t> (RESULT1 below) or </a:t>
            </a:r>
            <a:r>
              <a:rPr lang="en-US" sz="2100" b="1" i="1" dirty="0"/>
              <a:t>directly supervise an employee who works in department 5</a:t>
            </a:r>
            <a:r>
              <a:rPr lang="en-US" sz="2100" b="1" dirty="0"/>
              <a:t> (RESULT2 below)</a:t>
            </a:r>
          </a:p>
          <a:p>
            <a:pPr lvl="1" eaLnBrk="1" hangingPunct="1">
              <a:lnSpc>
                <a:spcPct val="80000"/>
              </a:lnSpc>
            </a:pPr>
            <a:r>
              <a:rPr lang="en-US" sz="2100" dirty="0"/>
              <a:t>We can use the UNION operation as follows:</a:t>
            </a:r>
          </a:p>
          <a:p>
            <a:pPr algn="ctr" eaLnBrk="1" hangingPunct="1">
              <a:lnSpc>
                <a:spcPct val="80000"/>
              </a:lnSpc>
              <a:buFont typeface="Wingdings" pitchFamily="2" charset="2"/>
              <a:buNone/>
            </a:pPr>
            <a:r>
              <a:rPr lang="en-US" sz="2400" dirty="0"/>
              <a:t>DEP5_EMPS </a:t>
            </a:r>
            <a:r>
              <a:rPr lang="en-US" sz="2400" dirty="0">
                <a:sym typeface="Symbol" pitchFamily="71" charset="2"/>
              </a:rPr>
              <a:t> </a:t>
            </a:r>
            <a:r>
              <a:rPr lang="en-US" sz="2400" dirty="0">
                <a:latin typeface="Symbol" pitchFamily="71" charset="2"/>
              </a:rPr>
              <a:t></a:t>
            </a:r>
            <a:r>
              <a:rPr lang="en-US" sz="2400" baseline="-25000" dirty="0"/>
              <a:t>DNO=5</a:t>
            </a:r>
            <a:r>
              <a:rPr lang="en-US" sz="2400" dirty="0"/>
              <a:t> (EMPLOYEE)</a:t>
            </a:r>
          </a:p>
          <a:p>
            <a:pPr algn="ctr" eaLnBrk="1" hangingPunct="1">
              <a:lnSpc>
                <a:spcPct val="80000"/>
              </a:lnSpc>
              <a:buFont typeface="Wingdings" pitchFamily="2" charset="2"/>
              <a:buNone/>
            </a:pPr>
            <a:r>
              <a:rPr lang="en-US" sz="2400" dirty="0"/>
              <a:t>RESULT1 </a:t>
            </a:r>
            <a:r>
              <a:rPr lang="en-US" sz="2400" dirty="0">
                <a:sym typeface="Symbol" pitchFamily="71" charset="2"/>
              </a:rPr>
              <a:t> </a:t>
            </a:r>
            <a:r>
              <a:rPr lang="en-US" sz="2400" dirty="0">
                <a:latin typeface="Symbol" pitchFamily="71" charset="2"/>
              </a:rPr>
              <a:t></a:t>
            </a:r>
            <a:r>
              <a:rPr lang="en-US" sz="2400" dirty="0"/>
              <a:t> </a:t>
            </a:r>
            <a:r>
              <a:rPr lang="en-US" sz="2400" baseline="-25000" dirty="0"/>
              <a:t>SSN</a:t>
            </a:r>
            <a:r>
              <a:rPr lang="en-US" sz="2400" dirty="0"/>
              <a:t>(DEP5_EMPS)</a:t>
            </a:r>
          </a:p>
          <a:p>
            <a:pPr algn="ctr" eaLnBrk="1" hangingPunct="1">
              <a:lnSpc>
                <a:spcPct val="80000"/>
              </a:lnSpc>
              <a:buFont typeface="Wingdings" pitchFamily="2" charset="2"/>
              <a:buNone/>
            </a:pPr>
            <a:r>
              <a:rPr lang="en-US" sz="2400" dirty="0"/>
              <a:t>RESULT2(SSN) </a:t>
            </a:r>
            <a:r>
              <a:rPr lang="en-US" sz="2400" dirty="0">
                <a:sym typeface="Symbol" pitchFamily="71" charset="2"/>
              </a:rPr>
              <a:t> </a:t>
            </a:r>
            <a:r>
              <a:rPr lang="en-US" sz="2400" dirty="0">
                <a:latin typeface="Symbol" pitchFamily="71" charset="2"/>
              </a:rPr>
              <a:t></a:t>
            </a:r>
            <a:r>
              <a:rPr lang="en-US" sz="2400" baseline="-25000" dirty="0"/>
              <a:t>SUPERSSN</a:t>
            </a:r>
            <a:r>
              <a:rPr lang="en-US" sz="2400" dirty="0"/>
              <a:t>(DEP5_EMPS)</a:t>
            </a:r>
          </a:p>
          <a:p>
            <a:pPr algn="ctr" eaLnBrk="1" hangingPunct="1">
              <a:lnSpc>
                <a:spcPct val="80000"/>
              </a:lnSpc>
              <a:buFont typeface="Wingdings" pitchFamily="2" charset="2"/>
              <a:buNone/>
            </a:pPr>
            <a:r>
              <a:rPr lang="en-US" sz="2400" dirty="0"/>
              <a:t>RESULT </a:t>
            </a:r>
            <a:r>
              <a:rPr lang="en-US" sz="2400" dirty="0">
                <a:sym typeface="Symbol" pitchFamily="71" charset="2"/>
              </a:rPr>
              <a:t> RESULT</a:t>
            </a:r>
            <a:r>
              <a:rPr lang="en-US" sz="2400" dirty="0"/>
              <a:t>1 </a:t>
            </a:r>
            <a:r>
              <a:rPr lang="en-US" sz="2400" dirty="0">
                <a:latin typeface="Symbol" pitchFamily="71" charset="2"/>
              </a:rPr>
              <a:t></a:t>
            </a:r>
            <a:r>
              <a:rPr lang="en-US" sz="2400" dirty="0"/>
              <a:t> RESULT2</a:t>
            </a:r>
          </a:p>
          <a:p>
            <a:pPr lvl="1" eaLnBrk="1" hangingPunct="1">
              <a:lnSpc>
                <a:spcPct val="80000"/>
              </a:lnSpc>
            </a:pPr>
            <a:r>
              <a:rPr lang="en-US" sz="2100" dirty="0"/>
              <a:t>The union operation produces the tuples that are in either RESULT1 or RESULT2 or both</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47</a:t>
            </a:fld>
            <a:endParaRPr lang="en-US"/>
          </a:p>
        </p:txBody>
      </p:sp>
    </p:spTree>
  </p:cSld>
  <p:clrMapOvr>
    <a:masterClrMapping/>
  </p:clrMapOvr>
  <p:transition>
    <p:dissolv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noFill/>
        </p:spPr>
        <p:txBody>
          <a:bodyPr/>
          <a:lstStyle/>
          <a:p>
            <a:pPr eaLnBrk="1" hangingPunct="1"/>
            <a:r>
              <a:rPr lang="en-US" sz="3200"/>
              <a:t>Example of the result of a UNION operation</a:t>
            </a:r>
          </a:p>
        </p:txBody>
      </p:sp>
      <p:sp>
        <p:nvSpPr>
          <p:cNvPr id="26628" name="Rectangle 3"/>
          <p:cNvSpPr>
            <a:spLocks noGrp="1" noChangeArrowheads="1"/>
          </p:cNvSpPr>
          <p:nvPr>
            <p:ph idx="1"/>
          </p:nvPr>
        </p:nvSpPr>
        <p:spPr/>
        <p:txBody>
          <a:bodyPr/>
          <a:lstStyle/>
          <a:p>
            <a:pPr eaLnBrk="1" hangingPunct="1"/>
            <a:r>
              <a:rPr lang="en-US"/>
              <a:t>UNION Example</a:t>
            </a:r>
          </a:p>
          <a:p>
            <a:pPr lvl="1" eaLnBrk="1" hangingPunct="1"/>
            <a:endParaRPr lang="en-US"/>
          </a:p>
        </p:txBody>
      </p:sp>
      <p:sp>
        <p:nvSpPr>
          <p:cNvPr id="10" name="Footer Placeholder 9"/>
          <p:cNvSpPr>
            <a:spLocks noGrp="1"/>
          </p:cNvSpPr>
          <p:nvPr>
            <p:ph type="ftr" sz="quarter" idx="11"/>
          </p:nvPr>
        </p:nvSpPr>
        <p:spPr/>
        <p:txBody>
          <a:bodyPr/>
          <a:lstStyle/>
          <a:p>
            <a:r>
              <a:rPr lang="en-US"/>
              <a:t>DEPT OF CSE,AIET,MIJAR</a:t>
            </a:r>
          </a:p>
        </p:txBody>
      </p:sp>
      <p:sp>
        <p:nvSpPr>
          <p:cNvPr id="9" name="Slide Number Placeholder 8"/>
          <p:cNvSpPr>
            <a:spLocks noGrp="1"/>
          </p:cNvSpPr>
          <p:nvPr>
            <p:ph type="sldNum" sz="quarter" idx="12"/>
          </p:nvPr>
        </p:nvSpPr>
        <p:spPr/>
        <p:txBody>
          <a:bodyPr>
            <a:normAutofit/>
          </a:bodyPr>
          <a:lstStyle/>
          <a:p>
            <a:fld id="{B6F15528-21DE-4FAA-801E-634DDDAF4B2B}" type="slidenum">
              <a:rPr lang="en-US" smtClean="0"/>
              <a:pPr/>
              <a:t>48</a:t>
            </a:fld>
            <a:endParaRPr lang="en-US"/>
          </a:p>
        </p:txBody>
      </p:sp>
      <p:sp>
        <p:nvSpPr>
          <p:cNvPr id="26629" name="Rectangle 7"/>
          <p:cNvSpPr>
            <a:spLocks noChangeArrowheads="1"/>
          </p:cNvSpPr>
          <p:nvPr/>
        </p:nvSpPr>
        <p:spPr bwMode="auto">
          <a:xfrm>
            <a:off x="6516688" y="2166938"/>
            <a:ext cx="460375" cy="576262"/>
          </a:xfrm>
          <a:prstGeom prst="rect">
            <a:avLst/>
          </a:prstGeom>
          <a:solidFill>
            <a:schemeClr val="bg1"/>
          </a:solidFill>
          <a:ln w="9525">
            <a:noFill/>
            <a:miter lim="800000"/>
            <a:headEnd/>
            <a:tailEnd/>
          </a:ln>
        </p:spPr>
        <p:txBody>
          <a:bodyPr wrap="none" anchor="ctr"/>
          <a:lstStyle/>
          <a:p>
            <a:endParaRPr lang="en-US"/>
          </a:p>
        </p:txBody>
      </p:sp>
      <p:pic>
        <p:nvPicPr>
          <p:cNvPr id="26630" name="Picture 8" descr="fig06_03"/>
          <p:cNvPicPr>
            <a:picLocks noChangeAspect="1" noChangeArrowheads="1"/>
          </p:cNvPicPr>
          <p:nvPr/>
        </p:nvPicPr>
        <p:blipFill>
          <a:blip r:embed="rId3"/>
          <a:srcRect/>
          <a:stretch>
            <a:fillRect/>
          </a:stretch>
        </p:blipFill>
        <p:spPr bwMode="auto">
          <a:xfrm>
            <a:off x="315913" y="2971800"/>
            <a:ext cx="8294687" cy="2195513"/>
          </a:xfrm>
          <a:prstGeom prst="rect">
            <a:avLst/>
          </a:prstGeom>
          <a:noFill/>
          <a:ln w="9525">
            <a:noFill/>
            <a:miter lim="800000"/>
            <a:headEnd/>
            <a:tailEnd/>
          </a:ln>
        </p:spPr>
      </p:pic>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4"/>
          <p:cNvSpPr>
            <a:spLocks noGrp="1" noChangeArrowheads="1"/>
          </p:cNvSpPr>
          <p:nvPr>
            <p:ph type="title"/>
          </p:nvPr>
        </p:nvSpPr>
        <p:spPr>
          <a:noFill/>
        </p:spPr>
        <p:txBody>
          <a:bodyPr>
            <a:normAutofit fontScale="90000"/>
          </a:bodyPr>
          <a:lstStyle/>
          <a:p>
            <a:pPr eaLnBrk="1" hangingPunct="1"/>
            <a:r>
              <a:rPr lang="en-US" sz="3200"/>
              <a:t>Relational Algebra Operations from</a:t>
            </a:r>
            <a:br>
              <a:rPr lang="en-US" sz="3200"/>
            </a:br>
            <a:r>
              <a:rPr lang="en-US" sz="3200"/>
              <a:t>Set Theory </a:t>
            </a:r>
          </a:p>
        </p:txBody>
      </p:sp>
      <p:sp>
        <p:nvSpPr>
          <p:cNvPr id="27652" name="Rectangle 5"/>
          <p:cNvSpPr>
            <a:spLocks noGrp="1" noChangeArrowheads="1"/>
          </p:cNvSpPr>
          <p:nvPr>
            <p:ph idx="1"/>
          </p:nvPr>
        </p:nvSpPr>
        <p:spPr/>
        <p:txBody>
          <a:bodyPr>
            <a:normAutofit fontScale="77500" lnSpcReduction="20000"/>
          </a:bodyPr>
          <a:lstStyle/>
          <a:p>
            <a:pPr eaLnBrk="1" hangingPunct="1"/>
            <a:r>
              <a:rPr lang="en-US" sz="2400"/>
              <a:t>Type Compatibility of operands is required for the binary set operation UNION </a:t>
            </a:r>
            <a:r>
              <a:rPr lang="en-US" sz="2400">
                <a:latin typeface="Symbol" pitchFamily="71" charset="2"/>
              </a:rPr>
              <a:t></a:t>
            </a:r>
            <a:r>
              <a:rPr lang="en-US" sz="2400"/>
              <a:t>, (also for INTERSECTION </a:t>
            </a:r>
            <a:r>
              <a:rPr lang="en-US" sz="2400">
                <a:latin typeface="Symbol" pitchFamily="71" charset="2"/>
              </a:rPr>
              <a:t></a:t>
            </a:r>
            <a:r>
              <a:rPr lang="en-US" sz="2400"/>
              <a:t>, and SET DIFFERENCE –, see next slides)</a:t>
            </a:r>
          </a:p>
          <a:p>
            <a:pPr eaLnBrk="1" hangingPunct="1"/>
            <a:r>
              <a:rPr lang="en-US" sz="2400"/>
              <a:t>R1(A1, A2, ..., An) and R2(B1, B2, ..., Bn) are type compatible if:</a:t>
            </a:r>
          </a:p>
          <a:p>
            <a:pPr lvl="1" eaLnBrk="1" hangingPunct="1"/>
            <a:r>
              <a:rPr lang="en-US" sz="2200"/>
              <a:t>they have the same number of attributes, and</a:t>
            </a:r>
          </a:p>
          <a:p>
            <a:pPr lvl="1" eaLnBrk="1" hangingPunct="1"/>
            <a:r>
              <a:rPr lang="en-US" sz="2200"/>
              <a:t>the domains of corresponding attributes are type compatible (i.e. dom(Ai)=dom(Bi) for i=1, 2, ..., n). </a:t>
            </a:r>
          </a:p>
          <a:p>
            <a:pPr eaLnBrk="1" hangingPunct="1"/>
            <a:r>
              <a:rPr lang="en-US" sz="2400"/>
              <a:t>The resulting relation for R1</a:t>
            </a:r>
            <a:r>
              <a:rPr lang="en-US" sz="2400">
                <a:latin typeface="Symbol" pitchFamily="71" charset="2"/>
              </a:rPr>
              <a:t></a:t>
            </a:r>
            <a:r>
              <a:rPr lang="en-US" sz="2400"/>
              <a:t>R2 (also for R1</a:t>
            </a:r>
            <a:r>
              <a:rPr lang="en-US" sz="2400">
                <a:latin typeface="Symbol" pitchFamily="71" charset="2"/>
              </a:rPr>
              <a:t></a:t>
            </a:r>
            <a:r>
              <a:rPr lang="en-US" sz="2400"/>
              <a:t>R2, or R1–R2, see next slides) has the same attribute names as the </a:t>
            </a:r>
            <a:r>
              <a:rPr lang="en-US" sz="2400" i="1"/>
              <a:t>first</a:t>
            </a:r>
            <a:r>
              <a:rPr lang="en-US" sz="2400"/>
              <a:t> operand relation R1 (by convention)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49</a:t>
            </a:fld>
            <a:endParaRPr lang="en-US"/>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Mathematical Definition</a:t>
            </a:r>
          </a:p>
        </p:txBody>
      </p:sp>
      <p:sp>
        <p:nvSpPr>
          <p:cNvPr id="2" name="Content Placeholder 1"/>
          <p:cNvSpPr>
            <a:spLocks noGrp="1"/>
          </p:cNvSpPr>
          <p:nvPr>
            <p:ph idx="1"/>
          </p:nvPr>
        </p:nvSpPr>
        <p:spPr/>
        <p:txBody>
          <a:bodyPr>
            <a:noAutofit/>
          </a:bodyPr>
          <a:lstStyle/>
          <a:p>
            <a:pPr algn="just"/>
            <a:r>
              <a:rPr lang="en-US" sz="1800" dirty="0"/>
              <a:t>A relation schema or relation state r(R) is a mathematical relation of degree n on the domains dom(A</a:t>
            </a:r>
            <a:r>
              <a:rPr lang="en-US" sz="1800" baseline="-25000" dirty="0"/>
              <a:t>1</a:t>
            </a:r>
            <a:r>
              <a:rPr lang="en-US" sz="1800" dirty="0"/>
              <a:t>), dom(A</a:t>
            </a:r>
            <a:r>
              <a:rPr lang="en-US" sz="1800" baseline="-25000" dirty="0"/>
              <a:t>2</a:t>
            </a:r>
            <a:r>
              <a:rPr lang="en-US" sz="1800" dirty="0"/>
              <a:t>),…, dom(A</a:t>
            </a:r>
            <a:r>
              <a:rPr lang="en-US" sz="1800" baseline="-25000" dirty="0"/>
              <a:t>n</a:t>
            </a:r>
            <a:r>
              <a:rPr lang="en-US" sz="1800" dirty="0"/>
              <a:t>) which is a subset of the Cartesian product of the domains that defines R:</a:t>
            </a:r>
          </a:p>
          <a:p>
            <a:pPr algn="ctr">
              <a:buNone/>
            </a:pPr>
            <a:r>
              <a:rPr lang="en-US" sz="1800" dirty="0"/>
              <a:t>r(R) ⊆ (dom(A</a:t>
            </a:r>
            <a:r>
              <a:rPr lang="en-US" sz="1800" baseline="-25000" dirty="0"/>
              <a:t>1</a:t>
            </a:r>
            <a:r>
              <a:rPr lang="en-US" sz="1800" dirty="0"/>
              <a:t>) X dom(A</a:t>
            </a:r>
            <a:r>
              <a:rPr lang="en-US" sz="1800" baseline="-25000" dirty="0"/>
              <a:t>2</a:t>
            </a:r>
            <a:r>
              <a:rPr lang="en-US" sz="1800" dirty="0"/>
              <a:t>) X … X dom(A</a:t>
            </a:r>
            <a:r>
              <a:rPr lang="en-US" sz="1800" baseline="-25000" dirty="0"/>
              <a:t>n</a:t>
            </a:r>
            <a:r>
              <a:rPr lang="en-US" sz="1800" dirty="0"/>
              <a:t>))</a:t>
            </a:r>
          </a:p>
          <a:p>
            <a:pPr algn="just"/>
            <a:endParaRPr lang="en-US" sz="1800" dirty="0"/>
          </a:p>
          <a:p>
            <a:pPr algn="just"/>
            <a:r>
              <a:rPr lang="en-US" sz="1800" dirty="0"/>
              <a:t>The Cartesian product specifies all possible combinations of values from the underlying domains.</a:t>
            </a:r>
          </a:p>
          <a:p>
            <a:pPr algn="just"/>
            <a:endParaRPr lang="en-US" sz="1800" dirty="0"/>
          </a:p>
          <a:p>
            <a:pPr algn="just"/>
            <a:r>
              <a:rPr lang="en-US" sz="1800" dirty="0"/>
              <a:t>The total number of values, or cardinality in a domain D by |D|, the total number of tuples in the Cartesian product is</a:t>
            </a:r>
          </a:p>
          <a:p>
            <a:pPr algn="ctr">
              <a:buNone/>
            </a:pPr>
            <a:r>
              <a:rPr lang="en-US" sz="1800" dirty="0"/>
              <a:t>|dom(A</a:t>
            </a:r>
            <a:r>
              <a:rPr lang="en-US" sz="1800" baseline="-25000" dirty="0"/>
              <a:t>1</a:t>
            </a:r>
            <a:r>
              <a:rPr lang="en-US" sz="1800" dirty="0"/>
              <a:t>)| X |dom(A</a:t>
            </a:r>
            <a:r>
              <a:rPr lang="en-US" sz="1800" baseline="-25000" dirty="0"/>
              <a:t>2</a:t>
            </a:r>
            <a:r>
              <a:rPr lang="en-US" sz="1800" dirty="0"/>
              <a:t>)| X … X |dom(A</a:t>
            </a:r>
            <a:r>
              <a:rPr lang="en-US" sz="1800" baseline="-25000" dirty="0"/>
              <a:t>n</a:t>
            </a:r>
            <a:r>
              <a:rPr lang="en-US" sz="1800" dirty="0"/>
              <a:t>)|</a:t>
            </a:r>
          </a:p>
          <a:p>
            <a:pPr algn="just">
              <a:buNone/>
            </a:pPr>
            <a:endParaRPr lang="en-US" sz="1800" dirty="0"/>
          </a:p>
          <a:p>
            <a:pPr algn="just"/>
            <a:r>
              <a:rPr lang="en-US" sz="1800" dirty="0"/>
              <a:t>Current relation state</a:t>
            </a:r>
          </a:p>
          <a:p>
            <a:pPr lvl="1" algn="just"/>
            <a:r>
              <a:rPr lang="en-US" sz="1600" dirty="0"/>
              <a:t>A relation state at a given time is called the current relation state.</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5</a:t>
            </a:fld>
            <a:endParaRPr lang="en-US"/>
          </a:p>
        </p:txBody>
      </p:sp>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7"/>
          <p:cNvSpPr>
            <a:spLocks noGrp="1" noChangeArrowheads="1"/>
          </p:cNvSpPr>
          <p:nvPr>
            <p:ph type="title"/>
          </p:nvPr>
        </p:nvSpPr>
        <p:spPr>
          <a:noFill/>
        </p:spPr>
        <p:txBody>
          <a:bodyPr>
            <a:normAutofit/>
          </a:bodyPr>
          <a:lstStyle/>
          <a:p>
            <a:pPr eaLnBrk="1" hangingPunct="1"/>
            <a:r>
              <a:rPr lang="en-US" sz="3200"/>
              <a:t>Relational Algebra Operations from Set Theory: INTERSECTION</a:t>
            </a:r>
          </a:p>
        </p:txBody>
      </p:sp>
      <p:sp>
        <p:nvSpPr>
          <p:cNvPr id="28676" name="Rectangle 8"/>
          <p:cNvSpPr>
            <a:spLocks noGrp="1" noChangeArrowheads="1"/>
          </p:cNvSpPr>
          <p:nvPr>
            <p:ph idx="1"/>
          </p:nvPr>
        </p:nvSpPr>
        <p:spPr>
          <a:xfrm>
            <a:off x="239713" y="1600200"/>
            <a:ext cx="8294687" cy="4648200"/>
          </a:xfrm>
        </p:spPr>
        <p:txBody>
          <a:bodyPr/>
          <a:lstStyle/>
          <a:p>
            <a:pPr eaLnBrk="1" hangingPunct="1"/>
            <a:r>
              <a:rPr lang="en-US" sz="3200" dirty="0"/>
              <a:t>INTERSECTION is denoted by </a:t>
            </a:r>
            <a:r>
              <a:rPr lang="en-US" sz="3200" dirty="0">
                <a:latin typeface="Symbol" pitchFamily="71" charset="2"/>
              </a:rPr>
              <a:t></a:t>
            </a:r>
            <a:endParaRPr lang="en-US" sz="3200" dirty="0"/>
          </a:p>
          <a:p>
            <a:pPr eaLnBrk="1" hangingPunct="1"/>
            <a:r>
              <a:rPr lang="en-US" sz="3200" dirty="0"/>
              <a:t>The result of the operation R </a:t>
            </a:r>
            <a:r>
              <a:rPr lang="en-US" sz="3200" dirty="0">
                <a:latin typeface="Symbol" pitchFamily="71" charset="2"/>
              </a:rPr>
              <a:t></a:t>
            </a:r>
            <a:r>
              <a:rPr lang="en-US" sz="3200" dirty="0"/>
              <a:t> S, is a relation that includes all tuples that are in both R and S</a:t>
            </a:r>
          </a:p>
          <a:p>
            <a:pPr lvl="1" eaLnBrk="1" hangingPunct="1"/>
            <a:r>
              <a:rPr lang="en-US" sz="3000" dirty="0"/>
              <a:t>The attribute names in the result will be the same as the attribute names in R</a:t>
            </a:r>
          </a:p>
          <a:p>
            <a:pPr eaLnBrk="1" hangingPunct="1"/>
            <a:r>
              <a:rPr lang="en-US" sz="3200" dirty="0"/>
              <a:t>The two operand relations R and S must be “type compatible”</a:t>
            </a:r>
          </a:p>
          <a:p>
            <a:pPr eaLnBrk="1" hangingPunct="1"/>
            <a:endParaRPr lang="en-US" sz="3200" dirty="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50</a:t>
            </a:fld>
            <a:endParaRPr lang="en-US"/>
          </a:p>
        </p:txBody>
      </p:sp>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11"/>
          <p:cNvSpPr>
            <a:spLocks noGrp="1" noChangeArrowheads="1"/>
          </p:cNvSpPr>
          <p:nvPr>
            <p:ph type="title"/>
          </p:nvPr>
        </p:nvSpPr>
        <p:spPr/>
        <p:txBody>
          <a:bodyPr>
            <a:normAutofit fontScale="90000"/>
          </a:bodyPr>
          <a:lstStyle/>
          <a:p>
            <a:pPr eaLnBrk="1" hangingPunct="1"/>
            <a:r>
              <a:rPr lang="en-US" sz="3200"/>
              <a:t>Relational Algebra Operations from Set Theory: SET DIFFERENCE (cont.) </a:t>
            </a:r>
          </a:p>
        </p:txBody>
      </p:sp>
      <p:sp>
        <p:nvSpPr>
          <p:cNvPr id="29700" name="Rectangle 12"/>
          <p:cNvSpPr>
            <a:spLocks noGrp="1" noChangeArrowheads="1"/>
          </p:cNvSpPr>
          <p:nvPr>
            <p:ph idx="1"/>
          </p:nvPr>
        </p:nvSpPr>
        <p:spPr>
          <a:xfrm>
            <a:off x="239713" y="1600200"/>
            <a:ext cx="8294687" cy="4495800"/>
          </a:xfrm>
        </p:spPr>
        <p:txBody>
          <a:bodyPr/>
          <a:lstStyle/>
          <a:p>
            <a:pPr eaLnBrk="1" hangingPunct="1"/>
            <a:r>
              <a:rPr lang="en-US" dirty="0"/>
              <a:t>SET DIFFERENCE (also called MINUS or EXCEPT) is denoted by – </a:t>
            </a:r>
          </a:p>
          <a:p>
            <a:pPr eaLnBrk="1" hangingPunct="1"/>
            <a:r>
              <a:rPr lang="en-US" dirty="0"/>
              <a:t>The result of R – S, is a relation that includes all tuples that are in R but not in S</a:t>
            </a:r>
          </a:p>
          <a:p>
            <a:pPr lvl="1" eaLnBrk="1" hangingPunct="1"/>
            <a:r>
              <a:rPr lang="en-US" sz="3000" dirty="0"/>
              <a:t>The attribute names in the result will be the same as the attribute names in R</a:t>
            </a:r>
          </a:p>
          <a:p>
            <a:pPr eaLnBrk="1" hangingPunct="1"/>
            <a:r>
              <a:rPr lang="en-US" sz="3200" dirty="0"/>
              <a:t>The two-operand relations R and S must be “type compatible”</a:t>
            </a:r>
            <a:endParaRPr lang="en-US" dirty="0"/>
          </a:p>
          <a:p>
            <a:pPr eaLnBrk="1" hangingPunct="1"/>
            <a:endParaRPr lang="en-US" dirty="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51</a:t>
            </a:fld>
            <a:endParaRPr lang="en-US"/>
          </a:p>
        </p:txBody>
      </p:sp>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noFill/>
        </p:spPr>
        <p:txBody>
          <a:bodyPr>
            <a:normAutofit fontScale="90000"/>
          </a:bodyPr>
          <a:lstStyle/>
          <a:p>
            <a:pPr eaLnBrk="1" hangingPunct="1"/>
            <a:r>
              <a:rPr lang="en-US" sz="3200"/>
              <a:t>Example to illustrate the result of UNION, INTERSECT, and DIFFERENCE</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52</a:t>
            </a:fld>
            <a:endParaRPr lang="en-US"/>
          </a:p>
        </p:txBody>
      </p:sp>
      <p:sp>
        <p:nvSpPr>
          <p:cNvPr id="30724"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pic>
        <p:nvPicPr>
          <p:cNvPr id="30725" name="Picture 5" descr="fig06_04"/>
          <p:cNvPicPr>
            <a:picLocks noChangeAspect="1" noChangeArrowheads="1"/>
          </p:cNvPicPr>
          <p:nvPr/>
        </p:nvPicPr>
        <p:blipFill>
          <a:blip r:embed="rId3"/>
          <a:srcRect/>
          <a:stretch>
            <a:fillRect/>
          </a:stretch>
        </p:blipFill>
        <p:spPr bwMode="auto">
          <a:xfrm>
            <a:off x="1833563" y="1576388"/>
            <a:ext cx="5486400" cy="4749800"/>
          </a:xfrm>
          <a:prstGeom prst="rect">
            <a:avLst/>
          </a:prstGeom>
          <a:noFill/>
          <a:ln w="9525">
            <a:noFill/>
            <a:miter lim="800000"/>
            <a:headEnd/>
            <a:tailEnd/>
          </a:ln>
        </p:spPr>
      </p:pic>
    </p:spTree>
  </p:cSld>
  <p:clrMapOvr>
    <a:masterClrMapping/>
  </p:clrMapOvr>
  <p:transition>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6"/>
          <p:cNvSpPr>
            <a:spLocks noGrp="1" noChangeArrowheads="1"/>
          </p:cNvSpPr>
          <p:nvPr>
            <p:ph type="title"/>
          </p:nvPr>
        </p:nvSpPr>
        <p:spPr/>
        <p:txBody>
          <a:bodyPr>
            <a:normAutofit/>
          </a:bodyPr>
          <a:lstStyle/>
          <a:p>
            <a:pPr eaLnBrk="1" hangingPunct="1"/>
            <a:r>
              <a:rPr lang="en-US" sz="3200"/>
              <a:t>Some properties of UNION, INTERSECT, and DIFFERENCE</a:t>
            </a:r>
          </a:p>
        </p:txBody>
      </p:sp>
      <p:sp>
        <p:nvSpPr>
          <p:cNvPr id="31748" name="Rectangle 7"/>
          <p:cNvSpPr>
            <a:spLocks noGrp="1" noChangeArrowheads="1"/>
          </p:cNvSpPr>
          <p:nvPr>
            <p:ph idx="1"/>
          </p:nvPr>
        </p:nvSpPr>
        <p:spPr/>
        <p:txBody>
          <a:bodyPr>
            <a:normAutofit fontScale="85000" lnSpcReduction="20000"/>
          </a:bodyPr>
          <a:lstStyle/>
          <a:p>
            <a:pPr eaLnBrk="1" hangingPunct="1"/>
            <a:r>
              <a:rPr lang="en-US" sz="2400"/>
              <a:t>Notice that both union and intersection are </a:t>
            </a:r>
            <a:r>
              <a:rPr lang="en-US" sz="2400" i="1"/>
              <a:t>commutative</a:t>
            </a:r>
            <a:r>
              <a:rPr lang="en-US" sz="2400"/>
              <a:t> operations; that is</a:t>
            </a:r>
          </a:p>
          <a:p>
            <a:pPr lvl="1" eaLnBrk="1" hangingPunct="1"/>
            <a:r>
              <a:rPr lang="en-US" sz="2200"/>
              <a:t>R </a:t>
            </a:r>
            <a:r>
              <a:rPr lang="en-US" sz="2200">
                <a:latin typeface="Symbol" pitchFamily="71" charset="2"/>
              </a:rPr>
              <a:t></a:t>
            </a:r>
            <a:r>
              <a:rPr lang="en-US" sz="2200"/>
              <a:t> S = S </a:t>
            </a:r>
            <a:r>
              <a:rPr lang="en-US" sz="2200">
                <a:latin typeface="Symbol" pitchFamily="71" charset="2"/>
              </a:rPr>
              <a:t></a:t>
            </a:r>
            <a:r>
              <a:rPr lang="en-US" sz="2200"/>
              <a:t> R, and R </a:t>
            </a:r>
            <a:r>
              <a:rPr lang="en-US" sz="2200">
                <a:latin typeface="Symbol" pitchFamily="71" charset="2"/>
              </a:rPr>
              <a:t></a:t>
            </a:r>
            <a:r>
              <a:rPr lang="en-US" sz="2200"/>
              <a:t> S = S </a:t>
            </a:r>
            <a:r>
              <a:rPr lang="en-US" sz="2200">
                <a:latin typeface="Symbol" pitchFamily="71" charset="2"/>
              </a:rPr>
              <a:t></a:t>
            </a:r>
            <a:r>
              <a:rPr lang="en-US" sz="2200"/>
              <a:t> R</a:t>
            </a:r>
          </a:p>
          <a:p>
            <a:pPr eaLnBrk="1" hangingPunct="1"/>
            <a:r>
              <a:rPr lang="en-US" sz="2400"/>
              <a:t>Both union and intersection can be treated as n-ary operations applicable to any number of relations as both are </a:t>
            </a:r>
            <a:r>
              <a:rPr lang="en-US" sz="2400" i="1"/>
              <a:t>associative</a:t>
            </a:r>
            <a:r>
              <a:rPr lang="en-US" sz="2400"/>
              <a:t> operations; that is</a:t>
            </a:r>
          </a:p>
          <a:p>
            <a:pPr lvl="1" eaLnBrk="1" hangingPunct="1"/>
            <a:r>
              <a:rPr lang="en-US" sz="2200"/>
              <a:t>R </a:t>
            </a:r>
            <a:r>
              <a:rPr lang="en-US" sz="2200">
                <a:latin typeface="Symbol" pitchFamily="71" charset="2"/>
              </a:rPr>
              <a:t></a:t>
            </a:r>
            <a:r>
              <a:rPr lang="en-US" sz="2200"/>
              <a:t> (S </a:t>
            </a:r>
            <a:r>
              <a:rPr lang="en-US" sz="2200">
                <a:latin typeface="Symbol" pitchFamily="71" charset="2"/>
              </a:rPr>
              <a:t></a:t>
            </a:r>
            <a:r>
              <a:rPr lang="en-US" sz="2200"/>
              <a:t> T) = (R </a:t>
            </a:r>
            <a:r>
              <a:rPr lang="en-US" sz="2200">
                <a:latin typeface="Symbol" pitchFamily="71" charset="2"/>
              </a:rPr>
              <a:t></a:t>
            </a:r>
            <a:r>
              <a:rPr lang="en-US" sz="2200"/>
              <a:t> S) </a:t>
            </a:r>
            <a:r>
              <a:rPr lang="en-US" sz="2200">
                <a:latin typeface="Symbol" pitchFamily="71" charset="2"/>
              </a:rPr>
              <a:t></a:t>
            </a:r>
            <a:r>
              <a:rPr lang="en-US" sz="2200"/>
              <a:t> T</a:t>
            </a:r>
          </a:p>
          <a:p>
            <a:pPr lvl="1" eaLnBrk="1" hangingPunct="1"/>
            <a:r>
              <a:rPr lang="en-US" sz="2200"/>
              <a:t>(R </a:t>
            </a:r>
            <a:r>
              <a:rPr lang="en-US" sz="2200">
                <a:latin typeface="Symbol" pitchFamily="71" charset="2"/>
              </a:rPr>
              <a:t></a:t>
            </a:r>
            <a:r>
              <a:rPr lang="en-US" sz="2200"/>
              <a:t> S) </a:t>
            </a:r>
            <a:r>
              <a:rPr lang="en-US" sz="2200">
                <a:latin typeface="Symbol" pitchFamily="71" charset="2"/>
              </a:rPr>
              <a:t></a:t>
            </a:r>
            <a:r>
              <a:rPr lang="en-US" sz="2200"/>
              <a:t> T = R </a:t>
            </a:r>
            <a:r>
              <a:rPr lang="en-US" sz="2200">
                <a:latin typeface="Symbol" pitchFamily="71" charset="2"/>
              </a:rPr>
              <a:t></a:t>
            </a:r>
            <a:r>
              <a:rPr lang="en-US" sz="2200"/>
              <a:t> (S </a:t>
            </a:r>
            <a:r>
              <a:rPr lang="en-US" sz="2200">
                <a:latin typeface="Symbol" pitchFamily="71" charset="2"/>
              </a:rPr>
              <a:t></a:t>
            </a:r>
            <a:r>
              <a:rPr lang="en-US" sz="2200"/>
              <a:t> T)</a:t>
            </a:r>
          </a:p>
          <a:p>
            <a:pPr eaLnBrk="1" hangingPunct="1"/>
            <a:r>
              <a:rPr lang="en-US" sz="2400"/>
              <a:t>The minus operation is not commutative; that is, in general</a:t>
            </a:r>
          </a:p>
          <a:p>
            <a:pPr lvl="1" eaLnBrk="1" hangingPunct="1"/>
            <a:r>
              <a:rPr lang="en-US" sz="2200"/>
              <a:t>R – S ≠ S – R</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53</a:t>
            </a:fld>
            <a:endParaRPr lang="en-US"/>
          </a:p>
        </p:txBody>
      </p:sp>
    </p:spTree>
  </p:cSld>
  <p:clrMapOvr>
    <a:masterClrMapping/>
  </p:clrMapOvr>
  <p:transition>
    <p:dissolv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6"/>
          <p:cNvSpPr>
            <a:spLocks noGrp="1" noChangeArrowheads="1"/>
          </p:cNvSpPr>
          <p:nvPr>
            <p:ph type="title"/>
          </p:nvPr>
        </p:nvSpPr>
        <p:spPr/>
        <p:txBody>
          <a:bodyPr>
            <a:normAutofit fontScale="90000"/>
          </a:bodyPr>
          <a:lstStyle/>
          <a:p>
            <a:pPr eaLnBrk="1" hangingPunct="1"/>
            <a:r>
              <a:rPr lang="en-US" sz="3200"/>
              <a:t>Relational Algebra Operations from Set Theory: CARTESIAN PRODUCT</a:t>
            </a:r>
          </a:p>
        </p:txBody>
      </p:sp>
      <p:sp>
        <p:nvSpPr>
          <p:cNvPr id="32772" name="Rectangle 7"/>
          <p:cNvSpPr>
            <a:spLocks noGrp="1" noChangeArrowheads="1"/>
          </p:cNvSpPr>
          <p:nvPr>
            <p:ph idx="1"/>
          </p:nvPr>
        </p:nvSpPr>
        <p:spPr/>
        <p:txBody>
          <a:bodyPr>
            <a:normAutofit fontScale="77500" lnSpcReduction="20000"/>
          </a:bodyPr>
          <a:lstStyle/>
          <a:p>
            <a:pPr eaLnBrk="1" hangingPunct="1"/>
            <a:r>
              <a:rPr lang="en-US" sz="2400"/>
              <a:t>CARTESIAN (or CROSS) PRODUCT Operation</a:t>
            </a:r>
          </a:p>
          <a:p>
            <a:pPr lvl="1" eaLnBrk="1" hangingPunct="1"/>
            <a:r>
              <a:rPr lang="en-US" sz="2200"/>
              <a:t>This operation is used to combine tuples from two relations in a combinatorial fashion.</a:t>
            </a:r>
          </a:p>
          <a:p>
            <a:pPr lvl="1" eaLnBrk="1" hangingPunct="1"/>
            <a:r>
              <a:rPr lang="en-US" sz="2200"/>
              <a:t>Denoted by R(A1, A2, . . ., An) x S(B1, B2, . . ., Bm)</a:t>
            </a:r>
          </a:p>
          <a:p>
            <a:pPr lvl="1" eaLnBrk="1" hangingPunct="1"/>
            <a:r>
              <a:rPr lang="en-US" sz="2200"/>
              <a:t>Result is a relation Q with degree n + m attributes:</a:t>
            </a:r>
          </a:p>
          <a:p>
            <a:pPr lvl="2" eaLnBrk="1" hangingPunct="1"/>
            <a:r>
              <a:rPr lang="en-US" sz="2000"/>
              <a:t>Q(A1, A2, . . ., An, B1, B2, . . ., Bm), in that order.</a:t>
            </a:r>
          </a:p>
          <a:p>
            <a:pPr lvl="1" eaLnBrk="1" hangingPunct="1"/>
            <a:r>
              <a:rPr lang="en-US" sz="2200"/>
              <a:t>The resulting relation state has one tuple for each combination of tuples—one from R and one from S. </a:t>
            </a:r>
          </a:p>
          <a:p>
            <a:pPr lvl="1" eaLnBrk="1" hangingPunct="1"/>
            <a:r>
              <a:rPr lang="en-US" sz="2200"/>
              <a:t>Hence, if R has n</a:t>
            </a:r>
            <a:r>
              <a:rPr lang="en-US" sz="2200" baseline="-25000"/>
              <a:t>R</a:t>
            </a:r>
            <a:r>
              <a:rPr lang="en-US" sz="2200"/>
              <a:t> tuples (denoted as |R| = n</a:t>
            </a:r>
            <a:r>
              <a:rPr lang="en-US" sz="2200" baseline="-25000"/>
              <a:t>R</a:t>
            </a:r>
            <a:r>
              <a:rPr lang="en-US" sz="2200"/>
              <a:t> ), and S has n</a:t>
            </a:r>
            <a:r>
              <a:rPr lang="en-US" sz="2200" baseline="-25000"/>
              <a:t>S</a:t>
            </a:r>
            <a:r>
              <a:rPr lang="en-US" sz="2200"/>
              <a:t> tuples, then R x S will have n</a:t>
            </a:r>
            <a:r>
              <a:rPr lang="en-US" sz="2200" baseline="-25000"/>
              <a:t>R</a:t>
            </a:r>
            <a:r>
              <a:rPr lang="en-US" sz="2200"/>
              <a:t> * n</a:t>
            </a:r>
            <a:r>
              <a:rPr lang="en-US" sz="2200" baseline="-25000"/>
              <a:t>S</a:t>
            </a:r>
            <a:r>
              <a:rPr lang="en-US" sz="2200"/>
              <a:t> tuples.</a:t>
            </a:r>
          </a:p>
          <a:p>
            <a:pPr lvl="1" eaLnBrk="1" hangingPunct="1"/>
            <a:r>
              <a:rPr lang="en-US" sz="2200"/>
              <a:t>The two operands do NOT have to be "type compatible”</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54</a:t>
            </a:fld>
            <a:endParaRPr lang="en-US"/>
          </a:p>
        </p:txBody>
      </p:sp>
    </p:spTree>
  </p:cSld>
  <p:clrMapOvr>
    <a:masterClrMapping/>
  </p:clrMapOvr>
  <p:transition>
    <p:dissolv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normAutofit fontScale="90000"/>
          </a:bodyPr>
          <a:lstStyle/>
          <a:p>
            <a:pPr eaLnBrk="1" hangingPunct="1"/>
            <a:r>
              <a:rPr lang="en-US" sz="3200"/>
              <a:t>Relational Algebra Operations from Set Theory: CARTESIAN PRODUCT (cont.)</a:t>
            </a:r>
          </a:p>
        </p:txBody>
      </p:sp>
      <p:sp>
        <p:nvSpPr>
          <p:cNvPr id="33796" name="Rectangle 3"/>
          <p:cNvSpPr>
            <a:spLocks noGrp="1" noChangeArrowheads="1"/>
          </p:cNvSpPr>
          <p:nvPr>
            <p:ph idx="1"/>
          </p:nvPr>
        </p:nvSpPr>
        <p:spPr/>
        <p:txBody>
          <a:bodyPr>
            <a:normAutofit fontScale="92500"/>
          </a:bodyPr>
          <a:lstStyle/>
          <a:p>
            <a:pPr eaLnBrk="1" hangingPunct="1">
              <a:lnSpc>
                <a:spcPct val="90000"/>
              </a:lnSpc>
            </a:pPr>
            <a:r>
              <a:rPr lang="en-US"/>
              <a:t>Generally, CROSS PRODUCT is not a meaningful operation</a:t>
            </a:r>
          </a:p>
          <a:p>
            <a:pPr lvl="1" eaLnBrk="1" hangingPunct="1">
              <a:lnSpc>
                <a:spcPct val="90000"/>
              </a:lnSpc>
            </a:pPr>
            <a:r>
              <a:rPr lang="en-US"/>
              <a:t>Can become meaningful when followed by other operations</a:t>
            </a:r>
          </a:p>
          <a:p>
            <a:pPr eaLnBrk="1" hangingPunct="1">
              <a:lnSpc>
                <a:spcPct val="90000"/>
              </a:lnSpc>
            </a:pPr>
            <a:r>
              <a:rPr lang="en-US"/>
              <a:t>Example (not meaningful):</a:t>
            </a:r>
          </a:p>
          <a:p>
            <a:pPr lvl="1" eaLnBrk="1" hangingPunct="1">
              <a:lnSpc>
                <a:spcPct val="90000"/>
              </a:lnSpc>
            </a:pPr>
            <a:r>
              <a:rPr lang="en-US" sz="2200"/>
              <a:t>FEMALE_EMPS </a:t>
            </a:r>
            <a:r>
              <a:rPr lang="en-US" sz="2200">
                <a:sym typeface="Symbol" pitchFamily="71" charset="2"/>
              </a:rPr>
              <a:t> </a:t>
            </a:r>
            <a:r>
              <a:rPr lang="en-US" sz="2200" b="1">
                <a:latin typeface="Symbol" pitchFamily="71" charset="2"/>
              </a:rPr>
              <a:t></a:t>
            </a:r>
            <a:r>
              <a:rPr lang="en-US" sz="2200"/>
              <a:t> </a:t>
            </a:r>
            <a:r>
              <a:rPr lang="en-US" sz="2200" baseline="-25000"/>
              <a:t>SEX=’F’</a:t>
            </a:r>
            <a:r>
              <a:rPr lang="en-US" sz="2200"/>
              <a:t>(EMPLOYEE)</a:t>
            </a:r>
          </a:p>
          <a:p>
            <a:pPr lvl="1" eaLnBrk="1" hangingPunct="1">
              <a:lnSpc>
                <a:spcPct val="90000"/>
              </a:lnSpc>
            </a:pPr>
            <a:r>
              <a:rPr lang="en-US" sz="2200"/>
              <a:t>EMPNAMES </a:t>
            </a:r>
            <a:r>
              <a:rPr lang="en-US" sz="2200">
                <a:sym typeface="Symbol" pitchFamily="71" charset="2"/>
              </a:rPr>
              <a:t> </a:t>
            </a:r>
            <a:r>
              <a:rPr lang="en-US" sz="2200" b="1">
                <a:latin typeface="Symbol" pitchFamily="71" charset="2"/>
              </a:rPr>
              <a:t></a:t>
            </a:r>
            <a:r>
              <a:rPr lang="en-US" sz="2200"/>
              <a:t> </a:t>
            </a:r>
            <a:r>
              <a:rPr lang="en-US" sz="2200" baseline="-25000"/>
              <a:t>FNAME, LNAME, SSN </a:t>
            </a:r>
            <a:r>
              <a:rPr lang="en-US" sz="2200"/>
              <a:t>(FEMALE_EMPS)</a:t>
            </a:r>
          </a:p>
          <a:p>
            <a:pPr lvl="1" eaLnBrk="1" hangingPunct="1">
              <a:lnSpc>
                <a:spcPct val="90000"/>
              </a:lnSpc>
            </a:pPr>
            <a:r>
              <a:rPr lang="en-US" sz="2200"/>
              <a:t>EMP_DEPENDENTS </a:t>
            </a:r>
            <a:r>
              <a:rPr lang="en-US" sz="2200">
                <a:sym typeface="Symbol" pitchFamily="71" charset="2"/>
              </a:rPr>
              <a:t> </a:t>
            </a:r>
            <a:r>
              <a:rPr lang="en-US" sz="2200"/>
              <a:t>EMPNAMES x DEPENDENT</a:t>
            </a:r>
          </a:p>
          <a:p>
            <a:pPr eaLnBrk="1" hangingPunct="1">
              <a:lnSpc>
                <a:spcPct val="90000"/>
              </a:lnSpc>
            </a:pPr>
            <a:r>
              <a:rPr lang="en-US" sz="2400"/>
              <a:t>EMP_DEPENDENTS will contain every combination of EMPNAMES and DEPENDENT</a:t>
            </a:r>
          </a:p>
          <a:p>
            <a:pPr lvl="1" eaLnBrk="1" hangingPunct="1">
              <a:lnSpc>
                <a:spcPct val="90000"/>
              </a:lnSpc>
            </a:pPr>
            <a:r>
              <a:rPr lang="en-US" sz="2200"/>
              <a:t>whether or not they are actually related</a:t>
            </a:r>
          </a:p>
          <a:p>
            <a:pPr eaLnBrk="1" hangingPunct="1">
              <a:lnSpc>
                <a:spcPct val="90000"/>
              </a:lnSpc>
            </a:pPr>
            <a:endParaRPr lang="en-US" sz="240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55</a:t>
            </a:fld>
            <a:endParaRPr lang="en-US"/>
          </a:p>
        </p:txBody>
      </p:sp>
    </p:spTree>
  </p:cSld>
  <p:clrMapOvr>
    <a:masterClrMapping/>
  </p:clrMapOvr>
  <p:transition>
    <p:dissolv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normAutofit fontScale="90000"/>
          </a:bodyPr>
          <a:lstStyle/>
          <a:p>
            <a:pPr eaLnBrk="1" hangingPunct="1"/>
            <a:r>
              <a:rPr lang="en-US" sz="3200"/>
              <a:t>Relational Algebra Operations from Set Theory: CARTESIAN PRODUCT (cont.)</a:t>
            </a:r>
          </a:p>
        </p:txBody>
      </p:sp>
      <p:sp>
        <p:nvSpPr>
          <p:cNvPr id="34820" name="Rectangle 3"/>
          <p:cNvSpPr>
            <a:spLocks noGrp="1" noChangeArrowheads="1"/>
          </p:cNvSpPr>
          <p:nvPr>
            <p:ph idx="1"/>
          </p:nvPr>
        </p:nvSpPr>
        <p:spPr/>
        <p:txBody>
          <a:bodyPr>
            <a:normAutofit fontScale="92500" lnSpcReduction="10000"/>
          </a:bodyPr>
          <a:lstStyle/>
          <a:p>
            <a:pPr eaLnBrk="1" hangingPunct="1">
              <a:lnSpc>
                <a:spcPct val="90000"/>
              </a:lnSpc>
            </a:pPr>
            <a:r>
              <a:rPr lang="en-US"/>
              <a:t>To keep only combinations where the DEPENDENT is related to the EMPLOYEE, we add a SELECT operation as follows</a:t>
            </a:r>
          </a:p>
          <a:p>
            <a:pPr eaLnBrk="1" hangingPunct="1">
              <a:lnSpc>
                <a:spcPct val="90000"/>
              </a:lnSpc>
            </a:pPr>
            <a:r>
              <a:rPr lang="en-US"/>
              <a:t>Example (meaningful):</a:t>
            </a:r>
          </a:p>
          <a:p>
            <a:pPr lvl="1" eaLnBrk="1" hangingPunct="1">
              <a:lnSpc>
                <a:spcPct val="90000"/>
              </a:lnSpc>
            </a:pPr>
            <a:r>
              <a:rPr lang="en-US" sz="2200"/>
              <a:t>FEMALE_EMPS </a:t>
            </a:r>
            <a:r>
              <a:rPr lang="en-US" sz="2200">
                <a:sym typeface="Symbol" pitchFamily="71" charset="2"/>
              </a:rPr>
              <a:t> </a:t>
            </a:r>
            <a:r>
              <a:rPr lang="en-US" sz="2200" b="1">
                <a:latin typeface="Symbol" pitchFamily="71" charset="2"/>
              </a:rPr>
              <a:t></a:t>
            </a:r>
            <a:r>
              <a:rPr lang="en-US" sz="2200"/>
              <a:t> </a:t>
            </a:r>
            <a:r>
              <a:rPr lang="en-US" sz="2200" baseline="-25000"/>
              <a:t>SEX=’F’</a:t>
            </a:r>
            <a:r>
              <a:rPr lang="en-US" sz="2200"/>
              <a:t>(EMPLOYEE)</a:t>
            </a:r>
          </a:p>
          <a:p>
            <a:pPr lvl="1" eaLnBrk="1" hangingPunct="1">
              <a:lnSpc>
                <a:spcPct val="90000"/>
              </a:lnSpc>
            </a:pPr>
            <a:r>
              <a:rPr lang="en-US" sz="2200"/>
              <a:t>EMPNAMES </a:t>
            </a:r>
            <a:r>
              <a:rPr lang="en-US" sz="2200">
                <a:sym typeface="Symbol" pitchFamily="71" charset="2"/>
              </a:rPr>
              <a:t> </a:t>
            </a:r>
            <a:r>
              <a:rPr lang="en-US" sz="2200" b="1">
                <a:latin typeface="Symbol" pitchFamily="71" charset="2"/>
              </a:rPr>
              <a:t></a:t>
            </a:r>
            <a:r>
              <a:rPr lang="en-US" sz="2200"/>
              <a:t> </a:t>
            </a:r>
            <a:r>
              <a:rPr lang="en-US" sz="2200" baseline="-25000"/>
              <a:t>FNAME, LNAME, SSN </a:t>
            </a:r>
            <a:r>
              <a:rPr lang="en-US" sz="2200"/>
              <a:t>(FEMALE_EMPS)</a:t>
            </a:r>
          </a:p>
          <a:p>
            <a:pPr lvl="1" eaLnBrk="1" hangingPunct="1">
              <a:lnSpc>
                <a:spcPct val="90000"/>
              </a:lnSpc>
            </a:pPr>
            <a:r>
              <a:rPr lang="en-US" sz="2200"/>
              <a:t>EMP_DEPENDENTS </a:t>
            </a:r>
            <a:r>
              <a:rPr lang="en-US" sz="2200">
                <a:sym typeface="Symbol" pitchFamily="71" charset="2"/>
              </a:rPr>
              <a:t> </a:t>
            </a:r>
            <a:r>
              <a:rPr lang="en-US" sz="2200"/>
              <a:t>EMPNAMES x DEPENDENT</a:t>
            </a:r>
          </a:p>
          <a:p>
            <a:pPr lvl="1" eaLnBrk="1" hangingPunct="1">
              <a:lnSpc>
                <a:spcPct val="90000"/>
              </a:lnSpc>
            </a:pPr>
            <a:r>
              <a:rPr lang="en-US" sz="2200"/>
              <a:t>ACTUAL_DEPS </a:t>
            </a:r>
            <a:r>
              <a:rPr lang="en-US" sz="2200">
                <a:sym typeface="Symbol" pitchFamily="71" charset="2"/>
              </a:rPr>
              <a:t> </a:t>
            </a:r>
            <a:r>
              <a:rPr lang="en-US" sz="2200" b="1">
                <a:latin typeface="Symbol" pitchFamily="71" charset="2"/>
              </a:rPr>
              <a:t></a:t>
            </a:r>
            <a:r>
              <a:rPr lang="en-US" sz="2200"/>
              <a:t> </a:t>
            </a:r>
            <a:r>
              <a:rPr lang="en-US" sz="2200" baseline="-25000"/>
              <a:t>SSN=ESSN</a:t>
            </a:r>
            <a:r>
              <a:rPr lang="en-US" sz="2200"/>
              <a:t>(EMP_DEPENDENTS)</a:t>
            </a:r>
          </a:p>
          <a:p>
            <a:pPr lvl="1" eaLnBrk="1" hangingPunct="1">
              <a:lnSpc>
                <a:spcPct val="90000"/>
              </a:lnSpc>
            </a:pPr>
            <a:r>
              <a:rPr lang="en-US" sz="2200"/>
              <a:t>RESULT </a:t>
            </a:r>
            <a:r>
              <a:rPr lang="en-US" sz="2200">
                <a:sym typeface="Symbol" pitchFamily="71" charset="2"/>
              </a:rPr>
              <a:t> </a:t>
            </a:r>
            <a:r>
              <a:rPr lang="en-US" sz="2200" b="1">
                <a:latin typeface="Symbol" pitchFamily="71" charset="2"/>
              </a:rPr>
              <a:t></a:t>
            </a:r>
            <a:r>
              <a:rPr lang="en-US" sz="2200"/>
              <a:t> </a:t>
            </a:r>
            <a:r>
              <a:rPr lang="en-US" sz="2200" baseline="-25000"/>
              <a:t>FNAME, LNAME, DEPENDENT_NAME </a:t>
            </a:r>
            <a:r>
              <a:rPr lang="en-US" sz="2200"/>
              <a:t>(ACTUAL_DEPS)</a:t>
            </a:r>
          </a:p>
          <a:p>
            <a:pPr eaLnBrk="1" hangingPunct="1">
              <a:lnSpc>
                <a:spcPct val="90000"/>
              </a:lnSpc>
            </a:pPr>
            <a:r>
              <a:rPr lang="en-US" sz="2400"/>
              <a:t>RESULT will now contain the name of female employees and their dependents</a:t>
            </a:r>
          </a:p>
          <a:p>
            <a:pPr lvl="1" eaLnBrk="1" hangingPunct="1">
              <a:lnSpc>
                <a:spcPct val="90000"/>
              </a:lnSpc>
            </a:pPr>
            <a:endParaRPr lang="en-US" sz="2200"/>
          </a:p>
          <a:p>
            <a:pPr eaLnBrk="1" hangingPunct="1">
              <a:lnSpc>
                <a:spcPct val="90000"/>
              </a:lnSpc>
            </a:pPr>
            <a:endParaRPr lang="en-US" sz="2400"/>
          </a:p>
          <a:p>
            <a:pPr eaLnBrk="1" hangingPunct="1">
              <a:lnSpc>
                <a:spcPct val="90000"/>
              </a:lnSpc>
            </a:pPr>
            <a:endParaRPr lang="en-US" sz="2400"/>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56</a:t>
            </a:fld>
            <a:endParaRPr lang="en-US"/>
          </a:p>
        </p:txBody>
      </p:sp>
    </p:spTree>
  </p:cSld>
  <p:clrMapOvr>
    <a:masterClrMapping/>
  </p:clrMapOvr>
  <p:transition>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5"/>
          <p:cNvSpPr>
            <a:spLocks noGrp="1" noChangeArrowheads="1"/>
          </p:cNvSpPr>
          <p:nvPr>
            <p:ph type="title"/>
          </p:nvPr>
        </p:nvSpPr>
        <p:spPr>
          <a:noFill/>
        </p:spPr>
        <p:txBody>
          <a:bodyPr/>
          <a:lstStyle/>
          <a:p>
            <a:pPr eaLnBrk="1" hangingPunct="1"/>
            <a:r>
              <a:rPr lang="en-US" sz="3200"/>
              <a:t>Example of applying CARTESIAN PRODUCT</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57</a:t>
            </a:fld>
            <a:endParaRPr lang="en-US"/>
          </a:p>
        </p:txBody>
      </p:sp>
      <p:sp>
        <p:nvSpPr>
          <p:cNvPr id="35844"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pic>
        <p:nvPicPr>
          <p:cNvPr id="35845" name="Picture 7" descr="fig06_05"/>
          <p:cNvPicPr>
            <a:picLocks noChangeAspect="1" noChangeArrowheads="1"/>
          </p:cNvPicPr>
          <p:nvPr/>
        </p:nvPicPr>
        <p:blipFill>
          <a:blip r:embed="rId3"/>
          <a:srcRect/>
          <a:stretch>
            <a:fillRect/>
          </a:stretch>
        </p:blipFill>
        <p:spPr bwMode="auto">
          <a:xfrm>
            <a:off x="2646363" y="1600200"/>
            <a:ext cx="3756025" cy="4572000"/>
          </a:xfrm>
          <a:prstGeom prst="rect">
            <a:avLst/>
          </a:prstGeom>
          <a:noFill/>
          <a:ln w="9525">
            <a:noFill/>
            <a:miter lim="800000"/>
            <a:headEnd/>
            <a:tailEnd/>
          </a:ln>
        </p:spPr>
      </p:pic>
    </p:spTree>
  </p:cSld>
  <p:clrMapOvr>
    <a:masterClrMapping/>
  </p:clrMapOvr>
  <p:transition>
    <p:dissolv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3"/>
          <p:cNvSpPr>
            <a:spLocks noGrp="1" noChangeArrowheads="1"/>
          </p:cNvSpPr>
          <p:nvPr>
            <p:ph type="title"/>
          </p:nvPr>
        </p:nvSpPr>
        <p:spPr/>
        <p:txBody>
          <a:bodyPr/>
          <a:lstStyle/>
          <a:p>
            <a:pPr eaLnBrk="1" hangingPunct="1"/>
            <a:r>
              <a:rPr lang="en-US"/>
              <a:t>Binary Relational Operations: JOIN</a:t>
            </a:r>
          </a:p>
        </p:txBody>
      </p:sp>
      <p:sp>
        <p:nvSpPr>
          <p:cNvPr id="36868" name="Rectangle 24"/>
          <p:cNvSpPr>
            <a:spLocks noGrp="1" noChangeArrowheads="1"/>
          </p:cNvSpPr>
          <p:nvPr>
            <p:ph idx="1"/>
          </p:nvPr>
        </p:nvSpPr>
        <p:spPr/>
        <p:txBody>
          <a:bodyPr>
            <a:normAutofit fontScale="92500" lnSpcReduction="20000"/>
          </a:bodyPr>
          <a:lstStyle/>
          <a:p>
            <a:pPr eaLnBrk="1" hangingPunct="1">
              <a:lnSpc>
                <a:spcPct val="80000"/>
              </a:lnSpc>
            </a:pPr>
            <a:r>
              <a:rPr lang="en-US" sz="2400"/>
              <a:t>JOIN Operation (denoted by     )</a:t>
            </a:r>
          </a:p>
          <a:p>
            <a:pPr lvl="1" eaLnBrk="1" hangingPunct="1">
              <a:lnSpc>
                <a:spcPct val="80000"/>
              </a:lnSpc>
            </a:pPr>
            <a:r>
              <a:rPr lang="en-US" sz="2200"/>
              <a:t>The sequence of CARTESIAN PRODECT followed by SELECT is used quite commonly to identify and select related tuples from two relations</a:t>
            </a:r>
          </a:p>
          <a:p>
            <a:pPr lvl="1" eaLnBrk="1" hangingPunct="1">
              <a:lnSpc>
                <a:spcPct val="80000"/>
              </a:lnSpc>
            </a:pPr>
            <a:r>
              <a:rPr lang="en-US" sz="2200"/>
              <a:t>A special operation, called JOIN combines this sequence into a single operation</a:t>
            </a:r>
          </a:p>
          <a:p>
            <a:pPr lvl="1" eaLnBrk="1" hangingPunct="1">
              <a:lnSpc>
                <a:spcPct val="80000"/>
              </a:lnSpc>
            </a:pPr>
            <a:r>
              <a:rPr lang="en-US" sz="2200"/>
              <a:t>This operation is very important for any relational database with more than a single relation, because it allows us </a:t>
            </a:r>
            <a:r>
              <a:rPr lang="en-US" sz="2200" i="1"/>
              <a:t>combine related tuples</a:t>
            </a:r>
            <a:r>
              <a:rPr lang="en-US" sz="2200"/>
              <a:t> from various relations </a:t>
            </a:r>
          </a:p>
          <a:p>
            <a:pPr lvl="1" eaLnBrk="1" hangingPunct="1">
              <a:lnSpc>
                <a:spcPct val="80000"/>
              </a:lnSpc>
            </a:pPr>
            <a:r>
              <a:rPr lang="en-US" sz="2200"/>
              <a:t>The general form of a join operation on two relations R(A1, A2, . . ., An) and S(B1, B2, . . ., Bm) is:</a:t>
            </a:r>
          </a:p>
          <a:p>
            <a:pPr lvl="1" algn="ctr" eaLnBrk="1" hangingPunct="1">
              <a:lnSpc>
                <a:spcPct val="80000"/>
              </a:lnSpc>
              <a:buFont typeface="Wingdings" pitchFamily="2" charset="2"/>
              <a:buNone/>
            </a:pPr>
            <a:r>
              <a:rPr lang="en-US" sz="2200"/>
              <a:t>R     </a:t>
            </a:r>
            <a:r>
              <a:rPr lang="en-US" sz="2200" baseline="-25000"/>
              <a:t>&lt;join condition&gt;</a:t>
            </a:r>
            <a:r>
              <a:rPr lang="en-US" sz="2200"/>
              <a:t>S</a:t>
            </a:r>
          </a:p>
          <a:p>
            <a:pPr lvl="1" eaLnBrk="1" hangingPunct="1">
              <a:lnSpc>
                <a:spcPct val="80000"/>
              </a:lnSpc>
            </a:pPr>
            <a:r>
              <a:rPr lang="en-US" sz="2200"/>
              <a:t>where R and S can be any relations that result from general </a:t>
            </a:r>
            <a:r>
              <a:rPr lang="en-US" sz="2200" i="1"/>
              <a:t>relational algebra expressions</a:t>
            </a:r>
            <a:r>
              <a:rPr lang="en-US" sz="2200"/>
              <a:t>.</a:t>
            </a:r>
          </a:p>
          <a:p>
            <a:pPr eaLnBrk="1" hangingPunct="1">
              <a:lnSpc>
                <a:spcPct val="80000"/>
              </a:lnSpc>
            </a:pPr>
            <a:endParaRPr lang="en-US" sz="2400"/>
          </a:p>
        </p:txBody>
      </p:sp>
      <p:sp>
        <p:nvSpPr>
          <p:cNvPr id="18" name="Footer Placeholder 17"/>
          <p:cNvSpPr>
            <a:spLocks noGrp="1"/>
          </p:cNvSpPr>
          <p:nvPr>
            <p:ph type="ftr" sz="quarter" idx="11"/>
          </p:nvPr>
        </p:nvSpPr>
        <p:spPr/>
        <p:txBody>
          <a:bodyPr/>
          <a:lstStyle/>
          <a:p>
            <a:r>
              <a:rPr lang="en-US"/>
              <a:t>DEPT OF CSE,AIET,MIJAR</a:t>
            </a:r>
          </a:p>
        </p:txBody>
      </p:sp>
      <p:sp>
        <p:nvSpPr>
          <p:cNvPr id="17" name="Slide Number Placeholder 16"/>
          <p:cNvSpPr>
            <a:spLocks noGrp="1"/>
          </p:cNvSpPr>
          <p:nvPr>
            <p:ph type="sldNum" sz="quarter" idx="12"/>
          </p:nvPr>
        </p:nvSpPr>
        <p:spPr/>
        <p:txBody>
          <a:bodyPr>
            <a:normAutofit/>
          </a:bodyPr>
          <a:lstStyle/>
          <a:p>
            <a:fld id="{B6F15528-21DE-4FAA-801E-634DDDAF4B2B}" type="slidenum">
              <a:rPr lang="en-US" smtClean="0"/>
              <a:pPr/>
              <a:t>58</a:t>
            </a:fld>
            <a:endParaRPr lang="en-US"/>
          </a:p>
        </p:txBody>
      </p:sp>
      <p:grpSp>
        <p:nvGrpSpPr>
          <p:cNvPr id="2" name="Group 25"/>
          <p:cNvGrpSpPr>
            <a:grpSpLocks/>
          </p:cNvGrpSpPr>
          <p:nvPr/>
        </p:nvGrpSpPr>
        <p:grpSpPr bwMode="auto">
          <a:xfrm>
            <a:off x="4648200" y="1687513"/>
            <a:ext cx="219075" cy="174625"/>
            <a:chOff x="377" y="2904"/>
            <a:chExt cx="154" cy="110"/>
          </a:xfrm>
        </p:grpSpPr>
        <p:sp>
          <p:nvSpPr>
            <p:cNvPr id="36875" name="Line 26"/>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6876" name="Line 27"/>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6877" name="Line 28"/>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6878" name="Line 29"/>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grpSp>
        <p:nvGrpSpPr>
          <p:cNvPr id="3" name="Group 35"/>
          <p:cNvGrpSpPr>
            <a:grpSpLocks/>
          </p:cNvGrpSpPr>
          <p:nvPr/>
        </p:nvGrpSpPr>
        <p:grpSpPr bwMode="auto">
          <a:xfrm>
            <a:off x="3886200" y="5035550"/>
            <a:ext cx="244475" cy="174625"/>
            <a:chOff x="377" y="2904"/>
            <a:chExt cx="154" cy="110"/>
          </a:xfrm>
        </p:grpSpPr>
        <p:sp>
          <p:nvSpPr>
            <p:cNvPr id="36871" name="Line 36"/>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36872" name="Line 37"/>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36873" name="Line 38"/>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36874" name="Line 39"/>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dissolv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9"/>
          <p:cNvSpPr>
            <a:spLocks noGrp="1" noChangeArrowheads="1"/>
          </p:cNvSpPr>
          <p:nvPr>
            <p:ph type="title"/>
          </p:nvPr>
        </p:nvSpPr>
        <p:spPr/>
        <p:txBody>
          <a:bodyPr/>
          <a:lstStyle/>
          <a:p>
            <a:pPr eaLnBrk="1" hangingPunct="1"/>
            <a:r>
              <a:rPr lang="en-US" sz="3200"/>
              <a:t>Binary Relational Operations: JOIN (cont.)</a:t>
            </a:r>
          </a:p>
        </p:txBody>
      </p:sp>
      <p:sp>
        <p:nvSpPr>
          <p:cNvPr id="37892" name="Rectangle 20"/>
          <p:cNvSpPr>
            <a:spLocks noGrp="1" noChangeArrowheads="1"/>
          </p:cNvSpPr>
          <p:nvPr>
            <p:ph idx="1"/>
          </p:nvPr>
        </p:nvSpPr>
        <p:spPr>
          <a:xfrm>
            <a:off x="239713" y="1600200"/>
            <a:ext cx="8447087" cy="4267200"/>
          </a:xfrm>
        </p:spPr>
        <p:txBody>
          <a:bodyPr>
            <a:normAutofit lnSpcReduction="10000"/>
          </a:bodyPr>
          <a:lstStyle/>
          <a:p>
            <a:pPr eaLnBrk="1" hangingPunct="1">
              <a:lnSpc>
                <a:spcPct val="80000"/>
              </a:lnSpc>
            </a:pPr>
            <a:r>
              <a:rPr lang="en-US" sz="2400" dirty="0"/>
              <a:t>Example: </a:t>
            </a:r>
            <a:r>
              <a:rPr lang="en-US" sz="2400" b="1" dirty="0"/>
              <a:t>Suppose that we want to retrieve the name of the manager of each department.</a:t>
            </a:r>
          </a:p>
          <a:p>
            <a:pPr lvl="1" eaLnBrk="1" hangingPunct="1">
              <a:lnSpc>
                <a:spcPct val="80000"/>
              </a:lnSpc>
            </a:pPr>
            <a:r>
              <a:rPr lang="en-US" sz="2200" dirty="0"/>
              <a:t>To get the manager’s name, we need to combine each DEPARTMENT </a:t>
            </a:r>
            <a:r>
              <a:rPr lang="en-US" sz="2200" dirty="0" err="1"/>
              <a:t>tuple</a:t>
            </a:r>
            <a:r>
              <a:rPr lang="en-US" sz="2200" dirty="0"/>
              <a:t> with the EMPLOYEE </a:t>
            </a:r>
            <a:r>
              <a:rPr lang="en-US" sz="2200" dirty="0" err="1"/>
              <a:t>tuple</a:t>
            </a:r>
            <a:r>
              <a:rPr lang="en-US" sz="2200" dirty="0"/>
              <a:t> whose SSN value matches the MGRSSN value in the department </a:t>
            </a:r>
            <a:r>
              <a:rPr lang="en-US" sz="2200" dirty="0" err="1"/>
              <a:t>tuple</a:t>
            </a:r>
            <a:r>
              <a:rPr lang="en-US" sz="2200" dirty="0"/>
              <a:t>. </a:t>
            </a:r>
          </a:p>
          <a:p>
            <a:pPr lvl="1" eaLnBrk="1" hangingPunct="1">
              <a:lnSpc>
                <a:spcPct val="80000"/>
              </a:lnSpc>
            </a:pPr>
            <a:r>
              <a:rPr lang="en-US" sz="2200" dirty="0"/>
              <a:t>We do this by using the join           operation.</a:t>
            </a:r>
          </a:p>
          <a:p>
            <a:pPr lvl="1" eaLnBrk="1" hangingPunct="1">
              <a:lnSpc>
                <a:spcPct val="80000"/>
              </a:lnSpc>
            </a:pPr>
            <a:endParaRPr lang="en-US" sz="2200" dirty="0"/>
          </a:p>
          <a:p>
            <a:pPr lvl="1" eaLnBrk="1" hangingPunct="1">
              <a:lnSpc>
                <a:spcPct val="80000"/>
              </a:lnSpc>
            </a:pPr>
            <a:r>
              <a:rPr lang="en-US" sz="2200" dirty="0"/>
              <a:t>DEPT_MGR </a:t>
            </a:r>
            <a:r>
              <a:rPr lang="en-US" sz="2200" dirty="0">
                <a:sym typeface="Symbol" pitchFamily="71" charset="2"/>
              </a:rPr>
              <a:t></a:t>
            </a:r>
            <a:r>
              <a:rPr lang="en-US" sz="2200" dirty="0"/>
              <a:t> DEPARTMENT   </a:t>
            </a:r>
            <a:r>
              <a:rPr lang="en-US" sz="2200" baseline="-25000" dirty="0"/>
              <a:t>MGRSSN=SSN </a:t>
            </a:r>
            <a:r>
              <a:rPr lang="en-US" sz="2200" dirty="0"/>
              <a:t>EMPLOYEE</a:t>
            </a:r>
          </a:p>
          <a:p>
            <a:pPr eaLnBrk="1" hangingPunct="1">
              <a:lnSpc>
                <a:spcPct val="80000"/>
              </a:lnSpc>
            </a:pPr>
            <a:r>
              <a:rPr lang="en-US" sz="2400" dirty="0"/>
              <a:t>MGRSSN=SSN is the join condition</a:t>
            </a:r>
          </a:p>
          <a:p>
            <a:pPr lvl="1" eaLnBrk="1" hangingPunct="1">
              <a:lnSpc>
                <a:spcPct val="80000"/>
              </a:lnSpc>
            </a:pPr>
            <a:r>
              <a:rPr lang="en-US" sz="2200" dirty="0"/>
              <a:t>Combines each department record with the employee who manages the department</a:t>
            </a:r>
          </a:p>
          <a:p>
            <a:pPr lvl="1" eaLnBrk="1" hangingPunct="1">
              <a:lnSpc>
                <a:spcPct val="80000"/>
              </a:lnSpc>
            </a:pPr>
            <a:r>
              <a:rPr lang="en-US" sz="2200" dirty="0"/>
              <a:t>The join condition can also be specified as DEPARTMENT.MGRSSN= EMPLOYEE.SSN</a:t>
            </a:r>
          </a:p>
          <a:p>
            <a:pPr eaLnBrk="1" hangingPunct="1">
              <a:lnSpc>
                <a:spcPct val="80000"/>
              </a:lnSpc>
              <a:buFont typeface="Wingdings" pitchFamily="2" charset="2"/>
              <a:buNone/>
            </a:pPr>
            <a:endParaRPr lang="en-US" sz="2400" dirty="0"/>
          </a:p>
          <a:p>
            <a:pPr eaLnBrk="1" hangingPunct="1">
              <a:lnSpc>
                <a:spcPct val="80000"/>
              </a:lnSpc>
            </a:pPr>
            <a:endParaRPr lang="en-US" sz="2400" dirty="0"/>
          </a:p>
        </p:txBody>
      </p:sp>
      <p:sp>
        <p:nvSpPr>
          <p:cNvPr id="18" name="Footer Placeholder 17"/>
          <p:cNvSpPr>
            <a:spLocks noGrp="1"/>
          </p:cNvSpPr>
          <p:nvPr>
            <p:ph type="ftr" sz="quarter" idx="11"/>
          </p:nvPr>
        </p:nvSpPr>
        <p:spPr/>
        <p:txBody>
          <a:bodyPr/>
          <a:lstStyle/>
          <a:p>
            <a:r>
              <a:rPr lang="en-US"/>
              <a:t>DEPT OF CSE,AIET,MIJAR</a:t>
            </a:r>
          </a:p>
        </p:txBody>
      </p:sp>
      <p:sp>
        <p:nvSpPr>
          <p:cNvPr id="17" name="Slide Number Placeholder 16"/>
          <p:cNvSpPr>
            <a:spLocks noGrp="1"/>
          </p:cNvSpPr>
          <p:nvPr>
            <p:ph type="sldNum" sz="quarter" idx="12"/>
          </p:nvPr>
        </p:nvSpPr>
        <p:spPr/>
        <p:txBody>
          <a:bodyPr>
            <a:normAutofit/>
          </a:bodyPr>
          <a:lstStyle/>
          <a:p>
            <a:fld id="{B6F15528-21DE-4FAA-801E-634DDDAF4B2B}" type="slidenum">
              <a:rPr lang="en-US" smtClean="0"/>
              <a:pPr/>
              <a:t>59</a:t>
            </a:fld>
            <a:endParaRPr lang="en-US"/>
          </a:p>
        </p:txBody>
      </p:sp>
      <p:grpSp>
        <p:nvGrpSpPr>
          <p:cNvPr id="2" name="Group 4"/>
          <p:cNvGrpSpPr>
            <a:grpSpLocks/>
          </p:cNvGrpSpPr>
          <p:nvPr/>
        </p:nvGrpSpPr>
        <p:grpSpPr bwMode="auto">
          <a:xfrm>
            <a:off x="4876800" y="3124200"/>
            <a:ext cx="487363" cy="174625"/>
            <a:chOff x="377" y="2904"/>
            <a:chExt cx="154" cy="110"/>
          </a:xfrm>
        </p:grpSpPr>
        <p:sp>
          <p:nvSpPr>
            <p:cNvPr id="37899" name="Line 5"/>
            <p:cNvSpPr>
              <a:spLocks noChangeShapeType="1"/>
            </p:cNvSpPr>
            <p:nvPr/>
          </p:nvSpPr>
          <p:spPr bwMode="auto">
            <a:xfrm>
              <a:off x="381" y="2904"/>
              <a:ext cx="0" cy="110"/>
            </a:xfrm>
            <a:prstGeom prst="line">
              <a:avLst/>
            </a:prstGeom>
            <a:noFill/>
            <a:ln w="22225">
              <a:solidFill>
                <a:schemeClr val="bg2"/>
              </a:solidFill>
              <a:round/>
              <a:headEnd/>
              <a:tailEnd/>
            </a:ln>
          </p:spPr>
          <p:txBody>
            <a:bodyPr wrap="none" anchor="ctr"/>
            <a:lstStyle/>
            <a:p>
              <a:endParaRPr lang="en-US"/>
            </a:p>
          </p:txBody>
        </p:sp>
        <p:sp>
          <p:nvSpPr>
            <p:cNvPr id="37900" name="Line 6"/>
            <p:cNvSpPr>
              <a:spLocks noChangeShapeType="1"/>
            </p:cNvSpPr>
            <p:nvPr/>
          </p:nvSpPr>
          <p:spPr bwMode="auto">
            <a:xfrm>
              <a:off x="527" y="2904"/>
              <a:ext cx="0" cy="110"/>
            </a:xfrm>
            <a:prstGeom prst="line">
              <a:avLst/>
            </a:prstGeom>
            <a:noFill/>
            <a:ln w="22225">
              <a:solidFill>
                <a:schemeClr val="bg2"/>
              </a:solidFill>
              <a:round/>
              <a:headEnd/>
              <a:tailEnd/>
            </a:ln>
          </p:spPr>
          <p:txBody>
            <a:bodyPr wrap="none" anchor="ctr"/>
            <a:lstStyle/>
            <a:p>
              <a:endParaRPr lang="en-US"/>
            </a:p>
          </p:txBody>
        </p:sp>
        <p:sp>
          <p:nvSpPr>
            <p:cNvPr id="37901" name="Line 7"/>
            <p:cNvSpPr>
              <a:spLocks noChangeShapeType="1"/>
            </p:cNvSpPr>
            <p:nvPr/>
          </p:nvSpPr>
          <p:spPr bwMode="auto">
            <a:xfrm>
              <a:off x="385" y="2904"/>
              <a:ext cx="138" cy="110"/>
            </a:xfrm>
            <a:prstGeom prst="line">
              <a:avLst/>
            </a:prstGeom>
            <a:noFill/>
            <a:ln w="22225">
              <a:solidFill>
                <a:schemeClr val="bg2"/>
              </a:solidFill>
              <a:round/>
              <a:headEnd/>
              <a:tailEnd/>
            </a:ln>
          </p:spPr>
          <p:txBody>
            <a:bodyPr wrap="none" anchor="ctr"/>
            <a:lstStyle/>
            <a:p>
              <a:endParaRPr lang="en-US"/>
            </a:p>
          </p:txBody>
        </p:sp>
        <p:sp>
          <p:nvSpPr>
            <p:cNvPr id="37902" name="Line 8"/>
            <p:cNvSpPr>
              <a:spLocks noChangeShapeType="1"/>
            </p:cNvSpPr>
            <p:nvPr/>
          </p:nvSpPr>
          <p:spPr bwMode="auto">
            <a:xfrm flipH="1">
              <a:off x="377" y="2904"/>
              <a:ext cx="154" cy="110"/>
            </a:xfrm>
            <a:prstGeom prst="line">
              <a:avLst/>
            </a:prstGeom>
            <a:noFill/>
            <a:ln w="22225">
              <a:solidFill>
                <a:schemeClr val="bg2"/>
              </a:solidFill>
              <a:round/>
              <a:headEnd/>
              <a:tailEnd/>
            </a:ln>
          </p:spPr>
          <p:txBody>
            <a:bodyPr wrap="none" anchor="ctr"/>
            <a:lstStyle/>
            <a:p>
              <a:endParaRPr lang="en-US"/>
            </a:p>
          </p:txBody>
        </p:sp>
      </p:grpSp>
      <p:grpSp>
        <p:nvGrpSpPr>
          <p:cNvPr id="3" name="Group 9"/>
          <p:cNvGrpSpPr>
            <a:grpSpLocks/>
          </p:cNvGrpSpPr>
          <p:nvPr/>
        </p:nvGrpSpPr>
        <p:grpSpPr bwMode="auto">
          <a:xfrm>
            <a:off x="4463256" y="3613264"/>
            <a:ext cx="441325" cy="347663"/>
            <a:chOff x="377" y="2904"/>
            <a:chExt cx="154" cy="110"/>
          </a:xfrm>
        </p:grpSpPr>
        <p:sp>
          <p:nvSpPr>
            <p:cNvPr id="37895" name="Line 10"/>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7896" name="Line 11"/>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7897" name="Line 12"/>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7898" name="Line 13"/>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pic>
        <p:nvPicPr>
          <p:cNvPr id="7" name="Picture 7" descr="31755_FIG0701.gif                                              0001035BEeyore                         B91DCF3B:"/>
          <p:cNvPicPr>
            <a:picLocks noGrp="1" noChangeAspect="1" noChangeArrowheads="1"/>
          </p:cNvPicPr>
          <p:nvPr>
            <p:ph idx="1"/>
          </p:nvPr>
        </p:nvPicPr>
        <p:blipFill>
          <a:blip r:embed="rId2" cstate="print"/>
          <a:srcRect/>
          <a:stretch>
            <a:fillRect/>
          </a:stretch>
        </p:blipFill>
        <p:spPr bwMode="auto">
          <a:xfrm>
            <a:off x="304800" y="1752600"/>
            <a:ext cx="8534400" cy="4038600"/>
          </a:xfrm>
          <a:prstGeom prst="rect">
            <a:avLst/>
          </a:prstGeom>
          <a:noFill/>
          <a:ln w="9525">
            <a:noFill/>
            <a:miter lim="800000"/>
            <a:headEnd/>
            <a:tailEnd/>
          </a:ln>
        </p:spPr>
      </p:pic>
      <p:sp>
        <p:nvSpPr>
          <p:cNvPr id="12" name="Footer Placeholder 11"/>
          <p:cNvSpPr>
            <a:spLocks noGrp="1"/>
          </p:cNvSpPr>
          <p:nvPr>
            <p:ph type="ftr" sz="quarter" idx="11"/>
          </p:nvPr>
        </p:nvSpPr>
        <p:spPr/>
        <p:txBody>
          <a:bodyPr/>
          <a:lstStyle/>
          <a:p>
            <a:r>
              <a:rPr lang="en-US"/>
              <a:t>DEPT OF CSE,AIET,MIJAR</a:t>
            </a:r>
          </a:p>
        </p:txBody>
      </p:sp>
      <p:sp>
        <p:nvSpPr>
          <p:cNvPr id="11" name="Slide Number Placeholder 10"/>
          <p:cNvSpPr>
            <a:spLocks noGrp="1"/>
          </p:cNvSpPr>
          <p:nvPr>
            <p:ph type="sldNum" sz="quarter" idx="12"/>
          </p:nvPr>
        </p:nvSpPr>
        <p:spPr/>
        <p:txBody>
          <a:bodyPr>
            <a:normAutofit/>
          </a:bodyPr>
          <a:lstStyle/>
          <a:p>
            <a:fld id="{B6F15528-21DE-4FAA-801E-634DDDAF4B2B}" type="slidenum">
              <a:rPr lang="en-US" smtClean="0"/>
              <a:pPr/>
              <a:t>6</a:t>
            </a:fld>
            <a:endParaRPr lang="en-US"/>
          </a:p>
        </p:txBody>
      </p:sp>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noFill/>
        </p:spPr>
        <p:txBody>
          <a:bodyPr/>
          <a:lstStyle/>
          <a:p>
            <a:pPr eaLnBrk="1" hangingPunct="1"/>
            <a:r>
              <a:rPr lang="en-US" sz="3200"/>
              <a:t>Example of applying the JOIN operation</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60</a:t>
            </a:fld>
            <a:endParaRPr lang="en-US"/>
          </a:p>
        </p:txBody>
      </p:sp>
      <p:sp>
        <p:nvSpPr>
          <p:cNvPr id="38916"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pic>
        <p:nvPicPr>
          <p:cNvPr id="38917" name="Picture 5" descr="fig06_06"/>
          <p:cNvPicPr>
            <a:picLocks noChangeAspect="1" noChangeArrowheads="1"/>
          </p:cNvPicPr>
          <p:nvPr/>
        </p:nvPicPr>
        <p:blipFill>
          <a:blip r:embed="rId3"/>
          <a:srcRect/>
          <a:stretch>
            <a:fillRect/>
          </a:stretch>
        </p:blipFill>
        <p:spPr bwMode="auto">
          <a:xfrm>
            <a:off x="381000" y="2703513"/>
            <a:ext cx="8153400" cy="1944687"/>
          </a:xfrm>
          <a:prstGeom prst="rect">
            <a:avLst/>
          </a:prstGeom>
          <a:noFill/>
          <a:ln w="9525">
            <a:noFill/>
            <a:miter lim="800000"/>
            <a:headEnd/>
            <a:tailEnd/>
          </a:ln>
        </p:spPr>
      </p:pic>
    </p:spTree>
  </p:cSld>
  <p:clrMapOvr>
    <a:masterClrMapping/>
  </p:clrMapOvr>
  <p:transition>
    <p:dissolv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15"/>
          <p:cNvSpPr>
            <a:spLocks noGrp="1" noChangeArrowheads="1"/>
          </p:cNvSpPr>
          <p:nvPr>
            <p:ph type="title"/>
          </p:nvPr>
        </p:nvSpPr>
        <p:spPr/>
        <p:txBody>
          <a:bodyPr/>
          <a:lstStyle/>
          <a:p>
            <a:pPr eaLnBrk="1" hangingPunct="1"/>
            <a:r>
              <a:rPr lang="en-US"/>
              <a:t>Some properties of JOIN</a:t>
            </a:r>
          </a:p>
        </p:txBody>
      </p:sp>
      <p:sp>
        <p:nvSpPr>
          <p:cNvPr id="39940" name="Rectangle 16"/>
          <p:cNvSpPr>
            <a:spLocks noGrp="1" noChangeArrowheads="1"/>
          </p:cNvSpPr>
          <p:nvPr>
            <p:ph idx="1"/>
          </p:nvPr>
        </p:nvSpPr>
        <p:spPr/>
        <p:txBody>
          <a:bodyPr>
            <a:normAutofit fontScale="77500" lnSpcReduction="20000"/>
          </a:bodyPr>
          <a:lstStyle/>
          <a:p>
            <a:pPr eaLnBrk="1" hangingPunct="1"/>
            <a:r>
              <a:rPr lang="en-US" sz="2400"/>
              <a:t>Consider the following JOIN operation:</a:t>
            </a:r>
          </a:p>
          <a:p>
            <a:pPr lvl="1" eaLnBrk="1" hangingPunct="1"/>
            <a:r>
              <a:rPr lang="en-US" sz="2200"/>
              <a:t>R(A1, A2, . . ., An)                   S(B1, B2, . . ., Bm)</a:t>
            </a:r>
          </a:p>
          <a:p>
            <a:pPr lvl="2" eaLnBrk="1" hangingPunct="1">
              <a:buFont typeface="Wingdings" pitchFamily="2" charset="2"/>
              <a:buNone/>
            </a:pPr>
            <a:r>
              <a:rPr lang="en-US" sz="2000"/>
              <a:t>                                       R.Ai=S.Bj</a:t>
            </a:r>
          </a:p>
          <a:p>
            <a:pPr lvl="1" eaLnBrk="1" hangingPunct="1"/>
            <a:r>
              <a:rPr lang="en-US" sz="2200"/>
              <a:t>Result is a relation Q with degree n + m attributes:</a:t>
            </a:r>
          </a:p>
          <a:p>
            <a:pPr lvl="2" eaLnBrk="1" hangingPunct="1"/>
            <a:r>
              <a:rPr lang="en-US" sz="2000"/>
              <a:t>Q(A1, A2, . . ., An, B1, B2, . . ., Bm), in that order.</a:t>
            </a:r>
          </a:p>
          <a:p>
            <a:pPr lvl="1" eaLnBrk="1" hangingPunct="1"/>
            <a:r>
              <a:rPr lang="en-US" sz="2200"/>
              <a:t>The resulting relation state has one tuple for each combination of tuples—r from R and s from S, but </a:t>
            </a:r>
            <a:r>
              <a:rPr lang="en-US" sz="2200" i="1"/>
              <a:t>only if they satisfy the join condition</a:t>
            </a:r>
            <a:r>
              <a:rPr lang="en-US" sz="2200"/>
              <a:t> r[Ai]=s[Bj]</a:t>
            </a:r>
          </a:p>
          <a:p>
            <a:pPr lvl="1" eaLnBrk="1" hangingPunct="1"/>
            <a:r>
              <a:rPr lang="en-US" sz="2200"/>
              <a:t>Hence, if R has n</a:t>
            </a:r>
            <a:r>
              <a:rPr lang="en-US" sz="2200" baseline="-25000"/>
              <a:t>R</a:t>
            </a:r>
            <a:r>
              <a:rPr lang="en-US" sz="2200"/>
              <a:t> tuples, and S has n</a:t>
            </a:r>
            <a:r>
              <a:rPr lang="en-US" sz="2200" baseline="-25000"/>
              <a:t>S</a:t>
            </a:r>
            <a:r>
              <a:rPr lang="en-US" sz="2200"/>
              <a:t> tuples, then the join result will generally have </a:t>
            </a:r>
            <a:r>
              <a:rPr lang="en-US" sz="2200" i="1"/>
              <a:t>less than</a:t>
            </a:r>
            <a:r>
              <a:rPr lang="en-US" sz="2200"/>
              <a:t> n</a:t>
            </a:r>
            <a:r>
              <a:rPr lang="en-US" sz="2200" baseline="-25000"/>
              <a:t>R</a:t>
            </a:r>
            <a:r>
              <a:rPr lang="en-US" sz="2200"/>
              <a:t> * n</a:t>
            </a:r>
            <a:r>
              <a:rPr lang="en-US" sz="2200" baseline="-25000"/>
              <a:t>S</a:t>
            </a:r>
            <a:r>
              <a:rPr lang="en-US" sz="2200"/>
              <a:t> tuples.</a:t>
            </a:r>
          </a:p>
          <a:p>
            <a:pPr lvl="1" eaLnBrk="1" hangingPunct="1"/>
            <a:r>
              <a:rPr lang="en-US" sz="2200"/>
              <a:t>Only related tuples (based on the join condition) will appear in the result</a:t>
            </a:r>
          </a:p>
        </p:txBody>
      </p:sp>
      <p:sp>
        <p:nvSpPr>
          <p:cNvPr id="13" name="Footer Placeholder 12"/>
          <p:cNvSpPr>
            <a:spLocks noGrp="1"/>
          </p:cNvSpPr>
          <p:nvPr>
            <p:ph type="ftr" sz="quarter" idx="11"/>
          </p:nvPr>
        </p:nvSpPr>
        <p:spPr/>
        <p:txBody>
          <a:bodyPr/>
          <a:lstStyle/>
          <a:p>
            <a:r>
              <a:rPr lang="en-US"/>
              <a:t>DEPT OF CSE,AIET,MIJAR</a:t>
            </a:r>
          </a:p>
        </p:txBody>
      </p:sp>
      <p:sp>
        <p:nvSpPr>
          <p:cNvPr id="12" name="Slide Number Placeholder 11"/>
          <p:cNvSpPr>
            <a:spLocks noGrp="1"/>
          </p:cNvSpPr>
          <p:nvPr>
            <p:ph type="sldNum" sz="quarter" idx="12"/>
          </p:nvPr>
        </p:nvSpPr>
        <p:spPr/>
        <p:txBody>
          <a:bodyPr>
            <a:normAutofit/>
          </a:bodyPr>
          <a:lstStyle/>
          <a:p>
            <a:fld id="{B6F15528-21DE-4FAA-801E-634DDDAF4B2B}" type="slidenum">
              <a:rPr lang="en-US" smtClean="0"/>
              <a:pPr/>
              <a:t>61</a:t>
            </a:fld>
            <a:endParaRPr lang="en-US"/>
          </a:p>
        </p:txBody>
      </p:sp>
      <p:grpSp>
        <p:nvGrpSpPr>
          <p:cNvPr id="2" name="Group 17"/>
          <p:cNvGrpSpPr>
            <a:grpSpLocks/>
          </p:cNvGrpSpPr>
          <p:nvPr/>
        </p:nvGrpSpPr>
        <p:grpSpPr bwMode="auto">
          <a:xfrm>
            <a:off x="3562792" y="2514600"/>
            <a:ext cx="441325" cy="347663"/>
            <a:chOff x="377" y="2904"/>
            <a:chExt cx="154" cy="110"/>
          </a:xfrm>
        </p:grpSpPr>
        <p:sp>
          <p:nvSpPr>
            <p:cNvPr id="39942" name="Line 18"/>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39943" name="Line 19"/>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39944" name="Line 20"/>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39945" name="Line 21"/>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t>Some properties of JOIN</a:t>
            </a:r>
          </a:p>
        </p:txBody>
      </p:sp>
      <p:sp>
        <p:nvSpPr>
          <p:cNvPr id="40964" name="Rectangle 3"/>
          <p:cNvSpPr>
            <a:spLocks noGrp="1" noChangeArrowheads="1"/>
          </p:cNvSpPr>
          <p:nvPr>
            <p:ph idx="1"/>
          </p:nvPr>
        </p:nvSpPr>
        <p:spPr/>
        <p:txBody>
          <a:bodyPr/>
          <a:lstStyle/>
          <a:p>
            <a:pPr eaLnBrk="1" hangingPunct="1">
              <a:lnSpc>
                <a:spcPct val="90000"/>
              </a:lnSpc>
            </a:pPr>
            <a:r>
              <a:rPr lang="en-US" dirty="0"/>
              <a:t>The general case of JOIN operation is called a Theta-join: R              S</a:t>
            </a:r>
          </a:p>
          <a:p>
            <a:pPr lvl="2" eaLnBrk="1" hangingPunct="1">
              <a:lnSpc>
                <a:spcPct val="90000"/>
              </a:lnSpc>
              <a:buFont typeface="Wingdings" pitchFamily="2" charset="2"/>
              <a:buNone/>
            </a:pPr>
            <a:r>
              <a:rPr lang="en-US" dirty="0"/>
              <a:t>                        </a:t>
            </a:r>
            <a:r>
              <a:rPr lang="en-US" i="1" dirty="0"/>
              <a:t>theta</a:t>
            </a:r>
          </a:p>
          <a:p>
            <a:pPr eaLnBrk="1" hangingPunct="1">
              <a:lnSpc>
                <a:spcPct val="90000"/>
              </a:lnSpc>
            </a:pPr>
            <a:r>
              <a:rPr lang="en-US" dirty="0"/>
              <a:t>The join condition is called </a:t>
            </a:r>
            <a:r>
              <a:rPr lang="en-US" i="1" dirty="0"/>
              <a:t>theta</a:t>
            </a:r>
          </a:p>
          <a:p>
            <a:pPr eaLnBrk="1" hangingPunct="1">
              <a:lnSpc>
                <a:spcPct val="90000"/>
              </a:lnSpc>
            </a:pPr>
            <a:r>
              <a:rPr lang="en-US" i="1" dirty="0"/>
              <a:t>Theta</a:t>
            </a:r>
            <a:r>
              <a:rPr lang="en-US" dirty="0"/>
              <a:t> can be any general </a:t>
            </a:r>
            <a:r>
              <a:rPr lang="en-US" dirty="0" err="1"/>
              <a:t>boolean</a:t>
            </a:r>
            <a:r>
              <a:rPr lang="en-US" dirty="0"/>
              <a:t> expression on the attributes of R and S; for example:</a:t>
            </a:r>
          </a:p>
          <a:p>
            <a:pPr lvl="1" eaLnBrk="1" hangingPunct="1">
              <a:lnSpc>
                <a:spcPct val="90000"/>
              </a:lnSpc>
            </a:pPr>
            <a:r>
              <a:rPr lang="en-US" dirty="0" err="1"/>
              <a:t>R.Ai</a:t>
            </a:r>
            <a:r>
              <a:rPr lang="en-US" dirty="0"/>
              <a:t>&lt;</a:t>
            </a:r>
            <a:r>
              <a:rPr lang="en-US" dirty="0" err="1"/>
              <a:t>S.Bj</a:t>
            </a:r>
            <a:r>
              <a:rPr lang="en-US" dirty="0"/>
              <a:t> AND (</a:t>
            </a:r>
            <a:r>
              <a:rPr lang="en-US" dirty="0" err="1"/>
              <a:t>R.Ak</a:t>
            </a:r>
            <a:r>
              <a:rPr lang="en-US" dirty="0"/>
              <a:t>=</a:t>
            </a:r>
            <a:r>
              <a:rPr lang="en-US" dirty="0" err="1"/>
              <a:t>S.Bl</a:t>
            </a:r>
            <a:r>
              <a:rPr lang="en-US" dirty="0"/>
              <a:t> OR </a:t>
            </a:r>
            <a:r>
              <a:rPr lang="en-US" dirty="0" err="1"/>
              <a:t>R.Ap</a:t>
            </a:r>
            <a:r>
              <a:rPr lang="en-US" dirty="0"/>
              <a:t>&lt;</a:t>
            </a:r>
            <a:r>
              <a:rPr lang="en-US" dirty="0" err="1"/>
              <a:t>S.Bq</a:t>
            </a:r>
            <a:r>
              <a:rPr lang="en-US" dirty="0"/>
              <a:t>)</a:t>
            </a:r>
          </a:p>
          <a:p>
            <a:pPr eaLnBrk="1" hangingPunct="1">
              <a:lnSpc>
                <a:spcPct val="90000"/>
              </a:lnSpc>
            </a:pPr>
            <a:r>
              <a:rPr lang="en-US" dirty="0"/>
              <a:t>Most join conditions involve one or more equality conditions “</a:t>
            </a:r>
            <a:r>
              <a:rPr lang="en-US" dirty="0" err="1"/>
              <a:t>AND”ed</a:t>
            </a:r>
            <a:r>
              <a:rPr lang="en-US" dirty="0"/>
              <a:t> together; for example:</a:t>
            </a:r>
          </a:p>
          <a:p>
            <a:pPr lvl="1" eaLnBrk="1" hangingPunct="1">
              <a:lnSpc>
                <a:spcPct val="90000"/>
              </a:lnSpc>
            </a:pPr>
            <a:r>
              <a:rPr lang="en-US" dirty="0" err="1"/>
              <a:t>R.Ai</a:t>
            </a:r>
            <a:r>
              <a:rPr lang="en-US" dirty="0"/>
              <a:t>=</a:t>
            </a:r>
            <a:r>
              <a:rPr lang="en-US" dirty="0" err="1"/>
              <a:t>S.Bj</a:t>
            </a:r>
            <a:r>
              <a:rPr lang="en-US" dirty="0"/>
              <a:t> AND </a:t>
            </a:r>
            <a:r>
              <a:rPr lang="en-US" dirty="0" err="1"/>
              <a:t>R.Ak</a:t>
            </a:r>
            <a:r>
              <a:rPr lang="en-US" dirty="0"/>
              <a:t>=</a:t>
            </a:r>
            <a:r>
              <a:rPr lang="en-US" dirty="0" err="1"/>
              <a:t>S.Bl</a:t>
            </a:r>
            <a:r>
              <a:rPr lang="en-US" dirty="0"/>
              <a:t> AND </a:t>
            </a:r>
            <a:r>
              <a:rPr lang="en-US" dirty="0" err="1"/>
              <a:t>R.Ap</a:t>
            </a:r>
            <a:r>
              <a:rPr lang="en-US" dirty="0"/>
              <a:t>=</a:t>
            </a:r>
            <a:r>
              <a:rPr lang="en-US" dirty="0" err="1"/>
              <a:t>S.Bq</a:t>
            </a:r>
            <a:endParaRPr lang="en-US" dirty="0"/>
          </a:p>
          <a:p>
            <a:pPr eaLnBrk="1" hangingPunct="1">
              <a:lnSpc>
                <a:spcPct val="90000"/>
              </a:lnSpc>
              <a:buFont typeface="Wingdings" pitchFamily="2" charset="2"/>
              <a:buNone/>
            </a:pPr>
            <a:endParaRPr lang="en-US" dirty="0"/>
          </a:p>
        </p:txBody>
      </p:sp>
      <p:sp>
        <p:nvSpPr>
          <p:cNvPr id="13" name="Footer Placeholder 12"/>
          <p:cNvSpPr>
            <a:spLocks noGrp="1"/>
          </p:cNvSpPr>
          <p:nvPr>
            <p:ph type="ftr" sz="quarter" idx="11"/>
          </p:nvPr>
        </p:nvSpPr>
        <p:spPr/>
        <p:txBody>
          <a:bodyPr/>
          <a:lstStyle/>
          <a:p>
            <a:r>
              <a:rPr lang="en-US"/>
              <a:t>DEPT OF CSE,AIET,MIJAR</a:t>
            </a:r>
          </a:p>
        </p:txBody>
      </p:sp>
      <p:sp>
        <p:nvSpPr>
          <p:cNvPr id="12" name="Slide Number Placeholder 11"/>
          <p:cNvSpPr>
            <a:spLocks noGrp="1"/>
          </p:cNvSpPr>
          <p:nvPr>
            <p:ph type="sldNum" sz="quarter" idx="12"/>
          </p:nvPr>
        </p:nvSpPr>
        <p:spPr/>
        <p:txBody>
          <a:bodyPr>
            <a:normAutofit/>
          </a:bodyPr>
          <a:lstStyle/>
          <a:p>
            <a:fld id="{B6F15528-21DE-4FAA-801E-634DDDAF4B2B}" type="slidenum">
              <a:rPr lang="en-US" smtClean="0"/>
              <a:pPr/>
              <a:t>62</a:t>
            </a:fld>
            <a:endParaRPr lang="en-US"/>
          </a:p>
        </p:txBody>
      </p:sp>
      <p:grpSp>
        <p:nvGrpSpPr>
          <p:cNvPr id="2" name="Group 4"/>
          <p:cNvGrpSpPr>
            <a:grpSpLocks/>
          </p:cNvGrpSpPr>
          <p:nvPr/>
        </p:nvGrpSpPr>
        <p:grpSpPr bwMode="auto">
          <a:xfrm>
            <a:off x="1966024" y="2514600"/>
            <a:ext cx="441325" cy="347663"/>
            <a:chOff x="377" y="2904"/>
            <a:chExt cx="154" cy="110"/>
          </a:xfrm>
        </p:grpSpPr>
        <p:sp>
          <p:nvSpPr>
            <p:cNvPr id="40966" name="Line 5"/>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40967" name="Line 6"/>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40968" name="Line 7"/>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40969" name="Line 8"/>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sz="3200"/>
              <a:t>Binary Relational Operations: EQUIJOIN</a:t>
            </a:r>
          </a:p>
        </p:txBody>
      </p:sp>
      <p:sp>
        <p:nvSpPr>
          <p:cNvPr id="41988" name="Rectangle 3"/>
          <p:cNvSpPr>
            <a:spLocks noGrp="1" noChangeArrowheads="1"/>
          </p:cNvSpPr>
          <p:nvPr>
            <p:ph idx="1"/>
          </p:nvPr>
        </p:nvSpPr>
        <p:spPr>
          <a:xfrm>
            <a:off x="609598" y="2160590"/>
            <a:ext cx="6705601" cy="3880773"/>
          </a:xfrm>
        </p:spPr>
        <p:txBody>
          <a:bodyPr/>
          <a:lstStyle/>
          <a:p>
            <a:pPr eaLnBrk="1" hangingPunct="1">
              <a:lnSpc>
                <a:spcPct val="90000"/>
              </a:lnSpc>
            </a:pPr>
            <a:r>
              <a:rPr lang="en-US" dirty="0"/>
              <a:t>EQUIJOIN Operation</a:t>
            </a:r>
          </a:p>
          <a:p>
            <a:pPr eaLnBrk="1" hangingPunct="1">
              <a:lnSpc>
                <a:spcPct val="90000"/>
              </a:lnSpc>
            </a:pPr>
            <a:r>
              <a:rPr lang="en-US" dirty="0"/>
              <a:t>The most common use of join involves join conditions with </a:t>
            </a:r>
            <a:r>
              <a:rPr lang="en-US" i="1" dirty="0"/>
              <a:t>equality comparisons</a:t>
            </a:r>
            <a:r>
              <a:rPr lang="en-US" dirty="0"/>
              <a:t> only</a:t>
            </a:r>
          </a:p>
          <a:p>
            <a:pPr eaLnBrk="1" hangingPunct="1">
              <a:lnSpc>
                <a:spcPct val="90000"/>
              </a:lnSpc>
            </a:pPr>
            <a:r>
              <a:rPr lang="en-US" dirty="0"/>
              <a:t>Such a join, where the only comparison operator used is =, is called an EQUIJOIN.</a:t>
            </a:r>
          </a:p>
          <a:p>
            <a:pPr lvl="1" eaLnBrk="1" hangingPunct="1">
              <a:lnSpc>
                <a:spcPct val="90000"/>
              </a:lnSpc>
            </a:pPr>
            <a:r>
              <a:rPr lang="en-US" dirty="0"/>
              <a:t>In the result of an EQUIJOIN, we always have one or more pairs of attributes (whose names need not be  identical) that have identical values in every tuple. </a:t>
            </a:r>
          </a:p>
          <a:p>
            <a:pPr lvl="1" eaLnBrk="1" hangingPunct="1">
              <a:lnSpc>
                <a:spcPct val="90000"/>
              </a:lnSpc>
            </a:pPr>
            <a:r>
              <a:rPr lang="en-US" dirty="0"/>
              <a:t>The JOIN seen in the previous example was an EQUIJOIN.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63</a:t>
            </a:fld>
            <a:endParaRPr lang="en-US"/>
          </a:p>
        </p:txBody>
      </p:sp>
    </p:spTree>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9"/>
          <p:cNvSpPr>
            <a:spLocks noGrp="1" noChangeArrowheads="1"/>
          </p:cNvSpPr>
          <p:nvPr>
            <p:ph type="title"/>
          </p:nvPr>
        </p:nvSpPr>
        <p:spPr/>
        <p:txBody>
          <a:bodyPr>
            <a:normAutofit/>
          </a:bodyPr>
          <a:lstStyle/>
          <a:p>
            <a:pPr eaLnBrk="1" hangingPunct="1"/>
            <a:r>
              <a:rPr lang="en-US" sz="3200"/>
              <a:t>Binary Relational Operations: </a:t>
            </a:r>
            <a:br>
              <a:rPr lang="en-US" sz="3200"/>
            </a:br>
            <a:r>
              <a:rPr lang="en-US" sz="3200"/>
              <a:t>NATURAL JOIN Operation</a:t>
            </a:r>
          </a:p>
        </p:txBody>
      </p:sp>
      <p:sp>
        <p:nvSpPr>
          <p:cNvPr id="43012" name="Rectangle 10"/>
          <p:cNvSpPr>
            <a:spLocks noGrp="1" noChangeArrowheads="1"/>
          </p:cNvSpPr>
          <p:nvPr>
            <p:ph idx="1"/>
          </p:nvPr>
        </p:nvSpPr>
        <p:spPr/>
        <p:txBody>
          <a:bodyPr>
            <a:normAutofit fontScale="92500" lnSpcReduction="20000"/>
          </a:bodyPr>
          <a:lstStyle/>
          <a:p>
            <a:pPr eaLnBrk="1" hangingPunct="1"/>
            <a:r>
              <a:rPr lang="en-US" sz="2400"/>
              <a:t>NATURAL JOIN Operation </a:t>
            </a:r>
          </a:p>
          <a:p>
            <a:pPr lvl="1" eaLnBrk="1" hangingPunct="1"/>
            <a:r>
              <a:rPr lang="en-US" sz="2200"/>
              <a:t>Another variation of JOIN called NATURAL JOIN — denoted by * — was created to get rid of the second (superfluous) attribute in an EQUIJOIN condition.</a:t>
            </a:r>
          </a:p>
          <a:p>
            <a:pPr lvl="2" eaLnBrk="1" hangingPunct="1"/>
            <a:r>
              <a:rPr lang="en-US" sz="2000"/>
              <a:t>because one of each pair of attributes with identical values is superfluous</a:t>
            </a:r>
          </a:p>
          <a:p>
            <a:pPr lvl="1" eaLnBrk="1" hangingPunct="1"/>
            <a:r>
              <a:rPr lang="en-US" sz="2200"/>
              <a:t>The standard definition of natural join requires that the two join attributes, or each pair of corresponding join attributes, </a:t>
            </a:r>
            <a:r>
              <a:rPr lang="en-US" sz="2200" i="1"/>
              <a:t>have the same name</a:t>
            </a:r>
            <a:r>
              <a:rPr lang="en-US" sz="2200"/>
              <a:t> in both relations</a:t>
            </a:r>
          </a:p>
          <a:p>
            <a:pPr lvl="1" eaLnBrk="1" hangingPunct="1"/>
            <a:r>
              <a:rPr lang="en-US" sz="2200"/>
              <a:t>If this is not the case, a renaming operation is applied first.	                    	</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64</a:t>
            </a:fld>
            <a:endParaRPr lang="en-US"/>
          </a:p>
        </p:txBody>
      </p:sp>
    </p:spTree>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5"/>
          <p:cNvSpPr>
            <a:spLocks noGrp="1" noChangeArrowheads="1"/>
          </p:cNvSpPr>
          <p:nvPr>
            <p:ph type="title"/>
          </p:nvPr>
        </p:nvSpPr>
        <p:spPr/>
        <p:txBody>
          <a:bodyPr>
            <a:normAutofit/>
          </a:bodyPr>
          <a:lstStyle/>
          <a:p>
            <a:pPr eaLnBrk="1" hangingPunct="1"/>
            <a:r>
              <a:rPr lang="en-US"/>
              <a:t>Binary Relational Operations </a:t>
            </a:r>
            <a:r>
              <a:rPr lang="en-US" sz="3200"/>
              <a:t>NATURAL JOIN </a:t>
            </a:r>
            <a:r>
              <a:rPr lang="en-US"/>
              <a:t>(contd.)</a:t>
            </a:r>
          </a:p>
        </p:txBody>
      </p:sp>
      <p:sp>
        <p:nvSpPr>
          <p:cNvPr id="44036" name="Rectangle 6"/>
          <p:cNvSpPr>
            <a:spLocks noGrp="1" noChangeArrowheads="1"/>
          </p:cNvSpPr>
          <p:nvPr>
            <p:ph idx="1"/>
          </p:nvPr>
        </p:nvSpPr>
        <p:spPr>
          <a:xfrm>
            <a:off x="239713" y="1600200"/>
            <a:ext cx="8294687" cy="4495800"/>
          </a:xfrm>
        </p:spPr>
        <p:txBody>
          <a:bodyPr>
            <a:normAutofit lnSpcReduction="10000"/>
          </a:bodyPr>
          <a:lstStyle/>
          <a:p>
            <a:pPr eaLnBrk="1" hangingPunct="1">
              <a:lnSpc>
                <a:spcPct val="90000"/>
              </a:lnSpc>
            </a:pPr>
            <a:r>
              <a:rPr lang="en-US" sz="2000"/>
              <a:t>Example: To apply a natural join on the DNUMBER attributes of DEPARTMENT and DEPT_LOCATIONS, it is sufficient to write:  </a:t>
            </a:r>
          </a:p>
          <a:p>
            <a:pPr lvl="1" eaLnBrk="1" hangingPunct="1">
              <a:lnSpc>
                <a:spcPct val="90000"/>
              </a:lnSpc>
            </a:pPr>
            <a:r>
              <a:rPr lang="en-US" sz="1900"/>
              <a:t>DEPT_LOCS </a:t>
            </a:r>
            <a:r>
              <a:rPr lang="en-US" sz="1900">
                <a:sym typeface="Symbol" pitchFamily="71" charset="2"/>
              </a:rPr>
              <a:t></a:t>
            </a:r>
            <a:r>
              <a:rPr lang="en-US" sz="1900"/>
              <a:t> DEPARTMENT * DEPT_LOCATIONS</a:t>
            </a:r>
          </a:p>
          <a:p>
            <a:pPr eaLnBrk="1" hangingPunct="1">
              <a:lnSpc>
                <a:spcPct val="90000"/>
              </a:lnSpc>
            </a:pPr>
            <a:r>
              <a:rPr lang="en-US" sz="2000"/>
              <a:t>Only attribute with the same name is DNUMBER</a:t>
            </a:r>
          </a:p>
          <a:p>
            <a:pPr eaLnBrk="1" hangingPunct="1">
              <a:lnSpc>
                <a:spcPct val="90000"/>
              </a:lnSpc>
            </a:pPr>
            <a:r>
              <a:rPr lang="en-US" sz="2000"/>
              <a:t>An implicit join condition is created based on this attribute:</a:t>
            </a:r>
          </a:p>
          <a:p>
            <a:pPr lvl="1" eaLnBrk="1" hangingPunct="1">
              <a:lnSpc>
                <a:spcPct val="90000"/>
              </a:lnSpc>
              <a:buFont typeface="Wingdings" pitchFamily="2" charset="2"/>
              <a:buNone/>
            </a:pPr>
            <a:r>
              <a:rPr lang="en-US" sz="2000"/>
              <a:t>DEPARTMENT.DNUMBER=DEPT_LOCATIONS.DNUMBER</a:t>
            </a:r>
          </a:p>
          <a:p>
            <a:pPr lvl="1" eaLnBrk="1" hangingPunct="1">
              <a:lnSpc>
                <a:spcPct val="90000"/>
              </a:lnSpc>
            </a:pPr>
            <a:endParaRPr lang="en-US" sz="2000"/>
          </a:p>
          <a:p>
            <a:pPr eaLnBrk="1" hangingPunct="1">
              <a:lnSpc>
                <a:spcPct val="90000"/>
              </a:lnSpc>
            </a:pPr>
            <a:r>
              <a:rPr lang="en-US" sz="2000"/>
              <a:t>Another example: Q </a:t>
            </a:r>
            <a:r>
              <a:rPr lang="en-US" sz="2000">
                <a:sym typeface="Symbol" pitchFamily="71" charset="2"/>
              </a:rPr>
              <a:t></a:t>
            </a:r>
            <a:r>
              <a:rPr lang="en-US" sz="2000"/>
              <a:t> R(A,B,C,D) * S(C,D,E)</a:t>
            </a:r>
          </a:p>
          <a:p>
            <a:pPr lvl="1" eaLnBrk="1" hangingPunct="1">
              <a:lnSpc>
                <a:spcPct val="90000"/>
              </a:lnSpc>
            </a:pPr>
            <a:r>
              <a:rPr lang="en-US" sz="2000"/>
              <a:t>The implicit join condition includes </a:t>
            </a:r>
            <a:r>
              <a:rPr lang="en-US" sz="2000" i="1"/>
              <a:t>each pair</a:t>
            </a:r>
            <a:r>
              <a:rPr lang="en-US" sz="2000"/>
              <a:t> of attributes with the same name, “AND”ed together:</a:t>
            </a:r>
          </a:p>
          <a:p>
            <a:pPr lvl="2" eaLnBrk="1" hangingPunct="1">
              <a:lnSpc>
                <a:spcPct val="90000"/>
              </a:lnSpc>
            </a:pPr>
            <a:r>
              <a:rPr lang="en-US" sz="1800"/>
              <a:t>R.C=S.C AND R.D.S.D</a:t>
            </a:r>
          </a:p>
          <a:p>
            <a:pPr lvl="1" eaLnBrk="1" hangingPunct="1">
              <a:lnSpc>
                <a:spcPct val="90000"/>
              </a:lnSpc>
            </a:pPr>
            <a:r>
              <a:rPr lang="en-US" sz="2000"/>
              <a:t>Result keeps only one attribute of each such pair:</a:t>
            </a:r>
          </a:p>
          <a:p>
            <a:pPr lvl="2" eaLnBrk="1" hangingPunct="1">
              <a:lnSpc>
                <a:spcPct val="90000"/>
              </a:lnSpc>
            </a:pPr>
            <a:r>
              <a:rPr lang="en-US" sz="1800"/>
              <a:t>Q(A,B,C,D,E)</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65</a:t>
            </a:fld>
            <a:endParaRPr lang="en-US"/>
          </a:p>
        </p:txBody>
      </p:sp>
    </p:spTree>
  </p:cSld>
  <p:clrMapOvr>
    <a:masterClrMapping/>
  </p:clrMapOvr>
  <p:transition>
    <p:dissolv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noFill/>
        </p:spPr>
        <p:txBody>
          <a:bodyPr/>
          <a:lstStyle/>
          <a:p>
            <a:pPr eaLnBrk="1" hangingPunct="1"/>
            <a:r>
              <a:rPr lang="en-US" sz="3200"/>
              <a:t>Example of NATURAL JOIN operation</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66</a:t>
            </a:fld>
            <a:endParaRPr lang="en-US"/>
          </a:p>
        </p:txBody>
      </p:sp>
      <p:sp>
        <p:nvSpPr>
          <p:cNvPr id="45060" name="Rectangle 3"/>
          <p:cNvSpPr>
            <a:spLocks noChangeArrowheads="1"/>
          </p:cNvSpPr>
          <p:nvPr/>
        </p:nvSpPr>
        <p:spPr bwMode="auto">
          <a:xfrm>
            <a:off x="1833563" y="1309688"/>
            <a:ext cx="9144000" cy="0"/>
          </a:xfrm>
          <a:prstGeom prst="rect">
            <a:avLst/>
          </a:prstGeom>
          <a:noFill/>
          <a:ln w="9525">
            <a:noFill/>
            <a:miter lim="800000"/>
            <a:headEnd/>
            <a:tailEnd/>
          </a:ln>
        </p:spPr>
        <p:txBody>
          <a:bodyPr>
            <a:spAutoFit/>
          </a:bodyPr>
          <a:lstStyle/>
          <a:p>
            <a:endParaRPr lang="en-US"/>
          </a:p>
        </p:txBody>
      </p:sp>
      <p:pic>
        <p:nvPicPr>
          <p:cNvPr id="45061" name="Picture 5" descr="fig06_07"/>
          <p:cNvPicPr>
            <a:picLocks noChangeAspect="1" noChangeArrowheads="1"/>
          </p:cNvPicPr>
          <p:nvPr/>
        </p:nvPicPr>
        <p:blipFill>
          <a:blip r:embed="rId3"/>
          <a:srcRect/>
          <a:stretch>
            <a:fillRect/>
          </a:stretch>
        </p:blipFill>
        <p:spPr bwMode="auto">
          <a:xfrm>
            <a:off x="1066800" y="1598613"/>
            <a:ext cx="7086600" cy="4802187"/>
          </a:xfrm>
          <a:prstGeom prst="rect">
            <a:avLst/>
          </a:prstGeom>
          <a:noFill/>
          <a:ln w="9525">
            <a:noFill/>
            <a:miter lim="800000"/>
            <a:headEnd/>
            <a:tailEnd/>
          </a:ln>
        </p:spPr>
      </p:pic>
    </p:spTree>
  </p:cSld>
  <p:clrMapOvr>
    <a:masterClrMapping/>
  </p:clrMapOvr>
  <p:transition>
    <p:dissolv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14"/>
          <p:cNvSpPr>
            <a:spLocks noGrp="1" noChangeArrowheads="1"/>
          </p:cNvSpPr>
          <p:nvPr>
            <p:ph type="title"/>
          </p:nvPr>
        </p:nvSpPr>
        <p:spPr/>
        <p:txBody>
          <a:bodyPr/>
          <a:lstStyle/>
          <a:p>
            <a:pPr eaLnBrk="1" hangingPunct="1"/>
            <a:r>
              <a:rPr lang="en-US" sz="3200"/>
              <a:t>Complete Set of Relational Operations</a:t>
            </a:r>
          </a:p>
        </p:txBody>
      </p:sp>
      <p:sp>
        <p:nvSpPr>
          <p:cNvPr id="46084" name="Rectangle 15"/>
          <p:cNvSpPr>
            <a:spLocks noGrp="1" noChangeArrowheads="1"/>
          </p:cNvSpPr>
          <p:nvPr>
            <p:ph idx="1"/>
          </p:nvPr>
        </p:nvSpPr>
        <p:spPr/>
        <p:txBody>
          <a:bodyPr/>
          <a:lstStyle/>
          <a:p>
            <a:pPr eaLnBrk="1" hangingPunct="1"/>
            <a:r>
              <a:rPr lang="en-US" dirty="0"/>
              <a:t>The set of operations including SELECT </a:t>
            </a:r>
            <a:r>
              <a:rPr lang="en-US" dirty="0">
                <a:latin typeface="Symbol" pitchFamily="71" charset="2"/>
              </a:rPr>
              <a:t></a:t>
            </a:r>
            <a:r>
              <a:rPr lang="en-US" dirty="0"/>
              <a:t>, PROJECT </a:t>
            </a:r>
            <a:r>
              <a:rPr lang="en-US" dirty="0">
                <a:latin typeface="Symbol" pitchFamily="71" charset="2"/>
              </a:rPr>
              <a:t></a:t>
            </a:r>
            <a:r>
              <a:rPr lang="en-US" dirty="0"/>
              <a:t> , UNION </a:t>
            </a:r>
            <a:r>
              <a:rPr lang="en-US" dirty="0">
                <a:latin typeface="Symbol" pitchFamily="71" charset="2"/>
              </a:rPr>
              <a:t></a:t>
            </a:r>
            <a:r>
              <a:rPr lang="en-US" dirty="0"/>
              <a:t>, DIFFERENCE </a:t>
            </a:r>
            <a:r>
              <a:rPr lang="en-US" dirty="0">
                <a:latin typeface="Symbol" pitchFamily="71" charset="2"/>
              </a:rPr>
              <a:t>-</a:t>
            </a:r>
            <a:r>
              <a:rPr lang="en-US" dirty="0"/>
              <a:t> , RENAME </a:t>
            </a:r>
            <a:r>
              <a:rPr lang="en-US" dirty="0">
                <a:sym typeface="Symbol" pitchFamily="71" charset="2"/>
              </a:rPr>
              <a:t></a:t>
            </a:r>
            <a:r>
              <a:rPr lang="en-US" dirty="0"/>
              <a:t>, and CARTESIAN PRODUCT X is called a </a:t>
            </a:r>
            <a:r>
              <a:rPr lang="en-US" i="1" dirty="0"/>
              <a:t>complete set</a:t>
            </a:r>
            <a:r>
              <a:rPr lang="en-US" dirty="0"/>
              <a:t> because any other relational algebra expression can be expressed by a combination of these five operations.</a:t>
            </a:r>
          </a:p>
          <a:p>
            <a:pPr eaLnBrk="1" hangingPunct="1"/>
            <a:r>
              <a:rPr lang="en-US" dirty="0"/>
              <a:t>For example: </a:t>
            </a:r>
          </a:p>
          <a:p>
            <a:pPr lvl="1" eaLnBrk="1" hangingPunct="1"/>
            <a:r>
              <a:rPr lang="en-US" dirty="0"/>
              <a:t>R       </a:t>
            </a:r>
            <a:r>
              <a:rPr lang="en-US" baseline="-25000" dirty="0"/>
              <a:t>&lt;join condition&gt;</a:t>
            </a:r>
            <a:r>
              <a:rPr lang="en-US" dirty="0"/>
              <a:t>S = </a:t>
            </a:r>
            <a:r>
              <a:rPr lang="en-US" dirty="0">
                <a:latin typeface="Symbol" pitchFamily="71" charset="2"/>
              </a:rPr>
              <a:t></a:t>
            </a:r>
            <a:r>
              <a:rPr lang="en-US" dirty="0"/>
              <a:t> </a:t>
            </a:r>
            <a:r>
              <a:rPr lang="en-US" baseline="-25000" dirty="0"/>
              <a:t>&lt;join condition&gt;</a:t>
            </a:r>
            <a:r>
              <a:rPr lang="en-US" dirty="0"/>
              <a:t> (R X S)</a:t>
            </a:r>
          </a:p>
        </p:txBody>
      </p:sp>
      <p:sp>
        <p:nvSpPr>
          <p:cNvPr id="13" name="Footer Placeholder 12"/>
          <p:cNvSpPr>
            <a:spLocks noGrp="1"/>
          </p:cNvSpPr>
          <p:nvPr>
            <p:ph type="ftr" sz="quarter" idx="11"/>
          </p:nvPr>
        </p:nvSpPr>
        <p:spPr/>
        <p:txBody>
          <a:bodyPr/>
          <a:lstStyle/>
          <a:p>
            <a:r>
              <a:rPr lang="en-US"/>
              <a:t>DEPT OF CSE,AIET,MIJAR</a:t>
            </a:r>
          </a:p>
        </p:txBody>
      </p:sp>
      <p:sp>
        <p:nvSpPr>
          <p:cNvPr id="12" name="Slide Number Placeholder 11"/>
          <p:cNvSpPr>
            <a:spLocks noGrp="1"/>
          </p:cNvSpPr>
          <p:nvPr>
            <p:ph type="sldNum" sz="quarter" idx="12"/>
          </p:nvPr>
        </p:nvSpPr>
        <p:spPr/>
        <p:txBody>
          <a:bodyPr>
            <a:normAutofit/>
          </a:bodyPr>
          <a:lstStyle/>
          <a:p>
            <a:fld id="{B6F15528-21DE-4FAA-801E-634DDDAF4B2B}" type="slidenum">
              <a:rPr lang="en-US" smtClean="0"/>
              <a:pPr/>
              <a:t>67</a:t>
            </a:fld>
            <a:endParaRPr lang="en-US"/>
          </a:p>
        </p:txBody>
      </p:sp>
      <p:grpSp>
        <p:nvGrpSpPr>
          <p:cNvPr id="2" name="Group 9"/>
          <p:cNvGrpSpPr>
            <a:grpSpLocks/>
          </p:cNvGrpSpPr>
          <p:nvPr/>
        </p:nvGrpSpPr>
        <p:grpSpPr bwMode="auto">
          <a:xfrm>
            <a:off x="1600200" y="4100976"/>
            <a:ext cx="487362" cy="174625"/>
            <a:chOff x="377" y="2904"/>
            <a:chExt cx="154" cy="110"/>
          </a:xfrm>
        </p:grpSpPr>
        <p:sp>
          <p:nvSpPr>
            <p:cNvPr id="46086" name="Line 10"/>
            <p:cNvSpPr>
              <a:spLocks noChangeShapeType="1"/>
            </p:cNvSpPr>
            <p:nvPr/>
          </p:nvSpPr>
          <p:spPr bwMode="auto">
            <a:xfrm>
              <a:off x="381" y="2904"/>
              <a:ext cx="0" cy="110"/>
            </a:xfrm>
            <a:prstGeom prst="line">
              <a:avLst/>
            </a:prstGeom>
            <a:noFill/>
            <a:ln w="22225">
              <a:solidFill>
                <a:schemeClr val="bg2"/>
              </a:solidFill>
              <a:round/>
              <a:headEnd/>
              <a:tailEnd/>
            </a:ln>
          </p:spPr>
          <p:txBody>
            <a:bodyPr wrap="none" anchor="ctr"/>
            <a:lstStyle/>
            <a:p>
              <a:endParaRPr lang="en-US"/>
            </a:p>
          </p:txBody>
        </p:sp>
        <p:sp>
          <p:nvSpPr>
            <p:cNvPr id="46087" name="Line 11"/>
            <p:cNvSpPr>
              <a:spLocks noChangeShapeType="1"/>
            </p:cNvSpPr>
            <p:nvPr/>
          </p:nvSpPr>
          <p:spPr bwMode="auto">
            <a:xfrm>
              <a:off x="527" y="2904"/>
              <a:ext cx="0" cy="110"/>
            </a:xfrm>
            <a:prstGeom prst="line">
              <a:avLst/>
            </a:prstGeom>
            <a:noFill/>
            <a:ln w="22225">
              <a:solidFill>
                <a:schemeClr val="bg2"/>
              </a:solidFill>
              <a:round/>
              <a:headEnd/>
              <a:tailEnd/>
            </a:ln>
          </p:spPr>
          <p:txBody>
            <a:bodyPr wrap="none" anchor="ctr"/>
            <a:lstStyle/>
            <a:p>
              <a:endParaRPr lang="en-US"/>
            </a:p>
          </p:txBody>
        </p:sp>
        <p:sp>
          <p:nvSpPr>
            <p:cNvPr id="46088" name="Line 12"/>
            <p:cNvSpPr>
              <a:spLocks noChangeShapeType="1"/>
            </p:cNvSpPr>
            <p:nvPr/>
          </p:nvSpPr>
          <p:spPr bwMode="auto">
            <a:xfrm>
              <a:off x="385" y="2904"/>
              <a:ext cx="138" cy="110"/>
            </a:xfrm>
            <a:prstGeom prst="line">
              <a:avLst/>
            </a:prstGeom>
            <a:noFill/>
            <a:ln w="22225">
              <a:solidFill>
                <a:schemeClr val="bg2"/>
              </a:solidFill>
              <a:round/>
              <a:headEnd/>
              <a:tailEnd/>
            </a:ln>
          </p:spPr>
          <p:txBody>
            <a:bodyPr wrap="none" anchor="ctr"/>
            <a:lstStyle/>
            <a:p>
              <a:endParaRPr lang="en-US"/>
            </a:p>
          </p:txBody>
        </p:sp>
        <p:sp>
          <p:nvSpPr>
            <p:cNvPr id="46089" name="Line 13"/>
            <p:cNvSpPr>
              <a:spLocks noChangeShapeType="1"/>
            </p:cNvSpPr>
            <p:nvPr/>
          </p:nvSpPr>
          <p:spPr bwMode="auto">
            <a:xfrm flipH="1">
              <a:off x="377" y="2904"/>
              <a:ext cx="154" cy="110"/>
            </a:xfrm>
            <a:prstGeom prst="line">
              <a:avLst/>
            </a:prstGeom>
            <a:noFill/>
            <a:ln w="22225">
              <a:solidFill>
                <a:schemeClr val="bg2"/>
              </a:solidFill>
              <a:round/>
              <a:headEnd/>
              <a:tailEnd/>
            </a:ln>
          </p:spPr>
          <p:txBody>
            <a:bodyPr wrap="none" anchor="ctr"/>
            <a:lstStyle/>
            <a:p>
              <a:endParaRPr lang="en-US"/>
            </a:p>
          </p:txBody>
        </p:sp>
      </p:grpSp>
    </p:spTree>
  </p:cSld>
  <p:clrMapOvr>
    <a:masterClrMapping/>
  </p:clrMapOvr>
  <p:transition>
    <p:dissolv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computer">
            <a:extLst>
              <a:ext uri="{FF2B5EF4-FFF2-40B4-BE49-F238E27FC236}">
                <a16:creationId xmlns:a16="http://schemas.microsoft.com/office/drawing/2014/main" id="{533CAEBA-541C-2D06-0C3B-26AF1137F5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029" y="685800"/>
            <a:ext cx="6728771" cy="5349181"/>
          </a:xfrm>
        </p:spPr>
      </p:pic>
      <p:sp>
        <p:nvSpPr>
          <p:cNvPr id="4" name="Footer Placeholder 3">
            <a:extLst>
              <a:ext uri="{FF2B5EF4-FFF2-40B4-BE49-F238E27FC236}">
                <a16:creationId xmlns:a16="http://schemas.microsoft.com/office/drawing/2014/main" id="{7C4061B0-5E11-31DE-64A8-7D78E869C34C}"/>
              </a:ext>
            </a:extLst>
          </p:cNvPr>
          <p:cNvSpPr>
            <a:spLocks noGrp="1"/>
          </p:cNvSpPr>
          <p:nvPr>
            <p:ph type="ftr" sz="quarter" idx="11"/>
          </p:nvPr>
        </p:nvSpPr>
        <p:spPr/>
        <p:txBody>
          <a:bodyPr/>
          <a:lstStyle/>
          <a:p>
            <a:r>
              <a:rPr lang="en-US"/>
              <a:t>DEPT OF CSE,AIET,MIJAR</a:t>
            </a:r>
          </a:p>
        </p:txBody>
      </p:sp>
      <p:sp>
        <p:nvSpPr>
          <p:cNvPr id="5" name="Slide Number Placeholder 4">
            <a:extLst>
              <a:ext uri="{FF2B5EF4-FFF2-40B4-BE49-F238E27FC236}">
                <a16:creationId xmlns:a16="http://schemas.microsoft.com/office/drawing/2014/main" id="{74B55003-D57F-3F33-2F07-A6D8B4E67E15}"/>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163467946"/>
      </p:ext>
    </p:extLst>
  </p:cSld>
  <p:clrMapOvr>
    <a:masterClrMapping/>
  </p:clrMapOvr>
  <p:transition>
    <p:dissolv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9"/>
          <p:cNvSpPr>
            <a:spLocks noGrp="1" noChangeArrowheads="1"/>
          </p:cNvSpPr>
          <p:nvPr>
            <p:ph type="title"/>
          </p:nvPr>
        </p:nvSpPr>
        <p:spPr>
          <a:noFill/>
        </p:spPr>
        <p:txBody>
          <a:bodyPr/>
          <a:lstStyle/>
          <a:p>
            <a:pPr eaLnBrk="1" hangingPunct="1"/>
            <a:r>
              <a:rPr lang="en-US" sz="3200"/>
              <a:t>Binary Relational Operations: DIVISION</a:t>
            </a:r>
          </a:p>
        </p:txBody>
      </p:sp>
      <p:sp>
        <p:nvSpPr>
          <p:cNvPr id="47108" name="Rectangle 10"/>
          <p:cNvSpPr>
            <a:spLocks noGrp="1" noChangeArrowheads="1"/>
          </p:cNvSpPr>
          <p:nvPr>
            <p:ph idx="1"/>
          </p:nvPr>
        </p:nvSpPr>
        <p:spPr>
          <a:xfrm>
            <a:off x="609598" y="2160590"/>
            <a:ext cx="6476999" cy="3880773"/>
          </a:xfrm>
        </p:spPr>
        <p:txBody>
          <a:bodyPr>
            <a:normAutofit fontScale="85000" lnSpcReduction="20000"/>
          </a:bodyPr>
          <a:lstStyle/>
          <a:p>
            <a:pPr eaLnBrk="1" hangingPunct="1">
              <a:lnSpc>
                <a:spcPct val="90000"/>
              </a:lnSpc>
            </a:pPr>
            <a:r>
              <a:rPr lang="en-US" sz="2400" dirty="0"/>
              <a:t>DIVISION Operation</a:t>
            </a:r>
          </a:p>
          <a:p>
            <a:pPr lvl="1" eaLnBrk="1" hangingPunct="1">
              <a:lnSpc>
                <a:spcPct val="90000"/>
              </a:lnSpc>
            </a:pPr>
            <a:r>
              <a:rPr lang="en-US" sz="2200" dirty="0"/>
              <a:t>The division operation is applied to two relations </a:t>
            </a:r>
          </a:p>
          <a:p>
            <a:pPr lvl="1" eaLnBrk="1" hangingPunct="1">
              <a:lnSpc>
                <a:spcPct val="90000"/>
              </a:lnSpc>
            </a:pPr>
            <a:r>
              <a:rPr lang="en-US" sz="2200" dirty="0"/>
              <a:t>	R(Z) </a:t>
            </a:r>
            <a:r>
              <a:rPr lang="en-US" sz="2200" dirty="0">
                <a:latin typeface="Symbol" pitchFamily="71" charset="2"/>
              </a:rPr>
              <a:t></a:t>
            </a:r>
            <a:r>
              <a:rPr lang="en-US" sz="2200" dirty="0"/>
              <a:t> S(X), where X subset Z. Let Y = Z - X (and hence Z = X </a:t>
            </a:r>
            <a:r>
              <a:rPr lang="en-US" sz="2200" dirty="0">
                <a:latin typeface="Symbol" pitchFamily="71" charset="2"/>
              </a:rPr>
              <a:t></a:t>
            </a:r>
            <a:r>
              <a:rPr lang="en-US" sz="2200" dirty="0"/>
              <a:t> Y); that is, let Y be the set of attributes of R that are not attributes of S. </a:t>
            </a:r>
          </a:p>
          <a:p>
            <a:pPr eaLnBrk="1" hangingPunct="1">
              <a:lnSpc>
                <a:spcPct val="90000"/>
              </a:lnSpc>
            </a:pPr>
            <a:endParaRPr lang="en-US" sz="2400" dirty="0"/>
          </a:p>
          <a:p>
            <a:pPr lvl="1" eaLnBrk="1" hangingPunct="1">
              <a:lnSpc>
                <a:spcPct val="90000"/>
              </a:lnSpc>
            </a:pPr>
            <a:r>
              <a:rPr lang="en-US" sz="2200" dirty="0"/>
              <a:t>The result of DIVISION is a relation T(Y) that includes a tuple t if tuples </a:t>
            </a:r>
            <a:r>
              <a:rPr lang="en-US" sz="2200" dirty="0" err="1"/>
              <a:t>t</a:t>
            </a:r>
            <a:r>
              <a:rPr lang="en-US" sz="2200" baseline="-25000" dirty="0" err="1"/>
              <a:t>R</a:t>
            </a:r>
            <a:r>
              <a:rPr lang="en-US" sz="2200" dirty="0"/>
              <a:t> appear in R with </a:t>
            </a:r>
            <a:r>
              <a:rPr lang="en-US" sz="2200" dirty="0" err="1"/>
              <a:t>t</a:t>
            </a:r>
            <a:r>
              <a:rPr lang="en-US" sz="2200" baseline="-25000" dirty="0" err="1"/>
              <a:t>R</a:t>
            </a:r>
            <a:r>
              <a:rPr lang="en-US" sz="2200" dirty="0"/>
              <a:t> [Y] = t, and with</a:t>
            </a:r>
          </a:p>
          <a:p>
            <a:pPr lvl="2" eaLnBrk="1" hangingPunct="1">
              <a:lnSpc>
                <a:spcPct val="90000"/>
              </a:lnSpc>
            </a:pPr>
            <a:r>
              <a:rPr lang="en-US" sz="2000" dirty="0" err="1"/>
              <a:t>t</a:t>
            </a:r>
            <a:r>
              <a:rPr lang="en-US" sz="2000" baseline="-25000" dirty="0" err="1"/>
              <a:t>R</a:t>
            </a:r>
            <a:r>
              <a:rPr lang="en-US" sz="2000" dirty="0"/>
              <a:t> [X] = </a:t>
            </a:r>
            <a:r>
              <a:rPr lang="en-US" sz="2000" dirty="0" err="1"/>
              <a:t>t</a:t>
            </a:r>
            <a:r>
              <a:rPr lang="en-US" sz="2000" baseline="-25000" dirty="0" err="1"/>
              <a:t>s</a:t>
            </a:r>
            <a:r>
              <a:rPr lang="en-US" sz="2000" dirty="0"/>
              <a:t> </a:t>
            </a:r>
            <a:r>
              <a:rPr lang="en-US" sz="2000" i="1" dirty="0"/>
              <a:t>for every tuple</a:t>
            </a:r>
            <a:r>
              <a:rPr lang="en-US" sz="2000" dirty="0"/>
              <a:t> </a:t>
            </a:r>
            <a:r>
              <a:rPr lang="en-US" sz="2000" dirty="0" err="1"/>
              <a:t>t</a:t>
            </a:r>
            <a:r>
              <a:rPr lang="en-US" sz="2000" baseline="-25000" dirty="0" err="1"/>
              <a:t>s</a:t>
            </a:r>
            <a:r>
              <a:rPr lang="en-US" sz="2000" dirty="0"/>
              <a:t> in S. </a:t>
            </a:r>
          </a:p>
          <a:p>
            <a:pPr marL="457200" lvl="1" indent="0" eaLnBrk="1" hangingPunct="1">
              <a:lnSpc>
                <a:spcPct val="90000"/>
              </a:lnSpc>
              <a:buNone/>
            </a:pPr>
            <a:endParaRPr lang="en-US" sz="2200" dirty="0"/>
          </a:p>
          <a:p>
            <a:pPr lvl="1" eaLnBrk="1" hangingPunct="1">
              <a:lnSpc>
                <a:spcPct val="90000"/>
              </a:lnSpc>
            </a:pPr>
            <a:r>
              <a:rPr lang="en-US" sz="2200" dirty="0"/>
              <a:t>For a tuple t to appear in the result T of the DIVISION, the values in t must appear in R in combination with </a:t>
            </a:r>
            <a:r>
              <a:rPr lang="en-US" sz="2200" i="1" dirty="0"/>
              <a:t>every</a:t>
            </a:r>
            <a:r>
              <a:rPr lang="en-US" sz="2200" dirty="0"/>
              <a:t> tuple in S. 			</a:t>
            </a:r>
          </a:p>
        </p:txBody>
      </p:sp>
      <p:sp>
        <p:nvSpPr>
          <p:cNvPr id="13" name="Footer Placeholder 12"/>
          <p:cNvSpPr>
            <a:spLocks noGrp="1"/>
          </p:cNvSpPr>
          <p:nvPr>
            <p:ph type="ftr" sz="quarter" idx="11"/>
          </p:nvPr>
        </p:nvSpPr>
        <p:spPr/>
        <p:txBody>
          <a:bodyPr/>
          <a:lstStyle/>
          <a:p>
            <a:r>
              <a:rPr lang="en-US"/>
              <a:t>DEPT OF CSE,AIET,MIJAR</a:t>
            </a:r>
          </a:p>
        </p:txBody>
      </p:sp>
      <p:sp>
        <p:nvSpPr>
          <p:cNvPr id="12" name="Slide Number Placeholder 11"/>
          <p:cNvSpPr>
            <a:spLocks noGrp="1"/>
          </p:cNvSpPr>
          <p:nvPr>
            <p:ph type="sldNum" sz="quarter" idx="12"/>
          </p:nvPr>
        </p:nvSpPr>
        <p:spPr/>
        <p:txBody>
          <a:bodyPr>
            <a:normAutofit/>
          </a:bodyPr>
          <a:lstStyle/>
          <a:p>
            <a:fld id="{B6F15528-21DE-4FAA-801E-634DDDAF4B2B}" type="slidenum">
              <a:rPr lang="en-US" smtClean="0"/>
              <a:pPr/>
              <a:t>69</a:t>
            </a:fld>
            <a:endParaRPr lang="en-US"/>
          </a:p>
        </p:txBody>
      </p:sp>
      <p:grpSp>
        <p:nvGrpSpPr>
          <p:cNvPr id="2" name="Group 4"/>
          <p:cNvGrpSpPr>
            <a:grpSpLocks/>
          </p:cNvGrpSpPr>
          <p:nvPr/>
        </p:nvGrpSpPr>
        <p:grpSpPr bwMode="auto">
          <a:xfrm>
            <a:off x="598488" y="4610100"/>
            <a:ext cx="244475" cy="174625"/>
            <a:chOff x="377" y="2904"/>
            <a:chExt cx="154" cy="110"/>
          </a:xfrm>
        </p:grpSpPr>
        <p:sp>
          <p:nvSpPr>
            <p:cNvPr id="47110" name="Line 5"/>
            <p:cNvSpPr>
              <a:spLocks noChangeShapeType="1"/>
            </p:cNvSpPr>
            <p:nvPr/>
          </p:nvSpPr>
          <p:spPr bwMode="auto">
            <a:xfrm>
              <a:off x="381" y="2904"/>
              <a:ext cx="0" cy="110"/>
            </a:xfrm>
            <a:prstGeom prst="line">
              <a:avLst/>
            </a:prstGeom>
            <a:noFill/>
            <a:ln w="12700">
              <a:solidFill>
                <a:schemeClr val="tx1"/>
              </a:solidFill>
              <a:round/>
              <a:headEnd/>
              <a:tailEnd/>
            </a:ln>
          </p:spPr>
          <p:txBody>
            <a:bodyPr wrap="none" anchor="ctr"/>
            <a:lstStyle/>
            <a:p>
              <a:endParaRPr lang="en-US"/>
            </a:p>
          </p:txBody>
        </p:sp>
        <p:sp>
          <p:nvSpPr>
            <p:cNvPr id="47111" name="Line 6"/>
            <p:cNvSpPr>
              <a:spLocks noChangeShapeType="1"/>
            </p:cNvSpPr>
            <p:nvPr/>
          </p:nvSpPr>
          <p:spPr bwMode="auto">
            <a:xfrm>
              <a:off x="527" y="2904"/>
              <a:ext cx="0" cy="110"/>
            </a:xfrm>
            <a:prstGeom prst="line">
              <a:avLst/>
            </a:prstGeom>
            <a:noFill/>
            <a:ln w="12700">
              <a:solidFill>
                <a:schemeClr val="tx1"/>
              </a:solidFill>
              <a:round/>
              <a:headEnd/>
              <a:tailEnd/>
            </a:ln>
          </p:spPr>
          <p:txBody>
            <a:bodyPr wrap="none" anchor="ctr"/>
            <a:lstStyle/>
            <a:p>
              <a:endParaRPr lang="en-US"/>
            </a:p>
          </p:txBody>
        </p:sp>
        <p:sp>
          <p:nvSpPr>
            <p:cNvPr id="47112" name="Line 7"/>
            <p:cNvSpPr>
              <a:spLocks noChangeShapeType="1"/>
            </p:cNvSpPr>
            <p:nvPr/>
          </p:nvSpPr>
          <p:spPr bwMode="auto">
            <a:xfrm>
              <a:off x="385" y="2904"/>
              <a:ext cx="138" cy="110"/>
            </a:xfrm>
            <a:prstGeom prst="line">
              <a:avLst/>
            </a:prstGeom>
            <a:noFill/>
            <a:ln w="12700">
              <a:solidFill>
                <a:schemeClr val="tx1"/>
              </a:solidFill>
              <a:round/>
              <a:headEnd/>
              <a:tailEnd/>
            </a:ln>
          </p:spPr>
          <p:txBody>
            <a:bodyPr wrap="none" anchor="ctr"/>
            <a:lstStyle/>
            <a:p>
              <a:endParaRPr lang="en-US"/>
            </a:p>
          </p:txBody>
        </p:sp>
        <p:sp>
          <p:nvSpPr>
            <p:cNvPr id="47113" name="Line 8"/>
            <p:cNvSpPr>
              <a:spLocks noChangeShapeType="1"/>
            </p:cNvSpPr>
            <p:nvPr/>
          </p:nvSpPr>
          <p:spPr bwMode="auto">
            <a:xfrm flipH="1">
              <a:off x="377" y="2904"/>
              <a:ext cx="154" cy="110"/>
            </a:xfrm>
            <a:prstGeom prst="line">
              <a:avLst/>
            </a:prstGeom>
            <a:noFill/>
            <a:ln w="12700">
              <a:solidFill>
                <a:schemeClr val="tx1"/>
              </a:solidFill>
              <a:round/>
              <a:headEnd/>
              <a:tailEnd/>
            </a:ln>
          </p:spPr>
          <p:txBody>
            <a:bodyPr wrap="none" anchor="ctr"/>
            <a:lstStyle/>
            <a:p>
              <a:endParaRPr lang="en-US"/>
            </a:p>
          </p:txBody>
        </p:sp>
      </p:gr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Characteristics of Relations</a:t>
            </a:r>
          </a:p>
        </p:txBody>
      </p:sp>
      <p:sp>
        <p:nvSpPr>
          <p:cNvPr id="2" name="Content Placeholder 1"/>
          <p:cNvSpPr>
            <a:spLocks noGrp="1"/>
          </p:cNvSpPr>
          <p:nvPr>
            <p:ph idx="1"/>
          </p:nvPr>
        </p:nvSpPr>
        <p:spPr/>
        <p:txBody>
          <a:bodyPr>
            <a:normAutofit/>
          </a:bodyPr>
          <a:lstStyle/>
          <a:p>
            <a:r>
              <a:rPr lang="en-US" dirty="0"/>
              <a:t>Ordering of tuples in a relation</a:t>
            </a:r>
          </a:p>
          <a:p>
            <a:endParaRPr lang="en-US" dirty="0"/>
          </a:p>
          <a:p>
            <a:pPr algn="just"/>
            <a:r>
              <a:rPr lang="en-US" dirty="0"/>
              <a:t>Ordering of values within a tuple and an Alternative definition of a relation</a:t>
            </a:r>
          </a:p>
          <a:p>
            <a:endParaRPr lang="en-US" dirty="0"/>
          </a:p>
          <a:p>
            <a:r>
              <a:rPr lang="en-US" dirty="0"/>
              <a:t>Values and NULLs in tuples</a:t>
            </a:r>
          </a:p>
          <a:p>
            <a:endParaRPr lang="en-US" dirty="0"/>
          </a:p>
          <a:p>
            <a:pPr algn="just"/>
            <a:r>
              <a:rPr lang="en-US" dirty="0"/>
              <a:t>Interpretation (Meaning) of a relation</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7</a:t>
            </a:fld>
            <a:endParaRPr lang="en-US"/>
          </a:p>
        </p:txBody>
      </p:sp>
    </p:spTree>
  </p:cSld>
  <p:clrMapOvr>
    <a:masterClrMapping/>
  </p:clrMapOvr>
  <p:transition>
    <p:dissolv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6"/>
          <p:cNvSpPr>
            <a:spLocks noGrp="1" noChangeArrowheads="1"/>
          </p:cNvSpPr>
          <p:nvPr>
            <p:ph type="title"/>
          </p:nvPr>
        </p:nvSpPr>
        <p:spPr>
          <a:noFill/>
        </p:spPr>
        <p:txBody>
          <a:bodyPr/>
          <a:lstStyle/>
          <a:p>
            <a:pPr eaLnBrk="1" hangingPunct="1"/>
            <a:r>
              <a:rPr lang="en-US" sz="3200"/>
              <a:t>Example of DIVISION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70</a:t>
            </a:fld>
            <a:endParaRPr lang="en-US"/>
          </a:p>
        </p:txBody>
      </p:sp>
      <p:pic>
        <p:nvPicPr>
          <p:cNvPr id="48132" name="Picture 8" descr="fig06_08"/>
          <p:cNvPicPr>
            <a:picLocks noChangeAspect="1" noChangeArrowheads="1"/>
          </p:cNvPicPr>
          <p:nvPr/>
        </p:nvPicPr>
        <p:blipFill>
          <a:blip r:embed="rId3"/>
          <a:srcRect/>
          <a:stretch>
            <a:fillRect/>
          </a:stretch>
        </p:blipFill>
        <p:spPr bwMode="auto">
          <a:xfrm>
            <a:off x="1295400" y="1524000"/>
            <a:ext cx="6400800" cy="4740275"/>
          </a:xfrm>
          <a:prstGeom prst="rect">
            <a:avLst/>
          </a:prstGeom>
          <a:noFill/>
          <a:ln w="9525">
            <a:noFill/>
            <a:miter lim="800000"/>
            <a:headEnd/>
            <a:tailEnd/>
          </a:ln>
        </p:spPr>
      </p:pic>
    </p:spTree>
  </p:cSld>
  <p:clrMapOvr>
    <a:masterClrMapping/>
  </p:clrMapOvr>
  <p:transition>
    <p:dissolv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9"/>
          <p:cNvSpPr>
            <a:spLocks noGrp="1" noChangeArrowheads="1"/>
          </p:cNvSpPr>
          <p:nvPr>
            <p:ph type="title"/>
          </p:nvPr>
        </p:nvSpPr>
        <p:spPr/>
        <p:txBody>
          <a:bodyPr/>
          <a:lstStyle/>
          <a:p>
            <a:pPr eaLnBrk="1" hangingPunct="1"/>
            <a:r>
              <a:rPr lang="en-US" sz="3200"/>
              <a:t>Recap of Relational Algebra Operations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71</a:t>
            </a:fld>
            <a:endParaRPr lang="en-US"/>
          </a:p>
        </p:txBody>
      </p:sp>
      <p:pic>
        <p:nvPicPr>
          <p:cNvPr id="49156" name="Picture 11" descr="tbl06_01"/>
          <p:cNvPicPr>
            <a:picLocks noChangeAspect="1" noChangeArrowheads="1"/>
          </p:cNvPicPr>
          <p:nvPr/>
        </p:nvPicPr>
        <p:blipFill>
          <a:blip r:embed="rId3"/>
          <a:srcRect/>
          <a:stretch>
            <a:fillRect/>
          </a:stretch>
        </p:blipFill>
        <p:spPr bwMode="auto">
          <a:xfrm>
            <a:off x="2057400" y="1524000"/>
            <a:ext cx="4876800" cy="4876800"/>
          </a:xfrm>
          <a:prstGeom prst="rect">
            <a:avLst/>
          </a:prstGeom>
          <a:noFill/>
          <a:ln w="9525">
            <a:noFill/>
            <a:miter lim="800000"/>
            <a:headEnd/>
            <a:tailEnd/>
          </a:ln>
        </p:spPr>
      </p:pic>
    </p:spTree>
  </p:cSld>
  <p:clrMapOvr>
    <a:masterClrMapping/>
  </p:clrMapOvr>
  <p:transition>
    <p:dissolv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Grp="1" noChangeArrowheads="1"/>
          </p:cNvSpPr>
          <p:nvPr>
            <p:ph type="title"/>
          </p:nvPr>
        </p:nvSpPr>
        <p:spPr>
          <a:noFill/>
        </p:spPr>
        <p:txBody>
          <a:bodyPr>
            <a:normAutofit fontScale="90000"/>
          </a:bodyPr>
          <a:lstStyle/>
          <a:p>
            <a:pPr eaLnBrk="1" hangingPunct="1"/>
            <a:r>
              <a:rPr lang="en-US" sz="3200"/>
              <a:t>Additional Relational Operations: Aggregate Functions and Grouping</a:t>
            </a:r>
          </a:p>
        </p:txBody>
      </p:sp>
      <p:sp>
        <p:nvSpPr>
          <p:cNvPr id="50180" name="Rectangle 5"/>
          <p:cNvSpPr>
            <a:spLocks noGrp="1" noChangeArrowheads="1"/>
          </p:cNvSpPr>
          <p:nvPr>
            <p:ph idx="1"/>
          </p:nvPr>
        </p:nvSpPr>
        <p:spPr/>
        <p:txBody>
          <a:bodyPr>
            <a:normAutofit fontScale="92500" lnSpcReduction="20000"/>
          </a:bodyPr>
          <a:lstStyle/>
          <a:p>
            <a:pPr eaLnBrk="1" hangingPunct="1">
              <a:lnSpc>
                <a:spcPct val="80000"/>
              </a:lnSpc>
            </a:pPr>
            <a:r>
              <a:rPr lang="en-US" sz="2400"/>
              <a:t>A type of request that cannot be expressed in the basic relational algebra is to specify mathematical </a:t>
            </a:r>
            <a:r>
              <a:rPr lang="en-US" sz="2400" b="1"/>
              <a:t>aggregate functions</a:t>
            </a:r>
            <a:r>
              <a:rPr lang="en-US" sz="2400"/>
              <a:t> on collections of values from the database. </a:t>
            </a:r>
          </a:p>
          <a:p>
            <a:pPr eaLnBrk="1" hangingPunct="1">
              <a:lnSpc>
                <a:spcPct val="80000"/>
              </a:lnSpc>
            </a:pPr>
            <a:r>
              <a:rPr lang="en-US" sz="2400"/>
              <a:t>Examples of such functions include retrieving the average or total salary of all employees or the total number of employee tuples.</a:t>
            </a:r>
          </a:p>
          <a:p>
            <a:pPr lvl="1" eaLnBrk="1" hangingPunct="1">
              <a:lnSpc>
                <a:spcPct val="80000"/>
              </a:lnSpc>
            </a:pPr>
            <a:r>
              <a:rPr lang="en-US" sz="2200"/>
              <a:t>These functions are used in simple statistical queries that summarize information from the database tuples.</a:t>
            </a:r>
          </a:p>
          <a:p>
            <a:pPr eaLnBrk="1" hangingPunct="1">
              <a:lnSpc>
                <a:spcPct val="80000"/>
              </a:lnSpc>
            </a:pPr>
            <a:r>
              <a:rPr lang="en-US" sz="2400"/>
              <a:t>Common functions applied to collections of numeric values include</a:t>
            </a:r>
          </a:p>
          <a:p>
            <a:pPr lvl="1" eaLnBrk="1" hangingPunct="1">
              <a:lnSpc>
                <a:spcPct val="80000"/>
              </a:lnSpc>
            </a:pPr>
            <a:r>
              <a:rPr lang="en-US" sz="2200"/>
              <a:t>SUM, AVERAGE, MAXIMUM, and MINIMUM.</a:t>
            </a:r>
          </a:p>
          <a:p>
            <a:pPr eaLnBrk="1" hangingPunct="1">
              <a:lnSpc>
                <a:spcPct val="80000"/>
              </a:lnSpc>
            </a:pPr>
            <a:r>
              <a:rPr lang="en-US" sz="2400"/>
              <a:t>The COUNT function is used for counting tuples or values.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72</a:t>
            </a:fld>
            <a:endParaRPr lang="en-US"/>
          </a:p>
        </p:txBody>
      </p:sp>
    </p:spTree>
  </p:cSld>
  <p:clrMapOvr>
    <a:masterClrMapping/>
  </p:clrMapOvr>
  <p:transition>
    <p:dissolv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Grp="1" noChangeArrowheads="1"/>
          </p:cNvSpPr>
          <p:nvPr>
            <p:ph type="title"/>
          </p:nvPr>
        </p:nvSpPr>
        <p:spPr/>
        <p:txBody>
          <a:bodyPr/>
          <a:lstStyle/>
          <a:p>
            <a:pPr eaLnBrk="1" hangingPunct="1"/>
            <a:r>
              <a:rPr lang="en-US"/>
              <a:t>Aggregate Function Operation</a:t>
            </a:r>
          </a:p>
        </p:txBody>
      </p:sp>
      <p:sp>
        <p:nvSpPr>
          <p:cNvPr id="51204" name="Rectangle 5"/>
          <p:cNvSpPr>
            <a:spLocks noGrp="1" noChangeArrowheads="1"/>
          </p:cNvSpPr>
          <p:nvPr>
            <p:ph idx="1"/>
          </p:nvPr>
        </p:nvSpPr>
        <p:spPr/>
        <p:txBody>
          <a:bodyPr>
            <a:normAutofit fontScale="92500" lnSpcReduction="20000"/>
          </a:bodyPr>
          <a:lstStyle/>
          <a:p>
            <a:pPr eaLnBrk="1" hangingPunct="1"/>
            <a:r>
              <a:rPr lang="en-US" sz="2400"/>
              <a:t>Use of the Aggregate Functional operation </a:t>
            </a:r>
            <a:r>
              <a:rPr lang="en-US" sz="2400">
                <a:ea typeface="Symbol" pitchFamily="71" charset="2"/>
                <a:cs typeface="Symbol" pitchFamily="71" charset="2"/>
              </a:rPr>
              <a:t>ℱ</a:t>
            </a:r>
            <a:endParaRPr lang="en-US" sz="2400"/>
          </a:p>
          <a:p>
            <a:pPr lvl="1" eaLnBrk="1" hangingPunct="1"/>
            <a:r>
              <a:rPr lang="en-US" sz="2200">
                <a:ea typeface="Symbol" pitchFamily="71" charset="2"/>
                <a:cs typeface="Symbol" pitchFamily="71" charset="2"/>
              </a:rPr>
              <a:t>ℱ</a:t>
            </a:r>
            <a:r>
              <a:rPr lang="en-US" sz="2200" baseline="-25000"/>
              <a:t>MAX Salary</a:t>
            </a:r>
            <a:r>
              <a:rPr lang="en-US" sz="2200"/>
              <a:t> (EMPLOYEE) retrieves the maximum salary value from the EMPLOYEE relation</a:t>
            </a:r>
          </a:p>
          <a:p>
            <a:pPr lvl="1" eaLnBrk="1" hangingPunct="1"/>
            <a:r>
              <a:rPr lang="en-US" sz="2200">
                <a:ea typeface="Symbol" pitchFamily="71" charset="2"/>
                <a:cs typeface="Symbol" pitchFamily="71" charset="2"/>
              </a:rPr>
              <a:t>ℱ</a:t>
            </a:r>
            <a:r>
              <a:rPr lang="en-US" sz="2200" baseline="-25000"/>
              <a:t>MIN Salary</a:t>
            </a:r>
            <a:r>
              <a:rPr lang="en-US" sz="2200"/>
              <a:t> (EMPLOYEE) retrieves the minimum Salary value from the EMPLOYEE relation</a:t>
            </a:r>
          </a:p>
          <a:p>
            <a:pPr lvl="1" eaLnBrk="1" hangingPunct="1"/>
            <a:r>
              <a:rPr lang="en-US" sz="2200">
                <a:ea typeface="Symbol" pitchFamily="71" charset="2"/>
                <a:cs typeface="Symbol" pitchFamily="71" charset="2"/>
              </a:rPr>
              <a:t>ℱ</a:t>
            </a:r>
            <a:r>
              <a:rPr lang="en-US" sz="2200" baseline="-25000"/>
              <a:t>SUM Salary</a:t>
            </a:r>
            <a:r>
              <a:rPr lang="en-US" sz="2200"/>
              <a:t> (EMPLOYEE) retrieves the sum of the Salary from the EMPLOYEE relation</a:t>
            </a:r>
          </a:p>
          <a:p>
            <a:pPr lvl="1" eaLnBrk="1" hangingPunct="1"/>
            <a:r>
              <a:rPr lang="en-US" sz="2200"/>
              <a:t> </a:t>
            </a:r>
            <a:r>
              <a:rPr lang="en-US" sz="2200">
                <a:ea typeface="Symbol" pitchFamily="71" charset="2"/>
                <a:cs typeface="Symbol" pitchFamily="71" charset="2"/>
              </a:rPr>
              <a:t>ℱ</a:t>
            </a:r>
            <a:r>
              <a:rPr lang="en-US" sz="2200" baseline="-25000"/>
              <a:t>COUNT SSN, AVERAGE Salary</a:t>
            </a:r>
            <a:r>
              <a:rPr lang="en-US" sz="2200"/>
              <a:t> (EMPLOYEE) computes the count (number) of employees and their average salary</a:t>
            </a:r>
          </a:p>
          <a:p>
            <a:pPr lvl="2" eaLnBrk="1" hangingPunct="1"/>
            <a:r>
              <a:rPr lang="en-US" sz="2000"/>
              <a:t>Note: count just counts the number of rows, without removing duplicates</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73</a:t>
            </a:fld>
            <a:endParaRPr lang="en-US"/>
          </a:p>
        </p:txBody>
      </p:sp>
    </p:spTree>
  </p:cSld>
  <p:clrMapOvr>
    <a:masterClrMapping/>
  </p:clrMapOvr>
  <p:transition>
    <p:dissolv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en-US"/>
              <a:t>Using Grouping with Aggregation</a:t>
            </a:r>
          </a:p>
        </p:txBody>
      </p:sp>
      <p:sp>
        <p:nvSpPr>
          <p:cNvPr id="52228" name="Rectangle 3"/>
          <p:cNvSpPr>
            <a:spLocks noGrp="1" noChangeArrowheads="1"/>
          </p:cNvSpPr>
          <p:nvPr>
            <p:ph idx="1"/>
          </p:nvPr>
        </p:nvSpPr>
        <p:spPr/>
        <p:txBody>
          <a:bodyPr>
            <a:normAutofit fontScale="85000" lnSpcReduction="20000"/>
          </a:bodyPr>
          <a:lstStyle/>
          <a:p>
            <a:pPr eaLnBrk="1" hangingPunct="1">
              <a:lnSpc>
                <a:spcPct val="80000"/>
              </a:lnSpc>
            </a:pPr>
            <a:r>
              <a:rPr lang="en-US" sz="2400"/>
              <a:t>The previous examples all summarized one or more attributes for a set of tuples</a:t>
            </a:r>
          </a:p>
          <a:p>
            <a:pPr lvl="1" eaLnBrk="1" hangingPunct="1">
              <a:lnSpc>
                <a:spcPct val="80000"/>
              </a:lnSpc>
            </a:pPr>
            <a:r>
              <a:rPr lang="en-US" sz="2200"/>
              <a:t>Maximum Salary or Count (number of) Ssn</a:t>
            </a:r>
          </a:p>
          <a:p>
            <a:pPr eaLnBrk="1" hangingPunct="1">
              <a:lnSpc>
                <a:spcPct val="80000"/>
              </a:lnSpc>
            </a:pPr>
            <a:r>
              <a:rPr lang="en-US" sz="2400"/>
              <a:t>Grouping can be combined with Aggregate Functions</a:t>
            </a:r>
          </a:p>
          <a:p>
            <a:pPr eaLnBrk="1" hangingPunct="1">
              <a:lnSpc>
                <a:spcPct val="80000"/>
              </a:lnSpc>
            </a:pPr>
            <a:r>
              <a:rPr lang="en-US" sz="2400"/>
              <a:t>Example: For each department, retrieve the DNO, COUNT SSN, and AVERAGE SALARY</a:t>
            </a:r>
          </a:p>
          <a:p>
            <a:pPr eaLnBrk="1" hangingPunct="1">
              <a:lnSpc>
                <a:spcPct val="80000"/>
              </a:lnSpc>
            </a:pPr>
            <a:r>
              <a:rPr lang="en-US" sz="2400"/>
              <a:t>A variation of aggregate operation </a:t>
            </a:r>
            <a:r>
              <a:rPr lang="en-US" sz="2400">
                <a:ea typeface="Symbol" pitchFamily="71" charset="2"/>
                <a:cs typeface="Symbol" pitchFamily="71" charset="2"/>
              </a:rPr>
              <a:t>ℱ</a:t>
            </a:r>
            <a:r>
              <a:rPr lang="en-US" sz="2400"/>
              <a:t> allows this:</a:t>
            </a:r>
          </a:p>
          <a:p>
            <a:pPr lvl="1" eaLnBrk="1" hangingPunct="1">
              <a:lnSpc>
                <a:spcPct val="80000"/>
              </a:lnSpc>
            </a:pPr>
            <a:r>
              <a:rPr lang="en-US" sz="2200"/>
              <a:t>Grouping attribute placed to left of symbol</a:t>
            </a:r>
          </a:p>
          <a:p>
            <a:pPr lvl="1" eaLnBrk="1" hangingPunct="1">
              <a:lnSpc>
                <a:spcPct val="80000"/>
              </a:lnSpc>
            </a:pPr>
            <a:r>
              <a:rPr lang="en-US" sz="2200"/>
              <a:t>Aggregate functions to right of symbol</a:t>
            </a:r>
          </a:p>
          <a:p>
            <a:pPr lvl="1" eaLnBrk="1" hangingPunct="1">
              <a:lnSpc>
                <a:spcPct val="80000"/>
              </a:lnSpc>
            </a:pPr>
            <a:r>
              <a:rPr lang="en-US" sz="2200" baseline="-25000"/>
              <a:t>DNO</a:t>
            </a:r>
            <a:r>
              <a:rPr lang="en-US" sz="2200"/>
              <a:t> </a:t>
            </a:r>
            <a:r>
              <a:rPr lang="en-US" sz="2200">
                <a:ea typeface="Symbol" pitchFamily="71" charset="2"/>
                <a:cs typeface="Symbol" pitchFamily="71" charset="2"/>
              </a:rPr>
              <a:t>ℱ</a:t>
            </a:r>
            <a:r>
              <a:rPr lang="en-US" sz="2200" baseline="-25000"/>
              <a:t>COUNT SSN, AVERAGE Salary</a:t>
            </a:r>
            <a:r>
              <a:rPr lang="en-US" sz="2200"/>
              <a:t> (EMPLOYEE)</a:t>
            </a:r>
          </a:p>
          <a:p>
            <a:pPr eaLnBrk="1" hangingPunct="1">
              <a:lnSpc>
                <a:spcPct val="80000"/>
              </a:lnSpc>
            </a:pPr>
            <a:r>
              <a:rPr lang="en-US" sz="2400"/>
              <a:t>Above operation groups employees by DNO (department number) and computes the count of employees and average salary per department</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74</a:t>
            </a:fld>
            <a:endParaRPr lang="en-US"/>
          </a:p>
        </p:txBody>
      </p:sp>
    </p:spTree>
  </p:cSld>
  <p:clrMapOvr>
    <a:masterClrMapping/>
  </p:clrMapOvr>
  <p:transition>
    <p:dissolv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normAutofit/>
          </a:bodyPr>
          <a:lstStyle/>
          <a:p>
            <a:pPr eaLnBrk="1" hangingPunct="1"/>
            <a:r>
              <a:rPr lang="en-US" sz="3200"/>
              <a:t>Examples of applying aggregate functions and grouping</a:t>
            </a:r>
          </a:p>
        </p:txBody>
      </p:sp>
      <p:sp>
        <p:nvSpPr>
          <p:cNvPr id="53252" name="Rectangle 3"/>
          <p:cNvSpPr>
            <a:spLocks noGrp="1" noChangeArrowheads="1"/>
          </p:cNvSpPr>
          <p:nvPr>
            <p:ph idx="1"/>
          </p:nvPr>
        </p:nvSpPr>
        <p:spPr/>
        <p:txBody>
          <a:bodyPr/>
          <a:lstStyle/>
          <a:p>
            <a:pPr lvl="2" eaLnBrk="1" hangingPunct="1"/>
            <a:endParaRPr lang="en-US"/>
          </a:p>
          <a:p>
            <a:pPr lvl="2" eaLnBrk="1" hangingPunct="1"/>
            <a:endParaRPr lang="en-US"/>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75</a:t>
            </a:fld>
            <a:endParaRPr lang="en-US"/>
          </a:p>
        </p:txBody>
      </p:sp>
      <p:pic>
        <p:nvPicPr>
          <p:cNvPr id="53253" name="Picture 5" descr="fig06_10"/>
          <p:cNvPicPr>
            <a:picLocks noChangeAspect="1" noChangeArrowheads="1"/>
          </p:cNvPicPr>
          <p:nvPr/>
        </p:nvPicPr>
        <p:blipFill>
          <a:blip r:embed="rId3"/>
          <a:srcRect/>
          <a:stretch>
            <a:fillRect/>
          </a:stretch>
        </p:blipFill>
        <p:spPr bwMode="auto">
          <a:xfrm>
            <a:off x="304800" y="2133600"/>
            <a:ext cx="8294688" cy="3535363"/>
          </a:xfrm>
          <a:prstGeom prst="rect">
            <a:avLst/>
          </a:prstGeom>
          <a:noFill/>
          <a:ln w="9525">
            <a:noFill/>
            <a:miter lim="800000"/>
            <a:headEnd/>
            <a:tailEnd/>
          </a:ln>
        </p:spPr>
      </p:pic>
    </p:spTree>
  </p:cSld>
  <p:clrMapOvr>
    <a:masterClrMapping/>
  </p:clrMapOvr>
  <p:transition>
    <p:dissolv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sz="3200"/>
              <a:t>Illustrating aggregate functions and grouping</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76</a:t>
            </a:fld>
            <a:endParaRPr lang="en-US"/>
          </a:p>
        </p:txBody>
      </p:sp>
      <p:pic>
        <p:nvPicPr>
          <p:cNvPr id="54276" name="Picture 6" descr="fig08_06(a)"/>
          <p:cNvPicPr>
            <a:picLocks noChangeAspect="1" noChangeArrowheads="1"/>
          </p:cNvPicPr>
          <p:nvPr/>
        </p:nvPicPr>
        <p:blipFill>
          <a:blip r:embed="rId3"/>
          <a:srcRect/>
          <a:stretch>
            <a:fillRect/>
          </a:stretch>
        </p:blipFill>
        <p:spPr bwMode="auto">
          <a:xfrm>
            <a:off x="315913" y="2063750"/>
            <a:ext cx="8294687" cy="2965450"/>
          </a:xfrm>
          <a:prstGeom prst="rect">
            <a:avLst/>
          </a:prstGeom>
          <a:noFill/>
          <a:ln w="9525">
            <a:noFill/>
            <a:miter lim="800000"/>
            <a:headEnd/>
            <a:tailEnd/>
          </a:ln>
        </p:spPr>
      </p:pic>
    </p:spTree>
  </p:cSld>
  <p:clrMapOvr>
    <a:masterClrMapping/>
  </p:clrMapOvr>
  <p:transition>
    <p:dissolv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lstStyle/>
          <a:p>
            <a:pPr eaLnBrk="1" hangingPunct="1"/>
            <a:r>
              <a:rPr lang="en-US" sz="3200"/>
              <a:t>Additional Relational Operations (cont.)</a:t>
            </a:r>
          </a:p>
        </p:txBody>
      </p:sp>
      <p:sp>
        <p:nvSpPr>
          <p:cNvPr id="55300" name="Rectangle 3"/>
          <p:cNvSpPr>
            <a:spLocks noGrp="1" noChangeArrowheads="1"/>
          </p:cNvSpPr>
          <p:nvPr>
            <p:ph idx="1"/>
          </p:nvPr>
        </p:nvSpPr>
        <p:spPr>
          <a:xfrm>
            <a:off x="239713" y="1600200"/>
            <a:ext cx="8294687" cy="4876800"/>
          </a:xfrm>
        </p:spPr>
        <p:txBody>
          <a:bodyPr/>
          <a:lstStyle/>
          <a:p>
            <a:pPr eaLnBrk="1" hangingPunct="1">
              <a:lnSpc>
                <a:spcPct val="80000"/>
              </a:lnSpc>
            </a:pPr>
            <a:r>
              <a:rPr lang="en-US"/>
              <a:t>Recursive Closure Operations</a:t>
            </a:r>
          </a:p>
          <a:p>
            <a:pPr lvl="1" eaLnBrk="1" hangingPunct="1">
              <a:lnSpc>
                <a:spcPct val="80000"/>
              </a:lnSpc>
            </a:pPr>
            <a:r>
              <a:rPr lang="en-US" sz="2800"/>
              <a:t>Another type of operation that, in general, cannot be specified in the basic original relational algebra is </a:t>
            </a:r>
            <a:r>
              <a:rPr lang="en-US" sz="2800" b="1"/>
              <a:t>recursive closure</a:t>
            </a:r>
            <a:r>
              <a:rPr lang="en-US" sz="2800"/>
              <a:t>.</a:t>
            </a:r>
          </a:p>
          <a:p>
            <a:pPr lvl="2" eaLnBrk="1" hangingPunct="1">
              <a:lnSpc>
                <a:spcPct val="80000"/>
              </a:lnSpc>
            </a:pPr>
            <a:r>
              <a:rPr lang="en-US"/>
              <a:t>This operation is applied to a </a:t>
            </a:r>
            <a:r>
              <a:rPr lang="en-US" b="1"/>
              <a:t>recursive relationship</a:t>
            </a:r>
            <a:r>
              <a:rPr lang="en-US"/>
              <a:t>.</a:t>
            </a:r>
          </a:p>
          <a:p>
            <a:pPr lvl="1" eaLnBrk="1" hangingPunct="1">
              <a:lnSpc>
                <a:spcPct val="80000"/>
              </a:lnSpc>
            </a:pPr>
            <a:r>
              <a:rPr lang="en-US" sz="2800"/>
              <a:t>An example of a recursive operation is to retrieve all SUPERVISEES of an EMPLOYEE </a:t>
            </a:r>
            <a:r>
              <a:rPr lang="en-US" sz="2800" b="1"/>
              <a:t>e</a:t>
            </a:r>
            <a:r>
              <a:rPr lang="en-US" sz="2800"/>
              <a:t> at all levels — that is, all EMPLOYEE </a:t>
            </a:r>
            <a:r>
              <a:rPr lang="en-US" sz="2800" b="1"/>
              <a:t>e’</a:t>
            </a:r>
            <a:r>
              <a:rPr lang="en-US" sz="2800"/>
              <a:t> directly supervised by </a:t>
            </a:r>
            <a:r>
              <a:rPr lang="en-US" sz="2800" b="1"/>
              <a:t>e</a:t>
            </a:r>
            <a:r>
              <a:rPr lang="en-US" sz="2800"/>
              <a:t>; all employees </a:t>
            </a:r>
            <a:r>
              <a:rPr lang="en-US" sz="2800" b="1"/>
              <a:t>e’’</a:t>
            </a:r>
            <a:r>
              <a:rPr lang="en-US" sz="2800"/>
              <a:t> directly supervised by each employee </a:t>
            </a:r>
            <a:r>
              <a:rPr lang="en-US" sz="2800" b="1"/>
              <a:t>e’</a:t>
            </a:r>
            <a:r>
              <a:rPr lang="en-US" sz="2800"/>
              <a:t>; all employees </a:t>
            </a:r>
            <a:r>
              <a:rPr lang="en-US" sz="2800" b="1"/>
              <a:t>e’’’</a:t>
            </a:r>
            <a:r>
              <a:rPr lang="en-US" sz="2800"/>
              <a:t> directly supervised by each employee </a:t>
            </a:r>
            <a:r>
              <a:rPr lang="en-US" sz="2800" b="1"/>
              <a:t>e’’</a:t>
            </a:r>
            <a:r>
              <a:rPr lang="en-US" sz="2800"/>
              <a:t>; and so on.</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77</a:t>
            </a:fld>
            <a:endParaRPr lang="en-US"/>
          </a:p>
        </p:txBody>
      </p:sp>
    </p:spTree>
  </p:cSld>
  <p:clrMapOvr>
    <a:masterClrMapping/>
  </p:clrMapOvr>
  <p:transition>
    <p:dissolv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en-US" sz="3200"/>
              <a:t>Additional Relational Operations (cont.)</a:t>
            </a:r>
          </a:p>
        </p:txBody>
      </p:sp>
      <p:sp>
        <p:nvSpPr>
          <p:cNvPr id="56324" name="Rectangle 3"/>
          <p:cNvSpPr>
            <a:spLocks noGrp="1" noChangeArrowheads="1"/>
          </p:cNvSpPr>
          <p:nvPr>
            <p:ph idx="1"/>
          </p:nvPr>
        </p:nvSpPr>
        <p:spPr/>
        <p:txBody>
          <a:bodyPr/>
          <a:lstStyle/>
          <a:p>
            <a:pPr eaLnBrk="1" hangingPunct="1"/>
            <a:r>
              <a:rPr lang="en-US"/>
              <a:t>Although it is possible to retrieve employees at each level and then take their union, we cannot, in general, specify a query such as “retrieve the supervisees of ‘James Borg’ at all levels” without utilizing a looping mechanism.</a:t>
            </a:r>
          </a:p>
          <a:p>
            <a:pPr lvl="1" eaLnBrk="1" hangingPunct="1"/>
            <a:r>
              <a:rPr lang="en-US"/>
              <a:t>The SQL3 standard includes syntax for recursive closure.</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78</a:t>
            </a:fld>
            <a:endParaRPr lang="en-US"/>
          </a:p>
        </p:txBody>
      </p:sp>
    </p:spTree>
  </p:cSld>
  <p:clrMapOvr>
    <a:masterClrMapping/>
  </p:clrMapOvr>
  <p:transition>
    <p:dissolv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5"/>
          <p:cNvSpPr>
            <a:spLocks noGrp="1" noChangeArrowheads="1"/>
          </p:cNvSpPr>
          <p:nvPr>
            <p:ph type="title"/>
          </p:nvPr>
        </p:nvSpPr>
        <p:spPr/>
        <p:txBody>
          <a:bodyPr/>
          <a:lstStyle/>
          <a:p>
            <a:pPr eaLnBrk="1" hangingPunct="1"/>
            <a:r>
              <a:rPr lang="en-US" sz="3200"/>
              <a:t>Additional Relational Operations (cont.)</a:t>
            </a:r>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79</a:t>
            </a:fld>
            <a:endParaRPr lang="en-US"/>
          </a:p>
        </p:txBody>
      </p:sp>
      <p:sp>
        <p:nvSpPr>
          <p:cNvPr id="57348" name="Rectangle 6"/>
          <p:cNvSpPr>
            <a:spLocks noGrp="1" noChangeArrowheads="1"/>
          </p:cNvSpPr>
          <p:nvPr>
            <p:ph type="body" idx="4294967295"/>
          </p:nvPr>
        </p:nvSpPr>
        <p:spPr>
          <a:xfrm>
            <a:off x="0" y="1600200"/>
            <a:ext cx="8294688" cy="4572000"/>
          </a:xfrm>
        </p:spPr>
        <p:txBody>
          <a:bodyPr/>
          <a:lstStyle/>
          <a:p>
            <a:pPr eaLnBrk="1" hangingPunct="1"/>
            <a:endParaRPr lang="en-US" dirty="0"/>
          </a:p>
          <a:p>
            <a:pPr eaLnBrk="1" hangingPunct="1"/>
            <a:endParaRPr lang="en-US" dirty="0"/>
          </a:p>
        </p:txBody>
      </p:sp>
      <p:pic>
        <p:nvPicPr>
          <p:cNvPr id="57349" name="Picture 4"/>
          <p:cNvPicPr>
            <a:picLocks noChangeAspect="1" noChangeArrowheads="1"/>
          </p:cNvPicPr>
          <p:nvPr/>
        </p:nvPicPr>
        <p:blipFill>
          <a:blip r:embed="rId3"/>
          <a:srcRect/>
          <a:stretch>
            <a:fillRect/>
          </a:stretch>
        </p:blipFill>
        <p:spPr bwMode="auto">
          <a:xfrm>
            <a:off x="952500" y="1654175"/>
            <a:ext cx="6972300" cy="4975225"/>
          </a:xfrm>
          <a:prstGeom prst="rect">
            <a:avLst/>
          </a:prstGeom>
          <a:noFill/>
          <a:ln w="9525">
            <a:noFill/>
            <a:miter lim="800000"/>
            <a:headEnd/>
            <a:tailEnd/>
          </a:ln>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Ordering of Tuples in a Relation</a:t>
            </a:r>
          </a:p>
        </p:txBody>
      </p:sp>
      <p:sp>
        <p:nvSpPr>
          <p:cNvPr id="2" name="Content Placeholder 1"/>
          <p:cNvSpPr>
            <a:spLocks noGrp="1"/>
          </p:cNvSpPr>
          <p:nvPr>
            <p:ph idx="1"/>
          </p:nvPr>
        </p:nvSpPr>
        <p:spPr/>
        <p:txBody>
          <a:bodyPr/>
          <a:lstStyle/>
          <a:p>
            <a:pPr algn="just"/>
            <a:r>
              <a:rPr lang="en-US" dirty="0">
                <a:cs typeface="Times New Roman" pitchFamily="18" charset="0"/>
              </a:rPr>
              <a:t>A relation is a set of tuples.</a:t>
            </a:r>
          </a:p>
          <a:p>
            <a:pPr algn="just"/>
            <a:endParaRPr lang="en-US" dirty="0">
              <a:cs typeface="Times New Roman" pitchFamily="18" charset="0"/>
            </a:endParaRPr>
          </a:p>
          <a:p>
            <a:pPr marL="365760" lvl="1" indent="-256032" algn="just">
              <a:spcBef>
                <a:spcPts val="400"/>
              </a:spcBef>
              <a:buSzPct val="68000"/>
              <a:buFont typeface="Wingdings" pitchFamily="2" charset="2"/>
              <a:buChar char="v"/>
            </a:pPr>
            <a:r>
              <a:rPr lang="en-US" sz="2800" dirty="0">
                <a:cs typeface="Times New Roman" pitchFamily="18" charset="0"/>
              </a:rPr>
              <a:t>The tuples are not  considered to be ordered, even though they appear to be in the tabular form.</a:t>
            </a:r>
          </a:p>
          <a:p>
            <a:pPr algn="just"/>
            <a:endParaRPr lang="en-US" dirty="0"/>
          </a:p>
          <a:p>
            <a:pPr algn="just"/>
            <a:r>
              <a:rPr lang="en-US" dirty="0"/>
              <a:t>Relation is not sensitive to the ordering of tuples.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8</a:t>
            </a:fld>
            <a:endParaRPr lang="en-US"/>
          </a:p>
        </p:txBody>
      </p:sp>
    </p:spTree>
  </p:cSld>
  <p:clrMapOvr>
    <a:masterClrMapping/>
  </p:clrMapOvr>
  <p:transition>
    <p:dissolv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9"/>
          <p:cNvSpPr>
            <a:spLocks noGrp="1" noChangeArrowheads="1"/>
          </p:cNvSpPr>
          <p:nvPr>
            <p:ph type="title"/>
          </p:nvPr>
        </p:nvSpPr>
        <p:spPr/>
        <p:txBody>
          <a:bodyPr/>
          <a:lstStyle/>
          <a:p>
            <a:pPr eaLnBrk="1" hangingPunct="1"/>
            <a:r>
              <a:rPr lang="en-US" sz="3200"/>
              <a:t>Additional Relational Operations (cont.)</a:t>
            </a:r>
          </a:p>
        </p:txBody>
      </p:sp>
      <p:sp>
        <p:nvSpPr>
          <p:cNvPr id="58372" name="Rectangle 30"/>
          <p:cNvSpPr>
            <a:spLocks noGrp="1" noChangeArrowheads="1"/>
          </p:cNvSpPr>
          <p:nvPr>
            <p:ph idx="1"/>
          </p:nvPr>
        </p:nvSpPr>
        <p:spPr/>
        <p:txBody>
          <a:bodyPr>
            <a:normAutofit fontScale="92500" lnSpcReduction="20000"/>
          </a:bodyPr>
          <a:lstStyle/>
          <a:p>
            <a:pPr eaLnBrk="1" hangingPunct="1"/>
            <a:r>
              <a:rPr lang="en-US" sz="2400"/>
              <a:t>The OUTER JOIN Operation</a:t>
            </a:r>
          </a:p>
          <a:p>
            <a:pPr lvl="1" eaLnBrk="1" hangingPunct="1"/>
            <a:r>
              <a:rPr lang="en-US" sz="2200"/>
              <a:t>In NATURAL JOIN and EQUIJOIN, tuples without a </a:t>
            </a:r>
            <a:r>
              <a:rPr lang="en-US" sz="2200" i="1"/>
              <a:t>matching</a:t>
            </a:r>
            <a:r>
              <a:rPr lang="en-US" sz="2200"/>
              <a:t> (or </a:t>
            </a:r>
            <a:r>
              <a:rPr lang="en-US" sz="2200" i="1"/>
              <a:t>related</a:t>
            </a:r>
            <a:r>
              <a:rPr lang="en-US" sz="2200"/>
              <a:t>) tuple are eliminated from the join result</a:t>
            </a:r>
          </a:p>
          <a:p>
            <a:pPr lvl="2" eaLnBrk="1" hangingPunct="1"/>
            <a:r>
              <a:rPr lang="en-US" sz="2000"/>
              <a:t>Tuples with null in the join attributes are also eliminated</a:t>
            </a:r>
          </a:p>
          <a:p>
            <a:pPr lvl="2" eaLnBrk="1" hangingPunct="1"/>
            <a:r>
              <a:rPr lang="en-US" sz="2000"/>
              <a:t>This amounts to loss of information.</a:t>
            </a:r>
          </a:p>
          <a:p>
            <a:pPr lvl="1" eaLnBrk="1" hangingPunct="1"/>
            <a:r>
              <a:rPr lang="en-US" sz="2200"/>
              <a:t>A set of operations, called OUTER joins, can be used when we want to keep all the tuples in R, or all those in S, or all those in both relations in the result of the join, regardless of whether or not they have matching tuples in the other relation.</a:t>
            </a:r>
          </a:p>
        </p:txBody>
      </p:sp>
      <p:sp>
        <p:nvSpPr>
          <p:cNvPr id="12" name="Footer Placeholder 11"/>
          <p:cNvSpPr>
            <a:spLocks noGrp="1"/>
          </p:cNvSpPr>
          <p:nvPr>
            <p:ph type="ftr" sz="quarter" idx="11"/>
          </p:nvPr>
        </p:nvSpPr>
        <p:spPr/>
        <p:txBody>
          <a:bodyPr/>
          <a:lstStyle/>
          <a:p>
            <a:r>
              <a:rPr lang="en-US"/>
              <a:t>DEPT OF CSE,AIET,MIJAR</a:t>
            </a:r>
          </a:p>
        </p:txBody>
      </p:sp>
      <p:sp>
        <p:nvSpPr>
          <p:cNvPr id="11" name="Slide Number Placeholder 10"/>
          <p:cNvSpPr>
            <a:spLocks noGrp="1"/>
          </p:cNvSpPr>
          <p:nvPr>
            <p:ph type="sldNum" sz="quarter" idx="12"/>
          </p:nvPr>
        </p:nvSpPr>
        <p:spPr/>
        <p:txBody>
          <a:bodyPr>
            <a:normAutofit/>
          </a:bodyPr>
          <a:lstStyle/>
          <a:p>
            <a:fld id="{B6F15528-21DE-4FAA-801E-634DDDAF4B2B}" type="slidenum">
              <a:rPr lang="en-US" smtClean="0"/>
              <a:pPr/>
              <a:t>80</a:t>
            </a:fld>
            <a:endParaRPr lang="en-US"/>
          </a:p>
        </p:txBody>
      </p:sp>
      <p:sp>
        <p:nvSpPr>
          <p:cNvPr id="58373" name="Line 25"/>
          <p:cNvSpPr>
            <a:spLocks noChangeShapeType="1"/>
          </p:cNvSpPr>
          <p:nvPr/>
        </p:nvSpPr>
        <p:spPr bwMode="auto">
          <a:xfrm>
            <a:off x="6157913" y="5245100"/>
            <a:ext cx="203200" cy="0"/>
          </a:xfrm>
          <a:prstGeom prst="line">
            <a:avLst/>
          </a:prstGeom>
          <a:noFill/>
          <a:ln w="9525">
            <a:solidFill>
              <a:schemeClr val="bg2"/>
            </a:solidFill>
            <a:miter lim="800000"/>
            <a:headEnd/>
            <a:tailEnd/>
          </a:ln>
        </p:spPr>
        <p:txBody>
          <a:bodyPr wrap="none"/>
          <a:lstStyle/>
          <a:p>
            <a:endParaRPr lang="en-US"/>
          </a:p>
        </p:txBody>
      </p:sp>
      <p:sp>
        <p:nvSpPr>
          <p:cNvPr id="58374" name="Line 26"/>
          <p:cNvSpPr>
            <a:spLocks noChangeShapeType="1"/>
          </p:cNvSpPr>
          <p:nvPr/>
        </p:nvSpPr>
        <p:spPr bwMode="auto">
          <a:xfrm>
            <a:off x="6157913" y="5511800"/>
            <a:ext cx="203200" cy="0"/>
          </a:xfrm>
          <a:prstGeom prst="line">
            <a:avLst/>
          </a:prstGeom>
          <a:noFill/>
          <a:ln w="9525">
            <a:solidFill>
              <a:schemeClr val="bg2"/>
            </a:solidFill>
            <a:miter lim="800000"/>
            <a:headEnd/>
            <a:tailEnd/>
          </a:ln>
        </p:spPr>
        <p:txBody>
          <a:bodyPr wrap="none"/>
          <a:lstStyle/>
          <a:p>
            <a:endParaRPr lang="en-US"/>
          </a:p>
        </p:txBody>
      </p:sp>
      <p:sp>
        <p:nvSpPr>
          <p:cNvPr id="58375" name="Line 27"/>
          <p:cNvSpPr>
            <a:spLocks noChangeShapeType="1"/>
          </p:cNvSpPr>
          <p:nvPr/>
        </p:nvSpPr>
        <p:spPr bwMode="auto">
          <a:xfrm>
            <a:off x="5664200" y="5257800"/>
            <a:ext cx="203200" cy="0"/>
          </a:xfrm>
          <a:prstGeom prst="line">
            <a:avLst/>
          </a:prstGeom>
          <a:noFill/>
          <a:ln w="9525">
            <a:solidFill>
              <a:schemeClr val="bg2"/>
            </a:solidFill>
            <a:miter lim="800000"/>
            <a:headEnd/>
            <a:tailEnd/>
          </a:ln>
        </p:spPr>
        <p:txBody>
          <a:bodyPr wrap="none"/>
          <a:lstStyle/>
          <a:p>
            <a:endParaRPr lang="en-US"/>
          </a:p>
        </p:txBody>
      </p:sp>
      <p:sp>
        <p:nvSpPr>
          <p:cNvPr id="58376" name="Line 28"/>
          <p:cNvSpPr>
            <a:spLocks noChangeShapeType="1"/>
          </p:cNvSpPr>
          <p:nvPr/>
        </p:nvSpPr>
        <p:spPr bwMode="auto">
          <a:xfrm>
            <a:off x="5664200" y="5511800"/>
            <a:ext cx="203200" cy="0"/>
          </a:xfrm>
          <a:prstGeom prst="line">
            <a:avLst/>
          </a:prstGeom>
          <a:noFill/>
          <a:ln w="9525">
            <a:solidFill>
              <a:schemeClr val="bg2"/>
            </a:solidFill>
            <a:miter lim="800000"/>
            <a:headEnd/>
            <a:tailEnd/>
          </a:ln>
        </p:spPr>
        <p:txBody>
          <a:bodyPr wrap="none"/>
          <a:lstStyle/>
          <a:p>
            <a:endParaRPr lang="en-US"/>
          </a:p>
        </p:txBody>
      </p:sp>
    </p:spTree>
  </p:cSld>
  <p:clrMapOvr>
    <a:masterClrMapping/>
  </p:clrMapOvr>
  <p:transition>
    <p:dissolv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9"/>
          <p:cNvSpPr>
            <a:spLocks noGrp="1" noChangeArrowheads="1"/>
          </p:cNvSpPr>
          <p:nvPr>
            <p:ph type="title"/>
          </p:nvPr>
        </p:nvSpPr>
        <p:spPr/>
        <p:txBody>
          <a:bodyPr/>
          <a:lstStyle/>
          <a:p>
            <a:pPr eaLnBrk="1" hangingPunct="1"/>
            <a:r>
              <a:rPr lang="en-US" sz="3200"/>
              <a:t>Additional Relational Operations (cont.)</a:t>
            </a:r>
          </a:p>
        </p:txBody>
      </p:sp>
      <p:sp>
        <p:nvSpPr>
          <p:cNvPr id="59396" name="Rectangle 30"/>
          <p:cNvSpPr>
            <a:spLocks noGrp="1" noChangeArrowheads="1"/>
          </p:cNvSpPr>
          <p:nvPr>
            <p:ph idx="1"/>
          </p:nvPr>
        </p:nvSpPr>
        <p:spPr/>
        <p:txBody>
          <a:bodyPr>
            <a:normAutofit/>
          </a:bodyPr>
          <a:lstStyle/>
          <a:p>
            <a:pPr eaLnBrk="1" hangingPunct="1">
              <a:lnSpc>
                <a:spcPct val="90000"/>
              </a:lnSpc>
            </a:pPr>
            <a:r>
              <a:rPr lang="en-US" dirty="0"/>
              <a:t>The left outer join operation keeps every </a:t>
            </a:r>
            <a:r>
              <a:rPr lang="en-US" dirty="0" err="1"/>
              <a:t>tuple</a:t>
            </a:r>
            <a:r>
              <a:rPr lang="en-US" dirty="0"/>
              <a:t> in the first or left relation R in R      S; if no matching </a:t>
            </a:r>
            <a:r>
              <a:rPr lang="en-US" dirty="0" err="1"/>
              <a:t>tuple</a:t>
            </a:r>
            <a:r>
              <a:rPr lang="en-US" dirty="0"/>
              <a:t> is found in S, then the attributes of S in the join result are filled or “padded” with null values.</a:t>
            </a:r>
          </a:p>
          <a:p>
            <a:pPr eaLnBrk="1" hangingPunct="1">
              <a:lnSpc>
                <a:spcPct val="90000"/>
              </a:lnSpc>
            </a:pPr>
            <a:r>
              <a:rPr lang="en-US" dirty="0"/>
              <a:t>A similar operation, right outer join, keeps every </a:t>
            </a:r>
            <a:r>
              <a:rPr lang="en-US" dirty="0" err="1"/>
              <a:t>tuple</a:t>
            </a:r>
            <a:r>
              <a:rPr lang="en-US" dirty="0"/>
              <a:t> in the second or right relation S in the result of R       S.</a:t>
            </a:r>
          </a:p>
          <a:p>
            <a:pPr eaLnBrk="1" hangingPunct="1">
              <a:lnSpc>
                <a:spcPct val="90000"/>
              </a:lnSpc>
            </a:pPr>
            <a:r>
              <a:rPr lang="en-US" dirty="0"/>
              <a:t>A third operation, full outer join, denoted by               keeps all </a:t>
            </a:r>
            <a:r>
              <a:rPr lang="en-US" dirty="0" err="1"/>
              <a:t>tuples</a:t>
            </a:r>
            <a:r>
              <a:rPr lang="en-US" dirty="0"/>
              <a:t> in both the left and the right relations when no matching </a:t>
            </a:r>
            <a:r>
              <a:rPr lang="en-US" dirty="0" err="1"/>
              <a:t>tuples</a:t>
            </a:r>
            <a:r>
              <a:rPr lang="en-US" dirty="0"/>
              <a:t> are found, padding them with null values as needed. </a:t>
            </a:r>
          </a:p>
        </p:txBody>
      </p:sp>
      <p:sp>
        <p:nvSpPr>
          <p:cNvPr id="33" name="Footer Placeholder 32"/>
          <p:cNvSpPr>
            <a:spLocks noGrp="1"/>
          </p:cNvSpPr>
          <p:nvPr>
            <p:ph type="ftr" sz="quarter" idx="11"/>
          </p:nvPr>
        </p:nvSpPr>
        <p:spPr/>
        <p:txBody>
          <a:bodyPr/>
          <a:lstStyle/>
          <a:p>
            <a:r>
              <a:rPr lang="en-US"/>
              <a:t>DEPT OF CSE,AIET,MIJAR</a:t>
            </a:r>
          </a:p>
        </p:txBody>
      </p:sp>
      <p:sp>
        <p:nvSpPr>
          <p:cNvPr id="32" name="Slide Number Placeholder 31"/>
          <p:cNvSpPr>
            <a:spLocks noGrp="1"/>
          </p:cNvSpPr>
          <p:nvPr>
            <p:ph type="sldNum" sz="quarter" idx="12"/>
          </p:nvPr>
        </p:nvSpPr>
        <p:spPr/>
        <p:txBody>
          <a:bodyPr>
            <a:normAutofit/>
          </a:bodyPr>
          <a:lstStyle/>
          <a:p>
            <a:fld id="{B6F15528-21DE-4FAA-801E-634DDDAF4B2B}" type="slidenum">
              <a:rPr lang="en-US" smtClean="0"/>
              <a:pPr/>
              <a:t>81</a:t>
            </a:fld>
            <a:endParaRPr lang="en-US"/>
          </a:p>
        </p:txBody>
      </p:sp>
      <p:grpSp>
        <p:nvGrpSpPr>
          <p:cNvPr id="2" name="Group 4"/>
          <p:cNvGrpSpPr>
            <a:grpSpLocks/>
          </p:cNvGrpSpPr>
          <p:nvPr/>
        </p:nvGrpSpPr>
        <p:grpSpPr bwMode="auto">
          <a:xfrm>
            <a:off x="5321300" y="2010696"/>
            <a:ext cx="393700" cy="266700"/>
            <a:chOff x="2672" y="1534"/>
            <a:chExt cx="1670" cy="666"/>
          </a:xfrm>
        </p:grpSpPr>
        <p:grpSp>
          <p:nvGrpSpPr>
            <p:cNvPr id="3" name="Group 5"/>
            <p:cNvGrpSpPr>
              <a:grpSpLocks/>
            </p:cNvGrpSpPr>
            <p:nvPr/>
          </p:nvGrpSpPr>
          <p:grpSpPr bwMode="auto">
            <a:xfrm>
              <a:off x="3112" y="1534"/>
              <a:ext cx="1230" cy="666"/>
              <a:chOff x="377" y="2904"/>
              <a:chExt cx="154" cy="110"/>
            </a:xfrm>
          </p:grpSpPr>
          <p:sp>
            <p:nvSpPr>
              <p:cNvPr id="59418" name="Line 6"/>
              <p:cNvSpPr>
                <a:spLocks noChangeShapeType="1"/>
              </p:cNvSpPr>
              <p:nvPr/>
            </p:nvSpPr>
            <p:spPr bwMode="auto">
              <a:xfrm>
                <a:off x="381" y="2904"/>
                <a:ext cx="0" cy="110"/>
              </a:xfrm>
              <a:prstGeom prst="line">
                <a:avLst/>
              </a:prstGeom>
              <a:noFill/>
              <a:ln w="6350">
                <a:solidFill>
                  <a:schemeClr val="bg2"/>
                </a:solidFill>
                <a:round/>
                <a:headEnd/>
                <a:tailEnd/>
              </a:ln>
            </p:spPr>
            <p:txBody>
              <a:bodyPr wrap="none" anchor="ctr"/>
              <a:lstStyle/>
              <a:p>
                <a:endParaRPr lang="en-US"/>
              </a:p>
            </p:txBody>
          </p:sp>
          <p:sp>
            <p:nvSpPr>
              <p:cNvPr id="59419" name="Line 7"/>
              <p:cNvSpPr>
                <a:spLocks noChangeShapeType="1"/>
              </p:cNvSpPr>
              <p:nvPr/>
            </p:nvSpPr>
            <p:spPr bwMode="auto">
              <a:xfrm>
                <a:off x="527" y="2904"/>
                <a:ext cx="0" cy="110"/>
              </a:xfrm>
              <a:prstGeom prst="line">
                <a:avLst/>
              </a:prstGeom>
              <a:noFill/>
              <a:ln w="6350">
                <a:solidFill>
                  <a:schemeClr val="bg2"/>
                </a:solidFill>
                <a:round/>
                <a:headEnd/>
                <a:tailEnd/>
              </a:ln>
            </p:spPr>
            <p:txBody>
              <a:bodyPr wrap="none" anchor="ctr"/>
              <a:lstStyle/>
              <a:p>
                <a:endParaRPr lang="en-US"/>
              </a:p>
            </p:txBody>
          </p:sp>
          <p:sp>
            <p:nvSpPr>
              <p:cNvPr id="59420" name="Line 8"/>
              <p:cNvSpPr>
                <a:spLocks noChangeShapeType="1"/>
              </p:cNvSpPr>
              <p:nvPr/>
            </p:nvSpPr>
            <p:spPr bwMode="auto">
              <a:xfrm>
                <a:off x="385" y="2904"/>
                <a:ext cx="138" cy="110"/>
              </a:xfrm>
              <a:prstGeom prst="line">
                <a:avLst/>
              </a:prstGeom>
              <a:noFill/>
              <a:ln w="6350">
                <a:solidFill>
                  <a:schemeClr val="bg2"/>
                </a:solidFill>
                <a:round/>
                <a:headEnd/>
                <a:tailEnd/>
              </a:ln>
            </p:spPr>
            <p:txBody>
              <a:bodyPr wrap="none" anchor="ctr"/>
              <a:lstStyle/>
              <a:p>
                <a:endParaRPr lang="en-US"/>
              </a:p>
            </p:txBody>
          </p:sp>
          <p:sp>
            <p:nvSpPr>
              <p:cNvPr id="59421" name="Line 9"/>
              <p:cNvSpPr>
                <a:spLocks noChangeShapeType="1"/>
              </p:cNvSpPr>
              <p:nvPr/>
            </p:nvSpPr>
            <p:spPr bwMode="auto">
              <a:xfrm flipH="1">
                <a:off x="377" y="2904"/>
                <a:ext cx="154" cy="110"/>
              </a:xfrm>
              <a:prstGeom prst="line">
                <a:avLst/>
              </a:prstGeom>
              <a:noFill/>
              <a:ln w="6350">
                <a:solidFill>
                  <a:schemeClr val="bg2"/>
                </a:solidFill>
                <a:round/>
                <a:headEnd/>
                <a:tailEnd/>
              </a:ln>
            </p:spPr>
            <p:txBody>
              <a:bodyPr wrap="none" anchor="ctr"/>
              <a:lstStyle/>
              <a:p>
                <a:endParaRPr lang="en-US"/>
              </a:p>
            </p:txBody>
          </p:sp>
        </p:grpSp>
        <p:sp>
          <p:nvSpPr>
            <p:cNvPr id="59416" name="Line 10"/>
            <p:cNvSpPr>
              <a:spLocks noChangeShapeType="1"/>
            </p:cNvSpPr>
            <p:nvPr/>
          </p:nvSpPr>
          <p:spPr bwMode="auto">
            <a:xfrm flipH="1">
              <a:off x="2672" y="2200"/>
              <a:ext cx="440" cy="0"/>
            </a:xfrm>
            <a:prstGeom prst="line">
              <a:avLst/>
            </a:prstGeom>
            <a:noFill/>
            <a:ln w="6350">
              <a:solidFill>
                <a:schemeClr val="bg2"/>
              </a:solidFill>
              <a:miter lim="800000"/>
              <a:headEnd/>
              <a:tailEnd/>
            </a:ln>
          </p:spPr>
          <p:txBody>
            <a:bodyPr wrap="none"/>
            <a:lstStyle/>
            <a:p>
              <a:endParaRPr lang="en-US"/>
            </a:p>
          </p:txBody>
        </p:sp>
        <p:sp>
          <p:nvSpPr>
            <p:cNvPr id="59417" name="Line 11"/>
            <p:cNvSpPr>
              <a:spLocks noChangeShapeType="1"/>
            </p:cNvSpPr>
            <p:nvPr/>
          </p:nvSpPr>
          <p:spPr bwMode="auto">
            <a:xfrm flipH="1">
              <a:off x="2672" y="1534"/>
              <a:ext cx="440" cy="0"/>
            </a:xfrm>
            <a:prstGeom prst="line">
              <a:avLst/>
            </a:prstGeom>
            <a:noFill/>
            <a:ln w="6350">
              <a:solidFill>
                <a:schemeClr val="bg2"/>
              </a:solidFill>
              <a:miter lim="800000"/>
              <a:headEnd/>
              <a:tailEnd/>
            </a:ln>
          </p:spPr>
          <p:txBody>
            <a:bodyPr wrap="none"/>
            <a:lstStyle/>
            <a:p>
              <a:endParaRPr lang="en-US"/>
            </a:p>
          </p:txBody>
        </p:sp>
      </p:grpSp>
      <p:grpSp>
        <p:nvGrpSpPr>
          <p:cNvPr id="4" name="Group 12"/>
          <p:cNvGrpSpPr>
            <a:grpSpLocks/>
          </p:cNvGrpSpPr>
          <p:nvPr/>
        </p:nvGrpSpPr>
        <p:grpSpPr bwMode="auto">
          <a:xfrm>
            <a:off x="1295400" y="3886200"/>
            <a:ext cx="493713" cy="266700"/>
            <a:chOff x="2537" y="3040"/>
            <a:chExt cx="311" cy="168"/>
          </a:xfrm>
        </p:grpSpPr>
        <p:grpSp>
          <p:nvGrpSpPr>
            <p:cNvPr id="5" name="Group 13"/>
            <p:cNvGrpSpPr>
              <a:grpSpLocks/>
            </p:cNvGrpSpPr>
            <p:nvPr/>
          </p:nvGrpSpPr>
          <p:grpSpPr bwMode="auto">
            <a:xfrm>
              <a:off x="2537" y="3040"/>
              <a:ext cx="183" cy="168"/>
              <a:chOff x="377" y="2904"/>
              <a:chExt cx="154" cy="110"/>
            </a:xfrm>
          </p:grpSpPr>
          <p:sp>
            <p:nvSpPr>
              <p:cNvPr id="59411" name="Line 14"/>
              <p:cNvSpPr>
                <a:spLocks noChangeShapeType="1"/>
              </p:cNvSpPr>
              <p:nvPr/>
            </p:nvSpPr>
            <p:spPr bwMode="auto">
              <a:xfrm>
                <a:off x="381" y="2904"/>
                <a:ext cx="0" cy="110"/>
              </a:xfrm>
              <a:prstGeom prst="line">
                <a:avLst/>
              </a:prstGeom>
              <a:noFill/>
              <a:ln w="6350">
                <a:solidFill>
                  <a:schemeClr val="bg2"/>
                </a:solidFill>
                <a:round/>
                <a:headEnd/>
                <a:tailEnd/>
              </a:ln>
            </p:spPr>
            <p:txBody>
              <a:bodyPr wrap="none" anchor="ctr"/>
              <a:lstStyle/>
              <a:p>
                <a:endParaRPr lang="en-US"/>
              </a:p>
            </p:txBody>
          </p:sp>
          <p:sp>
            <p:nvSpPr>
              <p:cNvPr id="59412" name="Line 15"/>
              <p:cNvSpPr>
                <a:spLocks noChangeShapeType="1"/>
              </p:cNvSpPr>
              <p:nvPr/>
            </p:nvSpPr>
            <p:spPr bwMode="auto">
              <a:xfrm>
                <a:off x="527" y="2904"/>
                <a:ext cx="0" cy="110"/>
              </a:xfrm>
              <a:prstGeom prst="line">
                <a:avLst/>
              </a:prstGeom>
              <a:noFill/>
              <a:ln w="6350">
                <a:solidFill>
                  <a:schemeClr val="bg2"/>
                </a:solidFill>
                <a:round/>
                <a:headEnd/>
                <a:tailEnd/>
              </a:ln>
            </p:spPr>
            <p:txBody>
              <a:bodyPr wrap="none" anchor="ctr"/>
              <a:lstStyle/>
              <a:p>
                <a:endParaRPr lang="en-US"/>
              </a:p>
            </p:txBody>
          </p:sp>
          <p:sp>
            <p:nvSpPr>
              <p:cNvPr id="59413" name="Line 16"/>
              <p:cNvSpPr>
                <a:spLocks noChangeShapeType="1"/>
              </p:cNvSpPr>
              <p:nvPr/>
            </p:nvSpPr>
            <p:spPr bwMode="auto">
              <a:xfrm>
                <a:off x="385" y="2904"/>
                <a:ext cx="138" cy="110"/>
              </a:xfrm>
              <a:prstGeom prst="line">
                <a:avLst/>
              </a:prstGeom>
              <a:noFill/>
              <a:ln w="6350">
                <a:solidFill>
                  <a:schemeClr val="bg2"/>
                </a:solidFill>
                <a:round/>
                <a:headEnd/>
                <a:tailEnd/>
              </a:ln>
            </p:spPr>
            <p:txBody>
              <a:bodyPr wrap="none" anchor="ctr"/>
              <a:lstStyle/>
              <a:p>
                <a:endParaRPr lang="en-US"/>
              </a:p>
            </p:txBody>
          </p:sp>
          <p:sp>
            <p:nvSpPr>
              <p:cNvPr id="59414" name="Line 17"/>
              <p:cNvSpPr>
                <a:spLocks noChangeShapeType="1"/>
              </p:cNvSpPr>
              <p:nvPr/>
            </p:nvSpPr>
            <p:spPr bwMode="auto">
              <a:xfrm flipH="1">
                <a:off x="377" y="2904"/>
                <a:ext cx="154" cy="110"/>
              </a:xfrm>
              <a:prstGeom prst="line">
                <a:avLst/>
              </a:prstGeom>
              <a:noFill/>
              <a:ln w="6350">
                <a:solidFill>
                  <a:schemeClr val="bg2"/>
                </a:solidFill>
                <a:round/>
                <a:headEnd/>
                <a:tailEnd/>
              </a:ln>
            </p:spPr>
            <p:txBody>
              <a:bodyPr wrap="none" anchor="ctr"/>
              <a:lstStyle/>
              <a:p>
                <a:endParaRPr lang="en-US"/>
              </a:p>
            </p:txBody>
          </p:sp>
        </p:grpSp>
        <p:sp>
          <p:nvSpPr>
            <p:cNvPr id="59409" name="Line 18"/>
            <p:cNvSpPr>
              <a:spLocks noChangeShapeType="1"/>
            </p:cNvSpPr>
            <p:nvPr/>
          </p:nvSpPr>
          <p:spPr bwMode="auto">
            <a:xfrm>
              <a:off x="2720" y="3040"/>
              <a:ext cx="128" cy="0"/>
            </a:xfrm>
            <a:prstGeom prst="line">
              <a:avLst/>
            </a:prstGeom>
            <a:noFill/>
            <a:ln w="9525">
              <a:solidFill>
                <a:schemeClr val="bg2"/>
              </a:solidFill>
              <a:miter lim="800000"/>
              <a:headEnd/>
              <a:tailEnd/>
            </a:ln>
          </p:spPr>
          <p:txBody>
            <a:bodyPr wrap="none"/>
            <a:lstStyle/>
            <a:p>
              <a:endParaRPr lang="en-US"/>
            </a:p>
          </p:txBody>
        </p:sp>
        <p:sp>
          <p:nvSpPr>
            <p:cNvPr id="59410" name="Line 19"/>
            <p:cNvSpPr>
              <a:spLocks noChangeShapeType="1"/>
            </p:cNvSpPr>
            <p:nvPr/>
          </p:nvSpPr>
          <p:spPr bwMode="auto">
            <a:xfrm>
              <a:off x="2720" y="3208"/>
              <a:ext cx="128" cy="0"/>
            </a:xfrm>
            <a:prstGeom prst="line">
              <a:avLst/>
            </a:prstGeom>
            <a:noFill/>
            <a:ln w="9525">
              <a:solidFill>
                <a:schemeClr val="bg2"/>
              </a:solidFill>
              <a:miter lim="800000"/>
              <a:headEnd/>
              <a:tailEnd/>
            </a:ln>
          </p:spPr>
          <p:txBody>
            <a:bodyPr wrap="none"/>
            <a:lstStyle/>
            <a:p>
              <a:endParaRPr lang="en-US"/>
            </a:p>
          </p:txBody>
        </p:sp>
      </p:grpSp>
      <p:grpSp>
        <p:nvGrpSpPr>
          <p:cNvPr id="6" name="Group 20"/>
          <p:cNvGrpSpPr>
            <a:grpSpLocks/>
          </p:cNvGrpSpPr>
          <p:nvPr/>
        </p:nvGrpSpPr>
        <p:grpSpPr bwMode="auto">
          <a:xfrm>
            <a:off x="7913688" y="4305300"/>
            <a:ext cx="290512" cy="266700"/>
            <a:chOff x="377" y="2904"/>
            <a:chExt cx="154" cy="110"/>
          </a:xfrm>
        </p:grpSpPr>
        <p:sp>
          <p:nvSpPr>
            <p:cNvPr id="59404" name="Line 21"/>
            <p:cNvSpPr>
              <a:spLocks noChangeShapeType="1"/>
            </p:cNvSpPr>
            <p:nvPr/>
          </p:nvSpPr>
          <p:spPr bwMode="auto">
            <a:xfrm>
              <a:off x="381" y="2904"/>
              <a:ext cx="0" cy="110"/>
            </a:xfrm>
            <a:prstGeom prst="line">
              <a:avLst/>
            </a:prstGeom>
            <a:noFill/>
            <a:ln w="6350">
              <a:solidFill>
                <a:schemeClr val="bg2"/>
              </a:solidFill>
              <a:round/>
              <a:headEnd/>
              <a:tailEnd/>
            </a:ln>
          </p:spPr>
          <p:txBody>
            <a:bodyPr wrap="none" anchor="ctr"/>
            <a:lstStyle/>
            <a:p>
              <a:endParaRPr lang="en-US"/>
            </a:p>
          </p:txBody>
        </p:sp>
        <p:sp>
          <p:nvSpPr>
            <p:cNvPr id="59405" name="Line 22"/>
            <p:cNvSpPr>
              <a:spLocks noChangeShapeType="1"/>
            </p:cNvSpPr>
            <p:nvPr/>
          </p:nvSpPr>
          <p:spPr bwMode="auto">
            <a:xfrm>
              <a:off x="527" y="2904"/>
              <a:ext cx="0" cy="110"/>
            </a:xfrm>
            <a:prstGeom prst="line">
              <a:avLst/>
            </a:prstGeom>
            <a:noFill/>
            <a:ln w="6350">
              <a:solidFill>
                <a:schemeClr val="bg2"/>
              </a:solidFill>
              <a:round/>
              <a:headEnd/>
              <a:tailEnd/>
            </a:ln>
          </p:spPr>
          <p:txBody>
            <a:bodyPr wrap="none" anchor="ctr"/>
            <a:lstStyle/>
            <a:p>
              <a:endParaRPr lang="en-US"/>
            </a:p>
          </p:txBody>
        </p:sp>
        <p:sp>
          <p:nvSpPr>
            <p:cNvPr id="59406" name="Line 23"/>
            <p:cNvSpPr>
              <a:spLocks noChangeShapeType="1"/>
            </p:cNvSpPr>
            <p:nvPr/>
          </p:nvSpPr>
          <p:spPr bwMode="auto">
            <a:xfrm>
              <a:off x="385" y="2904"/>
              <a:ext cx="138" cy="110"/>
            </a:xfrm>
            <a:prstGeom prst="line">
              <a:avLst/>
            </a:prstGeom>
            <a:noFill/>
            <a:ln w="6350">
              <a:solidFill>
                <a:schemeClr val="bg2"/>
              </a:solidFill>
              <a:round/>
              <a:headEnd/>
              <a:tailEnd/>
            </a:ln>
          </p:spPr>
          <p:txBody>
            <a:bodyPr wrap="none" anchor="ctr"/>
            <a:lstStyle/>
            <a:p>
              <a:endParaRPr lang="en-US"/>
            </a:p>
          </p:txBody>
        </p:sp>
        <p:sp>
          <p:nvSpPr>
            <p:cNvPr id="59407" name="Line 24"/>
            <p:cNvSpPr>
              <a:spLocks noChangeShapeType="1"/>
            </p:cNvSpPr>
            <p:nvPr/>
          </p:nvSpPr>
          <p:spPr bwMode="auto">
            <a:xfrm flipH="1">
              <a:off x="377" y="2904"/>
              <a:ext cx="154" cy="110"/>
            </a:xfrm>
            <a:prstGeom prst="line">
              <a:avLst/>
            </a:prstGeom>
            <a:noFill/>
            <a:ln w="6350">
              <a:solidFill>
                <a:schemeClr val="bg2"/>
              </a:solidFill>
              <a:round/>
              <a:headEnd/>
              <a:tailEnd/>
            </a:ln>
          </p:spPr>
          <p:txBody>
            <a:bodyPr wrap="none" anchor="ctr"/>
            <a:lstStyle/>
            <a:p>
              <a:endParaRPr lang="en-US"/>
            </a:p>
          </p:txBody>
        </p:sp>
      </p:grpSp>
      <p:sp>
        <p:nvSpPr>
          <p:cNvPr id="59400" name="Line 25"/>
          <p:cNvSpPr>
            <a:spLocks noChangeShapeType="1"/>
          </p:cNvSpPr>
          <p:nvPr/>
        </p:nvSpPr>
        <p:spPr bwMode="auto">
          <a:xfrm>
            <a:off x="8189913" y="4299156"/>
            <a:ext cx="203200" cy="0"/>
          </a:xfrm>
          <a:prstGeom prst="line">
            <a:avLst/>
          </a:prstGeom>
          <a:noFill/>
          <a:ln w="9525">
            <a:solidFill>
              <a:schemeClr val="bg2"/>
            </a:solidFill>
            <a:miter lim="800000"/>
            <a:headEnd/>
            <a:tailEnd/>
          </a:ln>
        </p:spPr>
        <p:txBody>
          <a:bodyPr wrap="none"/>
          <a:lstStyle/>
          <a:p>
            <a:endParaRPr lang="en-US"/>
          </a:p>
        </p:txBody>
      </p:sp>
      <p:sp>
        <p:nvSpPr>
          <p:cNvPr id="59401" name="Line 26"/>
          <p:cNvSpPr>
            <a:spLocks noChangeShapeType="1"/>
          </p:cNvSpPr>
          <p:nvPr/>
        </p:nvSpPr>
        <p:spPr bwMode="auto">
          <a:xfrm>
            <a:off x="8189913" y="4563396"/>
            <a:ext cx="203200" cy="0"/>
          </a:xfrm>
          <a:prstGeom prst="line">
            <a:avLst/>
          </a:prstGeom>
          <a:noFill/>
          <a:ln w="9525">
            <a:solidFill>
              <a:schemeClr val="bg2"/>
            </a:solidFill>
            <a:miter lim="800000"/>
            <a:headEnd/>
            <a:tailEnd/>
          </a:ln>
        </p:spPr>
        <p:txBody>
          <a:bodyPr wrap="none"/>
          <a:lstStyle/>
          <a:p>
            <a:endParaRPr lang="en-US"/>
          </a:p>
        </p:txBody>
      </p:sp>
      <p:sp>
        <p:nvSpPr>
          <p:cNvPr id="59402" name="Line 27"/>
          <p:cNvSpPr>
            <a:spLocks noChangeShapeType="1"/>
          </p:cNvSpPr>
          <p:nvPr/>
        </p:nvSpPr>
        <p:spPr bwMode="auto">
          <a:xfrm>
            <a:off x="7696200" y="4313904"/>
            <a:ext cx="203200" cy="0"/>
          </a:xfrm>
          <a:prstGeom prst="line">
            <a:avLst/>
          </a:prstGeom>
          <a:noFill/>
          <a:ln w="9525">
            <a:solidFill>
              <a:schemeClr val="bg2"/>
            </a:solidFill>
            <a:miter lim="800000"/>
            <a:headEnd/>
            <a:tailEnd/>
          </a:ln>
        </p:spPr>
        <p:txBody>
          <a:bodyPr wrap="none"/>
          <a:lstStyle/>
          <a:p>
            <a:endParaRPr lang="en-US"/>
          </a:p>
        </p:txBody>
      </p:sp>
      <p:sp>
        <p:nvSpPr>
          <p:cNvPr id="59403" name="Line 28"/>
          <p:cNvSpPr>
            <a:spLocks noChangeShapeType="1"/>
          </p:cNvSpPr>
          <p:nvPr/>
        </p:nvSpPr>
        <p:spPr bwMode="auto">
          <a:xfrm>
            <a:off x="7696200" y="4563396"/>
            <a:ext cx="203200" cy="0"/>
          </a:xfrm>
          <a:prstGeom prst="line">
            <a:avLst/>
          </a:prstGeom>
          <a:noFill/>
          <a:ln w="9525">
            <a:solidFill>
              <a:schemeClr val="bg2"/>
            </a:solidFill>
            <a:miter lim="800000"/>
            <a:headEnd/>
            <a:tailEnd/>
          </a:ln>
        </p:spPr>
        <p:txBody>
          <a:bodyPr wrap="none"/>
          <a:lstStyle/>
          <a:p>
            <a:endParaRPr lang="en-US"/>
          </a:p>
        </p:txBody>
      </p:sp>
    </p:spTree>
  </p:cSld>
  <p:clrMapOvr>
    <a:masterClrMapping/>
  </p:clrMapOvr>
  <p:transition>
    <p:dissolv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Grp="1" noChangeArrowheads="1"/>
          </p:cNvSpPr>
          <p:nvPr>
            <p:ph type="title"/>
          </p:nvPr>
        </p:nvSpPr>
        <p:spPr/>
        <p:txBody>
          <a:bodyPr/>
          <a:lstStyle/>
          <a:p>
            <a:pPr eaLnBrk="1" hangingPunct="1"/>
            <a:r>
              <a:rPr lang="en-US" sz="3200"/>
              <a:t>Additional Relational Operations (cont.)</a:t>
            </a:r>
          </a:p>
        </p:txBody>
      </p:sp>
      <p:sp>
        <p:nvSpPr>
          <p:cNvPr id="60420" name="Rectangle 6"/>
          <p:cNvSpPr>
            <a:spLocks noGrp="1" noChangeArrowheads="1"/>
          </p:cNvSpPr>
          <p:nvPr>
            <p:ph idx="1"/>
          </p:nvPr>
        </p:nvSpPr>
        <p:spPr/>
        <p:txBody>
          <a:bodyPr/>
          <a:lstStyle/>
          <a:p>
            <a:pPr lvl="3" eaLnBrk="1" hangingPunct="1"/>
            <a:endParaRPr lang="en-US"/>
          </a:p>
          <a:p>
            <a:pPr lvl="3" eaLnBrk="1" hangingPunct="1"/>
            <a:endParaRPr lang="en-US"/>
          </a:p>
          <a:p>
            <a:pPr lvl="3" eaLnBrk="1" hangingPunct="1"/>
            <a:endParaRPr lang="en-US"/>
          </a:p>
        </p:txBody>
      </p:sp>
      <p:sp>
        <p:nvSpPr>
          <p:cNvPr id="9" name="Footer Placeholder 8"/>
          <p:cNvSpPr>
            <a:spLocks noGrp="1"/>
          </p:cNvSpPr>
          <p:nvPr>
            <p:ph type="ftr" sz="quarter" idx="11"/>
          </p:nvPr>
        </p:nvSpPr>
        <p:spPr/>
        <p:txBody>
          <a:bodyPr/>
          <a:lstStyle/>
          <a:p>
            <a:r>
              <a:rPr lang="en-US"/>
              <a:t>DEPT OF CSE,AIET,MIJAR</a:t>
            </a:r>
          </a:p>
        </p:txBody>
      </p:sp>
      <p:sp>
        <p:nvSpPr>
          <p:cNvPr id="8" name="Slide Number Placeholder 7"/>
          <p:cNvSpPr>
            <a:spLocks noGrp="1"/>
          </p:cNvSpPr>
          <p:nvPr>
            <p:ph type="sldNum" sz="quarter" idx="12"/>
          </p:nvPr>
        </p:nvSpPr>
        <p:spPr/>
        <p:txBody>
          <a:bodyPr>
            <a:normAutofit/>
          </a:bodyPr>
          <a:lstStyle/>
          <a:p>
            <a:fld id="{B6F15528-21DE-4FAA-801E-634DDDAF4B2B}" type="slidenum">
              <a:rPr lang="en-US" smtClean="0"/>
              <a:pPr/>
              <a:t>82</a:t>
            </a:fld>
            <a:endParaRPr lang="en-US"/>
          </a:p>
        </p:txBody>
      </p:sp>
      <p:pic>
        <p:nvPicPr>
          <p:cNvPr id="60421" name="Picture 7" descr="fig06_12"/>
          <p:cNvPicPr>
            <a:picLocks noChangeAspect="1" noChangeArrowheads="1"/>
          </p:cNvPicPr>
          <p:nvPr/>
        </p:nvPicPr>
        <p:blipFill>
          <a:blip r:embed="rId3"/>
          <a:srcRect/>
          <a:stretch>
            <a:fillRect/>
          </a:stretch>
        </p:blipFill>
        <p:spPr bwMode="auto">
          <a:xfrm>
            <a:off x="533400" y="2133600"/>
            <a:ext cx="8001000" cy="3609975"/>
          </a:xfrm>
          <a:prstGeom prst="rect">
            <a:avLst/>
          </a:prstGeom>
          <a:noFill/>
          <a:ln w="9525">
            <a:noFill/>
            <a:miter lim="800000"/>
            <a:headEnd/>
            <a:tailEnd/>
          </a:ln>
        </p:spPr>
      </p:pic>
    </p:spTree>
  </p:cSld>
  <p:clrMapOvr>
    <a:masterClrMapping/>
  </p:clrMapOvr>
  <p:transition>
    <p:dissolv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sz="3200"/>
              <a:t>Additional Relational Operations (cont.)</a:t>
            </a:r>
          </a:p>
        </p:txBody>
      </p:sp>
      <p:sp>
        <p:nvSpPr>
          <p:cNvPr id="61444" name="Rectangle 3"/>
          <p:cNvSpPr>
            <a:spLocks noGrp="1" noChangeArrowheads="1"/>
          </p:cNvSpPr>
          <p:nvPr>
            <p:ph idx="1"/>
          </p:nvPr>
        </p:nvSpPr>
        <p:spPr/>
        <p:txBody>
          <a:bodyPr/>
          <a:lstStyle/>
          <a:p>
            <a:pPr eaLnBrk="1" hangingPunct="1">
              <a:lnSpc>
                <a:spcPct val="80000"/>
              </a:lnSpc>
            </a:pPr>
            <a:r>
              <a:rPr lang="en-US"/>
              <a:t>OUTER UNION Operations</a:t>
            </a:r>
          </a:p>
          <a:p>
            <a:pPr lvl="1" eaLnBrk="1" hangingPunct="1">
              <a:lnSpc>
                <a:spcPct val="80000"/>
              </a:lnSpc>
            </a:pPr>
            <a:r>
              <a:rPr lang="en-US"/>
              <a:t>The outer union operation was developed to take the union of tuples from two relations if the relations are </a:t>
            </a:r>
            <a:r>
              <a:rPr lang="en-US" i="1"/>
              <a:t>not type compatible</a:t>
            </a:r>
            <a:r>
              <a:rPr lang="en-US"/>
              <a:t>. </a:t>
            </a:r>
          </a:p>
          <a:p>
            <a:pPr lvl="1" eaLnBrk="1" hangingPunct="1">
              <a:lnSpc>
                <a:spcPct val="80000"/>
              </a:lnSpc>
            </a:pPr>
            <a:r>
              <a:rPr lang="en-US"/>
              <a:t>This operation will take the union of tuples in two relations R(X, Y) and S(X, Z) that are </a:t>
            </a:r>
            <a:r>
              <a:rPr lang="en-US" b="1"/>
              <a:t>partially compatible</a:t>
            </a:r>
            <a:r>
              <a:rPr lang="en-US"/>
              <a:t>, meaning that only some of their attributes, say X, are type compatible. </a:t>
            </a:r>
          </a:p>
          <a:p>
            <a:pPr lvl="1" eaLnBrk="1" hangingPunct="1">
              <a:lnSpc>
                <a:spcPct val="80000"/>
              </a:lnSpc>
            </a:pPr>
            <a:r>
              <a:rPr lang="en-US"/>
              <a:t>The attributes that are type compatible are represented only once in the result, and those attributes that are not type compatible from either relation are also kept in the result relation T(X, Y, Z).</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83</a:t>
            </a:fld>
            <a:endParaRPr lang="en-US"/>
          </a:p>
        </p:txBody>
      </p:sp>
    </p:spTree>
  </p:cSld>
  <p:clrMapOvr>
    <a:masterClrMapping/>
  </p:clrMapOvr>
  <p:transition>
    <p:dissolv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sz="3200"/>
              <a:t>Additional Relational Operations (cont.)</a:t>
            </a:r>
          </a:p>
        </p:txBody>
      </p:sp>
      <p:sp>
        <p:nvSpPr>
          <p:cNvPr id="62468" name="Rectangle 3"/>
          <p:cNvSpPr>
            <a:spLocks noGrp="1" noChangeArrowheads="1"/>
          </p:cNvSpPr>
          <p:nvPr>
            <p:ph idx="1"/>
          </p:nvPr>
        </p:nvSpPr>
        <p:spPr/>
        <p:txBody>
          <a:bodyPr>
            <a:normAutofit fontScale="92500" lnSpcReduction="10000"/>
          </a:bodyPr>
          <a:lstStyle/>
          <a:p>
            <a:pPr eaLnBrk="1" hangingPunct="1">
              <a:lnSpc>
                <a:spcPct val="80000"/>
              </a:lnSpc>
            </a:pPr>
            <a:r>
              <a:rPr lang="en-US" sz="2400"/>
              <a:t>Example: An outer union can be applied to two relations whose schemas are STUDENT(Name, SSN, Department, Advisor) and INSTRUCTOR(Name, SSN, Department, Rank).</a:t>
            </a:r>
          </a:p>
          <a:p>
            <a:pPr lvl="1" eaLnBrk="1" hangingPunct="1">
              <a:lnSpc>
                <a:spcPct val="80000"/>
              </a:lnSpc>
            </a:pPr>
            <a:r>
              <a:rPr lang="en-US" sz="2100"/>
              <a:t>Tuples from the two relations are matched based on having the same combination of values of the shared attributes— Name, SSN, Department.</a:t>
            </a:r>
          </a:p>
          <a:p>
            <a:pPr lvl="1" eaLnBrk="1" hangingPunct="1">
              <a:lnSpc>
                <a:spcPct val="80000"/>
              </a:lnSpc>
            </a:pPr>
            <a:r>
              <a:rPr lang="en-US" sz="2100"/>
              <a:t>If a student is also an instructor, both Advisor and Rank will have a value; otherwise, one of these two attributes will be null.</a:t>
            </a:r>
          </a:p>
          <a:p>
            <a:pPr lvl="1" eaLnBrk="1" hangingPunct="1">
              <a:lnSpc>
                <a:spcPct val="80000"/>
              </a:lnSpc>
            </a:pPr>
            <a:r>
              <a:rPr lang="en-US" sz="2100"/>
              <a:t>The result relation STUDENT_OR_INSTRUCTOR will have the following attributes:</a:t>
            </a:r>
          </a:p>
          <a:p>
            <a:pPr eaLnBrk="1" hangingPunct="1">
              <a:lnSpc>
                <a:spcPct val="80000"/>
              </a:lnSpc>
              <a:buFont typeface="Wingdings" pitchFamily="2" charset="2"/>
              <a:buNone/>
            </a:pPr>
            <a:r>
              <a:rPr lang="en-US" sz="2400" b="1"/>
              <a:t>STUDENT_OR_INSTRUCTOR (Name, SSN, Department, Advisor, Rank) </a:t>
            </a:r>
          </a:p>
        </p:txBody>
      </p:sp>
      <p:sp>
        <p:nvSpPr>
          <p:cNvPr id="8" name="Footer Placeholder 7"/>
          <p:cNvSpPr>
            <a:spLocks noGrp="1"/>
          </p:cNvSpPr>
          <p:nvPr>
            <p:ph type="ftr" sz="quarter" idx="11"/>
          </p:nvPr>
        </p:nvSpPr>
        <p:spPr/>
        <p:txBody>
          <a:bodyPr/>
          <a:lstStyle/>
          <a:p>
            <a:r>
              <a:rPr lang="en-US"/>
              <a:t>DEPT OF CSE,AIET,MIJAR</a:t>
            </a:r>
          </a:p>
        </p:txBody>
      </p:sp>
      <p:sp>
        <p:nvSpPr>
          <p:cNvPr id="7" name="Slide Number Placeholder 6"/>
          <p:cNvSpPr>
            <a:spLocks noGrp="1"/>
          </p:cNvSpPr>
          <p:nvPr>
            <p:ph type="sldNum" sz="quarter" idx="12"/>
          </p:nvPr>
        </p:nvSpPr>
        <p:spPr/>
        <p:txBody>
          <a:bodyPr>
            <a:normAutofit/>
          </a:bodyPr>
          <a:lstStyle/>
          <a:p>
            <a:fld id="{B6F15528-21DE-4FAA-801E-634DDDAF4B2B}" type="slidenum">
              <a:rPr lang="en-US" smtClean="0"/>
              <a:pPr/>
              <a:t>84</a:t>
            </a:fld>
            <a:endParaRPr lang="en-US"/>
          </a:p>
        </p:txBody>
      </p:sp>
    </p:spTree>
  </p:cSld>
  <p:clrMapOvr>
    <a:masterClrMapping/>
  </p:clrMapOvr>
  <p:transition>
    <p:dissolv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9"/>
          <p:cNvSpPr>
            <a:spLocks noGrp="1" noChangeArrowheads="1"/>
          </p:cNvSpPr>
          <p:nvPr>
            <p:ph type="title"/>
          </p:nvPr>
        </p:nvSpPr>
        <p:spPr/>
        <p:txBody>
          <a:bodyPr/>
          <a:lstStyle/>
          <a:p>
            <a:pPr eaLnBrk="1" hangingPunct="1"/>
            <a:r>
              <a:rPr lang="en-US" sz="3200"/>
              <a:t>Examples of Queries in Relational Algebra</a:t>
            </a:r>
          </a:p>
        </p:txBody>
      </p:sp>
      <p:sp>
        <p:nvSpPr>
          <p:cNvPr id="13" name="Footer Placeholder 12"/>
          <p:cNvSpPr>
            <a:spLocks noGrp="1"/>
          </p:cNvSpPr>
          <p:nvPr>
            <p:ph type="ftr" sz="quarter" idx="11"/>
          </p:nvPr>
        </p:nvSpPr>
        <p:spPr/>
        <p:txBody>
          <a:bodyPr/>
          <a:lstStyle/>
          <a:p>
            <a:r>
              <a:rPr lang="en-US"/>
              <a:t>DEPT OF CSE,AIET,MIJAR</a:t>
            </a:r>
          </a:p>
        </p:txBody>
      </p:sp>
      <p:sp>
        <p:nvSpPr>
          <p:cNvPr id="12" name="Slide Number Placeholder 11"/>
          <p:cNvSpPr>
            <a:spLocks noGrp="1"/>
          </p:cNvSpPr>
          <p:nvPr>
            <p:ph type="sldNum" sz="quarter" idx="12"/>
          </p:nvPr>
        </p:nvSpPr>
        <p:spPr/>
        <p:txBody>
          <a:bodyPr>
            <a:normAutofit/>
          </a:bodyPr>
          <a:lstStyle/>
          <a:p>
            <a:fld id="{B6F15528-21DE-4FAA-801E-634DDDAF4B2B}" type="slidenum">
              <a:rPr lang="en-US" smtClean="0"/>
              <a:pPr/>
              <a:t>85</a:t>
            </a:fld>
            <a:endParaRPr lang="en-US"/>
          </a:p>
        </p:txBody>
      </p:sp>
      <p:sp>
        <p:nvSpPr>
          <p:cNvPr id="63492" name="Rectangle 9"/>
          <p:cNvSpPr>
            <a:spLocks noChangeArrowheads="1"/>
          </p:cNvSpPr>
          <p:nvPr/>
        </p:nvSpPr>
        <p:spPr bwMode="auto">
          <a:xfrm>
            <a:off x="228600" y="1652588"/>
            <a:ext cx="8547100" cy="4443412"/>
          </a:xfrm>
          <a:prstGeom prst="rect">
            <a:avLst/>
          </a:prstGeom>
          <a:noFill/>
          <a:ln w="9525">
            <a:noFill/>
            <a:miter lim="800000"/>
            <a:headEnd/>
            <a:tailEnd/>
          </a:ln>
        </p:spPr>
        <p:txBody>
          <a:bodyPr/>
          <a:lstStyle/>
          <a:p>
            <a:pPr marL="342900" indent="-342900">
              <a:spcBef>
                <a:spcPct val="20000"/>
              </a:spcBef>
              <a:buClr>
                <a:srgbClr val="990033"/>
              </a:buClr>
              <a:buSzPct val="60000"/>
              <a:buFont typeface="Wingdings" pitchFamily="2" charset="2"/>
              <a:buChar char="n"/>
            </a:pPr>
            <a:r>
              <a:rPr lang="en-US" sz="2000" b="1">
                <a:solidFill>
                  <a:schemeClr val="tx2"/>
                </a:solidFill>
                <a:latin typeface="Times New Roman" pitchFamily="71" charset="0"/>
              </a:rPr>
              <a:t>Q1: Retrieve the name and address of all employees who work for the ‘Research’ department.</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71" charset="0"/>
              </a:rPr>
              <a:t>	RESEARCH_DEPT </a:t>
            </a:r>
            <a:r>
              <a:rPr lang="en-US" sz="1800">
                <a:solidFill>
                  <a:schemeClr val="tx2"/>
                </a:solidFill>
                <a:latin typeface="Times New Roman" pitchFamily="71" charset="0"/>
                <a:sym typeface="Symbol" pitchFamily="71" charset="2"/>
              </a:rPr>
              <a:t></a:t>
            </a:r>
            <a:r>
              <a:rPr lang="en-US" sz="1800">
                <a:solidFill>
                  <a:schemeClr val="tx2"/>
                </a:solidFill>
                <a:latin typeface="Times New Roman" pitchFamily="71" charset="0"/>
              </a:rPr>
              <a:t> </a:t>
            </a:r>
            <a:r>
              <a:rPr lang="en-US" sz="2000" b="1">
                <a:solidFill>
                  <a:schemeClr val="tx2"/>
                </a:solidFill>
                <a:latin typeface="Symbol" pitchFamily="71" charset="2"/>
              </a:rPr>
              <a:t></a:t>
            </a:r>
            <a:r>
              <a:rPr lang="en-US" sz="1800">
                <a:solidFill>
                  <a:schemeClr val="tx2"/>
                </a:solidFill>
                <a:latin typeface="Times New Roman" pitchFamily="71" charset="0"/>
              </a:rPr>
              <a:t> </a:t>
            </a:r>
            <a:r>
              <a:rPr lang="en-US" sz="1200">
                <a:solidFill>
                  <a:schemeClr val="tx2"/>
                </a:solidFill>
                <a:latin typeface="Times New Roman" pitchFamily="71" charset="0"/>
              </a:rPr>
              <a:t>DNAME=’Research’ </a:t>
            </a:r>
            <a:r>
              <a:rPr lang="en-US" sz="1800">
                <a:solidFill>
                  <a:schemeClr val="tx2"/>
                </a:solidFill>
                <a:latin typeface="Times New Roman" pitchFamily="71" charset="0"/>
              </a:rPr>
              <a:t>(DEPARTMENT)</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71" charset="0"/>
              </a:rPr>
              <a:t>	RESEARCH_EMPS </a:t>
            </a:r>
            <a:r>
              <a:rPr lang="en-US" sz="1800">
                <a:solidFill>
                  <a:schemeClr val="tx2"/>
                </a:solidFill>
                <a:latin typeface="Times New Roman" pitchFamily="71" charset="0"/>
                <a:sym typeface="Symbol" pitchFamily="71" charset="2"/>
              </a:rPr>
              <a:t> </a:t>
            </a:r>
            <a:r>
              <a:rPr lang="en-US" sz="1800">
                <a:solidFill>
                  <a:schemeClr val="tx2"/>
                </a:solidFill>
                <a:latin typeface="Times New Roman" pitchFamily="71" charset="0"/>
              </a:rPr>
              <a:t>(RESEARCH_DEPT        </a:t>
            </a:r>
            <a:r>
              <a:rPr lang="en-US" sz="1200" baseline="-25000">
                <a:solidFill>
                  <a:schemeClr val="tx2"/>
                </a:solidFill>
                <a:latin typeface="Times New Roman" pitchFamily="71" charset="0"/>
              </a:rPr>
              <a:t>DNUMBER= DNOEMPLOYEE</a:t>
            </a:r>
            <a:r>
              <a:rPr lang="en-US" sz="1800">
                <a:solidFill>
                  <a:schemeClr val="tx2"/>
                </a:solidFill>
                <a:latin typeface="Times New Roman" pitchFamily="71" charset="0"/>
              </a:rPr>
              <a:t>EMPLOYEE)</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71" charset="0"/>
              </a:rPr>
              <a:t>	RESULT </a:t>
            </a:r>
            <a:r>
              <a:rPr lang="en-US" sz="1800">
                <a:solidFill>
                  <a:schemeClr val="tx2"/>
                </a:solidFill>
                <a:latin typeface="Times New Roman" pitchFamily="71" charset="0"/>
                <a:sym typeface="Symbol" pitchFamily="71" charset="2"/>
              </a:rPr>
              <a:t></a:t>
            </a:r>
            <a:r>
              <a:rPr lang="en-US" sz="1800">
                <a:solidFill>
                  <a:schemeClr val="tx2"/>
                </a:solidFill>
                <a:latin typeface="Times New Roman" pitchFamily="71" charset="0"/>
              </a:rPr>
              <a:t> </a:t>
            </a:r>
            <a:r>
              <a:rPr lang="en-US">
                <a:solidFill>
                  <a:schemeClr val="tx2"/>
                </a:solidFill>
                <a:latin typeface="Symbol" pitchFamily="71" charset="2"/>
              </a:rPr>
              <a:t></a:t>
            </a:r>
            <a:r>
              <a:rPr lang="en-US" sz="1800">
                <a:solidFill>
                  <a:schemeClr val="tx2"/>
                </a:solidFill>
                <a:latin typeface="Times New Roman" pitchFamily="71" charset="0"/>
              </a:rPr>
              <a:t> </a:t>
            </a:r>
            <a:r>
              <a:rPr lang="en-US" sz="1200">
                <a:solidFill>
                  <a:schemeClr val="tx2"/>
                </a:solidFill>
                <a:latin typeface="Times New Roman" pitchFamily="71" charset="0"/>
              </a:rPr>
              <a:t>FNAME, LNAME, ADDRESS</a:t>
            </a:r>
            <a:r>
              <a:rPr lang="en-US" sz="1800">
                <a:solidFill>
                  <a:schemeClr val="tx2"/>
                </a:solidFill>
                <a:latin typeface="Times New Roman" pitchFamily="71" charset="0"/>
              </a:rPr>
              <a:t> (RESEARCH_EMPS)</a:t>
            </a:r>
          </a:p>
          <a:p>
            <a:pPr marL="342900" indent="-342900">
              <a:spcBef>
                <a:spcPct val="20000"/>
              </a:spcBef>
              <a:buClr>
                <a:srgbClr val="990033"/>
              </a:buClr>
              <a:buSzPct val="60000"/>
              <a:buFont typeface="Wingdings" pitchFamily="2" charset="2"/>
              <a:buNone/>
            </a:pPr>
            <a:endParaRPr lang="en-US" sz="900">
              <a:solidFill>
                <a:schemeClr val="tx2"/>
              </a:solidFill>
              <a:latin typeface="Times New Roman" pitchFamily="71" charset="0"/>
            </a:endParaRPr>
          </a:p>
          <a:p>
            <a:pPr marL="342900" indent="-342900">
              <a:spcBef>
                <a:spcPct val="20000"/>
              </a:spcBef>
              <a:buClr>
                <a:srgbClr val="990033"/>
              </a:buClr>
              <a:buSzPct val="60000"/>
              <a:buFont typeface="Wingdings" pitchFamily="2" charset="2"/>
              <a:buChar char="n"/>
            </a:pPr>
            <a:r>
              <a:rPr lang="en-US" sz="2000" b="1">
                <a:solidFill>
                  <a:schemeClr val="tx2"/>
                </a:solidFill>
                <a:latin typeface="Times New Roman" pitchFamily="71" charset="0"/>
              </a:rPr>
              <a:t>Q6: Retrieve the names of employees who have no dependents.</a:t>
            </a:r>
          </a:p>
          <a:p>
            <a:pPr marL="342900" indent="-342900">
              <a:spcBef>
                <a:spcPct val="20000"/>
              </a:spcBef>
              <a:buClr>
                <a:srgbClr val="990033"/>
              </a:buClr>
              <a:buSzPct val="60000"/>
              <a:buFont typeface="Wingdings" pitchFamily="2" charset="2"/>
              <a:buNone/>
            </a:pPr>
            <a:r>
              <a:rPr lang="en-US" sz="1600">
                <a:solidFill>
                  <a:schemeClr val="tx2"/>
                </a:solidFill>
                <a:latin typeface="Times New Roman" pitchFamily="71" charset="0"/>
              </a:rPr>
              <a:t>	</a:t>
            </a:r>
            <a:r>
              <a:rPr lang="en-US" sz="1800">
                <a:solidFill>
                  <a:schemeClr val="tx2"/>
                </a:solidFill>
                <a:latin typeface="Times New Roman" pitchFamily="71" charset="0"/>
              </a:rPr>
              <a:t>ALL_EMPS </a:t>
            </a:r>
            <a:r>
              <a:rPr lang="en-US" sz="1800">
                <a:solidFill>
                  <a:schemeClr val="tx2"/>
                </a:solidFill>
                <a:latin typeface="Times New Roman" pitchFamily="71" charset="0"/>
                <a:sym typeface="Symbol" pitchFamily="71" charset="2"/>
              </a:rPr>
              <a:t></a:t>
            </a:r>
            <a:r>
              <a:rPr lang="en-US" sz="1600">
                <a:solidFill>
                  <a:schemeClr val="tx2"/>
                </a:solidFill>
                <a:latin typeface="Times New Roman" pitchFamily="71" charset="0"/>
              </a:rPr>
              <a:t> </a:t>
            </a:r>
            <a:r>
              <a:rPr lang="en-US">
                <a:solidFill>
                  <a:schemeClr val="tx2"/>
                </a:solidFill>
                <a:latin typeface="Symbol" pitchFamily="71" charset="2"/>
              </a:rPr>
              <a:t></a:t>
            </a:r>
            <a:r>
              <a:rPr lang="en-US" sz="1600">
                <a:solidFill>
                  <a:schemeClr val="tx2"/>
                </a:solidFill>
                <a:latin typeface="Times New Roman" pitchFamily="71" charset="0"/>
              </a:rPr>
              <a:t> </a:t>
            </a:r>
            <a:r>
              <a:rPr lang="en-US" sz="1200">
                <a:solidFill>
                  <a:schemeClr val="tx2"/>
                </a:solidFill>
                <a:latin typeface="Times New Roman" pitchFamily="71" charset="0"/>
              </a:rPr>
              <a:t>SSN</a:t>
            </a:r>
            <a:r>
              <a:rPr lang="en-US" sz="1800">
                <a:solidFill>
                  <a:schemeClr val="tx2"/>
                </a:solidFill>
                <a:latin typeface="Times New Roman" pitchFamily="71" charset="0"/>
              </a:rPr>
              <a:t>(EMPLOYEE)</a:t>
            </a:r>
          </a:p>
          <a:p>
            <a:pPr marL="342900" indent="-342900">
              <a:spcBef>
                <a:spcPct val="20000"/>
              </a:spcBef>
              <a:buClr>
                <a:srgbClr val="990033"/>
              </a:buClr>
              <a:buSzPct val="60000"/>
              <a:buFont typeface="Wingdings" pitchFamily="2" charset="2"/>
              <a:buNone/>
            </a:pPr>
            <a:r>
              <a:rPr lang="en-US" sz="1800">
                <a:solidFill>
                  <a:schemeClr val="tx2"/>
                </a:solidFill>
                <a:latin typeface="Times New Roman" pitchFamily="71" charset="0"/>
              </a:rPr>
              <a:t>	EMPS_WITH_DEPS</a:t>
            </a:r>
            <a:r>
              <a:rPr lang="en-US" sz="2000">
                <a:solidFill>
                  <a:schemeClr val="tx2"/>
                </a:solidFill>
                <a:latin typeface="Times New Roman" pitchFamily="71" charset="0"/>
              </a:rPr>
              <a:t>(</a:t>
            </a:r>
            <a:r>
              <a:rPr lang="en-US" sz="1800">
                <a:solidFill>
                  <a:schemeClr val="tx2"/>
                </a:solidFill>
                <a:latin typeface="Times New Roman" pitchFamily="71" charset="0"/>
              </a:rPr>
              <a:t>SSN</a:t>
            </a:r>
            <a:r>
              <a:rPr lang="en-US" sz="2000">
                <a:solidFill>
                  <a:schemeClr val="tx2"/>
                </a:solidFill>
                <a:latin typeface="Times New Roman" pitchFamily="71" charset="0"/>
              </a:rPr>
              <a:t>) </a:t>
            </a:r>
            <a:r>
              <a:rPr lang="en-US" sz="2000">
                <a:solidFill>
                  <a:schemeClr val="tx2"/>
                </a:solidFill>
                <a:latin typeface="Times New Roman" pitchFamily="71" charset="0"/>
                <a:sym typeface="Symbol" pitchFamily="71" charset="2"/>
              </a:rPr>
              <a:t></a:t>
            </a:r>
            <a:r>
              <a:rPr lang="en-US" sz="1600">
                <a:solidFill>
                  <a:schemeClr val="tx2"/>
                </a:solidFill>
                <a:latin typeface="Times New Roman" pitchFamily="71" charset="0"/>
              </a:rPr>
              <a:t> </a:t>
            </a:r>
            <a:r>
              <a:rPr lang="en-US">
                <a:solidFill>
                  <a:schemeClr val="tx2"/>
                </a:solidFill>
                <a:latin typeface="Symbol" pitchFamily="71" charset="2"/>
              </a:rPr>
              <a:t></a:t>
            </a:r>
            <a:r>
              <a:rPr lang="en-US" sz="1600">
                <a:solidFill>
                  <a:schemeClr val="tx2"/>
                </a:solidFill>
                <a:latin typeface="Times New Roman" pitchFamily="71" charset="0"/>
              </a:rPr>
              <a:t> </a:t>
            </a:r>
            <a:r>
              <a:rPr lang="en-US" sz="1200">
                <a:solidFill>
                  <a:schemeClr val="tx2"/>
                </a:solidFill>
                <a:latin typeface="Times New Roman" pitchFamily="71" charset="0"/>
              </a:rPr>
              <a:t>ESSN</a:t>
            </a:r>
            <a:r>
              <a:rPr lang="en-US" sz="2000">
                <a:solidFill>
                  <a:schemeClr val="tx2"/>
                </a:solidFill>
                <a:latin typeface="Times New Roman" pitchFamily="71" charset="0"/>
              </a:rPr>
              <a:t>(</a:t>
            </a:r>
            <a:r>
              <a:rPr lang="en-US" sz="1800">
                <a:solidFill>
                  <a:schemeClr val="tx2"/>
                </a:solidFill>
                <a:latin typeface="Times New Roman" pitchFamily="71" charset="0"/>
              </a:rPr>
              <a:t>DEPENDENT</a:t>
            </a:r>
            <a:r>
              <a:rPr lang="en-US" sz="2000">
                <a:solidFill>
                  <a:schemeClr val="tx2"/>
                </a:solidFill>
                <a:latin typeface="Times New Roman" pitchFamily="71" charset="0"/>
              </a:rPr>
              <a:t>)</a:t>
            </a:r>
          </a:p>
          <a:p>
            <a:pPr marL="342900" indent="-342900">
              <a:spcBef>
                <a:spcPct val="20000"/>
              </a:spcBef>
              <a:buClr>
                <a:srgbClr val="990033"/>
              </a:buClr>
              <a:buSzPct val="60000"/>
              <a:buFont typeface="Wingdings" pitchFamily="2" charset="2"/>
              <a:buNone/>
            </a:pPr>
            <a:r>
              <a:rPr lang="en-US" sz="2000">
                <a:solidFill>
                  <a:schemeClr val="tx2"/>
                </a:solidFill>
                <a:latin typeface="Times New Roman" pitchFamily="71" charset="0"/>
              </a:rPr>
              <a:t>	</a:t>
            </a:r>
            <a:r>
              <a:rPr lang="en-US" sz="1800">
                <a:solidFill>
                  <a:schemeClr val="tx2"/>
                </a:solidFill>
                <a:latin typeface="Times New Roman" pitchFamily="71" charset="0"/>
              </a:rPr>
              <a:t>EMPS_WITHOUT_DEPS </a:t>
            </a:r>
            <a:r>
              <a:rPr lang="en-US" sz="1800">
                <a:solidFill>
                  <a:schemeClr val="tx2"/>
                </a:solidFill>
                <a:latin typeface="Times New Roman" pitchFamily="71" charset="0"/>
                <a:sym typeface="Symbol" pitchFamily="71" charset="2"/>
              </a:rPr>
              <a:t></a:t>
            </a:r>
            <a:r>
              <a:rPr lang="en-US" sz="1800">
                <a:solidFill>
                  <a:schemeClr val="tx2"/>
                </a:solidFill>
                <a:latin typeface="Times New Roman" pitchFamily="71" charset="0"/>
              </a:rPr>
              <a:t> (ALL_EMPS </a:t>
            </a:r>
            <a:r>
              <a:rPr lang="en-US" sz="1800">
                <a:solidFill>
                  <a:schemeClr val="tx2"/>
                </a:solidFill>
              </a:rPr>
              <a:t>-</a:t>
            </a:r>
            <a:r>
              <a:rPr lang="en-US" sz="1800">
                <a:solidFill>
                  <a:schemeClr val="tx2"/>
                </a:solidFill>
                <a:latin typeface="Times New Roman" pitchFamily="71" charset="0"/>
              </a:rPr>
              <a:t> EMPS_WITH_DEPS)</a:t>
            </a:r>
          </a:p>
          <a:p>
            <a:pPr marL="342900" indent="-342900">
              <a:spcBef>
                <a:spcPct val="20000"/>
              </a:spcBef>
              <a:buClr>
                <a:srgbClr val="990033"/>
              </a:buClr>
              <a:buSzPct val="60000"/>
              <a:buFont typeface="Wingdings" pitchFamily="2" charset="2"/>
              <a:buNone/>
            </a:pPr>
            <a:r>
              <a:rPr lang="en-US" sz="2000">
                <a:solidFill>
                  <a:schemeClr val="tx2"/>
                </a:solidFill>
                <a:latin typeface="Times New Roman" pitchFamily="71" charset="0"/>
              </a:rPr>
              <a:t>	</a:t>
            </a:r>
            <a:r>
              <a:rPr lang="en-US" sz="1800">
                <a:solidFill>
                  <a:schemeClr val="tx2"/>
                </a:solidFill>
                <a:latin typeface="Times New Roman" pitchFamily="71" charset="0"/>
              </a:rPr>
              <a:t>RESULT </a:t>
            </a:r>
            <a:r>
              <a:rPr lang="en-US" sz="1800">
                <a:solidFill>
                  <a:schemeClr val="tx2"/>
                </a:solidFill>
                <a:latin typeface="Times New Roman" pitchFamily="71" charset="0"/>
                <a:sym typeface="Symbol" pitchFamily="71" charset="2"/>
              </a:rPr>
              <a:t></a:t>
            </a:r>
            <a:r>
              <a:rPr lang="en-US" sz="1800">
                <a:solidFill>
                  <a:schemeClr val="tx2"/>
                </a:solidFill>
                <a:latin typeface="Times New Roman" pitchFamily="71" charset="0"/>
              </a:rPr>
              <a:t> </a:t>
            </a:r>
            <a:r>
              <a:rPr lang="en-US">
                <a:solidFill>
                  <a:schemeClr val="tx2"/>
                </a:solidFill>
                <a:latin typeface="Symbol" pitchFamily="71" charset="2"/>
              </a:rPr>
              <a:t></a:t>
            </a:r>
            <a:r>
              <a:rPr lang="en-US" sz="1800">
                <a:solidFill>
                  <a:schemeClr val="tx2"/>
                </a:solidFill>
                <a:latin typeface="Times New Roman" pitchFamily="71" charset="0"/>
              </a:rPr>
              <a:t> </a:t>
            </a:r>
            <a:r>
              <a:rPr lang="en-US" sz="1400">
                <a:solidFill>
                  <a:schemeClr val="tx2"/>
                </a:solidFill>
                <a:latin typeface="Times New Roman" pitchFamily="71" charset="0"/>
              </a:rPr>
              <a:t>LNAME, FNAME</a:t>
            </a:r>
            <a:r>
              <a:rPr lang="en-US" sz="1800">
                <a:solidFill>
                  <a:schemeClr val="tx2"/>
                </a:solidFill>
                <a:latin typeface="Times New Roman" pitchFamily="71" charset="0"/>
              </a:rPr>
              <a:t> (EMPS_WITHOUT_DEPS * EMPLOYEE)</a:t>
            </a:r>
          </a:p>
        </p:txBody>
      </p:sp>
      <p:grpSp>
        <p:nvGrpSpPr>
          <p:cNvPr id="2" name="Group 10"/>
          <p:cNvGrpSpPr>
            <a:grpSpLocks/>
          </p:cNvGrpSpPr>
          <p:nvPr/>
        </p:nvGrpSpPr>
        <p:grpSpPr bwMode="auto">
          <a:xfrm>
            <a:off x="4953000" y="2720975"/>
            <a:ext cx="374650" cy="174625"/>
            <a:chOff x="377" y="2904"/>
            <a:chExt cx="154" cy="110"/>
          </a:xfrm>
        </p:grpSpPr>
        <p:sp>
          <p:nvSpPr>
            <p:cNvPr id="63494" name="Line 11"/>
            <p:cNvSpPr>
              <a:spLocks noChangeShapeType="1"/>
            </p:cNvSpPr>
            <p:nvPr/>
          </p:nvSpPr>
          <p:spPr bwMode="auto">
            <a:xfrm>
              <a:off x="381" y="2904"/>
              <a:ext cx="0" cy="110"/>
            </a:xfrm>
            <a:prstGeom prst="line">
              <a:avLst/>
            </a:prstGeom>
            <a:noFill/>
            <a:ln w="15875">
              <a:solidFill>
                <a:schemeClr val="bg2"/>
              </a:solidFill>
              <a:round/>
              <a:headEnd/>
              <a:tailEnd/>
            </a:ln>
          </p:spPr>
          <p:txBody>
            <a:bodyPr wrap="none" anchor="ctr"/>
            <a:lstStyle/>
            <a:p>
              <a:endParaRPr lang="en-US"/>
            </a:p>
          </p:txBody>
        </p:sp>
        <p:sp>
          <p:nvSpPr>
            <p:cNvPr id="63495" name="Line 12"/>
            <p:cNvSpPr>
              <a:spLocks noChangeShapeType="1"/>
            </p:cNvSpPr>
            <p:nvPr/>
          </p:nvSpPr>
          <p:spPr bwMode="auto">
            <a:xfrm>
              <a:off x="527" y="2904"/>
              <a:ext cx="0" cy="110"/>
            </a:xfrm>
            <a:prstGeom prst="line">
              <a:avLst/>
            </a:prstGeom>
            <a:noFill/>
            <a:ln w="15875">
              <a:solidFill>
                <a:schemeClr val="bg2"/>
              </a:solidFill>
              <a:round/>
              <a:headEnd/>
              <a:tailEnd/>
            </a:ln>
          </p:spPr>
          <p:txBody>
            <a:bodyPr wrap="none" anchor="ctr"/>
            <a:lstStyle/>
            <a:p>
              <a:endParaRPr lang="en-US"/>
            </a:p>
          </p:txBody>
        </p:sp>
        <p:sp>
          <p:nvSpPr>
            <p:cNvPr id="63496" name="Line 13"/>
            <p:cNvSpPr>
              <a:spLocks noChangeShapeType="1"/>
            </p:cNvSpPr>
            <p:nvPr/>
          </p:nvSpPr>
          <p:spPr bwMode="auto">
            <a:xfrm>
              <a:off x="385" y="2904"/>
              <a:ext cx="138" cy="110"/>
            </a:xfrm>
            <a:prstGeom prst="line">
              <a:avLst/>
            </a:prstGeom>
            <a:noFill/>
            <a:ln w="15875">
              <a:solidFill>
                <a:schemeClr val="bg2"/>
              </a:solidFill>
              <a:round/>
              <a:headEnd/>
              <a:tailEnd/>
            </a:ln>
          </p:spPr>
          <p:txBody>
            <a:bodyPr wrap="none" anchor="ctr"/>
            <a:lstStyle/>
            <a:p>
              <a:endParaRPr lang="en-US"/>
            </a:p>
          </p:txBody>
        </p:sp>
        <p:sp>
          <p:nvSpPr>
            <p:cNvPr id="63497" name="Line 14"/>
            <p:cNvSpPr>
              <a:spLocks noChangeShapeType="1"/>
            </p:cNvSpPr>
            <p:nvPr/>
          </p:nvSpPr>
          <p:spPr bwMode="auto">
            <a:xfrm flipH="1">
              <a:off x="377" y="2904"/>
              <a:ext cx="154" cy="110"/>
            </a:xfrm>
            <a:prstGeom prst="line">
              <a:avLst/>
            </a:prstGeom>
            <a:noFill/>
            <a:ln w="15875">
              <a:solidFill>
                <a:schemeClr val="bg2"/>
              </a:solidFill>
              <a:round/>
              <a:headEnd/>
              <a:tailEnd/>
            </a:ln>
          </p:spPr>
          <p:txBody>
            <a:bodyPr wrap="none" anchor="ctr"/>
            <a:lstStyle/>
            <a:p>
              <a:endParaRPr lang="en-US"/>
            </a:p>
          </p:txBody>
        </p:sp>
      </p:grpSp>
    </p:spTree>
  </p:cSld>
  <p:clrMapOvr>
    <a:masterClrMapping/>
  </p:clrMapOvr>
  <p:transition>
    <p:dissolv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just"/>
            <a:r>
              <a:rPr lang="en-US" dirty="0"/>
              <a:t>Relational Database Design Using ER – to – Relational Mapping</a:t>
            </a:r>
          </a:p>
        </p:txBody>
      </p:sp>
      <p:sp>
        <p:nvSpPr>
          <p:cNvPr id="2" name="Content Placeholder 1"/>
          <p:cNvSpPr>
            <a:spLocks noGrp="1"/>
          </p:cNvSpPr>
          <p:nvPr>
            <p:ph idx="1"/>
          </p:nvPr>
        </p:nvSpPr>
        <p:spPr>
          <a:xfrm>
            <a:off x="612648" y="1676400"/>
            <a:ext cx="8153400" cy="4495800"/>
          </a:xfrm>
        </p:spPr>
        <p:txBody>
          <a:bodyPr>
            <a:normAutofit/>
          </a:bodyPr>
          <a:lstStyle/>
          <a:p>
            <a:pPr marL="624078" indent="-514350">
              <a:buFont typeface="+mj-lt"/>
              <a:buAutoNum type="arabicPeriod"/>
            </a:pPr>
            <a:endParaRPr lang="en-US" dirty="0"/>
          </a:p>
          <a:p>
            <a:pPr marL="624078" indent="-514350" algn="just">
              <a:buFont typeface="+mj-lt"/>
              <a:buAutoNum type="arabicPeriod"/>
            </a:pPr>
            <a:r>
              <a:rPr lang="en-US" dirty="0"/>
              <a:t>Mapping of Regular Entity Types</a:t>
            </a:r>
          </a:p>
          <a:p>
            <a:pPr marL="624078" indent="-514350">
              <a:buFont typeface="+mj-lt"/>
              <a:buAutoNum type="arabicPeriod"/>
            </a:pPr>
            <a:r>
              <a:rPr lang="en-US" dirty="0"/>
              <a:t>Mapping of Weak Entity Types</a:t>
            </a:r>
          </a:p>
          <a:p>
            <a:pPr marL="624078" indent="-514350">
              <a:buFont typeface="+mj-lt"/>
              <a:buAutoNum type="arabicPeriod"/>
            </a:pPr>
            <a:r>
              <a:rPr lang="en-US" dirty="0"/>
              <a:t>Mapping of Binary 1:1 Relationship Types</a:t>
            </a:r>
          </a:p>
          <a:p>
            <a:pPr marL="624078" indent="-514350">
              <a:buFont typeface="+mj-lt"/>
              <a:buAutoNum type="arabicPeriod"/>
            </a:pPr>
            <a:r>
              <a:rPr lang="en-US" dirty="0"/>
              <a:t>Mapping of Binary 1:N Relationship Types</a:t>
            </a:r>
          </a:p>
          <a:p>
            <a:pPr marL="624078" indent="-514350">
              <a:buFont typeface="+mj-lt"/>
              <a:buAutoNum type="arabicPeriod"/>
            </a:pPr>
            <a:r>
              <a:rPr lang="en-US" dirty="0"/>
              <a:t>Mapping of Binary M:N Relationship Types</a:t>
            </a:r>
          </a:p>
          <a:p>
            <a:pPr marL="624078" indent="-514350">
              <a:buFont typeface="+mj-lt"/>
              <a:buAutoNum type="arabicPeriod"/>
            </a:pPr>
            <a:r>
              <a:rPr lang="en-US" dirty="0"/>
              <a:t>Mapping of Multivalued Attributes</a:t>
            </a:r>
          </a:p>
          <a:p>
            <a:pPr marL="624078" indent="-514350">
              <a:buFont typeface="+mj-lt"/>
              <a:buAutoNum type="arabicPeriod"/>
            </a:pPr>
            <a:r>
              <a:rPr lang="en-US" dirty="0"/>
              <a:t>Mapping of N – ary Relationship Types</a:t>
            </a:r>
          </a:p>
          <a:p>
            <a:pPr marL="624078" indent="-514350">
              <a:buFont typeface="+mj-lt"/>
              <a:buAutoNum type="arabicPeriod"/>
            </a:pPr>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86</a:t>
            </a:fld>
            <a:endParaRPr lang="en-US"/>
          </a:p>
        </p:txBody>
      </p:sp>
    </p:spTree>
  </p:cSld>
  <p:clrMapOvr>
    <a:masterClrMapping/>
  </p:clrMapOvr>
  <p:transition>
    <p:dissolv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Mapping of Regular Entity Types</a:t>
            </a:r>
          </a:p>
        </p:txBody>
      </p:sp>
      <p:sp>
        <p:nvSpPr>
          <p:cNvPr id="2" name="Content Placeholder 1"/>
          <p:cNvSpPr>
            <a:spLocks noGrp="1"/>
          </p:cNvSpPr>
          <p:nvPr>
            <p:ph idx="1"/>
          </p:nvPr>
        </p:nvSpPr>
        <p:spPr/>
        <p:txBody>
          <a:bodyPr>
            <a:normAutofit fontScale="85000" lnSpcReduction="20000"/>
          </a:bodyPr>
          <a:lstStyle/>
          <a:p>
            <a:pPr algn="just"/>
            <a:r>
              <a:rPr lang="en-US" dirty="0"/>
              <a:t>For each regular(strong) entity type E in the ER schema, create a relation R that includes all simple attributes of E.</a:t>
            </a:r>
          </a:p>
          <a:p>
            <a:pPr algn="just"/>
            <a:endParaRPr lang="en-US" dirty="0"/>
          </a:p>
          <a:p>
            <a:pPr algn="just"/>
            <a:r>
              <a:rPr lang="en-US" dirty="0"/>
              <a:t>Include only the simple component attributes of a composite attribute.</a:t>
            </a:r>
          </a:p>
          <a:p>
            <a:pPr algn="just"/>
            <a:endParaRPr lang="en-US" dirty="0"/>
          </a:p>
          <a:p>
            <a:pPr algn="just"/>
            <a:r>
              <a:rPr lang="en-US" dirty="0"/>
              <a:t>Choose one of the key attributes of E as the primary key of R.</a:t>
            </a:r>
          </a:p>
          <a:p>
            <a:pPr algn="just"/>
            <a:endParaRPr lang="en-US" dirty="0"/>
          </a:p>
          <a:p>
            <a:pPr algn="just"/>
            <a:r>
              <a:rPr lang="en-US" dirty="0"/>
              <a:t>If the chosen key of E is a composite, then the set of simple attributes that form it will together form the primary key of R.</a:t>
            </a:r>
          </a:p>
          <a:p>
            <a:pPr algn="just"/>
            <a:endParaRPr lang="en-US" dirty="0"/>
          </a:p>
          <a:p>
            <a:pPr algn="just"/>
            <a:r>
              <a:rPr lang="en-US" dirty="0"/>
              <a:t>If multiple keys were identified for E during the conceptual design, the information describing the attributes that form each additional key is kept in order to specify secondary keys of relation R.</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87</a:t>
            </a:fld>
            <a:endParaRPr lang="en-US"/>
          </a:p>
        </p:txBody>
      </p:sp>
    </p:spTree>
  </p:cSld>
  <p:clrMapOvr>
    <a:masterClrMapping/>
  </p:clrMapOvr>
  <p:transition>
    <p:dissolv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Mapping of Weak Entity Types</a:t>
            </a:r>
          </a:p>
        </p:txBody>
      </p:sp>
      <p:sp>
        <p:nvSpPr>
          <p:cNvPr id="2" name="Content Placeholder 1"/>
          <p:cNvSpPr>
            <a:spLocks noGrp="1"/>
          </p:cNvSpPr>
          <p:nvPr>
            <p:ph idx="1"/>
          </p:nvPr>
        </p:nvSpPr>
        <p:spPr/>
        <p:txBody>
          <a:bodyPr>
            <a:normAutofit fontScale="85000" lnSpcReduction="10000"/>
          </a:bodyPr>
          <a:lstStyle/>
          <a:p>
            <a:pPr algn="just"/>
            <a:r>
              <a:rPr lang="en-US" dirty="0"/>
              <a:t>For each weak entity type W in the ER schema with owner entity type E, create a relation R and include all simple attributes of W as attributes of R.</a:t>
            </a:r>
          </a:p>
          <a:p>
            <a:pPr algn="just"/>
            <a:endParaRPr lang="en-US" dirty="0"/>
          </a:p>
          <a:p>
            <a:pPr algn="just"/>
            <a:r>
              <a:rPr lang="en-US" dirty="0"/>
              <a:t>In addition, include as foreign key attributes of R, the primary key attribute(s) of the relation(s) that correspond to the owner entity type(s).</a:t>
            </a:r>
          </a:p>
          <a:p>
            <a:pPr algn="just"/>
            <a:endParaRPr lang="en-US" dirty="0"/>
          </a:p>
          <a:p>
            <a:pPr algn="just"/>
            <a:r>
              <a:rPr lang="en-US" dirty="0"/>
              <a:t>The primary key of R is the combination of the primary key(s) of the owner(s) and the partial key of the weak entity type W, if any.</a:t>
            </a:r>
          </a:p>
          <a:p>
            <a:pPr algn="just"/>
            <a:endParaRPr lang="en-US" dirty="0"/>
          </a:p>
          <a:p>
            <a:pPr algn="just"/>
            <a:r>
              <a:rPr lang="en-US" dirty="0"/>
              <a:t>If there is a weak entity type E</a:t>
            </a:r>
            <a:r>
              <a:rPr lang="en-US" baseline="-25000" dirty="0"/>
              <a:t>2</a:t>
            </a:r>
            <a:r>
              <a:rPr lang="en-US" dirty="0"/>
              <a:t> whose owner is also a weak entity type E</a:t>
            </a:r>
            <a:r>
              <a:rPr lang="en-US" baseline="-25000" dirty="0"/>
              <a:t>1</a:t>
            </a:r>
            <a:r>
              <a:rPr lang="en-US" dirty="0"/>
              <a:t>, then E</a:t>
            </a:r>
            <a:r>
              <a:rPr lang="en-US" baseline="-25000" dirty="0"/>
              <a:t>1</a:t>
            </a:r>
            <a:r>
              <a:rPr lang="en-US" dirty="0"/>
              <a:t> should be mapped before E</a:t>
            </a:r>
            <a:r>
              <a:rPr lang="en-US" baseline="-25000" dirty="0"/>
              <a:t>2</a:t>
            </a:r>
            <a:r>
              <a:rPr lang="en-US" dirty="0"/>
              <a:t> to determine its primary key first.</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88</a:t>
            </a:fld>
            <a:endParaRPr lang="en-US"/>
          </a:p>
        </p:txBody>
      </p:sp>
    </p:spTree>
  </p:cSld>
  <p:clrMapOvr>
    <a:masterClrMapping/>
  </p:clrMapOvr>
  <p:transition>
    <p:dissolv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800" dirty="0"/>
              <a:t>Mapping of Binary 1:1 Relationship Types</a:t>
            </a:r>
          </a:p>
        </p:txBody>
      </p:sp>
      <p:sp>
        <p:nvSpPr>
          <p:cNvPr id="2" name="Content Placeholder 1"/>
          <p:cNvSpPr>
            <a:spLocks noGrp="1"/>
          </p:cNvSpPr>
          <p:nvPr>
            <p:ph idx="1"/>
          </p:nvPr>
        </p:nvSpPr>
        <p:spPr/>
        <p:txBody>
          <a:bodyPr>
            <a:normAutofit/>
          </a:bodyPr>
          <a:lstStyle/>
          <a:p>
            <a:pPr algn="just"/>
            <a:r>
              <a:rPr lang="en-US" dirty="0"/>
              <a:t>For each binary 1:1 relationship type R in ER schema, identify the relations S and T that correspond to the entity types participating in R.</a:t>
            </a:r>
          </a:p>
          <a:p>
            <a:pPr algn="just"/>
            <a:endParaRPr lang="en-US" dirty="0"/>
          </a:p>
          <a:p>
            <a:pPr algn="just"/>
            <a:r>
              <a:rPr lang="en-US" dirty="0"/>
              <a:t>There are three possible approaches:</a:t>
            </a:r>
          </a:p>
          <a:p>
            <a:pPr lvl="1" algn="just"/>
            <a:r>
              <a:rPr lang="en-US" dirty="0"/>
              <a:t>The foreign key approach</a:t>
            </a:r>
          </a:p>
          <a:p>
            <a:pPr lvl="1" algn="just"/>
            <a:r>
              <a:rPr lang="en-US" dirty="0"/>
              <a:t>The merged relationship approach</a:t>
            </a:r>
          </a:p>
          <a:p>
            <a:pPr lvl="1" algn="just"/>
            <a:r>
              <a:rPr lang="en-US" dirty="0"/>
              <a:t>The cross reference or relationship relation approach</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89</a:t>
            </a:fld>
            <a:endParaRPr lang="en-US"/>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pPr algn="just"/>
            <a:r>
              <a:rPr lang="en-US" sz="3200" dirty="0"/>
              <a:t>Ordering of values within a tuple and an Alternative definition of a relation</a:t>
            </a:r>
          </a:p>
        </p:txBody>
      </p:sp>
      <p:sp>
        <p:nvSpPr>
          <p:cNvPr id="2" name="Content Placeholder 1"/>
          <p:cNvSpPr>
            <a:spLocks noGrp="1"/>
          </p:cNvSpPr>
          <p:nvPr>
            <p:ph idx="1"/>
          </p:nvPr>
        </p:nvSpPr>
        <p:spPr/>
        <p:txBody>
          <a:bodyPr>
            <a:normAutofit/>
          </a:bodyPr>
          <a:lstStyle/>
          <a:p>
            <a:pPr algn="just"/>
            <a:r>
              <a:rPr lang="en-US" dirty="0"/>
              <a:t>From the definition of the relation, an n – tuple is a ordered list of values, so the ordering of values in a tuple is important.</a:t>
            </a:r>
          </a:p>
          <a:p>
            <a:pPr algn="just"/>
            <a:endParaRPr lang="en-US" dirty="0"/>
          </a:p>
          <a:p>
            <a:pPr algn="just"/>
            <a:r>
              <a:rPr lang="en-US" dirty="0"/>
              <a:t>Alternative Definition</a:t>
            </a:r>
          </a:p>
          <a:p>
            <a:pPr lvl="1" algn="just"/>
            <a:r>
              <a:rPr lang="en-US" dirty="0"/>
              <a:t>A relation schema R = {A</a:t>
            </a:r>
            <a:r>
              <a:rPr lang="en-US" baseline="-25000" dirty="0"/>
              <a:t>1</a:t>
            </a:r>
            <a:r>
              <a:rPr lang="en-US" dirty="0"/>
              <a:t>, A</a:t>
            </a:r>
            <a:r>
              <a:rPr lang="en-US" baseline="-25000" dirty="0"/>
              <a:t>2</a:t>
            </a:r>
            <a:r>
              <a:rPr lang="en-US" dirty="0"/>
              <a:t>, …, A</a:t>
            </a:r>
            <a:r>
              <a:rPr lang="en-US" baseline="-25000" dirty="0"/>
              <a:t>n</a:t>
            </a:r>
            <a:r>
              <a:rPr lang="en-US" dirty="0"/>
              <a:t>} is a set of attributes, and a relation state r(R) is a finite set of mappings r = {t</a:t>
            </a:r>
            <a:r>
              <a:rPr lang="en-US" baseline="-25000" dirty="0"/>
              <a:t>1</a:t>
            </a:r>
            <a:r>
              <a:rPr lang="en-US" dirty="0"/>
              <a:t>, t</a:t>
            </a:r>
            <a:r>
              <a:rPr lang="en-US" baseline="-25000" dirty="0"/>
              <a:t>2</a:t>
            </a:r>
            <a:r>
              <a:rPr lang="en-US" dirty="0"/>
              <a:t>, …, t</a:t>
            </a:r>
            <a:r>
              <a:rPr lang="en-US" baseline="-25000" dirty="0"/>
              <a:t>m</a:t>
            </a:r>
            <a:r>
              <a:rPr lang="en-US" dirty="0"/>
              <a:t>}, where each tuple </a:t>
            </a:r>
            <a:r>
              <a:rPr lang="en-US" dirty="0" err="1"/>
              <a:t>t</a:t>
            </a:r>
            <a:r>
              <a:rPr lang="en-US" baseline="-25000" dirty="0" err="1"/>
              <a:t>i</a:t>
            </a:r>
            <a:r>
              <a:rPr lang="en-US" dirty="0"/>
              <a:t> is a mapping from R to D, and D is the union of the attribute domains; that is, D = dom(A</a:t>
            </a:r>
            <a:r>
              <a:rPr lang="en-US" baseline="-25000" dirty="0"/>
              <a:t>1</a:t>
            </a:r>
            <a:r>
              <a:rPr lang="en-US" dirty="0"/>
              <a:t>) U dom(A</a:t>
            </a:r>
            <a:r>
              <a:rPr lang="en-US" baseline="-25000" dirty="0"/>
              <a:t>2</a:t>
            </a:r>
            <a:r>
              <a:rPr lang="en-US" dirty="0"/>
              <a:t>) U … U dom(A</a:t>
            </a:r>
            <a:r>
              <a:rPr lang="en-US" baseline="-25000" dirty="0"/>
              <a:t>n</a:t>
            </a:r>
            <a:r>
              <a:rPr lang="en-US" dirty="0"/>
              <a:t>).</a:t>
            </a:r>
          </a:p>
          <a:p>
            <a:pPr algn="just"/>
            <a:endParaRPr lang="en-US" dirty="0"/>
          </a:p>
          <a:p>
            <a:pPr algn="just"/>
            <a:endParaRPr lang="en-US" dirty="0"/>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9</a:t>
            </a:fld>
            <a:endParaRPr lang="en-US"/>
          </a:p>
        </p:txBody>
      </p:sp>
    </p:spTree>
  </p:cSld>
  <p:clrMapOvr>
    <a:masterClrMapping/>
  </p:clrMapOvr>
  <p:transition>
    <p:dissolv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2800" dirty="0"/>
              <a:t>Mapping of Binary 1:N Relationship Types</a:t>
            </a:r>
          </a:p>
        </p:txBody>
      </p:sp>
      <p:sp>
        <p:nvSpPr>
          <p:cNvPr id="2" name="Content Placeholder 1"/>
          <p:cNvSpPr>
            <a:spLocks noGrp="1"/>
          </p:cNvSpPr>
          <p:nvPr>
            <p:ph idx="1"/>
          </p:nvPr>
        </p:nvSpPr>
        <p:spPr/>
        <p:txBody>
          <a:bodyPr>
            <a:normAutofit/>
          </a:bodyPr>
          <a:lstStyle/>
          <a:p>
            <a:pPr algn="just"/>
            <a:r>
              <a:rPr lang="en-US" dirty="0"/>
              <a:t>For each regular binary 1:N relationship type R, identify the relation S that represents the participating entity type at the N – side of the relationship type.</a:t>
            </a:r>
          </a:p>
          <a:p>
            <a:pPr algn="just"/>
            <a:endParaRPr lang="en-US" dirty="0"/>
          </a:p>
          <a:p>
            <a:pPr algn="just"/>
            <a:r>
              <a:rPr lang="en-US" dirty="0"/>
              <a:t>Include as foreign key in S the primary key of relation T that represents the other entity type participating in R.</a:t>
            </a:r>
          </a:p>
          <a:p>
            <a:pPr algn="just"/>
            <a:endParaRPr lang="en-US" dirty="0"/>
          </a:p>
          <a:p>
            <a:pPr algn="just"/>
            <a:r>
              <a:rPr lang="en-US" dirty="0"/>
              <a:t>Include any simple attributes of the 1:N relationship type as attributes of 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90</a:t>
            </a:fld>
            <a:endParaRPr lang="en-US"/>
          </a:p>
        </p:txBody>
      </p:sp>
    </p:spTree>
  </p:cSld>
  <p:clrMapOvr>
    <a:masterClrMapping/>
  </p:clrMapOvr>
  <p:transition>
    <p:dissolv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2800" dirty="0"/>
              <a:t>Mapping of Binary M:N Relationship Types</a:t>
            </a:r>
          </a:p>
        </p:txBody>
      </p:sp>
      <p:sp>
        <p:nvSpPr>
          <p:cNvPr id="2" name="Content Placeholder 1"/>
          <p:cNvSpPr>
            <a:spLocks noGrp="1"/>
          </p:cNvSpPr>
          <p:nvPr>
            <p:ph idx="1"/>
          </p:nvPr>
        </p:nvSpPr>
        <p:spPr/>
        <p:txBody>
          <a:bodyPr>
            <a:normAutofit/>
          </a:bodyPr>
          <a:lstStyle/>
          <a:p>
            <a:pPr algn="just"/>
            <a:r>
              <a:rPr lang="en-US" dirty="0"/>
              <a:t>For each binary M:N relationship type R, create a new relation S to represent R. </a:t>
            </a:r>
          </a:p>
          <a:p>
            <a:pPr algn="just"/>
            <a:endParaRPr lang="en-US" dirty="0"/>
          </a:p>
          <a:p>
            <a:pPr algn="just"/>
            <a:r>
              <a:rPr lang="en-US" dirty="0"/>
              <a:t>Include as foreign key attributes in S the primary keys of the relations that represent the participating entity types.</a:t>
            </a:r>
          </a:p>
          <a:p>
            <a:pPr algn="just"/>
            <a:endParaRPr lang="en-US" dirty="0"/>
          </a:p>
          <a:p>
            <a:pPr algn="just"/>
            <a:r>
              <a:rPr lang="en-US" dirty="0"/>
              <a:t>Their combination will form the primary key of S.</a:t>
            </a:r>
          </a:p>
          <a:p>
            <a:pPr algn="just"/>
            <a:endParaRPr lang="en-US" dirty="0"/>
          </a:p>
          <a:p>
            <a:pPr algn="just"/>
            <a:r>
              <a:rPr lang="en-US" dirty="0"/>
              <a:t>Also include any simple attributes of the M:N relationship type as attributes of 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91</a:t>
            </a:fld>
            <a:endParaRPr lang="en-US"/>
          </a:p>
        </p:txBody>
      </p:sp>
    </p:spTree>
  </p:cSld>
  <p:clrMapOvr>
    <a:masterClrMapping/>
  </p:clrMapOvr>
  <p:transition>
    <p:dissolv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Mapping of Multivalued Attributes</a:t>
            </a:r>
          </a:p>
        </p:txBody>
      </p:sp>
      <p:sp>
        <p:nvSpPr>
          <p:cNvPr id="2" name="Content Placeholder 1"/>
          <p:cNvSpPr>
            <a:spLocks noGrp="1"/>
          </p:cNvSpPr>
          <p:nvPr>
            <p:ph idx="1"/>
          </p:nvPr>
        </p:nvSpPr>
        <p:spPr/>
        <p:txBody>
          <a:bodyPr>
            <a:normAutofit/>
          </a:bodyPr>
          <a:lstStyle/>
          <a:p>
            <a:pPr algn="just"/>
            <a:r>
              <a:rPr lang="en-US" dirty="0"/>
              <a:t>For each Multivalued attribute A, create a new relation R.</a:t>
            </a:r>
          </a:p>
          <a:p>
            <a:pPr algn="just"/>
            <a:endParaRPr lang="en-US" dirty="0"/>
          </a:p>
          <a:p>
            <a:pPr algn="just"/>
            <a:r>
              <a:rPr lang="en-US" dirty="0"/>
              <a:t>This relation R will include an attribute corresponding to A, plus the primary key attribute K – as foreign key in R – of the relation that represents the entity type or the relationship type that has A as an attribute.</a:t>
            </a:r>
          </a:p>
          <a:p>
            <a:pPr algn="just"/>
            <a:endParaRPr lang="en-US" dirty="0"/>
          </a:p>
          <a:p>
            <a:pPr algn="just"/>
            <a:r>
              <a:rPr lang="en-US" dirty="0"/>
              <a:t>The primary key of R is the combination of A and K.</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92</a:t>
            </a:fld>
            <a:endParaRPr lang="en-US"/>
          </a:p>
        </p:txBody>
      </p:sp>
    </p:spTree>
  </p:cSld>
  <p:clrMapOvr>
    <a:masterClrMapping/>
  </p:clrMapOvr>
  <p:transition>
    <p:dissolv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dirty="0"/>
              <a:t>Mapping of N – ary Relationship Types</a:t>
            </a:r>
          </a:p>
        </p:txBody>
      </p:sp>
      <p:sp>
        <p:nvSpPr>
          <p:cNvPr id="2" name="Content Placeholder 1"/>
          <p:cNvSpPr>
            <a:spLocks noGrp="1"/>
          </p:cNvSpPr>
          <p:nvPr>
            <p:ph idx="1"/>
          </p:nvPr>
        </p:nvSpPr>
        <p:spPr>
          <a:xfrm>
            <a:off x="612648" y="1676400"/>
            <a:ext cx="8153400" cy="4495800"/>
          </a:xfrm>
        </p:spPr>
        <p:txBody>
          <a:bodyPr>
            <a:normAutofit/>
          </a:bodyPr>
          <a:lstStyle/>
          <a:p>
            <a:pPr algn="just"/>
            <a:r>
              <a:rPr lang="en-US" dirty="0"/>
              <a:t>For each N – ary relationship type R, where n&gt;2, create a new relation S to represent R.</a:t>
            </a:r>
          </a:p>
          <a:p>
            <a:pPr algn="just"/>
            <a:endParaRPr lang="en-US" dirty="0"/>
          </a:p>
          <a:p>
            <a:pPr algn="just"/>
            <a:r>
              <a:rPr lang="en-US" dirty="0"/>
              <a:t>Include as foreign key attributes in S the primary keys of the relations that represent the participating  entity types.</a:t>
            </a:r>
          </a:p>
          <a:p>
            <a:pPr algn="just"/>
            <a:endParaRPr lang="en-US" dirty="0"/>
          </a:p>
          <a:p>
            <a:pPr algn="just"/>
            <a:r>
              <a:rPr lang="en-US" dirty="0"/>
              <a:t>Also include any simple attributes of the n – ary relationship type as attributes of S.</a:t>
            </a:r>
          </a:p>
          <a:p>
            <a:pPr algn="just"/>
            <a:endParaRPr lang="en-US" dirty="0"/>
          </a:p>
          <a:p>
            <a:pPr algn="just"/>
            <a:r>
              <a:rPr lang="en-US" dirty="0"/>
              <a:t>The primary key of S is usually a combination of all the foreign keys that reference the relations representing the participating entity types.</a:t>
            </a:r>
          </a:p>
        </p:txBody>
      </p:sp>
      <p:sp>
        <p:nvSpPr>
          <p:cNvPr id="11" name="Footer Placeholder 10"/>
          <p:cNvSpPr>
            <a:spLocks noGrp="1"/>
          </p:cNvSpPr>
          <p:nvPr>
            <p:ph type="ftr" sz="quarter" idx="11"/>
          </p:nvPr>
        </p:nvSpPr>
        <p:spPr/>
        <p:txBody>
          <a:bodyPr/>
          <a:lstStyle/>
          <a:p>
            <a:r>
              <a:rPr lang="en-US"/>
              <a:t>DEPT OF CSE,AIET,MIJAR</a:t>
            </a:r>
          </a:p>
        </p:txBody>
      </p:sp>
      <p:sp>
        <p:nvSpPr>
          <p:cNvPr id="10" name="Slide Number Placeholder 9"/>
          <p:cNvSpPr>
            <a:spLocks noGrp="1"/>
          </p:cNvSpPr>
          <p:nvPr>
            <p:ph type="sldNum" sz="quarter" idx="12"/>
          </p:nvPr>
        </p:nvSpPr>
        <p:spPr/>
        <p:txBody>
          <a:bodyPr>
            <a:normAutofit/>
          </a:bodyPr>
          <a:lstStyle/>
          <a:p>
            <a:fld id="{B6F15528-21DE-4FAA-801E-634DDDAF4B2B}" type="slidenum">
              <a:rPr lang="en-US" smtClean="0"/>
              <a:pPr/>
              <a:t>93</a:t>
            </a:fld>
            <a:endParaRPr lang="en-US"/>
          </a:p>
        </p:txBody>
      </p:sp>
    </p:spTree>
  </p:cSld>
  <p:clrMapOvr>
    <a:masterClrMapping/>
  </p:clrMapOvr>
  <p:transition>
    <p:dissolv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normAutofit/>
          </a:bodyPr>
          <a:lstStyle/>
          <a:p>
            <a:pPr eaLnBrk="1" hangingPunct="1"/>
            <a:r>
              <a:rPr lang="en-US"/>
              <a:t>Data Definition, Constraints, and Schema Changes</a:t>
            </a:r>
          </a:p>
        </p:txBody>
      </p:sp>
      <p:sp>
        <p:nvSpPr>
          <p:cNvPr id="5124" name="Rectangle 5"/>
          <p:cNvSpPr>
            <a:spLocks noGrp="1" noChangeArrowheads="1"/>
          </p:cNvSpPr>
          <p:nvPr>
            <p:ph idx="1"/>
          </p:nvPr>
        </p:nvSpPr>
        <p:spPr/>
        <p:txBody>
          <a:bodyPr/>
          <a:lstStyle/>
          <a:p>
            <a:pPr eaLnBrk="1" hangingPunct="1"/>
            <a:r>
              <a:rPr lang="en-US"/>
              <a:t>Used to CREATE, DROP, and ALTER the descriptions of the tables (relations) of a database</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94</a:t>
            </a:fld>
            <a:endParaRPr lang="en-US"/>
          </a:p>
        </p:txBody>
      </p:sp>
    </p:spTree>
  </p:cSld>
  <p:clrMapOvr>
    <a:masterClrMapping/>
  </p:clrMapOvr>
  <p:transition>
    <p:dissolv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a:t>CREATE TABLE</a:t>
            </a:r>
          </a:p>
        </p:txBody>
      </p:sp>
      <p:sp>
        <p:nvSpPr>
          <p:cNvPr id="6148" name="Rectangle 5"/>
          <p:cNvSpPr>
            <a:spLocks noGrp="1" noChangeArrowheads="1"/>
          </p:cNvSpPr>
          <p:nvPr>
            <p:ph idx="1"/>
          </p:nvPr>
        </p:nvSpPr>
        <p:spPr/>
        <p:txBody>
          <a:bodyPr>
            <a:normAutofit lnSpcReduction="10000"/>
          </a:bodyPr>
          <a:lstStyle/>
          <a:p>
            <a:pPr eaLnBrk="1" hangingPunct="1">
              <a:lnSpc>
                <a:spcPct val="80000"/>
              </a:lnSpc>
            </a:pPr>
            <a:r>
              <a:rPr lang="en-US" sz="2400"/>
              <a:t>Specifies a new base relation by giving it a name, and specifying each of its attributes and their data types (INTEGER, FLOAT, DECIMAL(i,j), CHAR(n), VARCHAR(n))</a:t>
            </a:r>
          </a:p>
          <a:p>
            <a:pPr eaLnBrk="1" hangingPunct="1">
              <a:lnSpc>
                <a:spcPct val="80000"/>
              </a:lnSpc>
            </a:pPr>
            <a:r>
              <a:rPr lang="en-US" sz="2400"/>
              <a:t>A constraint NOT NULL may be specified on an attribute</a:t>
            </a:r>
            <a:br>
              <a:rPr lang="en-US" sz="2400"/>
            </a:br>
            <a:br>
              <a:rPr lang="en-US" sz="2400"/>
            </a:br>
            <a:r>
              <a:rPr lang="en-US" sz="2400" b="1">
                <a:latin typeface="Courier New" pitchFamily="71" charset="0"/>
              </a:rPr>
              <a:t>CREATE TABLE DEPARTMENT (</a:t>
            </a:r>
            <a:br>
              <a:rPr lang="en-US" sz="2400" b="1">
                <a:latin typeface="Courier New" pitchFamily="71" charset="0"/>
              </a:rPr>
            </a:br>
            <a:r>
              <a:rPr lang="en-US" sz="2400" b="1">
                <a:latin typeface="Courier New" pitchFamily="71" charset="0"/>
              </a:rPr>
              <a:t>	DNAME			VARCHAR(10)	NOT NULL,</a:t>
            </a:r>
            <a:br>
              <a:rPr lang="en-US" sz="2400" b="1">
                <a:latin typeface="Courier New" pitchFamily="71" charset="0"/>
              </a:rPr>
            </a:br>
            <a:r>
              <a:rPr lang="en-US" sz="2400" b="1">
                <a:latin typeface="Courier New" pitchFamily="71" charset="0"/>
              </a:rPr>
              <a:t>	DNUMBER		INTEGER		NOT NULL,</a:t>
            </a:r>
            <a:br>
              <a:rPr lang="en-US" sz="2400" b="1">
                <a:latin typeface="Courier New" pitchFamily="71" charset="0"/>
              </a:rPr>
            </a:br>
            <a:r>
              <a:rPr lang="en-US" sz="2400" b="1">
                <a:latin typeface="Courier New" pitchFamily="71" charset="0"/>
              </a:rPr>
              <a:t>	MGRSSN		CHAR(9),</a:t>
            </a:r>
            <a:br>
              <a:rPr lang="en-US" sz="2400" b="1">
                <a:latin typeface="Courier New" pitchFamily="71" charset="0"/>
              </a:rPr>
            </a:br>
            <a:r>
              <a:rPr lang="en-US" sz="2400" b="1">
                <a:latin typeface="Courier New" pitchFamily="71" charset="0"/>
              </a:rPr>
              <a:t>	MGRSTARTDATE	CHAR(9)  );</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95</a:t>
            </a:fld>
            <a:endParaRPr lang="en-US"/>
          </a:p>
        </p:txBody>
      </p:sp>
    </p:spTree>
  </p:cSld>
  <p:clrMapOvr>
    <a:masterClrMapping/>
  </p:clrMapOvr>
  <p:transition>
    <p:dissolv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4"/>
          <p:cNvSpPr>
            <a:spLocks noGrp="1" noChangeArrowheads="1"/>
          </p:cNvSpPr>
          <p:nvPr>
            <p:ph type="title"/>
          </p:nvPr>
        </p:nvSpPr>
        <p:spPr/>
        <p:txBody>
          <a:bodyPr/>
          <a:lstStyle/>
          <a:p>
            <a:pPr eaLnBrk="1" hangingPunct="1"/>
            <a:r>
              <a:rPr lang="en-US"/>
              <a:t>CREATE TABLE</a:t>
            </a:r>
          </a:p>
        </p:txBody>
      </p:sp>
      <p:sp>
        <p:nvSpPr>
          <p:cNvPr id="7172" name="Rectangle 5"/>
          <p:cNvSpPr>
            <a:spLocks noGrp="1" noChangeArrowheads="1"/>
          </p:cNvSpPr>
          <p:nvPr>
            <p:ph idx="1"/>
          </p:nvPr>
        </p:nvSpPr>
        <p:spPr/>
        <p:txBody>
          <a:bodyPr>
            <a:normAutofit fontScale="85000" lnSpcReduction="20000"/>
          </a:bodyPr>
          <a:lstStyle/>
          <a:p>
            <a:pPr eaLnBrk="1" hangingPunct="1">
              <a:lnSpc>
                <a:spcPct val="80000"/>
              </a:lnSpc>
            </a:pPr>
            <a:r>
              <a:rPr lang="en-US" sz="1800"/>
              <a:t>In SQL2, can use the CREATE TABLE command for specifying the primary key attributes, secondary keys, and referential integrity constraints (foreign keys). </a:t>
            </a:r>
          </a:p>
          <a:p>
            <a:pPr eaLnBrk="1" hangingPunct="1">
              <a:lnSpc>
                <a:spcPct val="80000"/>
              </a:lnSpc>
            </a:pPr>
            <a:r>
              <a:rPr lang="en-US" sz="1800"/>
              <a:t>Key attributes can be specified via the PRIMARY KEY and UNIQUE phrases</a:t>
            </a:r>
          </a:p>
          <a:p>
            <a:pPr lvl="1" eaLnBrk="1" hangingPunct="1">
              <a:lnSpc>
                <a:spcPct val="80000"/>
              </a:lnSpc>
              <a:buFont typeface="Wingdings" pitchFamily="2" charset="2"/>
              <a:buNone/>
            </a:pPr>
            <a:r>
              <a:rPr lang="en-US" sz="2500" b="1">
                <a:solidFill>
                  <a:srgbClr val="990033"/>
                </a:solidFill>
                <a:latin typeface="Courier New" pitchFamily="71" charset="0"/>
              </a:rPr>
              <a:t>CREATE TABLE DEPT (</a:t>
            </a:r>
          </a:p>
          <a:p>
            <a:pPr lvl="1" eaLnBrk="1" hangingPunct="1">
              <a:lnSpc>
                <a:spcPct val="80000"/>
              </a:lnSpc>
              <a:buFont typeface="Wingdings" pitchFamily="2" charset="2"/>
              <a:buNone/>
            </a:pPr>
            <a:r>
              <a:rPr lang="en-US" sz="2500" b="1">
                <a:solidFill>
                  <a:srgbClr val="990033"/>
                </a:solidFill>
                <a:latin typeface="Courier New" pitchFamily="71" charset="0"/>
              </a:rPr>
              <a:t>	DNAME			VARCHAR(10)	NOT NULL,</a:t>
            </a:r>
          </a:p>
          <a:p>
            <a:pPr lvl="1" eaLnBrk="1" hangingPunct="1">
              <a:lnSpc>
                <a:spcPct val="80000"/>
              </a:lnSpc>
              <a:buFont typeface="Wingdings" pitchFamily="2" charset="2"/>
              <a:buNone/>
            </a:pPr>
            <a:r>
              <a:rPr lang="en-US" sz="2500" b="1">
                <a:solidFill>
                  <a:srgbClr val="990033"/>
                </a:solidFill>
                <a:latin typeface="Courier New" pitchFamily="71" charset="0"/>
              </a:rPr>
              <a:t>	DNUMBER		INTEGER		NOT NULL,</a:t>
            </a:r>
          </a:p>
          <a:p>
            <a:pPr lvl="1" eaLnBrk="1" hangingPunct="1">
              <a:lnSpc>
                <a:spcPct val="80000"/>
              </a:lnSpc>
              <a:buFont typeface="Wingdings" pitchFamily="2" charset="2"/>
              <a:buNone/>
            </a:pPr>
            <a:r>
              <a:rPr lang="en-US" sz="2500" b="1">
                <a:solidFill>
                  <a:srgbClr val="990033"/>
                </a:solidFill>
                <a:latin typeface="Courier New" pitchFamily="71" charset="0"/>
              </a:rPr>
              <a:t>	MGRSSN		CHAR(9),</a:t>
            </a:r>
          </a:p>
          <a:p>
            <a:pPr lvl="1" eaLnBrk="1" hangingPunct="1">
              <a:lnSpc>
                <a:spcPct val="80000"/>
              </a:lnSpc>
              <a:buFont typeface="Wingdings" pitchFamily="2" charset="2"/>
              <a:buNone/>
            </a:pPr>
            <a:r>
              <a:rPr lang="en-US" sz="2500" b="1">
                <a:solidFill>
                  <a:srgbClr val="990033"/>
                </a:solidFill>
                <a:latin typeface="Courier New" pitchFamily="71" charset="0"/>
              </a:rPr>
              <a:t>	MGRSTARTDATE	CHAR(9),</a:t>
            </a:r>
          </a:p>
          <a:p>
            <a:pPr lvl="1" eaLnBrk="1" hangingPunct="1">
              <a:lnSpc>
                <a:spcPct val="80000"/>
              </a:lnSpc>
              <a:buFont typeface="Wingdings" pitchFamily="2" charset="2"/>
              <a:buNone/>
            </a:pPr>
            <a:r>
              <a:rPr lang="en-US" sz="2500" b="1">
                <a:solidFill>
                  <a:srgbClr val="990033"/>
                </a:solidFill>
                <a:latin typeface="Courier New" pitchFamily="71" charset="0"/>
              </a:rPr>
              <a:t>	PRIMARY KEY (DNUMBER),</a:t>
            </a:r>
          </a:p>
          <a:p>
            <a:pPr lvl="1" eaLnBrk="1" hangingPunct="1">
              <a:lnSpc>
                <a:spcPct val="80000"/>
              </a:lnSpc>
              <a:buFont typeface="Wingdings" pitchFamily="2" charset="2"/>
              <a:buNone/>
            </a:pPr>
            <a:r>
              <a:rPr lang="en-US" sz="2500" b="1">
                <a:solidFill>
                  <a:srgbClr val="990033"/>
                </a:solidFill>
                <a:latin typeface="Courier New" pitchFamily="71" charset="0"/>
              </a:rPr>
              <a:t>	UNIQUE (DNAME),</a:t>
            </a:r>
          </a:p>
          <a:p>
            <a:pPr lvl="1" eaLnBrk="1" hangingPunct="1">
              <a:lnSpc>
                <a:spcPct val="80000"/>
              </a:lnSpc>
              <a:buFont typeface="Wingdings" pitchFamily="2" charset="2"/>
              <a:buNone/>
            </a:pPr>
            <a:r>
              <a:rPr lang="en-US" sz="2500" b="1">
                <a:solidFill>
                  <a:srgbClr val="990033"/>
                </a:solidFill>
                <a:latin typeface="Courier New" pitchFamily="71" charset="0"/>
              </a:rPr>
              <a:t>	FOREIGN KEY (MGRSSN) REFERENCES EMP(ENUM)  );</a:t>
            </a:r>
            <a:br>
              <a:rPr lang="en-US" sz="2500" b="1">
                <a:solidFill>
                  <a:srgbClr val="990033"/>
                </a:solidFill>
                <a:latin typeface="Courier New" pitchFamily="71" charset="0"/>
              </a:rPr>
            </a:br>
            <a:endParaRPr lang="en-US" sz="2500" b="1">
              <a:solidFill>
                <a:srgbClr val="990033"/>
              </a:solidFill>
              <a:latin typeface="Courier New" pitchFamily="71" charset="0"/>
            </a:endParaRP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96</a:t>
            </a:fld>
            <a:endParaRPr lang="en-US"/>
          </a:p>
        </p:txBody>
      </p:sp>
    </p:spTree>
  </p:cSld>
  <p:clrMapOvr>
    <a:masterClrMapping/>
  </p:clrMapOvr>
  <p:transition>
    <p:dissolv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t>DATA TYPES</a:t>
            </a:r>
          </a:p>
        </p:txBody>
      </p:sp>
      <p:sp>
        <p:nvSpPr>
          <p:cNvPr id="8195" name="Content Placeholder 2"/>
          <p:cNvSpPr>
            <a:spLocks noGrp="1"/>
          </p:cNvSpPr>
          <p:nvPr>
            <p:ph idx="1"/>
          </p:nvPr>
        </p:nvSpPr>
        <p:spPr/>
        <p:txBody>
          <a:bodyPr/>
          <a:lstStyle/>
          <a:p>
            <a:pPr eaLnBrk="1" hangingPunct="1"/>
            <a:r>
              <a:rPr lang="en-US"/>
              <a:t>Numeric – INTEGER, INT, SMALLINT, </a:t>
            </a:r>
          </a:p>
          <a:p>
            <a:pPr eaLnBrk="1" hangingPunct="1"/>
            <a:r>
              <a:rPr lang="en-US"/>
              <a:t>                  FLOAT, REAL, DOUBLE PRECISION</a:t>
            </a:r>
          </a:p>
          <a:p>
            <a:pPr eaLnBrk="1" hangingPunct="1"/>
            <a:r>
              <a:rPr lang="en-US"/>
              <a:t>                  DECIMAL(i,j), NUMERIC(i,j)</a:t>
            </a:r>
          </a:p>
          <a:p>
            <a:pPr eaLnBrk="1" hangingPunct="1"/>
            <a:r>
              <a:rPr lang="en-US"/>
              <a:t>Character – CHAR(n), VARCHAR(n)</a:t>
            </a:r>
          </a:p>
          <a:p>
            <a:pPr eaLnBrk="1" hangingPunct="1"/>
            <a:r>
              <a:rPr lang="en-US"/>
              <a:t>Bit string – BIT(n), BIT VARYING(n)</a:t>
            </a:r>
          </a:p>
          <a:p>
            <a:pPr eaLnBrk="1" hangingPunct="1"/>
            <a:r>
              <a:rPr lang="en-US"/>
              <a:t>Boolean – TRUE, FALSE</a:t>
            </a:r>
          </a:p>
          <a:p>
            <a:pPr eaLnBrk="1" hangingPunct="1"/>
            <a:r>
              <a:rPr lang="en-US"/>
              <a:t>Other – DATE, TIME, TIMESTAMP</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97</a:t>
            </a:fld>
            <a:endParaRPr lang="en-US"/>
          </a:p>
        </p:txBody>
      </p:sp>
    </p:spTree>
  </p:cSld>
  <p:clrMapOvr>
    <a:masterClrMapping/>
  </p:clrMapOvr>
  <p:transition>
    <p:dissolv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t>DROP TABLE</a:t>
            </a:r>
          </a:p>
        </p:txBody>
      </p:sp>
      <p:sp>
        <p:nvSpPr>
          <p:cNvPr id="9220" name="Rectangle 5"/>
          <p:cNvSpPr>
            <a:spLocks noGrp="1" noChangeArrowheads="1"/>
          </p:cNvSpPr>
          <p:nvPr>
            <p:ph idx="1"/>
          </p:nvPr>
        </p:nvSpPr>
        <p:spPr/>
        <p:txBody>
          <a:bodyPr>
            <a:normAutofit lnSpcReduction="10000"/>
          </a:bodyPr>
          <a:lstStyle/>
          <a:p>
            <a:pPr eaLnBrk="1" hangingPunct="1"/>
            <a:r>
              <a:rPr lang="en-US"/>
              <a:t>Used to remove a relation (base table) and its definition</a:t>
            </a:r>
          </a:p>
          <a:p>
            <a:pPr eaLnBrk="1" hangingPunct="1"/>
            <a:r>
              <a:rPr lang="en-US"/>
              <a:t>The relation can no longer be used in queries, updates, or any other commands since its description no longer exists</a:t>
            </a:r>
          </a:p>
          <a:p>
            <a:pPr eaLnBrk="1" hangingPunct="1"/>
            <a:r>
              <a:rPr lang="en-US"/>
              <a:t>Example:</a:t>
            </a:r>
            <a:br>
              <a:rPr lang="en-US"/>
            </a:br>
            <a:r>
              <a:rPr lang="en-US" sz="3000" b="1">
                <a:solidFill>
                  <a:srgbClr val="990033"/>
                </a:solidFill>
                <a:latin typeface="Courier New" pitchFamily="71" charset="0"/>
              </a:rPr>
              <a:t>DROP TABLE  DEPENDENT;</a:t>
            </a:r>
          </a:p>
          <a:p>
            <a:pPr eaLnBrk="1" hangingPunct="1">
              <a:buFont typeface="Wingdings" pitchFamily="2" charset="2"/>
              <a:buNone/>
            </a:pPr>
            <a:r>
              <a:rPr lang="en-US" sz="3000" b="1">
                <a:solidFill>
                  <a:srgbClr val="990033"/>
                </a:solidFill>
                <a:latin typeface="Courier New" pitchFamily="71" charset="0"/>
              </a:rPr>
              <a:t>  DROP TABLE  DEPENDENT CASCADE; </a:t>
            </a:r>
            <a:br>
              <a:rPr lang="en-US" sz="3000" b="1">
                <a:solidFill>
                  <a:srgbClr val="990033"/>
                </a:solidFill>
                <a:latin typeface="Courier New" pitchFamily="71" charset="0"/>
              </a:rPr>
            </a:br>
            <a:r>
              <a:rPr lang="en-US" sz="3000" b="1">
                <a:solidFill>
                  <a:srgbClr val="990033"/>
                </a:solidFill>
                <a:latin typeface="Courier New" pitchFamily="71" charset="0"/>
              </a:rPr>
              <a:t> DROP TABLE  DEPT RESTRICT;</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98</a:t>
            </a:fld>
            <a:endParaRPr lang="en-US"/>
          </a:p>
        </p:txBody>
      </p:sp>
    </p:spTree>
  </p:cSld>
  <p:clrMapOvr>
    <a:masterClrMapping/>
  </p:clrMapOvr>
  <p:transition>
    <p:dissolv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eaLnBrk="1" hangingPunct="1"/>
            <a:r>
              <a:rPr lang="en-US"/>
              <a:t>ALTER TABLE</a:t>
            </a:r>
          </a:p>
        </p:txBody>
      </p:sp>
      <p:sp>
        <p:nvSpPr>
          <p:cNvPr id="10244" name="Rectangle 5"/>
          <p:cNvSpPr>
            <a:spLocks noGrp="1" noChangeArrowheads="1"/>
          </p:cNvSpPr>
          <p:nvPr>
            <p:ph idx="1"/>
          </p:nvPr>
        </p:nvSpPr>
        <p:spPr/>
        <p:txBody>
          <a:bodyPr>
            <a:normAutofit fontScale="92500" lnSpcReduction="10000"/>
          </a:bodyPr>
          <a:lstStyle/>
          <a:p>
            <a:pPr eaLnBrk="1" hangingPunct="1">
              <a:lnSpc>
                <a:spcPct val="80000"/>
              </a:lnSpc>
            </a:pPr>
            <a:r>
              <a:rPr lang="en-US"/>
              <a:t>Used to add an attribute to one of the base relations</a:t>
            </a:r>
          </a:p>
          <a:p>
            <a:pPr lvl="1" eaLnBrk="1" hangingPunct="1">
              <a:lnSpc>
                <a:spcPct val="80000"/>
              </a:lnSpc>
            </a:pPr>
            <a:r>
              <a:rPr lang="en-US" sz="2500"/>
              <a:t>The new attribute will have NULLs in all the tuples of the relation right after the command is executed; hence, the NOT NULL constraint is not allowed  for such an attribute</a:t>
            </a:r>
          </a:p>
          <a:p>
            <a:pPr eaLnBrk="1" hangingPunct="1">
              <a:lnSpc>
                <a:spcPct val="80000"/>
              </a:lnSpc>
            </a:pPr>
            <a:r>
              <a:rPr lang="en-US"/>
              <a:t>Example:</a:t>
            </a:r>
            <a:br>
              <a:rPr lang="en-US"/>
            </a:br>
            <a:r>
              <a:rPr lang="en-US" sz="2600" b="1">
                <a:solidFill>
                  <a:srgbClr val="990033"/>
                </a:solidFill>
                <a:latin typeface="Courier New" pitchFamily="71" charset="0"/>
              </a:rPr>
              <a:t>ALTER TABLE EMPLOYEE ADD JOB VARCHAR(12);</a:t>
            </a:r>
            <a:br>
              <a:rPr lang="en-US" sz="2600" b="1">
                <a:solidFill>
                  <a:srgbClr val="990033"/>
                </a:solidFill>
                <a:latin typeface="Courier New" pitchFamily="71" charset="0"/>
              </a:rPr>
            </a:br>
            <a:endParaRPr lang="en-US" sz="2600" b="1">
              <a:solidFill>
                <a:srgbClr val="990033"/>
              </a:solidFill>
              <a:latin typeface="Courier New" pitchFamily="71" charset="0"/>
            </a:endParaRPr>
          </a:p>
          <a:p>
            <a:pPr eaLnBrk="1" hangingPunct="1">
              <a:lnSpc>
                <a:spcPct val="80000"/>
              </a:lnSpc>
            </a:pPr>
            <a:r>
              <a:rPr lang="en-US"/>
              <a:t>The database users must still enter a value for the new attribute JOB for each EMPLOYEE tuple.</a:t>
            </a:r>
          </a:p>
          <a:p>
            <a:pPr lvl="1" eaLnBrk="1" hangingPunct="1">
              <a:lnSpc>
                <a:spcPct val="80000"/>
              </a:lnSpc>
            </a:pPr>
            <a:r>
              <a:rPr lang="en-US" sz="2500"/>
              <a:t>This can be done using the UPDATE command.</a:t>
            </a:r>
          </a:p>
        </p:txBody>
      </p:sp>
      <p:sp>
        <p:nvSpPr>
          <p:cNvPr id="6" name="Footer Placeholder 5"/>
          <p:cNvSpPr>
            <a:spLocks noGrp="1"/>
          </p:cNvSpPr>
          <p:nvPr>
            <p:ph type="ftr" sz="quarter" idx="11"/>
          </p:nvPr>
        </p:nvSpPr>
        <p:spPr/>
        <p:txBody>
          <a:bodyPr/>
          <a:lstStyle/>
          <a:p>
            <a:r>
              <a:rPr lang="en-US"/>
              <a:t>DEPT OF CSE,AIET,MIJAR</a:t>
            </a:r>
          </a:p>
        </p:txBody>
      </p:sp>
      <p:sp>
        <p:nvSpPr>
          <p:cNvPr id="5" name="Slide Number Placeholder 4"/>
          <p:cNvSpPr>
            <a:spLocks noGrp="1"/>
          </p:cNvSpPr>
          <p:nvPr>
            <p:ph type="sldNum" sz="quarter" idx="12"/>
          </p:nvPr>
        </p:nvSpPr>
        <p:spPr/>
        <p:txBody>
          <a:bodyPr>
            <a:normAutofit/>
          </a:bodyPr>
          <a:lstStyle/>
          <a:p>
            <a:fld id="{B6F15528-21DE-4FAA-801E-634DDDAF4B2B}" type="slidenum">
              <a:rPr lang="en-US" smtClean="0"/>
              <a:pPr/>
              <a:t>99</a:t>
            </a:fld>
            <a:endParaRPr lang="en-US"/>
          </a:p>
        </p:txBody>
      </p:sp>
    </p:spTree>
  </p:cSld>
  <p:clrMapOvr>
    <a:masterClrMapping/>
  </p:clrMapOvr>
  <p:transition>
    <p:dissolv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Manju PPT Format for DBMS</Template>
  <TotalTime>1910</TotalTime>
  <Words>14911</Words>
  <Application>Microsoft Office PowerPoint</Application>
  <PresentationFormat>On-screen Show (4:3)</PresentationFormat>
  <Paragraphs>1433</Paragraphs>
  <Slides>169</Slides>
  <Notes>130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169</vt:i4>
      </vt:variant>
    </vt:vector>
  </HeadingPairs>
  <TitlesOfParts>
    <vt:vector size="183" baseType="lpstr">
      <vt:lpstr>Arial</vt:lpstr>
      <vt:lpstr>Book Antiqua</vt:lpstr>
      <vt:lpstr>Calibri</vt:lpstr>
      <vt:lpstr>Courier New</vt:lpstr>
      <vt:lpstr>Lucida Sans</vt:lpstr>
      <vt:lpstr>Symbol</vt:lpstr>
      <vt:lpstr>Times New Roman</vt:lpstr>
      <vt:lpstr>Trebuchet MS</vt:lpstr>
      <vt:lpstr>Wingdings</vt:lpstr>
      <vt:lpstr>Wingdings 2</vt:lpstr>
      <vt:lpstr>Wingdings 3</vt:lpstr>
      <vt:lpstr>Concourse</vt:lpstr>
      <vt:lpstr>Custom Design</vt:lpstr>
      <vt:lpstr>Facet</vt:lpstr>
      <vt:lpstr>Relational Model Concepts</vt:lpstr>
      <vt:lpstr>Informal Definitions</vt:lpstr>
      <vt:lpstr>Domains, Attributes, Tuples and Relations</vt:lpstr>
      <vt:lpstr>Contd…</vt:lpstr>
      <vt:lpstr>Mathematical Definition</vt:lpstr>
      <vt:lpstr>Example…</vt:lpstr>
      <vt:lpstr>Characteristics of Relations</vt:lpstr>
      <vt:lpstr>Ordering of Tuples in a Relation</vt:lpstr>
      <vt:lpstr>Ordering of values within a tuple and an Alternative definition of a relation</vt:lpstr>
      <vt:lpstr>Values and NULLs in the Tuples</vt:lpstr>
      <vt:lpstr>Interpretation (Meaning) of a Relation</vt:lpstr>
      <vt:lpstr>Example…</vt:lpstr>
      <vt:lpstr>Relational Model Notations</vt:lpstr>
      <vt:lpstr>Relational Model Constraints and Relational Database Schemas</vt:lpstr>
      <vt:lpstr>Constraints in the Relational Model</vt:lpstr>
      <vt:lpstr>Domain Constraints</vt:lpstr>
      <vt:lpstr>Key Constraints and Constraints on NULL values</vt:lpstr>
      <vt:lpstr>Relational Databases and Relational Database Schemas</vt:lpstr>
      <vt:lpstr>Entity Integrity Constraints</vt:lpstr>
      <vt:lpstr>Referential Integrity Constraints</vt:lpstr>
      <vt:lpstr>Foreign Key</vt:lpstr>
      <vt:lpstr>Update Operations and Dealing with Constraint Violations</vt:lpstr>
      <vt:lpstr>The Insert Operation</vt:lpstr>
      <vt:lpstr>Example…</vt:lpstr>
      <vt:lpstr>The Delete Operation</vt:lpstr>
      <vt:lpstr>The Update Operation</vt:lpstr>
      <vt:lpstr>The Transaction Concept</vt:lpstr>
      <vt:lpstr>Relational Algebra Overview</vt:lpstr>
      <vt:lpstr>Relational Algebra Overview (continued)</vt:lpstr>
      <vt:lpstr>Relational Algebra Overview</vt:lpstr>
      <vt:lpstr>Database State for COMPANY</vt:lpstr>
      <vt:lpstr>Unary Relational Operations: SELECT</vt:lpstr>
      <vt:lpstr>Unary Relational Operations: SELECT</vt:lpstr>
      <vt:lpstr>Unary Relational Operations: SELECT (contd.)</vt:lpstr>
      <vt:lpstr>The following query results refer to this database state</vt:lpstr>
      <vt:lpstr>Unary Relational Operations: PROJECT</vt:lpstr>
      <vt:lpstr>Unary Relational Operations: PROJECT (cont.)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Example of applying multiple operations and RENAME</vt:lpstr>
      <vt:lpstr>Relational Algebra Operations from Set Theory: UNION </vt:lpstr>
      <vt:lpstr>Relational Algebra Operations from Set Theory: UNION </vt:lpstr>
      <vt:lpstr>Example of the result of a UNION operation</vt:lpstr>
      <vt:lpstr>Relational Algebra Operations from Set Theory </vt:lpstr>
      <vt:lpstr>Relational Algebra Operations from Set Theory: INTERSECTION</vt:lpstr>
      <vt:lpstr>Relational Algebra Operations from Set Theory: SET DIFFERENCE (cont.) </vt:lpstr>
      <vt:lpstr>Example to illustrate the result of UNION, INTERSECT, and DIFFERENCE</vt:lpstr>
      <vt:lpstr>Some properties of UNION, INTERSECT, and DIFFERENCE</vt:lpstr>
      <vt:lpstr>Relational Algebra Operations from Set Theory: CARTESIAN PRODUCT</vt:lpstr>
      <vt:lpstr>Relational Algebra Operations from Set Theory: CARTESIAN PRODUCT (cont.)</vt:lpstr>
      <vt:lpstr>Relational Algebra Operations from Set Theory: CARTESIAN PRODUCT (cont.)</vt:lpstr>
      <vt:lpstr>Example of applying CARTESIAN PRODUCT</vt:lpstr>
      <vt:lpstr>Binary Relational Operations: JOIN</vt:lpstr>
      <vt:lpstr>Binary Relational Operations: JOIN (cont.)</vt:lpstr>
      <vt:lpstr>Example of applying the JOIN operation</vt:lpstr>
      <vt:lpstr>Some properties of JOIN</vt:lpstr>
      <vt:lpstr>Some properties of JOIN</vt:lpstr>
      <vt:lpstr>Binary Relational Operations: EQUIJOIN</vt:lpstr>
      <vt:lpstr>Binary Relational Operations:  NATURAL JOIN Operation</vt:lpstr>
      <vt:lpstr>Binary Relational Operations NATURAL JOIN (contd.)</vt:lpstr>
      <vt:lpstr>Example of NATURAL JOIN operation</vt:lpstr>
      <vt:lpstr>Complete Set of Relational Operations</vt:lpstr>
      <vt:lpstr>PowerPoint Presentation</vt:lpstr>
      <vt:lpstr>Binary Relational Operations: DIVISION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Illustrating aggregate functions and grouping</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Additional Relational Operations (cont.)</vt:lpstr>
      <vt:lpstr>Examples of Queries in Relational Algebra</vt:lpstr>
      <vt:lpstr>Relational Database Design Using ER – to – Relational Mapping</vt:lpstr>
      <vt:lpstr>Mapping of Regular Entity Types</vt:lpstr>
      <vt:lpstr>Mapping of Weak Entity Types</vt:lpstr>
      <vt:lpstr>Mapping of Binary 1:1 Relationship Types</vt:lpstr>
      <vt:lpstr>Mapping of Binary 1:N Relationship Types</vt:lpstr>
      <vt:lpstr>Mapping of Binary M:N Relationship Types</vt:lpstr>
      <vt:lpstr>Mapping of Multivalued Attributes</vt:lpstr>
      <vt:lpstr>Mapping of N – ary Relationship Types</vt:lpstr>
      <vt:lpstr>Data Definition, Constraints, and Schema Changes</vt:lpstr>
      <vt:lpstr>CREATE TABLE</vt:lpstr>
      <vt:lpstr>CREATE TABLE</vt:lpstr>
      <vt:lpstr>DATA TYPES</vt:lpstr>
      <vt:lpstr>DROP TABLE</vt:lpstr>
      <vt:lpstr>ALTER TABLE</vt:lpstr>
      <vt:lpstr>PowerPoint Presentation</vt:lpstr>
      <vt:lpstr>Features Added in SQL2 and SQL-99</vt:lpstr>
      <vt:lpstr>CREATE SCHEMA</vt:lpstr>
      <vt:lpstr>REFERENTIAL INTEGRITY OPTIONS</vt:lpstr>
      <vt:lpstr>REFERENTIAL INTEGRITY OPTIONS (continued)</vt:lpstr>
      <vt:lpstr>Constraints</vt:lpstr>
      <vt:lpstr>Additional Data Types in SQL2 and SQL-99</vt:lpstr>
      <vt:lpstr>Additional Data Types in SQL2 and SQL-99 (contd.)</vt:lpstr>
      <vt:lpstr>Retrieval Queries in SQL</vt:lpstr>
      <vt:lpstr>Retrieval Queries in SQL (contd.)</vt:lpstr>
      <vt:lpstr>Retrieval Queries in SQL (contd.)</vt:lpstr>
      <vt:lpstr>Relational Database Schema--Figure 5.5  </vt:lpstr>
      <vt:lpstr>Populated Database--Fig.5.6</vt:lpstr>
      <vt:lpstr>Simple SQL Queries</vt:lpstr>
      <vt:lpstr>Simple SQL Queries (contd.)</vt:lpstr>
      <vt:lpstr>Simple SQL Queries (contd.)</vt:lpstr>
      <vt:lpstr>Simple SQL Queries (contd.)</vt:lpstr>
      <vt:lpstr>Aliases, * and DISTINCT, Empty WHERE-clause</vt:lpstr>
      <vt:lpstr>ALIASES</vt:lpstr>
      <vt:lpstr>ALIASES (contd.)</vt:lpstr>
      <vt:lpstr>UNSPECIFIED  WHERE-clause</vt:lpstr>
      <vt:lpstr>UNSPECIFIED  WHERE-clause (contd.)</vt:lpstr>
      <vt:lpstr>USE OF *</vt:lpstr>
      <vt:lpstr>USE OF DISTINCT</vt:lpstr>
      <vt:lpstr>SET OPERATIONS</vt:lpstr>
      <vt:lpstr>SET OPERATIONS (contd.) </vt:lpstr>
      <vt:lpstr>NESTING OF QUERIES</vt:lpstr>
      <vt:lpstr>NESTING OF QUERIES (contd.)</vt:lpstr>
      <vt:lpstr>CORRELATED NESTED QUERIES</vt:lpstr>
      <vt:lpstr>CORRELATED NESTED QUERIES (contd.)</vt:lpstr>
      <vt:lpstr>CORRELATED NESTED QUERIES (contd.)</vt:lpstr>
      <vt:lpstr>CORRELATED NESTED QUERIES (contd.)</vt:lpstr>
      <vt:lpstr>CORRELATED NESTED QUERIES (contd.)</vt:lpstr>
      <vt:lpstr>THE EXISTS FUNCTION</vt:lpstr>
      <vt:lpstr>THE EXISTS FUNCTION (contd.)</vt:lpstr>
      <vt:lpstr>THE EXISTS FUNCTION (contd.)</vt:lpstr>
      <vt:lpstr>EXPLICIT SETS</vt:lpstr>
      <vt:lpstr>NULLS IN SQL QUERIES</vt:lpstr>
      <vt:lpstr>Joined Relations Feature  in SQL2</vt:lpstr>
      <vt:lpstr>Joined Relations Feature  in SQL2 (contd.)</vt:lpstr>
      <vt:lpstr>Joined Relations Feature  in SQL2 (contd.)</vt:lpstr>
      <vt:lpstr>Joined Relations Feature  in SQL2 (contd.)</vt:lpstr>
      <vt:lpstr>AGGREGATE FUNCTIONS</vt:lpstr>
      <vt:lpstr>AGGREGATE FUNCTIONS (contd.)</vt:lpstr>
      <vt:lpstr>AGGREGATE FUNCTIONS (contd.)</vt:lpstr>
      <vt:lpstr>GROUPING</vt:lpstr>
      <vt:lpstr>GROUPING (contd.)</vt:lpstr>
      <vt:lpstr>GROUPING (contd.)</vt:lpstr>
      <vt:lpstr>THE HAVING-CLAUSE</vt:lpstr>
      <vt:lpstr>THE HAVING-CLAUSE (contd.)</vt:lpstr>
      <vt:lpstr>SUBSTRING COMPARISON</vt:lpstr>
      <vt:lpstr>SUBSTRING COMPARISON (contd.)</vt:lpstr>
      <vt:lpstr>SUBSTRING COMPARISON (contd.)</vt:lpstr>
      <vt:lpstr>ARITHMETIC OPERATIONS</vt:lpstr>
      <vt:lpstr>ORDER BY</vt:lpstr>
      <vt:lpstr>ORDER BY (contd.)</vt:lpstr>
      <vt:lpstr>Summary of SQL Queries</vt:lpstr>
      <vt:lpstr>Summary of SQL Queries (contd.)</vt:lpstr>
      <vt:lpstr>Specifying Updates in SQL</vt:lpstr>
      <vt:lpstr>INSERT</vt:lpstr>
      <vt:lpstr>INSERT (contd.)</vt:lpstr>
      <vt:lpstr>INSERT (contd.)</vt:lpstr>
      <vt:lpstr>INSERT (contd.)</vt:lpstr>
      <vt:lpstr>INSERT (contd.)</vt:lpstr>
      <vt:lpstr>DELETE</vt:lpstr>
      <vt:lpstr>DELETE (contd.)</vt:lpstr>
      <vt:lpstr>UPDATE</vt:lpstr>
      <vt:lpstr>UPDATE (contd.)</vt:lpstr>
      <vt:lpstr>UPDATE (contd.)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 RELATIONAL MODEL, RELATIONAL ALGEBRA, SQL</dc:title>
  <dc:creator>Manjunatha A S</dc:creator>
  <cp:lastModifiedBy>Shruthi Shetty J</cp:lastModifiedBy>
  <cp:revision>70</cp:revision>
  <dcterms:created xsi:type="dcterms:W3CDTF">2006-08-16T00:00:00Z</dcterms:created>
  <dcterms:modified xsi:type="dcterms:W3CDTF">2023-05-31T04:53:25Z</dcterms:modified>
</cp:coreProperties>
</file>