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  <p:sldMasterId id="2147483721" r:id="rId3"/>
  </p:sldMasterIdLst>
  <p:notesMasterIdLst>
    <p:notesMasterId r:id="rId86"/>
  </p:notesMasterIdLst>
  <p:sldIdLst>
    <p:sldId id="353" r:id="rId4"/>
    <p:sldId id="438" r:id="rId5"/>
    <p:sldId id="354" r:id="rId6"/>
    <p:sldId id="355" r:id="rId7"/>
    <p:sldId id="439" r:id="rId8"/>
    <p:sldId id="356" r:id="rId9"/>
    <p:sldId id="365" r:id="rId10"/>
    <p:sldId id="366" r:id="rId11"/>
    <p:sldId id="357" r:id="rId12"/>
    <p:sldId id="358" r:id="rId13"/>
    <p:sldId id="362" r:id="rId14"/>
    <p:sldId id="363" r:id="rId15"/>
    <p:sldId id="364" r:id="rId16"/>
    <p:sldId id="367" r:id="rId17"/>
    <p:sldId id="368" r:id="rId18"/>
    <p:sldId id="369" r:id="rId19"/>
    <p:sldId id="370" r:id="rId20"/>
    <p:sldId id="371" r:id="rId21"/>
    <p:sldId id="372" r:id="rId22"/>
    <p:sldId id="373" r:id="rId23"/>
    <p:sldId id="374" r:id="rId24"/>
    <p:sldId id="375" r:id="rId25"/>
    <p:sldId id="376" r:id="rId26"/>
    <p:sldId id="377" r:id="rId27"/>
    <p:sldId id="378" r:id="rId28"/>
    <p:sldId id="379" r:id="rId29"/>
    <p:sldId id="380" r:id="rId30"/>
    <p:sldId id="381" r:id="rId31"/>
    <p:sldId id="382" r:id="rId32"/>
    <p:sldId id="383" r:id="rId33"/>
    <p:sldId id="384" r:id="rId34"/>
    <p:sldId id="440" r:id="rId35"/>
    <p:sldId id="441" r:id="rId36"/>
    <p:sldId id="442" r:id="rId37"/>
    <p:sldId id="443" r:id="rId38"/>
    <p:sldId id="444" r:id="rId39"/>
    <p:sldId id="446" r:id="rId40"/>
    <p:sldId id="447" r:id="rId41"/>
    <p:sldId id="448" r:id="rId42"/>
    <p:sldId id="385" r:id="rId43"/>
    <p:sldId id="386" r:id="rId44"/>
    <p:sldId id="401" r:id="rId45"/>
    <p:sldId id="402" r:id="rId46"/>
    <p:sldId id="403" r:id="rId47"/>
    <p:sldId id="387" r:id="rId48"/>
    <p:sldId id="389" r:id="rId49"/>
    <p:sldId id="390" r:id="rId50"/>
    <p:sldId id="391" r:id="rId51"/>
    <p:sldId id="392" r:id="rId52"/>
    <p:sldId id="393" r:id="rId53"/>
    <p:sldId id="394" r:id="rId54"/>
    <p:sldId id="395" r:id="rId55"/>
    <p:sldId id="396" r:id="rId56"/>
    <p:sldId id="397" r:id="rId57"/>
    <p:sldId id="398" r:id="rId58"/>
    <p:sldId id="399" r:id="rId59"/>
    <p:sldId id="400" r:id="rId60"/>
    <p:sldId id="404" r:id="rId61"/>
    <p:sldId id="405" r:id="rId62"/>
    <p:sldId id="406" r:id="rId63"/>
    <p:sldId id="407" r:id="rId64"/>
    <p:sldId id="408" r:id="rId65"/>
    <p:sldId id="409" r:id="rId66"/>
    <p:sldId id="410" r:id="rId67"/>
    <p:sldId id="411" r:id="rId68"/>
    <p:sldId id="412" r:id="rId69"/>
    <p:sldId id="413" r:id="rId70"/>
    <p:sldId id="414" r:id="rId71"/>
    <p:sldId id="415" r:id="rId72"/>
    <p:sldId id="416" r:id="rId73"/>
    <p:sldId id="417" r:id="rId74"/>
    <p:sldId id="418" r:id="rId75"/>
    <p:sldId id="419" r:id="rId76"/>
    <p:sldId id="420" r:id="rId77"/>
    <p:sldId id="421" r:id="rId78"/>
    <p:sldId id="422" r:id="rId79"/>
    <p:sldId id="423" r:id="rId80"/>
    <p:sldId id="424" r:id="rId81"/>
    <p:sldId id="425" r:id="rId82"/>
    <p:sldId id="426" r:id="rId83"/>
    <p:sldId id="427" r:id="rId84"/>
    <p:sldId id="437" r:id="rId8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3.xml"/><Relationship Id="rId21" Type="http://schemas.openxmlformats.org/officeDocument/2006/relationships/slide" Target="slides/slide18.xml"/><Relationship Id="rId42" Type="http://schemas.openxmlformats.org/officeDocument/2006/relationships/slide" Target="slides/slide39.xml"/><Relationship Id="rId47" Type="http://schemas.openxmlformats.org/officeDocument/2006/relationships/slide" Target="slides/slide44.xml"/><Relationship Id="rId63" Type="http://schemas.openxmlformats.org/officeDocument/2006/relationships/slide" Target="slides/slide60.xml"/><Relationship Id="rId68" Type="http://schemas.openxmlformats.org/officeDocument/2006/relationships/slide" Target="slides/slide65.xml"/><Relationship Id="rId84" Type="http://schemas.openxmlformats.org/officeDocument/2006/relationships/slide" Target="slides/slide81.xml"/><Relationship Id="rId89" Type="http://schemas.openxmlformats.org/officeDocument/2006/relationships/theme" Target="theme/theme1.xml"/><Relationship Id="rId16" Type="http://schemas.openxmlformats.org/officeDocument/2006/relationships/slide" Target="slides/slide13.xml"/><Relationship Id="rId11" Type="http://schemas.openxmlformats.org/officeDocument/2006/relationships/slide" Target="slides/slide8.xml"/><Relationship Id="rId32" Type="http://schemas.openxmlformats.org/officeDocument/2006/relationships/slide" Target="slides/slide29.xml"/><Relationship Id="rId37" Type="http://schemas.openxmlformats.org/officeDocument/2006/relationships/slide" Target="slides/slide34.xml"/><Relationship Id="rId53" Type="http://schemas.openxmlformats.org/officeDocument/2006/relationships/slide" Target="slides/slide50.xml"/><Relationship Id="rId58" Type="http://schemas.openxmlformats.org/officeDocument/2006/relationships/slide" Target="slides/slide55.xml"/><Relationship Id="rId74" Type="http://schemas.openxmlformats.org/officeDocument/2006/relationships/slide" Target="slides/slide71.xml"/><Relationship Id="rId79" Type="http://schemas.openxmlformats.org/officeDocument/2006/relationships/slide" Target="slides/slide76.xml"/><Relationship Id="rId5" Type="http://schemas.openxmlformats.org/officeDocument/2006/relationships/slide" Target="slides/slide2.xml"/><Relationship Id="rId90" Type="http://schemas.openxmlformats.org/officeDocument/2006/relationships/tableStyles" Target="tableStyles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slide" Target="slides/slide27.xml"/><Relationship Id="rId35" Type="http://schemas.openxmlformats.org/officeDocument/2006/relationships/slide" Target="slides/slide32.xml"/><Relationship Id="rId43" Type="http://schemas.openxmlformats.org/officeDocument/2006/relationships/slide" Target="slides/slide40.xml"/><Relationship Id="rId48" Type="http://schemas.openxmlformats.org/officeDocument/2006/relationships/slide" Target="slides/slide45.xml"/><Relationship Id="rId56" Type="http://schemas.openxmlformats.org/officeDocument/2006/relationships/slide" Target="slides/slide53.xml"/><Relationship Id="rId64" Type="http://schemas.openxmlformats.org/officeDocument/2006/relationships/slide" Target="slides/slide61.xml"/><Relationship Id="rId69" Type="http://schemas.openxmlformats.org/officeDocument/2006/relationships/slide" Target="slides/slide66.xml"/><Relationship Id="rId77" Type="http://schemas.openxmlformats.org/officeDocument/2006/relationships/slide" Target="slides/slide74.xml"/><Relationship Id="rId8" Type="http://schemas.openxmlformats.org/officeDocument/2006/relationships/slide" Target="slides/slide5.xml"/><Relationship Id="rId51" Type="http://schemas.openxmlformats.org/officeDocument/2006/relationships/slide" Target="slides/slide48.xml"/><Relationship Id="rId72" Type="http://schemas.openxmlformats.org/officeDocument/2006/relationships/slide" Target="slides/slide69.xml"/><Relationship Id="rId80" Type="http://schemas.openxmlformats.org/officeDocument/2006/relationships/slide" Target="slides/slide77.xml"/><Relationship Id="rId85" Type="http://schemas.openxmlformats.org/officeDocument/2006/relationships/slide" Target="slides/slide82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slide" Target="slides/slide30.xml"/><Relationship Id="rId38" Type="http://schemas.openxmlformats.org/officeDocument/2006/relationships/slide" Target="slides/slide35.xml"/><Relationship Id="rId46" Type="http://schemas.openxmlformats.org/officeDocument/2006/relationships/slide" Target="slides/slide43.xml"/><Relationship Id="rId59" Type="http://schemas.openxmlformats.org/officeDocument/2006/relationships/slide" Target="slides/slide56.xml"/><Relationship Id="rId67" Type="http://schemas.openxmlformats.org/officeDocument/2006/relationships/slide" Target="slides/slide64.xml"/><Relationship Id="rId20" Type="http://schemas.openxmlformats.org/officeDocument/2006/relationships/slide" Target="slides/slide17.xml"/><Relationship Id="rId41" Type="http://schemas.openxmlformats.org/officeDocument/2006/relationships/slide" Target="slides/slide38.xml"/><Relationship Id="rId54" Type="http://schemas.openxmlformats.org/officeDocument/2006/relationships/slide" Target="slides/slide51.xml"/><Relationship Id="rId62" Type="http://schemas.openxmlformats.org/officeDocument/2006/relationships/slide" Target="slides/slide59.xml"/><Relationship Id="rId70" Type="http://schemas.openxmlformats.org/officeDocument/2006/relationships/slide" Target="slides/slide67.xml"/><Relationship Id="rId75" Type="http://schemas.openxmlformats.org/officeDocument/2006/relationships/slide" Target="slides/slide72.xml"/><Relationship Id="rId83" Type="http://schemas.openxmlformats.org/officeDocument/2006/relationships/slide" Target="slides/slide80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slide" Target="slides/slide25.xml"/><Relationship Id="rId36" Type="http://schemas.openxmlformats.org/officeDocument/2006/relationships/slide" Target="slides/slide33.xml"/><Relationship Id="rId49" Type="http://schemas.openxmlformats.org/officeDocument/2006/relationships/slide" Target="slides/slide46.xml"/><Relationship Id="rId57" Type="http://schemas.openxmlformats.org/officeDocument/2006/relationships/slide" Target="slides/slide54.xml"/><Relationship Id="rId10" Type="http://schemas.openxmlformats.org/officeDocument/2006/relationships/slide" Target="slides/slide7.xml"/><Relationship Id="rId31" Type="http://schemas.openxmlformats.org/officeDocument/2006/relationships/slide" Target="slides/slide28.xml"/><Relationship Id="rId44" Type="http://schemas.openxmlformats.org/officeDocument/2006/relationships/slide" Target="slides/slide41.xml"/><Relationship Id="rId52" Type="http://schemas.openxmlformats.org/officeDocument/2006/relationships/slide" Target="slides/slide49.xml"/><Relationship Id="rId60" Type="http://schemas.openxmlformats.org/officeDocument/2006/relationships/slide" Target="slides/slide57.xml"/><Relationship Id="rId65" Type="http://schemas.openxmlformats.org/officeDocument/2006/relationships/slide" Target="slides/slide62.xml"/><Relationship Id="rId73" Type="http://schemas.openxmlformats.org/officeDocument/2006/relationships/slide" Target="slides/slide70.xml"/><Relationship Id="rId78" Type="http://schemas.openxmlformats.org/officeDocument/2006/relationships/slide" Target="slides/slide75.xml"/><Relationship Id="rId81" Type="http://schemas.openxmlformats.org/officeDocument/2006/relationships/slide" Target="slides/slide78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9" Type="http://schemas.openxmlformats.org/officeDocument/2006/relationships/slide" Target="slides/slide36.xml"/><Relationship Id="rId34" Type="http://schemas.openxmlformats.org/officeDocument/2006/relationships/slide" Target="slides/slide31.xml"/><Relationship Id="rId50" Type="http://schemas.openxmlformats.org/officeDocument/2006/relationships/slide" Target="slides/slide47.xml"/><Relationship Id="rId55" Type="http://schemas.openxmlformats.org/officeDocument/2006/relationships/slide" Target="slides/slide52.xml"/><Relationship Id="rId76" Type="http://schemas.openxmlformats.org/officeDocument/2006/relationships/slide" Target="slides/slide73.xml"/><Relationship Id="rId7" Type="http://schemas.openxmlformats.org/officeDocument/2006/relationships/slide" Target="slides/slide4.xml"/><Relationship Id="rId71" Type="http://schemas.openxmlformats.org/officeDocument/2006/relationships/slide" Target="slides/slide68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6.xml"/><Relationship Id="rId24" Type="http://schemas.openxmlformats.org/officeDocument/2006/relationships/slide" Target="slides/slide21.xml"/><Relationship Id="rId40" Type="http://schemas.openxmlformats.org/officeDocument/2006/relationships/slide" Target="slides/slide37.xml"/><Relationship Id="rId45" Type="http://schemas.openxmlformats.org/officeDocument/2006/relationships/slide" Target="slides/slide42.xml"/><Relationship Id="rId66" Type="http://schemas.openxmlformats.org/officeDocument/2006/relationships/slide" Target="slides/slide63.xml"/><Relationship Id="rId87" Type="http://schemas.openxmlformats.org/officeDocument/2006/relationships/presProps" Target="presProps.xml"/><Relationship Id="rId61" Type="http://schemas.openxmlformats.org/officeDocument/2006/relationships/slide" Target="slides/slide58.xml"/><Relationship Id="rId82" Type="http://schemas.openxmlformats.org/officeDocument/2006/relationships/slide" Target="slides/slide79.xml"/><Relationship Id="rId19" Type="http://schemas.openxmlformats.org/officeDocument/2006/relationships/slide" Target="slides/slide1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B68C70-67D0-4074-940C-EF6473263E72}" type="datetimeFigureOut">
              <a:rPr lang="en-US" smtClean="0"/>
              <a:pPr/>
              <a:t>6/21/2023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025AC-DB57-4545-9843-741B52998D8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5864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2C48E5C-5684-45ED-BB12-B02062AC900D}" type="slidenum">
              <a:rPr lang="en-CA"/>
              <a:pPr/>
              <a:t>1</a:t>
            </a:fld>
            <a:endParaRPr lang="en-CA"/>
          </a:p>
        </p:txBody>
      </p:sp>
      <p:sp>
        <p:nvSpPr>
          <p:cNvPr id="860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0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533991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5AA6444-E54E-47C2-93E1-129D28E7FE45}" type="slidenum">
              <a:rPr lang="en-CA"/>
              <a:pPr/>
              <a:t>14</a:t>
            </a:fld>
            <a:endParaRPr lang="en-CA"/>
          </a:p>
        </p:txBody>
      </p:sp>
      <p:sp>
        <p:nvSpPr>
          <p:cNvPr id="972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72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78923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765B5C5-FA3D-4859-95D5-ECD4367FCFBB}" type="slidenum">
              <a:rPr lang="en-CA"/>
              <a:pPr/>
              <a:t>15</a:t>
            </a:fld>
            <a:endParaRPr lang="en-CA"/>
          </a:p>
        </p:txBody>
      </p:sp>
      <p:sp>
        <p:nvSpPr>
          <p:cNvPr id="983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25795923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19E4559-B560-4C15-A1CA-66F93B344A2E}" type="slidenum">
              <a:rPr lang="en-CA"/>
              <a:pPr/>
              <a:t>16</a:t>
            </a:fld>
            <a:endParaRPr lang="en-CA"/>
          </a:p>
        </p:txBody>
      </p:sp>
      <p:sp>
        <p:nvSpPr>
          <p:cNvPr id="993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93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772758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EA8D408-C701-4213-9589-C8773BA4A125}" type="slidenum">
              <a:rPr lang="en-CA"/>
              <a:pPr/>
              <a:t>17</a:t>
            </a:fld>
            <a:endParaRPr lang="en-CA"/>
          </a:p>
        </p:txBody>
      </p:sp>
      <p:sp>
        <p:nvSpPr>
          <p:cNvPr id="1003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687292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350FE6-E51F-4F41-89F3-1A054462E123}" type="slidenum">
              <a:rPr lang="en-CA"/>
              <a:pPr/>
              <a:t>18</a:t>
            </a:fld>
            <a:endParaRPr lang="en-CA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59760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53E8D21-C110-466E-B3B6-06D606BE39AF}" type="slidenum">
              <a:rPr lang="en-CA"/>
              <a:pPr/>
              <a:t>19</a:t>
            </a:fld>
            <a:endParaRPr lang="en-CA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64355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2F25743-4A4B-4443-9ED3-69481AFBA7F9}" type="slidenum">
              <a:rPr lang="en-CA"/>
              <a:pPr/>
              <a:t>20</a:t>
            </a:fld>
            <a:endParaRPr lang="en-CA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0903850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9EEB65-7758-49DB-BB4D-2E470B0806E5}" type="slidenum">
              <a:rPr lang="en-CA"/>
              <a:pPr/>
              <a:t>21</a:t>
            </a:fld>
            <a:endParaRPr lang="en-CA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50341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AF6D119-C4E2-4E0C-B4C7-2A3D55935EC9}" type="slidenum">
              <a:rPr lang="en-CA"/>
              <a:pPr/>
              <a:t>22</a:t>
            </a:fld>
            <a:endParaRPr lang="en-CA"/>
          </a:p>
        </p:txBody>
      </p:sp>
      <p:sp>
        <p:nvSpPr>
          <p:cNvPr id="1054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54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9365428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2F0F238-BDBF-4298-8296-C90EE49B8A5B}" type="slidenum">
              <a:rPr lang="en-CA"/>
              <a:pPr/>
              <a:t>23</a:t>
            </a:fld>
            <a:endParaRPr lang="en-CA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127393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8B832EF-C3EE-488D-9AE4-E84928ACC7E1}" type="slidenum">
              <a:rPr lang="en-CA"/>
              <a:pPr/>
              <a:t>3</a:t>
            </a:fld>
            <a:endParaRPr lang="en-CA"/>
          </a:p>
        </p:txBody>
      </p:sp>
      <p:sp>
        <p:nvSpPr>
          <p:cNvPr id="870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70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431767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68944C9-5722-44C4-81DE-1E3DC0B4FCA5}" type="slidenum">
              <a:rPr lang="en-CA"/>
              <a:pPr/>
              <a:t>24</a:t>
            </a:fld>
            <a:endParaRPr lang="en-CA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3493176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7B1F59-A280-4DAD-96B2-A287E1156C58}" type="slidenum">
              <a:rPr lang="en-CA"/>
              <a:pPr/>
              <a:t>25</a:t>
            </a:fld>
            <a:endParaRPr lang="en-CA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8532755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066BA3B-7374-471E-B860-DBD5CCDD7B42}" type="slidenum">
              <a:rPr lang="en-CA"/>
              <a:pPr/>
              <a:t>26</a:t>
            </a:fld>
            <a:endParaRPr lang="en-CA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4887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6F000A4-8136-4F89-AF54-A1E2074CDBBC}" type="slidenum">
              <a:rPr lang="en-CA"/>
              <a:pPr/>
              <a:t>27</a:t>
            </a:fld>
            <a:endParaRPr lang="en-CA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09539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60543A-4244-4A8D-9BC7-8904A4DA7AD1}" type="slidenum">
              <a:rPr lang="en-CA"/>
              <a:pPr/>
              <a:t>28</a:t>
            </a:fld>
            <a:endParaRPr lang="en-CA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72938095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DEA43B-43A6-4BB6-AC02-8675D7F7356D}" type="slidenum">
              <a:rPr lang="en-CA"/>
              <a:pPr/>
              <a:t>29</a:t>
            </a:fld>
            <a:endParaRPr lang="en-CA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546158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B1E2F7B-963E-4670-AF85-D09501DD484E}" type="slidenum">
              <a:rPr lang="en-CA"/>
              <a:pPr/>
              <a:t>30</a:t>
            </a:fld>
            <a:endParaRPr lang="en-CA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6613603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DEABAD9-DBB9-4E78-8D72-0FBA143FB7FA}" type="slidenum">
              <a:rPr lang="en-CA"/>
              <a:pPr/>
              <a:t>31</a:t>
            </a:fld>
            <a:endParaRPr lang="en-CA"/>
          </a:p>
        </p:txBody>
      </p:sp>
      <p:sp>
        <p:nvSpPr>
          <p:cNvPr id="1146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46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231857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DEEFE16-ABB5-46BF-B262-8943A2050633}" type="slidenum">
              <a:rPr lang="en-CA"/>
              <a:pPr/>
              <a:t>40</a:t>
            </a:fld>
            <a:endParaRPr lang="en-CA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691810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C018A03-DFDC-45BD-AC76-248EBCC5ADDA}" type="slidenum">
              <a:rPr lang="en-CA"/>
              <a:pPr/>
              <a:t>41</a:t>
            </a:fld>
            <a:endParaRPr lang="en-CA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08393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C97DB13-D1A5-40D2-BF7F-134BD7A327F5}" type="slidenum">
              <a:rPr lang="en-CA"/>
              <a:pPr/>
              <a:t>4</a:t>
            </a:fld>
            <a:endParaRPr lang="en-CA"/>
          </a:p>
        </p:txBody>
      </p:sp>
      <p:sp>
        <p:nvSpPr>
          <p:cNvPr id="880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80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52700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9EB293-422E-4582-83DA-901B08268153}" type="slidenum">
              <a:rPr lang="en-CA"/>
              <a:pPr/>
              <a:t>42</a:t>
            </a:fld>
            <a:endParaRPr lang="en-CA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98152657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BC1EE6-AB9F-4DDC-8D69-0DB679515032}" type="slidenum">
              <a:rPr lang="en-CA"/>
              <a:pPr/>
              <a:t>43</a:t>
            </a:fld>
            <a:endParaRPr lang="en-CA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8279704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989C254-267F-49ED-A5D6-F859ADCA43D1}" type="slidenum">
              <a:rPr lang="en-CA"/>
              <a:pPr/>
              <a:t>44</a:t>
            </a:fld>
            <a:endParaRPr lang="en-CA"/>
          </a:p>
        </p:txBody>
      </p:sp>
      <p:sp>
        <p:nvSpPr>
          <p:cNvPr id="134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3087271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FF78980-635D-49F2-BD50-8A170DC5887F}" type="slidenum">
              <a:rPr lang="en-CA"/>
              <a:pPr/>
              <a:t>45</a:t>
            </a:fld>
            <a:endParaRPr lang="en-CA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105892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F8E2A11-9906-4894-8F12-3338CADB7B90}" type="slidenum">
              <a:rPr lang="en-CA"/>
              <a:pPr/>
              <a:t>46</a:t>
            </a:fld>
            <a:endParaRPr lang="en-CA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54195800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C7D78B7-A983-4F4E-B791-4F61A9E214AA}" type="slidenum">
              <a:rPr lang="en-CA"/>
              <a:pPr/>
              <a:t>47</a:t>
            </a:fld>
            <a:endParaRPr lang="en-CA"/>
          </a:p>
        </p:txBody>
      </p:sp>
      <p:sp>
        <p:nvSpPr>
          <p:cNvPr id="1208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08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00469230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575E01A-0338-4544-BFF3-F2E75261E9C0}" type="slidenum">
              <a:rPr lang="en-CA"/>
              <a:pPr/>
              <a:t>48</a:t>
            </a:fld>
            <a:endParaRPr lang="en-CA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9388045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8049615-918C-47C7-A4C3-48793CD496C6}" type="slidenum">
              <a:rPr lang="en-CA"/>
              <a:pPr/>
              <a:t>49</a:t>
            </a:fld>
            <a:endParaRPr lang="en-CA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40583983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9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8DE751B-9575-495B-8E99-88496C6CC0E5}" type="slidenum">
              <a:rPr lang="en-CA"/>
              <a:pPr/>
              <a:t>50</a:t>
            </a:fld>
            <a:endParaRPr lang="en-CA"/>
          </a:p>
        </p:txBody>
      </p:sp>
      <p:sp>
        <p:nvSpPr>
          <p:cNvPr id="1239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39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9802698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FF3162A-A65E-4155-B85F-5F260CBF6989}" type="slidenum">
              <a:rPr lang="en-CA"/>
              <a:pPr/>
              <a:t>51</a:t>
            </a:fld>
            <a:endParaRPr lang="en-CA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834277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DB7A28-9E1F-4139-95E8-C0EA3CFF11D7}" type="slidenum">
              <a:rPr lang="en-CA"/>
              <a:pPr/>
              <a:t>7</a:t>
            </a:fld>
            <a:endParaRPr lang="en-CA"/>
          </a:p>
        </p:txBody>
      </p:sp>
      <p:sp>
        <p:nvSpPr>
          <p:cNvPr id="952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52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3989046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9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C7903CC-E233-49C0-9EEA-66279528F40A}" type="slidenum">
              <a:rPr lang="en-CA"/>
              <a:pPr/>
              <a:t>52</a:t>
            </a:fld>
            <a:endParaRPr lang="en-CA"/>
          </a:p>
        </p:txBody>
      </p:sp>
      <p:sp>
        <p:nvSpPr>
          <p:cNvPr id="1259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21236137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B8E580-1685-4788-A560-DC08DA2F74FD}" type="slidenum">
              <a:rPr lang="en-CA"/>
              <a:pPr/>
              <a:t>53</a:t>
            </a:fld>
            <a:endParaRPr lang="en-CA"/>
          </a:p>
        </p:txBody>
      </p:sp>
      <p:sp>
        <p:nvSpPr>
          <p:cNvPr id="1269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4428169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0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DB10D6D-525D-4B7F-8A69-BD1B6476FA31}" type="slidenum">
              <a:rPr lang="en-CA"/>
              <a:pPr/>
              <a:t>54</a:t>
            </a:fld>
            <a:endParaRPr lang="en-CA"/>
          </a:p>
        </p:txBody>
      </p:sp>
      <p:sp>
        <p:nvSpPr>
          <p:cNvPr id="1280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31865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75A8084-660D-4F6E-A3A1-40AE76EDF039}" type="slidenum">
              <a:rPr lang="en-CA"/>
              <a:pPr/>
              <a:t>55</a:t>
            </a:fld>
            <a:endParaRPr lang="en-CA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18079389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0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502F727-C9E4-4B0D-A8CB-62D6B95E9829}" type="slidenum">
              <a:rPr lang="en-CA"/>
              <a:pPr/>
              <a:t>56</a:t>
            </a:fld>
            <a:endParaRPr lang="en-CA"/>
          </a:p>
        </p:txBody>
      </p:sp>
      <p:sp>
        <p:nvSpPr>
          <p:cNvPr id="1300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479472960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8F2F1A9-4DB9-40E2-A822-DD7C986283D5}" type="slidenum">
              <a:rPr lang="en-CA"/>
              <a:pPr/>
              <a:t>57</a:t>
            </a:fld>
            <a:endParaRPr lang="en-CA"/>
          </a:p>
        </p:txBody>
      </p:sp>
      <p:sp>
        <p:nvSpPr>
          <p:cNvPr id="1310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10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127476212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94588A6-8B24-4F33-8D1D-B6488E837695}" type="slidenum">
              <a:rPr lang="en-CA"/>
              <a:pPr/>
              <a:t>58</a:t>
            </a:fld>
            <a:endParaRPr lang="en-CA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8628029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635CD8-1637-4655-9FF4-A129DE74DF9B}" type="slidenum">
              <a:rPr lang="en-CA"/>
              <a:pPr/>
              <a:t>59</a:t>
            </a:fld>
            <a:endParaRPr lang="en-CA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6533224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2DF4D4D-A96A-4122-A65D-9476BB29B51C}" type="slidenum">
              <a:rPr lang="en-CA"/>
              <a:pPr/>
              <a:t>60</a:t>
            </a:fld>
            <a:endParaRPr lang="en-CA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5036695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6D7A655-9799-4990-8A59-BA06A8F4C724}" type="slidenum">
              <a:rPr lang="en-CA"/>
              <a:pPr/>
              <a:t>61</a:t>
            </a:fld>
            <a:endParaRPr lang="en-CA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90096643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7421314-B6D7-4187-BDB3-62D7D662E964}" type="slidenum">
              <a:rPr lang="en-CA"/>
              <a:pPr/>
              <a:t>8</a:t>
            </a:fld>
            <a:endParaRPr lang="en-CA"/>
          </a:p>
        </p:txBody>
      </p:sp>
      <p:sp>
        <p:nvSpPr>
          <p:cNvPr id="962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62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0567304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2FB4227-DACB-4920-A549-ABD950D02DC8}" type="slidenum">
              <a:rPr lang="en-CA"/>
              <a:pPr/>
              <a:t>62</a:t>
            </a:fld>
            <a:endParaRPr lang="en-CA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51234749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E109A1D-DE18-41E8-B56C-589C59801688}" type="slidenum">
              <a:rPr lang="en-CA"/>
              <a:pPr/>
              <a:t>63</a:t>
            </a:fld>
            <a:endParaRPr lang="en-CA"/>
          </a:p>
        </p:txBody>
      </p:sp>
      <p:sp>
        <p:nvSpPr>
          <p:cNvPr id="140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073024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5A6039C-B7A8-4CFF-ABF4-364AF76EBB3D}" type="slidenum">
              <a:rPr lang="en-CA"/>
              <a:pPr/>
              <a:t>64</a:t>
            </a:fld>
            <a:endParaRPr lang="en-CA"/>
          </a:p>
        </p:txBody>
      </p:sp>
      <p:sp>
        <p:nvSpPr>
          <p:cNvPr id="1413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13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2437852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8E52A3C-32C4-4911-8EEB-327485C93B2F}" type="slidenum">
              <a:rPr lang="en-CA"/>
              <a:pPr/>
              <a:t>65</a:t>
            </a:fld>
            <a:endParaRPr lang="en-CA"/>
          </a:p>
        </p:txBody>
      </p:sp>
      <p:sp>
        <p:nvSpPr>
          <p:cNvPr id="142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81362833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31AE83B-7688-47F2-8785-DD65DD0C985A}" type="slidenum">
              <a:rPr lang="en-CA"/>
              <a:pPr/>
              <a:t>66</a:t>
            </a:fld>
            <a:endParaRPr lang="en-CA"/>
          </a:p>
        </p:txBody>
      </p:sp>
      <p:sp>
        <p:nvSpPr>
          <p:cNvPr id="143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755009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BC173D3-B8E4-486A-951B-27F8A1A2B563}" type="slidenum">
              <a:rPr lang="en-CA"/>
              <a:pPr/>
              <a:t>67</a:t>
            </a:fld>
            <a:endParaRPr lang="en-CA"/>
          </a:p>
        </p:txBody>
      </p:sp>
      <p:sp>
        <p:nvSpPr>
          <p:cNvPr id="144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19500879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86ADF-9DA9-4A0F-A26D-27B02C7BE1FE}" type="slidenum">
              <a:rPr lang="en-CA"/>
              <a:pPr/>
              <a:t>68</a:t>
            </a:fld>
            <a:endParaRPr lang="en-CA"/>
          </a:p>
        </p:txBody>
      </p:sp>
      <p:sp>
        <p:nvSpPr>
          <p:cNvPr id="145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5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6255986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40F1D0A-9612-41EF-BE5A-695E00C51A4A}" type="slidenum">
              <a:rPr lang="en-CA"/>
              <a:pPr/>
              <a:t>69</a:t>
            </a:fld>
            <a:endParaRPr lang="en-CA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79204090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42055F8-944B-48BE-8FF2-A79786F17BE4}" type="slidenum">
              <a:rPr lang="en-CA"/>
              <a:pPr/>
              <a:t>70</a:t>
            </a:fld>
            <a:endParaRPr lang="en-CA"/>
          </a:p>
        </p:txBody>
      </p:sp>
      <p:sp>
        <p:nvSpPr>
          <p:cNvPr id="1474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74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885814563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BC119D9-C70C-4E03-BFF1-786919A69416}" type="slidenum">
              <a:rPr lang="en-CA"/>
              <a:pPr/>
              <a:t>71</a:t>
            </a:fld>
            <a:endParaRPr lang="en-CA"/>
          </a:p>
        </p:txBody>
      </p:sp>
      <p:sp>
        <p:nvSpPr>
          <p:cNvPr id="148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9177439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503B50C-F3A6-4DD5-8AF6-35DAE0CDBA2D}" type="slidenum">
              <a:rPr lang="en-CA"/>
              <a:pPr/>
              <a:t>9</a:t>
            </a:fld>
            <a:endParaRPr lang="en-CA"/>
          </a:p>
        </p:txBody>
      </p:sp>
      <p:sp>
        <p:nvSpPr>
          <p:cNvPr id="890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5880945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5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69D7454-059A-48F2-BF0C-BF9D8FA32C79}" type="slidenum">
              <a:rPr lang="en-CA"/>
              <a:pPr/>
              <a:t>72</a:t>
            </a:fld>
            <a:endParaRPr lang="en-CA"/>
          </a:p>
        </p:txBody>
      </p:sp>
      <p:sp>
        <p:nvSpPr>
          <p:cNvPr id="1495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95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24194574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72BF02-BF02-41D8-B7A8-734ACAC90CDD}" type="slidenum">
              <a:rPr lang="en-CA"/>
              <a:pPr/>
              <a:t>73</a:t>
            </a:fld>
            <a:endParaRPr lang="en-CA"/>
          </a:p>
        </p:txBody>
      </p:sp>
      <p:sp>
        <p:nvSpPr>
          <p:cNvPr id="150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05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993187575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0C0758F7-AFCC-42FC-ACBB-1BAC93F8CDA1}" type="slidenum">
              <a:rPr lang="en-CA"/>
              <a:pPr/>
              <a:t>74</a:t>
            </a:fld>
            <a:endParaRPr lang="en-CA"/>
          </a:p>
        </p:txBody>
      </p:sp>
      <p:sp>
        <p:nvSpPr>
          <p:cNvPr id="151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6937269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93E2007-F723-4E78-86FB-39922CEFC6ED}" type="slidenum">
              <a:rPr lang="en-CA"/>
              <a:pPr/>
              <a:t>75</a:t>
            </a:fld>
            <a:endParaRPr lang="en-CA"/>
          </a:p>
        </p:txBody>
      </p:sp>
      <p:sp>
        <p:nvSpPr>
          <p:cNvPr id="152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25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154435637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BB999D-49C3-4C7F-B61C-CF80CB81C848}" type="slidenum">
              <a:rPr lang="en-CA"/>
              <a:pPr/>
              <a:t>76</a:t>
            </a:fld>
            <a:endParaRPr lang="en-CA"/>
          </a:p>
        </p:txBody>
      </p:sp>
      <p:sp>
        <p:nvSpPr>
          <p:cNvPr id="153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4286137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DF5D379-FCAC-4D5D-B322-E6F01761B829}" type="slidenum">
              <a:rPr lang="en-CA"/>
              <a:pPr/>
              <a:t>77</a:t>
            </a:fld>
            <a:endParaRPr lang="en-CA"/>
          </a:p>
        </p:txBody>
      </p:sp>
      <p:sp>
        <p:nvSpPr>
          <p:cNvPr id="154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46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73883543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422C274-9E11-4B32-9D46-1FAEE3053624}" type="slidenum">
              <a:rPr lang="en-CA"/>
              <a:pPr/>
              <a:t>78</a:t>
            </a:fld>
            <a:endParaRPr lang="en-CA"/>
          </a:p>
        </p:txBody>
      </p:sp>
      <p:sp>
        <p:nvSpPr>
          <p:cNvPr id="155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7984251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88BFD93-211F-4A87-8727-5BA98BD3F0F2}" type="slidenum">
              <a:rPr lang="en-CA"/>
              <a:pPr/>
              <a:t>79</a:t>
            </a:fld>
            <a:endParaRPr lang="en-CA"/>
          </a:p>
        </p:txBody>
      </p:sp>
      <p:sp>
        <p:nvSpPr>
          <p:cNvPr id="156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66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72037358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61C58E9-38BF-41C2-B898-50604E433C4B}" type="slidenum">
              <a:rPr lang="en-CA"/>
              <a:pPr/>
              <a:t>80</a:t>
            </a:fld>
            <a:endParaRPr lang="en-CA"/>
          </a:p>
        </p:txBody>
      </p:sp>
      <p:sp>
        <p:nvSpPr>
          <p:cNvPr id="1576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77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40619327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F78EC4-2EAD-4CC4-BCB1-DDDECD7602F2}" type="slidenum">
              <a:rPr lang="en-CA"/>
              <a:pPr/>
              <a:t>81</a:t>
            </a:fld>
            <a:endParaRPr lang="en-CA"/>
          </a:p>
        </p:txBody>
      </p:sp>
      <p:sp>
        <p:nvSpPr>
          <p:cNvPr id="158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87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8930371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24942EF-8F2B-493A-83D1-2B74E1C36919}" type="slidenum">
              <a:rPr lang="en-CA"/>
              <a:pPr/>
              <a:t>10</a:t>
            </a:fld>
            <a:endParaRPr lang="en-CA"/>
          </a:p>
        </p:txBody>
      </p:sp>
      <p:sp>
        <p:nvSpPr>
          <p:cNvPr id="901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9235640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890B4D-A0A1-4FCB-9D5F-F262206BD0AD}" type="slidenum">
              <a:rPr lang="en-CA"/>
              <a:pPr/>
              <a:t>11</a:t>
            </a:fld>
            <a:endParaRPr lang="en-CA"/>
          </a:p>
        </p:txBody>
      </p:sp>
      <p:sp>
        <p:nvSpPr>
          <p:cNvPr id="931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31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647515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50283DB-CCEB-4FB6-A5B8-6A66431B13CF}" type="slidenum">
              <a:rPr lang="en-CA"/>
              <a:pPr/>
              <a:t>12</a:t>
            </a:fld>
            <a:endParaRPr lang="en-CA"/>
          </a:p>
        </p:txBody>
      </p:sp>
      <p:sp>
        <p:nvSpPr>
          <p:cNvPr id="942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4407331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34541C09-929F-4DE2-9A68-FB9210D2B088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 txBox="1">
            <a:spLocks/>
          </p:cNvSpPr>
          <p:nvPr/>
        </p:nvSpPr>
        <p:spPr>
          <a:xfrm>
            <a:off x="3429000" y="62484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Management Systems</a:t>
            </a:r>
            <a:endParaRPr kumimoji="0" lang="en-US" sz="1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Manjunatha A S, Dept. of CSE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FD68F3-EC9C-4A9C-872F-1838ECC6DADE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D6A220-A9C2-43C4-8851-A7FD48CC941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637FD8-FCA8-450F-8E3F-572D4068C59C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6F3C4-5611-4853-A545-9F0E3AB8F57F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BF3344-AFB0-432C-B20C-04372CD6FE40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B271FE-8277-4AC5-9A8A-336C4E6BD191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DDC36-BEEA-4199-B8D8-91F577F3DCB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21"/>
          <p:cNvSpPr>
            <a:spLocks noGrp="1"/>
          </p:cNvSpPr>
          <p:nvPr>
            <p:ph type="ftr" sz="quarter" idx="1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4C7F0-B2F5-45D9-8381-471CF174E9E3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D13981-3A5C-437C-AD94-34C388E67353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72CA5-8DF4-4F16-A9B5-7D631A961B7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52400" y="6324600"/>
            <a:ext cx="1920240" cy="365760"/>
          </a:xfrm>
        </p:spPr>
        <p:txBody>
          <a:bodyPr/>
          <a:lstStyle/>
          <a:p>
            <a:fld id="{52819CB9-2047-433C-AC5D-484472657887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51BD3F-6067-485A-8C93-160DE083563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76E31B-9471-4DF9-A51F-40EE3A2FFB27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5FF027-22A9-4855-92E6-B0FE1757AFAF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749707-6817-4988-B67E-EBEB58464173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Footer Placeholder 21"/>
          <p:cNvSpPr txBox="1">
            <a:spLocks/>
          </p:cNvSpPr>
          <p:nvPr userDrawn="1"/>
        </p:nvSpPr>
        <p:spPr>
          <a:xfrm>
            <a:off x="25908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sng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Database Management Systems</a:t>
            </a:r>
            <a:endParaRPr kumimoji="0" lang="en-US" sz="1000" b="0" i="0" u="sng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Manjunatha A S, Dept. of CSE</a:t>
            </a: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FB64FA-9EF3-48FF-BE61-8D9130ACC0FA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0"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192422"/>
      </p:ext>
    </p:extLst>
  </p:cSld>
  <p:clrMapOvr>
    <a:masterClrMapping/>
  </p:clrMapOvr>
  <p:transition>
    <p:dissolv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A6F92-CCDB-481E-A232-CF0BE40C6335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5322881"/>
      </p:ext>
    </p:extLst>
  </p:cSld>
  <p:clrMapOvr>
    <a:masterClrMapping/>
  </p:clrMapOvr>
  <p:transition>
    <p:dissolv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854CF7-BF77-452A-9358-2EA02AC3E9B9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908773"/>
      </p:ext>
    </p:extLst>
  </p:cSld>
  <p:clrMapOvr>
    <a:masterClrMapping/>
  </p:clrMapOvr>
  <p:transition>
    <p:dissolv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6F1CDF-FD44-4A5B-8B79-D2DD14D9AFD7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317577"/>
      </p:ext>
    </p:extLst>
  </p:cSld>
  <p:clrMapOvr>
    <a:masterClrMapping/>
  </p:clrMapOvr>
  <p:transition>
    <p:dissolv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89E270-272B-4F39-9B1E-FFD3F763EA7A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17311"/>
      </p:ext>
    </p:extLst>
  </p:cSld>
  <p:clrMapOvr>
    <a:masterClrMapping/>
  </p:clrMapOvr>
  <p:transition>
    <p:dissolv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C6F04-CFC0-4BE1-9C78-FCCA84BE0BE2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57240"/>
      </p:ext>
    </p:extLst>
  </p:cSld>
  <p:clrMapOvr>
    <a:masterClrMapping/>
  </p:clrMapOvr>
  <p:transition>
    <p:dissolv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9FEEFF-DA53-4A6A-8DF8-0061CBB5FC9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BB83D8-187B-4946-805B-5465C3AF5818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144386"/>
      </p:ext>
    </p:extLst>
  </p:cSld>
  <p:clrMapOvr>
    <a:masterClrMapping/>
  </p:clrMapOvr>
  <p:transition>
    <p:dissolv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4FA334-EBD1-4E64-BC07-2CEA62F21507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023802"/>
      </p:ext>
    </p:extLst>
  </p:cSld>
  <p:clrMapOvr>
    <a:masterClrMapping/>
  </p:clrMapOvr>
  <p:transition>
    <p:dissolv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4279B-5932-4F34-AA98-053AB5EC9CB2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2366160"/>
      </p:ext>
    </p:extLst>
  </p:cSld>
  <p:clrMapOvr>
    <a:masterClrMapping/>
  </p:clrMapOvr>
  <p:transition>
    <p:dissolv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8BEB-B1E1-40FD-8073-A035F13D24FC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2686486"/>
      </p:ext>
    </p:extLst>
  </p:cSld>
  <p:clrMapOvr>
    <a:masterClrMapping/>
  </p:clrMapOvr>
  <p:hf hdr="0" dt="0"/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8BEB-B1E1-40FD-8073-A035F13D24FC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5870673"/>
      </p:ext>
    </p:extLst>
  </p:cSld>
  <p:clrMapOvr>
    <a:masterClrMapping/>
  </p:clrMapOvr>
  <p:hf hdr="0" dt="0"/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8BEB-B1E1-40FD-8073-A035F13D24FC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653047"/>
      </p:ext>
    </p:extLst>
  </p:cSld>
  <p:clrMapOvr>
    <a:masterClrMapping/>
  </p:clrMapOvr>
  <p:hf hdr="0" dt="0"/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8BEB-B1E1-40FD-8073-A035F13D24FC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33022991"/>
      </p:ext>
    </p:extLst>
  </p:cSld>
  <p:clrMapOvr>
    <a:masterClrMapping/>
  </p:clrMapOvr>
  <p:hf hdr="0" dt="0"/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138BEB-B1E1-40FD-8073-A035F13D24FC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8710370"/>
      </p:ext>
    </p:extLst>
  </p:cSld>
  <p:clrMapOvr>
    <a:masterClrMapping/>
  </p:clrMapOvr>
  <p:hf hdr="0" dt="0"/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F0612E-037E-4A2D-B9FA-F380DACA633F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451538"/>
      </p:ext>
    </p:extLst>
  </p:cSld>
  <p:clrMapOvr>
    <a:masterClrMapping/>
  </p:clrMapOvr>
  <p:transition>
    <p:dissolv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207CFA-B10E-4705-894C-9CAF06D145E6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859696"/>
      </p:ext>
    </p:extLst>
  </p:cSld>
  <p:clrMapOvr>
    <a:masterClrMapping/>
  </p:clrMapOvr>
  <p:transition>
    <p:dissolv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7FA47-0B29-4303-A3F6-2713AADF72DC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D7C589-0BF0-40A6-A5A1-2BD234365E2D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Footer Placeholder 21"/>
          <p:cNvSpPr>
            <a:spLocks noGrp="1"/>
          </p:cNvSpPr>
          <p:nvPr>
            <p:ph type="ftr" sz="quarter" idx="1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0C2DD2-1BDE-43AC-A5D7-B468ADCAC764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96564-0F3B-42EE-BF6A-54917EFC7F8C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/>
          <a:p>
            <a:fld id="{E5E55785-8F6B-4F8A-B62B-71B7CDFD31A4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35E5888D-234E-47F4-92EF-A6E038EE3BC0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l" eaLnBrk="1" latinLnBrk="0" hangingPunct="1"/>
            <a:endParaRPr kumimoji="0" lang="en-US"/>
          </a:p>
        </p:txBody>
      </p:sp>
      <p:sp>
        <p:nvSpPr>
          <p:cNvPr id="15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</p:spTree>
  </p:cSld>
  <p:clrMapOvr>
    <a:masterClrMapping/>
  </p:clrMapOvr>
  <p:transition>
    <p:dissolv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6.xml"/><Relationship Id="rId3" Type="http://schemas.openxmlformats.org/officeDocument/2006/relationships/slideLayout" Target="../slideLayouts/slideLayout26.xml"/><Relationship Id="rId7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35.xml"/><Relationship Id="rId17" Type="http://schemas.openxmlformats.org/officeDocument/2006/relationships/theme" Target="../theme/theme3.xml"/><Relationship Id="rId2" Type="http://schemas.openxmlformats.org/officeDocument/2006/relationships/slideLayout" Target="../slideLayouts/slideLayout25.xml"/><Relationship Id="rId16" Type="http://schemas.openxmlformats.org/officeDocument/2006/relationships/slideLayout" Target="../slideLayouts/slideLayout39.xml"/><Relationship Id="rId1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34.xml"/><Relationship Id="rId5" Type="http://schemas.openxmlformats.org/officeDocument/2006/relationships/slideLayout" Target="../slideLayouts/slideLayout28.xml"/><Relationship Id="rId1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33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32-Point Star 18"/>
          <p:cNvSpPr/>
          <p:nvPr/>
        </p:nvSpPr>
        <p:spPr>
          <a:xfrm>
            <a:off x="8610600" y="6324600"/>
            <a:ext cx="457200" cy="457200"/>
          </a:xfrm>
          <a:prstGeom prst="star3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>
            <a:spLocks/>
          </p:cNvSpPr>
          <p:nvPr/>
        </p:nvSpPr>
        <p:spPr bwMode="auto">
          <a:xfrm rot="18479735">
            <a:off x="5011345" y="43691"/>
            <a:ext cx="1280679" cy="7838368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>
              <a:gd name="connsiteX0" fmla="*/ 4960 w 14960"/>
              <a:gd name="connsiteY0" fmla="*/ 59 h 10000"/>
              <a:gd name="connsiteX1" fmla="*/ 14960 w 14960"/>
              <a:gd name="connsiteY1" fmla="*/ 10000 h 10000"/>
              <a:gd name="connsiteX2" fmla="*/ 12386 w 14960"/>
              <a:gd name="connsiteY2" fmla="*/ 10000 h 10000"/>
              <a:gd name="connsiteX3" fmla="*/ 0 w 14960"/>
              <a:gd name="connsiteY3" fmla="*/ 7042 h 10000"/>
              <a:gd name="connsiteX4" fmla="*/ 4961 w 14960"/>
              <a:gd name="connsiteY4" fmla="*/ 0 h 10000"/>
              <a:gd name="connsiteX0" fmla="*/ 4960 w 14960"/>
              <a:gd name="connsiteY0" fmla="*/ 59 h 10000"/>
              <a:gd name="connsiteX1" fmla="*/ 13880 w 14960"/>
              <a:gd name="connsiteY1" fmla="*/ 1127 h 10000"/>
              <a:gd name="connsiteX2" fmla="*/ 14960 w 14960"/>
              <a:gd name="connsiteY2" fmla="*/ 10000 h 10000"/>
              <a:gd name="connsiteX3" fmla="*/ 12386 w 14960"/>
              <a:gd name="connsiteY3" fmla="*/ 10000 h 10000"/>
              <a:gd name="connsiteX4" fmla="*/ 0 w 14960"/>
              <a:gd name="connsiteY4" fmla="*/ 7042 h 10000"/>
              <a:gd name="connsiteX5" fmla="*/ 4961 w 14960"/>
              <a:gd name="connsiteY5" fmla="*/ 0 h 10000"/>
              <a:gd name="connsiteX0" fmla="*/ 0 w 10000"/>
              <a:gd name="connsiteY0" fmla="*/ 59 h 10000"/>
              <a:gd name="connsiteX1" fmla="*/ 8920 w 10000"/>
              <a:gd name="connsiteY1" fmla="*/ 1127 h 10000"/>
              <a:gd name="connsiteX2" fmla="*/ 10000 w 10000"/>
              <a:gd name="connsiteY2" fmla="*/ 10000 h 10000"/>
              <a:gd name="connsiteX3" fmla="*/ 7426 w 10000"/>
              <a:gd name="connsiteY3" fmla="*/ 10000 h 10000"/>
              <a:gd name="connsiteX4" fmla="*/ 8920 w 10000"/>
              <a:gd name="connsiteY4" fmla="*/ 1127 h 10000"/>
              <a:gd name="connsiteX5" fmla="*/ 1 w 10000"/>
              <a:gd name="connsiteY5" fmla="*/ 0 h 10000"/>
              <a:gd name="connsiteX0" fmla="*/ 0 w 10000"/>
              <a:gd name="connsiteY0" fmla="*/ 0 h 9941"/>
              <a:gd name="connsiteX1" fmla="*/ 8920 w 10000"/>
              <a:gd name="connsiteY1" fmla="*/ 1068 h 9941"/>
              <a:gd name="connsiteX2" fmla="*/ 10000 w 10000"/>
              <a:gd name="connsiteY2" fmla="*/ 9941 h 9941"/>
              <a:gd name="connsiteX3" fmla="*/ 7426 w 10000"/>
              <a:gd name="connsiteY3" fmla="*/ 9941 h 9941"/>
              <a:gd name="connsiteX4" fmla="*/ 8920 w 10000"/>
              <a:gd name="connsiteY4" fmla="*/ 1068 h 9941"/>
              <a:gd name="connsiteX5" fmla="*/ 8920 w 10000"/>
              <a:gd name="connsiteY5" fmla="*/ 1068 h 9941"/>
              <a:gd name="connsiteX0" fmla="*/ 1494 w 2574"/>
              <a:gd name="connsiteY0" fmla="*/ 142 h 8926"/>
              <a:gd name="connsiteX1" fmla="*/ 1494 w 2574"/>
              <a:gd name="connsiteY1" fmla="*/ 0 h 8926"/>
              <a:gd name="connsiteX2" fmla="*/ 2574 w 2574"/>
              <a:gd name="connsiteY2" fmla="*/ 8926 h 8926"/>
              <a:gd name="connsiteX3" fmla="*/ 0 w 2574"/>
              <a:gd name="connsiteY3" fmla="*/ 8926 h 8926"/>
              <a:gd name="connsiteX4" fmla="*/ 1494 w 2574"/>
              <a:gd name="connsiteY4" fmla="*/ 0 h 8926"/>
              <a:gd name="connsiteX5" fmla="*/ 1494 w 2574"/>
              <a:gd name="connsiteY5" fmla="*/ 0 h 89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74" h="8926">
                <a:moveTo>
                  <a:pt x="1494" y="142"/>
                </a:moveTo>
                <a:lnTo>
                  <a:pt x="1494" y="0"/>
                </a:lnTo>
                <a:lnTo>
                  <a:pt x="2574" y="8926"/>
                </a:lnTo>
                <a:lnTo>
                  <a:pt x="0" y="8926"/>
                </a:lnTo>
                <a:lnTo>
                  <a:pt x="1494" y="0"/>
                </a:lnTo>
                <a:lnTo>
                  <a:pt x="1494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6019799"/>
            <a:ext cx="3690451" cy="85266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0" y="5867400"/>
            <a:ext cx="3396272" cy="1004721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304800" y="1481328"/>
            <a:ext cx="8534400" cy="45259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304800" y="6324600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1160D02A-FDF6-4503-8141-2C132DCF75D4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32766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/>
              <a:t>DEPT OF CSE,AIET,MIJAR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311030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dissolve/>
  </p:transition>
  <p:hf hdr="0" dt="0"/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just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" pitchFamily="2" charset="2"/>
        <a:buChar char="v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just" rtl="0" eaLnBrk="1" latinLnBrk="0" hangingPunct="1">
        <a:spcBef>
          <a:spcPts val="324"/>
        </a:spcBef>
        <a:buClr>
          <a:schemeClr val="accent1"/>
        </a:buClr>
        <a:buFont typeface="Wingdings" pitchFamily="2" charset="2"/>
        <a:buChar char="Ø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just" rtl="0" eaLnBrk="1" latinLnBrk="0" hangingPunct="1">
        <a:spcBef>
          <a:spcPts val="350"/>
        </a:spcBef>
        <a:buClr>
          <a:schemeClr val="accent2"/>
        </a:buClr>
        <a:buSzPct val="100000"/>
        <a:buFont typeface="Book Antiqua" pitchFamily="18" charset="0"/>
        <a:buChar char="►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just" rtl="0" eaLnBrk="1" latinLnBrk="0" hangingPunct="1">
        <a:spcBef>
          <a:spcPts val="350"/>
        </a:spcBef>
        <a:buClr>
          <a:schemeClr val="accent2"/>
        </a:buClr>
        <a:buFont typeface="Wingdings" pitchFamily="2" charset="2"/>
        <a:buChar char="§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just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C1DAA-34F5-4FD1-8754-39FC927FCA1D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7B898-8492-4198-9088-587B7937385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362200" y="6172200"/>
            <a:ext cx="4343400" cy="517525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r>
              <a:rPr lang="en-US" sz="1100" u="sng"/>
              <a:t>DEPT OF CSE,AIET,MIJAR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60D02A-FDF6-4503-8141-2C132DCF75D4}" type="datetime2">
              <a:rPr lang="en-US" smtClean="0"/>
              <a:t>Wednesday, June 21,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DEPT OF CSE,AIET,MIJAR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4367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23" r:id="rId2"/>
    <p:sldLayoutId id="2147483724" r:id="rId3"/>
    <p:sldLayoutId id="2147483725" r:id="rId4"/>
    <p:sldLayoutId id="2147483726" r:id="rId5"/>
    <p:sldLayoutId id="2147483727" r:id="rId6"/>
    <p:sldLayoutId id="2147483728" r:id="rId7"/>
    <p:sldLayoutId id="2147483729" r:id="rId8"/>
    <p:sldLayoutId id="2147483730" r:id="rId9"/>
    <p:sldLayoutId id="2147483731" r:id="rId10"/>
    <p:sldLayoutId id="2147483732" r:id="rId11"/>
    <p:sldLayoutId id="2147483733" r:id="rId12"/>
    <p:sldLayoutId id="2147483734" r:id="rId13"/>
    <p:sldLayoutId id="2147483735" r:id="rId14"/>
    <p:sldLayoutId id="2147483736" r:id="rId15"/>
    <p:sldLayoutId id="2147483737" r:id="rId16"/>
  </p:sldLayoutIdLst>
  <p:transition>
    <p:dissolve/>
  </p:transition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5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5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5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5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5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5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5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5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5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5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5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5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5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5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5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5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5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5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5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5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Data Definition, Constraints, and Schema Changes</a:t>
            </a:r>
          </a:p>
        </p:txBody>
      </p:sp>
      <p:sp>
        <p:nvSpPr>
          <p:cNvPr id="512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uses the terms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table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row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column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the formal relational model terms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relation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tuple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sz="2000" b="0" i="1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attribute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respectively.</a:t>
            </a:r>
          </a:p>
          <a:p>
            <a:pPr algn="just"/>
            <a:r>
              <a:rPr lang="en-IN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 statement, </a:t>
            </a:r>
            <a:r>
              <a:rPr lang="en-US" sz="2000" b="0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which can be used to create schemas, tables (relations), types, and domains, as well as other constructs such as views, assertions, and triggers.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 eaLnBrk="1" hangingPunct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Used to CREATE, DROP, and ALTER the descriptions of the tables (relations) of a database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ALTER TABLE</a:t>
            </a:r>
          </a:p>
        </p:txBody>
      </p:sp>
      <p:sp>
        <p:nvSpPr>
          <p:cNvPr id="1024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/>
              <a:t>Used to add an attribute to one of the base relations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/>
              <a:t>The new attribute will have NULLs in all the tuples of the relation right after the command is executed; hence, the NOT NULL constraint is not allowed  for such an attribute</a:t>
            </a:r>
          </a:p>
          <a:p>
            <a:pPr eaLnBrk="1" hangingPunct="1">
              <a:lnSpc>
                <a:spcPct val="80000"/>
              </a:lnSpc>
            </a:pPr>
            <a:r>
              <a:rPr lang="en-US"/>
              <a:t>Example:</a:t>
            </a:r>
            <a:br>
              <a:rPr lang="en-US"/>
            </a:br>
            <a:r>
              <a:rPr lang="en-US" sz="2600" b="1">
                <a:solidFill>
                  <a:srgbClr val="990033"/>
                </a:solidFill>
                <a:latin typeface="Courier New" pitchFamily="71" charset="0"/>
              </a:rPr>
              <a:t>ALTER TABLE EMPLOYEE ADD JOB VARCHAR(12);</a:t>
            </a:r>
            <a:br>
              <a:rPr lang="en-US" sz="2600" b="1">
                <a:solidFill>
                  <a:srgbClr val="990033"/>
                </a:solidFill>
                <a:latin typeface="Courier New" pitchFamily="71" charset="0"/>
              </a:rPr>
            </a:br>
            <a:endParaRPr lang="en-US" sz="2600" b="1">
              <a:solidFill>
                <a:srgbClr val="990033"/>
              </a:solidFill>
              <a:latin typeface="Courier New" pitchFamily="71" charset="0"/>
            </a:endParaRPr>
          </a:p>
          <a:p>
            <a:pPr eaLnBrk="1" hangingPunct="1">
              <a:lnSpc>
                <a:spcPct val="80000"/>
              </a:lnSpc>
            </a:pPr>
            <a:r>
              <a:rPr lang="en-US"/>
              <a:t>The database users must still enter a value for the new attribute JOB for each EMPLOYEE tuple.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500"/>
              <a:t>This can be done using the UPDATE command.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REFERENTIAL INTEGRITY OPTIONS</a:t>
            </a:r>
          </a:p>
        </p:txBody>
      </p:sp>
      <p:sp>
        <p:nvSpPr>
          <p:cNvPr id="1434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300"/>
              <a:t>We can specify RESTRICT, CASCADE, SET NULL or SET DEFAULT on referential integrity constraints (foreign keys)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CREATE TABLE DEPT (</a:t>
            </a:r>
            <a:br>
              <a:rPr 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 DNAME		VARCHAR(10)	NOT NULL,</a:t>
            </a:r>
            <a:br>
              <a:rPr 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	DNUMBER		INTEGER		NOT NULL,</a:t>
            </a:r>
            <a:br>
              <a:rPr 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	MGRSSN		CHAR(9),</a:t>
            </a:r>
            <a:br>
              <a:rPr 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	MGRSTARTDATE	CHAR(9),</a:t>
            </a:r>
            <a:br>
              <a:rPr 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	PRIMARY KEY (DNUMBER),</a:t>
            </a:r>
            <a:br>
              <a:rPr 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	UNIQUE (DNAME),</a:t>
            </a:r>
            <a:br>
              <a:rPr 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	FOREIGN KEY (MGRSSN) REFERENCES EMP</a:t>
            </a:r>
            <a:br>
              <a:rPr lang="en-US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b="1">
                <a:solidFill>
                  <a:srgbClr val="990033"/>
                </a:solidFill>
                <a:latin typeface="Courier New" pitchFamily="71" charset="0"/>
              </a:rPr>
              <a:t>ON DELETE SET DEFAULT ON UPDATE CASCADE);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REFERENTIAL INTEGRITY OPTIONS (continued)</a:t>
            </a:r>
          </a:p>
        </p:txBody>
      </p:sp>
      <p:sp>
        <p:nvSpPr>
          <p:cNvPr id="15364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CREATE TABLE EMP(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ENAME		VARCHAR(30)	NOT NULL,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ESSN		CHAR(9),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BDATE		DATE,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DNO		INTEGER  DEFAULT 1,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SUPERSSN	CHAR(9),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PRIMARY KEY (ESSN),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FOREIGN KEY (DNO) REFERENCES DEPT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	ON DELETE SET DEFAULT ON UPDATE  CASCADE,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FOREIGN KEY (SUPERSSN) REFERENCES EMP ON DELETE SET NULL ON UPDATE CASCADE);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Constraints</a:t>
            </a:r>
          </a:p>
        </p:txBody>
      </p:sp>
      <p:sp>
        <p:nvSpPr>
          <p:cNvPr id="1638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CHECK</a:t>
            </a:r>
          </a:p>
          <a:p>
            <a:pPr eaLnBrk="1" hangingPunct="1"/>
            <a:r>
              <a:rPr lang="en-US"/>
              <a:t>DNUM INT NOT NULL CHECK(DNUM&gt;0 AND DNUM&lt;5)</a:t>
            </a:r>
          </a:p>
          <a:p>
            <a:pPr eaLnBrk="1" hangingPunct="1"/>
            <a:r>
              <a:rPr lang="en-US"/>
              <a:t>DOMAIN</a:t>
            </a:r>
          </a:p>
          <a:p>
            <a:pPr eaLnBrk="1" hangingPunct="1"/>
            <a:r>
              <a:rPr lang="en-US"/>
              <a:t>CREATE DOMAIN DN AS INTERGER CHECK (DN &gt;0 AND DN&lt;10)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Retrieval Queries in SQL</a:t>
            </a:r>
          </a:p>
        </p:txBody>
      </p:sp>
      <p:sp>
        <p:nvSpPr>
          <p:cNvPr id="1946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SQL has one basic statement for retrieving information from a database; the </a:t>
            </a:r>
            <a:r>
              <a:rPr lang="en-US" sz="2400" b="1"/>
              <a:t>SELECT</a:t>
            </a:r>
            <a:r>
              <a:rPr lang="en-US" sz="2400"/>
              <a:t> statement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This is </a:t>
            </a:r>
            <a:r>
              <a:rPr lang="en-US" sz="2200" i="1"/>
              <a:t>not the same as</a:t>
            </a:r>
            <a:r>
              <a:rPr lang="en-US" sz="2200"/>
              <a:t> the SELECT operation of the relational algebra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Important distinction between SQL and the formal relational model: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SQL allows a table (relation) to have two or more tuples that are identical in all their attribute values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Hence, an SQL relation (table) is  a </a:t>
            </a:r>
            <a:r>
              <a:rPr lang="en-US" sz="2200" b="1"/>
              <a:t>multi-set</a:t>
            </a:r>
            <a:r>
              <a:rPr lang="en-US" sz="2200"/>
              <a:t>  (sometimes called a </a:t>
            </a:r>
            <a:r>
              <a:rPr lang="en-US" sz="2200" b="1"/>
              <a:t>bag</a:t>
            </a:r>
            <a:r>
              <a:rPr lang="en-US" sz="2200"/>
              <a:t>) of tuples; it is </a:t>
            </a:r>
            <a:r>
              <a:rPr lang="en-US" sz="2200" i="1"/>
              <a:t>not</a:t>
            </a:r>
            <a:r>
              <a:rPr lang="en-US" sz="2200"/>
              <a:t>  a set of tuples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SQL relations can be constrained to be sets by specifying PRIMARY KEY or UNIQUE attributes, or by using the DISTINCT option in a query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Retrieval Queries in SQL (contd.)</a:t>
            </a:r>
          </a:p>
        </p:txBody>
      </p:sp>
      <p:sp>
        <p:nvSpPr>
          <p:cNvPr id="2048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 </a:t>
            </a:r>
            <a:r>
              <a:rPr lang="en-US" b="1"/>
              <a:t>bag</a:t>
            </a:r>
            <a:r>
              <a:rPr lang="en-US"/>
              <a:t> or </a:t>
            </a:r>
            <a:r>
              <a:rPr lang="en-US" b="1"/>
              <a:t>multi-set</a:t>
            </a:r>
            <a:r>
              <a:rPr lang="en-US"/>
              <a:t> is like a set, but an element may appear more than once.</a:t>
            </a:r>
          </a:p>
          <a:p>
            <a:pPr lvl="1" eaLnBrk="1" hangingPunct="1"/>
            <a:r>
              <a:rPr lang="en-US"/>
              <a:t>Example: {A, B, C, A} is a bag.  {A, B, C} is also a bag that also is a set.</a:t>
            </a:r>
          </a:p>
          <a:p>
            <a:pPr lvl="1" eaLnBrk="1" hangingPunct="1"/>
            <a:r>
              <a:rPr lang="en-US"/>
              <a:t>Bags also resemble lists, but the order is irrelevant in a bag.</a:t>
            </a:r>
          </a:p>
          <a:p>
            <a:pPr eaLnBrk="1" hangingPunct="1"/>
            <a:r>
              <a:rPr lang="en-US"/>
              <a:t>Example:</a:t>
            </a:r>
          </a:p>
          <a:p>
            <a:pPr lvl="1" eaLnBrk="1" hangingPunct="1"/>
            <a:r>
              <a:rPr lang="en-US"/>
              <a:t>{A, B, A} = {B, A, A} as bags</a:t>
            </a:r>
          </a:p>
          <a:p>
            <a:pPr lvl="1" eaLnBrk="1" hangingPunct="1"/>
            <a:r>
              <a:rPr lang="en-US"/>
              <a:t>However, [A, B, A] is not equal to [B, A, A] as lists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Retrieval Queries in SQL (contd.)</a:t>
            </a:r>
          </a:p>
        </p:txBody>
      </p:sp>
      <p:sp>
        <p:nvSpPr>
          <p:cNvPr id="2150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Basic form of the SQL SELECT statement is called a </a:t>
            </a:r>
            <a:r>
              <a:rPr lang="en-US" sz="2400" i="1"/>
              <a:t>mapping</a:t>
            </a:r>
            <a:r>
              <a:rPr lang="en-US" sz="2400"/>
              <a:t> or a SELECT-FROM-WHERE </a:t>
            </a:r>
            <a:r>
              <a:rPr lang="en-US" sz="2400" i="1"/>
              <a:t>block</a:t>
            </a:r>
            <a:br>
              <a:rPr lang="en-US" sz="2400"/>
            </a:br>
            <a:r>
              <a:rPr lang="en-US" sz="2400"/>
              <a:t>	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 b="1"/>
              <a:t>SELECT</a:t>
            </a:r>
            <a:r>
              <a:rPr lang="en-US" sz="2400"/>
              <a:t> 	&lt;attribute list&gt;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sz="2400" b="1"/>
              <a:t>FROM</a:t>
            </a:r>
            <a:r>
              <a:rPr lang="en-US" sz="2400"/>
              <a:t> 	&lt;table list&gt;</a:t>
            </a:r>
          </a:p>
          <a:p>
            <a:pPr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400"/>
              <a:t>	</a:t>
            </a:r>
            <a:r>
              <a:rPr lang="en-US" sz="2400" b="1"/>
              <a:t>WHERE</a:t>
            </a:r>
            <a:r>
              <a:rPr lang="en-US" sz="2400"/>
              <a:t>	&lt;condition&gt;</a:t>
            </a:r>
          </a:p>
          <a:p>
            <a:pPr lvl="1" eaLnBrk="1" hangingPunct="1">
              <a:lnSpc>
                <a:spcPct val="80000"/>
              </a:lnSpc>
            </a:pPr>
            <a:endParaRPr lang="en-US" sz="2200"/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&lt;attribute list&gt; is a list of attribute names whose values are to be retrieved by the query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&lt;table list&gt; is a list of the relation names required to process the query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&lt;condition&gt; is a conditional (Boolean) expression that identifies the tuples to be retrieved by the query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1" name="Rectangle 7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200"/>
              <a:t>Relational Database Schema--Figure 5.5  </a:t>
            </a:r>
          </a:p>
        </p:txBody>
      </p:sp>
      <p:pic>
        <p:nvPicPr>
          <p:cNvPr id="22532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730250" y="1598613"/>
            <a:ext cx="7575550" cy="4802187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7"/>
          <p:cNvSpPr>
            <a:spLocks noGrp="1" noChangeArrowheads="1"/>
          </p:cNvSpPr>
          <p:nvPr>
            <p:ph type="title"/>
          </p:nvPr>
        </p:nvSpPr>
        <p:spPr>
          <a:xfrm>
            <a:off x="228600" y="303213"/>
            <a:ext cx="7696200" cy="763587"/>
          </a:xfrm>
        </p:spPr>
        <p:txBody>
          <a:bodyPr anchor="t"/>
          <a:lstStyle/>
          <a:p>
            <a:pPr eaLnBrk="1" hangingPunct="1"/>
            <a:r>
              <a:rPr lang="en-US" sz="3200"/>
              <a:t>Populated Database--Fig.5.6</a:t>
            </a:r>
          </a:p>
        </p:txBody>
      </p:sp>
      <p:pic>
        <p:nvPicPr>
          <p:cNvPr id="23556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2362200" y="1600200"/>
            <a:ext cx="4832350" cy="4876800"/>
          </a:xfrm>
          <a:noFill/>
        </p:spPr>
      </p:pic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SQL Queries</a:t>
            </a:r>
          </a:p>
        </p:txBody>
      </p:sp>
      <p:sp>
        <p:nvSpPr>
          <p:cNvPr id="2458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Basic SQL queries correspond to using the following operations of the relational algebra:</a:t>
            </a:r>
          </a:p>
          <a:p>
            <a:pPr lvl="1" eaLnBrk="1" hangingPunct="1"/>
            <a:r>
              <a:rPr lang="en-US"/>
              <a:t>SELECT</a:t>
            </a:r>
          </a:p>
          <a:p>
            <a:pPr lvl="1" eaLnBrk="1" hangingPunct="1"/>
            <a:r>
              <a:rPr lang="en-US"/>
              <a:t>PROJECT</a:t>
            </a:r>
          </a:p>
          <a:p>
            <a:pPr lvl="1" eaLnBrk="1" hangingPunct="1"/>
            <a:r>
              <a:rPr lang="en-US"/>
              <a:t>JOIN</a:t>
            </a:r>
          </a:p>
          <a:p>
            <a:pPr eaLnBrk="1" hangingPunct="1"/>
            <a:r>
              <a:rPr lang="en-US"/>
              <a:t>All subsequent examples use the COMPANY database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E21CD5C4-2441-075B-9B5D-D7A16129FAD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66800" y="685800"/>
            <a:ext cx="5638799" cy="5105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B53FC7-03B4-E864-72E5-1AB000769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2AA559-C91E-CDEC-F42D-07DB95EB7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394927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SQL Queries (contd.)</a:t>
            </a:r>
          </a:p>
        </p:txBody>
      </p:sp>
      <p:sp>
        <p:nvSpPr>
          <p:cNvPr id="25604" name="Rectangle 3"/>
          <p:cNvSpPr>
            <a:spLocks noGrp="1" noChangeArrowheads="1"/>
          </p:cNvSpPr>
          <p:nvPr>
            <p:ph idx="1"/>
          </p:nvPr>
        </p:nvSpPr>
        <p:spPr>
          <a:xfrm>
            <a:off x="609599" y="2160590"/>
            <a:ext cx="6347714" cy="4245898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Example of a simple query on one  relation</a:t>
            </a:r>
          </a:p>
          <a:p>
            <a:pPr eaLnBrk="1" hangingPunct="1">
              <a:lnSpc>
                <a:spcPct val="80000"/>
              </a:lnSpc>
            </a:pPr>
            <a:r>
              <a:rPr lang="en-US" sz="2400" dirty="0"/>
              <a:t>Query 0: </a:t>
            </a:r>
            <a:r>
              <a:rPr lang="en-US" sz="2400" b="1" dirty="0"/>
              <a:t>Retrieve the birthdate and address of the employee whose name is 'John B. Smith'.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Q0:	SELECT 	BDATE, ADDRESS</a:t>
            </a:r>
            <a:br>
              <a:rPr lang="en-US" sz="2200" dirty="0"/>
            </a:br>
            <a:r>
              <a:rPr lang="en-US" sz="2200" dirty="0"/>
              <a:t>	FROM 		EMPLOYEE</a:t>
            </a:r>
            <a:br>
              <a:rPr lang="en-US" sz="2200" dirty="0"/>
            </a:br>
            <a:r>
              <a:rPr lang="en-US" sz="2200" dirty="0"/>
              <a:t>	WHERE	FNAME='John' AND MINIT='B’</a:t>
            </a:r>
            <a:br>
              <a:rPr lang="en-US" sz="2200" dirty="0"/>
            </a:br>
            <a:r>
              <a:rPr lang="en-US" sz="2200" dirty="0"/>
              <a:t>  AND 		LNAME='Smith’</a:t>
            </a:r>
            <a:br>
              <a:rPr lang="en-US" sz="2200" dirty="0"/>
            </a:br>
            <a:endParaRPr lang="en-US" sz="2200" dirty="0"/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Similar to a SELECT-PROJECT pair of relational algebra operations: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The SELECT-clause specifies the projection attributes and the WHERE-clause specifies the selection condition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However, the result of the query may contain  duplicate tuples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SQL Queries (contd.)</a:t>
            </a:r>
          </a:p>
        </p:txBody>
      </p:sp>
      <p:sp>
        <p:nvSpPr>
          <p:cNvPr id="2662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 b="1" dirty="0"/>
              <a:t>Query 1: Retrieve the name and address of all employees who work for the 'Research' department.</a:t>
            </a:r>
            <a:br>
              <a:rPr lang="en-US" sz="2400" b="1" dirty="0"/>
            </a:br>
            <a:endParaRPr lang="en-US" sz="2400" b="1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Q1:	SELECT	FNAME, LNAME, ADDRESS</a:t>
            </a:r>
            <a:br>
              <a:rPr lang="en-US" sz="2200" dirty="0"/>
            </a:br>
            <a:r>
              <a:rPr lang="en-US" sz="2200" dirty="0"/>
              <a:t>	FROM 		EMPLOYEE, DEPARTMENT</a:t>
            </a:r>
            <a:br>
              <a:rPr lang="en-US" sz="2200" dirty="0"/>
            </a:br>
            <a:r>
              <a:rPr lang="en-US" sz="2200" dirty="0"/>
              <a:t>	WHERE	DNAME='Research' AND DNUMBER=DNO</a:t>
            </a:r>
            <a:br>
              <a:rPr lang="en-US" sz="2200" dirty="0"/>
            </a:br>
            <a:endParaRPr 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Similar to a SELECT-PROJECT-JOIN sequence of relational algebra operations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(DNAME='Research') is a selection condition  (corresponds to a SELECT operation in relational algebra)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 dirty="0"/>
              <a:t>(DNUMBER=DNO) is a join condition (corresponds to a JOIN operation in relational algebra)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Simple SQL Queries (contd.)</a:t>
            </a:r>
          </a:p>
        </p:txBody>
      </p:sp>
      <p:sp>
        <p:nvSpPr>
          <p:cNvPr id="2765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b="1" dirty="0"/>
              <a:t>Query 2: For every project located in 'Stafford', list the project number, the controlling department number, and the department manager's last name, address, and birthdate.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z="2000" dirty="0">
              <a:solidFill>
                <a:srgbClr val="800000"/>
              </a:solidFill>
            </a:endParaRP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 dirty="0">
                <a:solidFill>
                  <a:srgbClr val="800000"/>
                </a:solidFill>
              </a:rPr>
              <a:t>Q2: SELECT   	PNUMBER, DNUM, LNAME, BDATE, ADDRESS </a:t>
            </a:r>
            <a:br>
              <a:rPr lang="en-US" sz="2000" dirty="0">
                <a:solidFill>
                  <a:srgbClr val="800000"/>
                </a:solidFill>
              </a:rPr>
            </a:br>
            <a:r>
              <a:rPr lang="en-US" sz="2000" dirty="0">
                <a:solidFill>
                  <a:srgbClr val="800000"/>
                </a:solidFill>
              </a:rPr>
              <a:t>	FROM		PROJECT, DEPARTMENT, EMPLOYEE</a:t>
            </a:r>
            <a:br>
              <a:rPr lang="en-US" sz="2000" dirty="0">
                <a:solidFill>
                  <a:srgbClr val="800000"/>
                </a:solidFill>
              </a:rPr>
            </a:br>
            <a:r>
              <a:rPr lang="en-US" sz="2000" dirty="0">
                <a:solidFill>
                  <a:srgbClr val="800000"/>
                </a:solidFill>
              </a:rPr>
              <a:t>	WHERE 	DNUM=DNUMBER AND MGRSSN=SSN</a:t>
            </a:r>
            <a:br>
              <a:rPr lang="en-US" sz="2000" dirty="0">
                <a:solidFill>
                  <a:srgbClr val="800000"/>
                </a:solidFill>
              </a:rPr>
            </a:br>
            <a:r>
              <a:rPr lang="en-US" sz="2000" dirty="0">
                <a:solidFill>
                  <a:srgbClr val="800000"/>
                </a:solidFill>
              </a:rPr>
              <a:t>				AND PLOCATION='Stafford'</a:t>
            </a:r>
            <a:br>
              <a:rPr lang="en-US" sz="2000" dirty="0">
                <a:solidFill>
                  <a:srgbClr val="800000"/>
                </a:solidFill>
              </a:rPr>
            </a:br>
            <a:endParaRPr lang="en-US" sz="2000" dirty="0">
              <a:solidFill>
                <a:srgbClr val="800000"/>
              </a:solidFill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Q2, there are two  join conditions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join condition DNUM=DNUMBER relates a project to its controlling department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join condition MGRSSN=SSN relates the controlling department to the employee who manages that department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Aliases, * and DISTINCT, Empty WHERE-clause</a:t>
            </a:r>
          </a:p>
        </p:txBody>
      </p:sp>
      <p:sp>
        <p:nvSpPr>
          <p:cNvPr id="2867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dirty="0"/>
              <a:t>In SQL, we can use the same name for two (or more) attributes as long as the attributes are in </a:t>
            </a:r>
            <a:r>
              <a:rPr lang="en-US" i="1" dirty="0"/>
              <a:t>different relations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A query that refers to two or more attributes with the same name must </a:t>
            </a:r>
            <a:r>
              <a:rPr lang="en-US" i="1" dirty="0"/>
              <a:t>qualify</a:t>
            </a:r>
            <a:r>
              <a:rPr lang="en-US" dirty="0"/>
              <a:t> the attribute name with the relation name by </a:t>
            </a:r>
            <a:r>
              <a:rPr lang="en-US" i="1" dirty="0"/>
              <a:t>prefixing</a:t>
            </a:r>
            <a:r>
              <a:rPr lang="en-US" dirty="0"/>
              <a:t> the relation name to the attribute name</a:t>
            </a:r>
          </a:p>
          <a:p>
            <a:pPr eaLnBrk="1" hangingPunct="1">
              <a:lnSpc>
                <a:spcPct val="90000"/>
              </a:lnSpc>
            </a:pPr>
            <a:r>
              <a:rPr lang="en-US" dirty="0"/>
              <a:t>Example: </a:t>
            </a:r>
          </a:p>
          <a:p>
            <a:pPr eaLnBrk="1" hangingPunct="1">
              <a:lnSpc>
                <a:spcPct val="90000"/>
              </a:lnSpc>
            </a:pPr>
            <a:endParaRPr lang="en-US" dirty="0"/>
          </a:p>
          <a:p>
            <a:pPr eaLnBrk="1" hangingPunct="1">
              <a:lnSpc>
                <a:spcPct val="90000"/>
              </a:lnSpc>
            </a:pPr>
            <a:r>
              <a:rPr lang="en-US" b="1" dirty="0">
                <a:solidFill>
                  <a:srgbClr val="4F571F"/>
                </a:solidFill>
              </a:rPr>
              <a:t>EMPLOYEE.</a:t>
            </a:r>
            <a:r>
              <a:rPr lang="en-US" dirty="0"/>
              <a:t>LNAME, </a:t>
            </a:r>
            <a:r>
              <a:rPr lang="en-US" b="1" dirty="0">
                <a:solidFill>
                  <a:srgbClr val="4F571F"/>
                </a:solidFill>
              </a:rPr>
              <a:t>DEPARTMENT.</a:t>
            </a:r>
            <a:r>
              <a:rPr lang="en-US" dirty="0"/>
              <a:t>DNAME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ALIASES</a:t>
            </a:r>
          </a:p>
        </p:txBody>
      </p:sp>
      <p:sp>
        <p:nvSpPr>
          <p:cNvPr id="2970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Some queries need to refer to the same relation twice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this case, </a:t>
            </a:r>
            <a:r>
              <a:rPr lang="en-US" sz="2000" i="1" dirty="0"/>
              <a:t>aliases</a:t>
            </a:r>
            <a:r>
              <a:rPr lang="en-US" sz="2000" dirty="0"/>
              <a:t> are given to the relation's name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b="1" dirty="0"/>
              <a:t>Query 8: For each employee, retrieve the employee's name, and the name of his or her immediate supervisor.</a:t>
            </a:r>
            <a:br>
              <a:rPr lang="en-US" sz="2000" b="1" dirty="0"/>
            </a:br>
            <a:br>
              <a:rPr lang="en-US" sz="2000" b="1" dirty="0"/>
            </a:br>
            <a:r>
              <a:rPr lang="en-US" sz="2000" dirty="0"/>
              <a:t>Q8:	SELECT	E.FNAME, E.LNAME, S.FNAME, S.LNAME</a:t>
            </a:r>
            <a:br>
              <a:rPr lang="en-US" sz="2000" dirty="0"/>
            </a:br>
            <a:r>
              <a:rPr lang="en-US" sz="2000" dirty="0"/>
              <a:t>	FROM 		EMPLOYEE </a:t>
            </a:r>
            <a:r>
              <a:rPr lang="en-US" sz="2000" dirty="0">
                <a:solidFill>
                  <a:srgbClr val="4F571F"/>
                </a:solidFill>
              </a:rPr>
              <a:t>E</a:t>
            </a:r>
            <a:r>
              <a:rPr lang="en-US" sz="2000" dirty="0"/>
              <a:t> </a:t>
            </a:r>
            <a:r>
              <a:rPr lang="en-US" sz="2000" dirty="0">
                <a:solidFill>
                  <a:srgbClr val="4F571F"/>
                </a:solidFill>
              </a:rPr>
              <a:t>S</a:t>
            </a:r>
            <a:br>
              <a:rPr lang="en-US" sz="2000" dirty="0"/>
            </a:br>
            <a:r>
              <a:rPr lang="en-US" sz="2000" dirty="0"/>
              <a:t>	WHERE	E.SUPERSSN=S.SSN</a:t>
            </a:r>
            <a:br>
              <a:rPr lang="en-US" sz="2000" dirty="0"/>
            </a:br>
            <a:endParaRPr lang="en-US" sz="2000" dirty="0"/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In Q8, the alternate relation names E and S are called </a:t>
            </a:r>
            <a:r>
              <a:rPr lang="en-US" sz="2000" i="1" dirty="0"/>
              <a:t>aliases</a:t>
            </a:r>
            <a:r>
              <a:rPr lang="en-US" sz="2000" dirty="0"/>
              <a:t> or </a:t>
            </a:r>
            <a:r>
              <a:rPr lang="en-US" sz="2000" i="1" dirty="0"/>
              <a:t>tuple variables</a:t>
            </a:r>
            <a:r>
              <a:rPr lang="en-US" sz="2000" dirty="0"/>
              <a:t> for the EMPLOYEE relation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We can think of E and S as two different </a:t>
            </a:r>
            <a:r>
              <a:rPr lang="en-US" sz="2000" i="1" dirty="0"/>
              <a:t>copies</a:t>
            </a:r>
            <a:r>
              <a:rPr lang="en-US" sz="2000" dirty="0"/>
              <a:t> of EMPLOYEE; E represents employees in role of </a:t>
            </a:r>
            <a:r>
              <a:rPr lang="en-US" sz="2000" i="1" dirty="0"/>
              <a:t>supervisees</a:t>
            </a:r>
            <a:r>
              <a:rPr lang="en-US" sz="2000" dirty="0"/>
              <a:t> and S represents employees in role of </a:t>
            </a:r>
            <a:r>
              <a:rPr lang="en-US" sz="2000" i="1" dirty="0"/>
              <a:t>supervisors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ALIASES (contd.)</a:t>
            </a:r>
          </a:p>
        </p:txBody>
      </p:sp>
      <p:sp>
        <p:nvSpPr>
          <p:cNvPr id="3072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Aliasing can also be used in any SQL query for convenience</a:t>
            </a:r>
          </a:p>
          <a:p>
            <a:pPr eaLnBrk="1" hangingPunct="1"/>
            <a:r>
              <a:rPr lang="en-US"/>
              <a:t>Can also use the AS keyword to specify aliases</a:t>
            </a:r>
          </a:p>
          <a:p>
            <a:pPr lvl="1" eaLnBrk="1" hangingPunct="1">
              <a:buFont typeface="Wingdings" pitchFamily="2" charset="2"/>
              <a:buNone/>
            </a:pPr>
            <a:br>
              <a:rPr lang="en-US"/>
            </a:br>
            <a:r>
              <a:rPr lang="en-US"/>
              <a:t>Q8:	SELECT	E.FNAME, E.LNAME, 					S.FNAME, S.LNAME</a:t>
            </a:r>
            <a:br>
              <a:rPr lang="en-US"/>
            </a:br>
            <a:r>
              <a:rPr lang="en-US"/>
              <a:t>		FROM 	EMPLOYEE AS E, 					EMPLOYEE AS S</a:t>
            </a:r>
            <a:br>
              <a:rPr lang="en-US"/>
            </a:br>
            <a:r>
              <a:rPr lang="en-US"/>
              <a:t>		WHERE	E.SUPERSSN=S.SSN</a:t>
            </a:r>
            <a:br>
              <a:rPr lang="en-US"/>
            </a:b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UNSPECIFIED </a:t>
            </a:r>
            <a:br>
              <a:rPr lang="en-US"/>
            </a:br>
            <a:r>
              <a:rPr lang="en-US"/>
              <a:t>WHERE-clause</a:t>
            </a:r>
          </a:p>
        </p:txBody>
      </p:sp>
      <p:sp>
        <p:nvSpPr>
          <p:cNvPr id="3174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/>
              <a:t>A </a:t>
            </a:r>
            <a:r>
              <a:rPr lang="en-US" sz="2400" i="1"/>
              <a:t>missing WHERE-clause</a:t>
            </a:r>
            <a:r>
              <a:rPr lang="en-US" sz="2400"/>
              <a:t> indicates no condition; hence, all tuples of the relations in the FROM-clause are selected</a:t>
            </a:r>
          </a:p>
          <a:p>
            <a:pPr lvl="1" eaLnBrk="1" hangingPunct="1"/>
            <a:r>
              <a:rPr lang="en-US" sz="2200"/>
              <a:t>This is equivalent to the condition WHERE TRUE</a:t>
            </a:r>
          </a:p>
          <a:p>
            <a:pPr eaLnBrk="1" hangingPunct="1"/>
            <a:r>
              <a:rPr lang="en-US" sz="2400"/>
              <a:t>Query 9: Retrieve the SSN values for all employees.</a:t>
            </a:r>
          </a:p>
          <a:p>
            <a:pPr lvl="1" eaLnBrk="1" hangingPunct="1"/>
            <a:endParaRPr lang="en-US" sz="2200"/>
          </a:p>
          <a:p>
            <a:pPr lvl="1" eaLnBrk="1" hangingPunct="1"/>
            <a:r>
              <a:rPr lang="en-US" sz="2200"/>
              <a:t>Q9:	SELECT 	SSN</a:t>
            </a:r>
            <a:br>
              <a:rPr lang="en-US" sz="2200"/>
            </a:br>
            <a:r>
              <a:rPr lang="en-US" sz="2200"/>
              <a:t>		FROM		EMPLOYEE</a:t>
            </a:r>
            <a:br>
              <a:rPr lang="en-US" sz="2200"/>
            </a:br>
            <a:endParaRPr lang="en-US" sz="2200"/>
          </a:p>
          <a:p>
            <a:pPr eaLnBrk="1" hangingPunct="1"/>
            <a:r>
              <a:rPr lang="en-US" sz="2400"/>
              <a:t>If more than one relation is specified in the FROM-clause </a:t>
            </a:r>
            <a:r>
              <a:rPr lang="en-US" sz="2400" i="1"/>
              <a:t>and</a:t>
            </a:r>
            <a:r>
              <a:rPr lang="en-US" sz="2400"/>
              <a:t> there is no join condition, then the </a:t>
            </a:r>
            <a:r>
              <a:rPr lang="en-US" sz="2400" i="1"/>
              <a:t>CARTESIAN PRODUCT</a:t>
            </a:r>
            <a:r>
              <a:rPr lang="en-US" sz="2400"/>
              <a:t> of tuples is selected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UNSPECIFIED </a:t>
            </a:r>
            <a:br>
              <a:rPr lang="en-US"/>
            </a:br>
            <a:r>
              <a:rPr lang="en-US"/>
              <a:t>WHERE-clause (contd.)</a:t>
            </a:r>
          </a:p>
        </p:txBody>
      </p:sp>
      <p:sp>
        <p:nvSpPr>
          <p:cNvPr id="3277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Example:</a:t>
            </a:r>
            <a:br>
              <a:rPr lang="en-US"/>
            </a:br>
            <a:endParaRPr lang="en-US"/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Q10:	SELECT	SSN, DNAME</a:t>
            </a:r>
            <a:br>
              <a:rPr lang="en-US"/>
            </a:br>
            <a:r>
              <a:rPr lang="en-US"/>
              <a:t>		FROM	EMPLOYEE, DEPARTMENT</a:t>
            </a:r>
            <a:br>
              <a:rPr lang="en-US"/>
            </a:br>
            <a:endParaRPr lang="en-US"/>
          </a:p>
          <a:p>
            <a:pPr lvl="1" eaLnBrk="1" hangingPunct="1"/>
            <a:r>
              <a:rPr lang="en-US"/>
              <a:t>It is extremely important not to overlook specifying any selection and join conditions in the WHERE-clause; otherwise, incorrect and very large relations may result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OF *</a:t>
            </a:r>
          </a:p>
        </p:txBody>
      </p:sp>
      <p:sp>
        <p:nvSpPr>
          <p:cNvPr id="33796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/>
              <a:t>To retrieve all the attribute values of the selected tuples, a * is used, which stands for </a:t>
            </a:r>
            <a:r>
              <a:rPr lang="en-US" sz="2400" i="1"/>
              <a:t>all the attributes</a:t>
            </a:r>
            <a:br>
              <a:rPr lang="en-US" sz="2400"/>
            </a:br>
            <a:r>
              <a:rPr lang="en-US" sz="2400"/>
              <a:t>Examples:</a:t>
            </a:r>
          </a:p>
          <a:p>
            <a:pPr lvl="1" eaLnBrk="1" hangingPunct="1">
              <a:buFont typeface="Wingdings" pitchFamily="2" charset="2"/>
              <a:buNone/>
            </a:pPr>
            <a:br>
              <a:rPr lang="en-US" sz="2200"/>
            </a:br>
            <a:r>
              <a:rPr lang="en-US" sz="2200"/>
              <a:t>Q1C:	SELECT 	*</a:t>
            </a:r>
            <a:br>
              <a:rPr lang="en-US" sz="2200"/>
            </a:br>
            <a:r>
              <a:rPr lang="en-US" sz="2200"/>
              <a:t>		FROM		EMPLOYEE</a:t>
            </a:r>
            <a:br>
              <a:rPr lang="en-US" sz="2200"/>
            </a:br>
            <a:r>
              <a:rPr lang="en-US" sz="2200"/>
              <a:t>		WHERE	DNO=5</a:t>
            </a:r>
            <a:br>
              <a:rPr lang="en-US" sz="2200"/>
            </a:br>
            <a:br>
              <a:rPr lang="en-US" sz="2200"/>
            </a:br>
            <a:r>
              <a:rPr lang="en-US" sz="2200"/>
              <a:t>Q1D:	SELECT	*</a:t>
            </a:r>
            <a:br>
              <a:rPr lang="en-US" sz="2200"/>
            </a:br>
            <a:r>
              <a:rPr lang="en-US" sz="2200"/>
              <a:t>		FROM		EMPLOYEE, DEPARTMENT</a:t>
            </a:r>
            <a:br>
              <a:rPr lang="en-US" sz="2200"/>
            </a:br>
            <a:r>
              <a:rPr lang="en-US" sz="2200"/>
              <a:t>		WHERE	DNAME='Research' AND 					DNO=DNUMBER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USE OF DISTINCT</a:t>
            </a:r>
          </a:p>
        </p:txBody>
      </p:sp>
      <p:sp>
        <p:nvSpPr>
          <p:cNvPr id="3482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/>
              <a:t>SQL does not treat a relation as a set; duplicate tuples can appear</a:t>
            </a:r>
          </a:p>
          <a:p>
            <a:pPr eaLnBrk="1" hangingPunct="1"/>
            <a:r>
              <a:rPr lang="en-US" sz="2400"/>
              <a:t>To eliminate duplicate tuples in a query result, the keyword </a:t>
            </a:r>
            <a:r>
              <a:rPr lang="en-US" sz="2400" b="1"/>
              <a:t>DISTINCT</a:t>
            </a:r>
            <a:r>
              <a:rPr lang="en-US" sz="2400"/>
              <a:t> is used</a:t>
            </a:r>
          </a:p>
          <a:p>
            <a:pPr eaLnBrk="1" hangingPunct="1"/>
            <a:r>
              <a:rPr lang="en-US" sz="2400"/>
              <a:t>For example, the result of Q11 may have duplicate SALARY values whereas Q11A does not have any duplicate values</a:t>
            </a:r>
            <a:br>
              <a:rPr lang="en-US" sz="2400"/>
            </a:br>
            <a:endParaRPr lang="en-US" sz="2400"/>
          </a:p>
          <a:p>
            <a:pPr lvl="1" eaLnBrk="1" hangingPunct="1">
              <a:buFont typeface="Wingdings" pitchFamily="2" charset="2"/>
              <a:buNone/>
            </a:pPr>
            <a:r>
              <a:rPr lang="en-US" sz="2200"/>
              <a:t>	Q11:	SELECT 	SALARY</a:t>
            </a:r>
            <a:br>
              <a:rPr lang="en-US" sz="2200"/>
            </a:br>
            <a:r>
              <a:rPr lang="en-US" sz="2200"/>
              <a:t>		FROM		EMPLOYEE</a:t>
            </a:r>
            <a:br>
              <a:rPr lang="en-US" sz="2200"/>
            </a:br>
            <a:r>
              <a:rPr lang="en-US" sz="2200"/>
              <a:t>Q11A: 	SELECT 	</a:t>
            </a:r>
            <a:r>
              <a:rPr lang="en-US" sz="2200" b="1"/>
              <a:t>DISTINCT</a:t>
            </a:r>
            <a:r>
              <a:rPr lang="en-US" sz="2200"/>
              <a:t> SALARY</a:t>
            </a:r>
            <a:br>
              <a:rPr lang="en-US" sz="2200"/>
            </a:br>
            <a:r>
              <a:rPr lang="en-US" sz="2200"/>
              <a:t>		FROM		EMPLOYEE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 TABLE</a:t>
            </a:r>
          </a:p>
        </p:txBody>
      </p:sp>
      <p:sp>
        <p:nvSpPr>
          <p:cNvPr id="6148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Specifies a new base relation by giving it a name, and specifying each of its attributes and their data types (INTEGER, FLOAT, DECIMAL(i,j), CHAR(n), VARCHAR(n))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A constraint NOT NULL may be specified on an attribute</a:t>
            </a:r>
            <a:br>
              <a:rPr lang="en-US" sz="2400"/>
            </a:br>
            <a:br>
              <a:rPr lang="en-US" sz="2400"/>
            </a:br>
            <a:r>
              <a:rPr lang="en-US" sz="2400" b="1">
                <a:latin typeface="Courier New" pitchFamily="71" charset="0"/>
              </a:rPr>
              <a:t>CREATE TABLE DEPARTMENT (</a:t>
            </a:r>
            <a:br>
              <a:rPr lang="en-US" sz="2400" b="1">
                <a:latin typeface="Courier New" pitchFamily="71" charset="0"/>
              </a:rPr>
            </a:br>
            <a:r>
              <a:rPr lang="en-US" sz="2400" b="1">
                <a:latin typeface="Courier New" pitchFamily="71" charset="0"/>
              </a:rPr>
              <a:t>	DNAME			VARCHAR(10)	NOT NULL,</a:t>
            </a:r>
            <a:br>
              <a:rPr lang="en-US" sz="2400" b="1">
                <a:latin typeface="Courier New" pitchFamily="71" charset="0"/>
              </a:rPr>
            </a:br>
            <a:r>
              <a:rPr lang="en-US" sz="2400" b="1">
                <a:latin typeface="Courier New" pitchFamily="71" charset="0"/>
              </a:rPr>
              <a:t>	DNUMBER		INTEGER		NOT NULL,</a:t>
            </a:r>
            <a:br>
              <a:rPr lang="en-US" sz="2400" b="1">
                <a:latin typeface="Courier New" pitchFamily="71" charset="0"/>
              </a:rPr>
            </a:br>
            <a:r>
              <a:rPr lang="en-US" sz="2400" b="1">
                <a:latin typeface="Courier New" pitchFamily="71" charset="0"/>
              </a:rPr>
              <a:t>	MGRSSN		CHAR(9),</a:t>
            </a:r>
            <a:br>
              <a:rPr lang="en-US" sz="2400" b="1">
                <a:latin typeface="Courier New" pitchFamily="71" charset="0"/>
              </a:rPr>
            </a:br>
            <a:r>
              <a:rPr lang="en-US" sz="2400" b="1">
                <a:latin typeface="Courier New" pitchFamily="71" charset="0"/>
              </a:rPr>
              <a:t>	MGRSTARTDATE	CHAR(9)  );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</a:t>
            </a:r>
          </a:p>
        </p:txBody>
      </p:sp>
      <p:sp>
        <p:nvSpPr>
          <p:cNvPr id="35844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/>
              <a:t>SQL has directly incorporated some set operations</a:t>
            </a:r>
          </a:p>
          <a:p>
            <a:pPr eaLnBrk="1" hangingPunct="1"/>
            <a:r>
              <a:rPr lang="en-US" sz="2400"/>
              <a:t>There is a union operation (UNION), and in </a:t>
            </a:r>
            <a:r>
              <a:rPr lang="en-US" sz="2400" i="1"/>
              <a:t>some versions</a:t>
            </a:r>
            <a:r>
              <a:rPr lang="en-US" sz="2400"/>
              <a:t> of SQL there are set difference (MINUS) and intersection (INTERSECT) operations</a:t>
            </a:r>
          </a:p>
          <a:p>
            <a:pPr eaLnBrk="1" hangingPunct="1"/>
            <a:r>
              <a:rPr lang="en-US" sz="2400"/>
              <a:t>The resulting relations of these set operations are sets of tuples; </a:t>
            </a:r>
            <a:r>
              <a:rPr lang="en-US" sz="2400" i="1"/>
              <a:t>duplicate tuples are eliminated</a:t>
            </a:r>
            <a:r>
              <a:rPr lang="en-US" sz="2400"/>
              <a:t> </a:t>
            </a:r>
            <a:r>
              <a:rPr lang="en-US" sz="2400" i="1"/>
              <a:t>from the result</a:t>
            </a:r>
          </a:p>
          <a:p>
            <a:pPr eaLnBrk="1" hangingPunct="1"/>
            <a:r>
              <a:rPr lang="en-US" sz="2400"/>
              <a:t>The set operations apply only to </a:t>
            </a:r>
            <a:r>
              <a:rPr lang="en-US" sz="2400" i="1"/>
              <a:t>union compatible relations</a:t>
            </a:r>
            <a:r>
              <a:rPr lang="en-US" sz="2400"/>
              <a:t>; the two relations must have the same attributes and the attributes must appear in the same order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SET OPERATIONS (contd.) </a:t>
            </a:r>
          </a:p>
        </p:txBody>
      </p:sp>
      <p:sp>
        <p:nvSpPr>
          <p:cNvPr id="3686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Query 4: Make a list of all project numbers for projects that involve an employee whose last name is 'Smith' as a worker or as a manager of the department that controls the project.</a:t>
            </a:r>
            <a:br>
              <a:rPr lang="en-US" sz="2000"/>
            </a:br>
            <a:endParaRPr lang="en-US" sz="200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Q4:		(SELECT 	PNAME</a:t>
            </a:r>
            <a:br>
              <a:rPr lang="en-US" sz="2000"/>
            </a:br>
            <a:r>
              <a:rPr lang="en-US" sz="2000"/>
              <a:t>		FROM		PROJECT, DEPARTMENT, 						EMPLOYEE</a:t>
            </a:r>
            <a:br>
              <a:rPr lang="en-US" sz="2000"/>
            </a:br>
            <a:r>
              <a:rPr lang="en-US" sz="2000"/>
              <a:t>		WHERE	DNUM=DNUMBER AND 					MGRSSN=SSN AND LNAME='Smith')</a:t>
            </a:r>
            <a:br>
              <a:rPr lang="en-US" sz="2000"/>
            </a:br>
            <a:r>
              <a:rPr lang="en-US" sz="2000"/>
              <a:t>		UNION	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	(SELECT  	PNAME</a:t>
            </a:r>
            <a:br>
              <a:rPr lang="en-US" sz="2000"/>
            </a:br>
            <a:r>
              <a:rPr lang="en-US" sz="2000"/>
              <a:t>		FROM		PROJECT, WORKS_ON, EMPLOYEE</a:t>
            </a:r>
            <a:br>
              <a:rPr lang="en-US" sz="2000"/>
            </a:br>
            <a:r>
              <a:rPr lang="en-US" sz="2000"/>
              <a:t>		WHERE	PNUMBER=PNO AND 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000"/>
              <a:t>					ESSN=SSN AND NAME='Smith')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1C939-9143-AC59-1A0F-AE8A287111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990600"/>
          </a:xfrm>
        </p:spPr>
        <p:txBody>
          <a:bodyPr>
            <a:noAutofit/>
          </a:bodyPr>
          <a:lstStyle/>
          <a:p>
            <a:r>
              <a:rPr lang="en-US" sz="2400" b="1" i="0" u="none" strike="noStrike" baseline="0" dirty="0">
                <a:latin typeface="AkzidenzGroteskBE-Md"/>
              </a:rPr>
              <a:t>Substring Pattern Matching and Arithmetic Operators</a:t>
            </a:r>
            <a:endParaRPr lang="en-IN" sz="24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D0E80-2391-5253-6941-033A0E5B08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8" y="1752600"/>
            <a:ext cx="6705601" cy="4288763"/>
          </a:xfrm>
        </p:spPr>
        <p:txBody>
          <a:bodyPr>
            <a:normAutofit/>
          </a:bodyPr>
          <a:lstStyle/>
          <a:p>
            <a:pPr algn="just"/>
            <a:r>
              <a:rPr lang="en-IN" sz="2400" b="0" i="0" u="none" strike="noStrike" baseline="0" dirty="0">
                <a:latin typeface="MinionPro-Regular"/>
              </a:rPr>
              <a:t>The feature allows </a:t>
            </a:r>
            <a:r>
              <a:rPr lang="en-US" sz="2400" b="0" i="0" u="none" strike="noStrike" baseline="0" dirty="0">
                <a:latin typeface="MinionPro-Regular"/>
              </a:rPr>
              <a:t>comparison conditions on only parts of a character string, using the </a:t>
            </a:r>
            <a:r>
              <a:rPr lang="en-US" sz="2400" b="1" i="0" u="none" strike="noStrike" baseline="0" dirty="0">
                <a:latin typeface="AkzidenzGroteskBE-Md"/>
              </a:rPr>
              <a:t>LIKE </a:t>
            </a:r>
            <a:r>
              <a:rPr lang="en-US" sz="2400" b="0" i="0" u="none" strike="noStrike" baseline="0" dirty="0">
                <a:latin typeface="MinionPro-Regular"/>
              </a:rPr>
              <a:t>comparison operator. This can be used for string </a:t>
            </a:r>
            <a:r>
              <a:rPr lang="en-US" sz="2400" b="1" i="0" u="none" strike="noStrike" baseline="0" dirty="0">
                <a:latin typeface="MinionPro-Bold"/>
              </a:rPr>
              <a:t>pattern matching</a:t>
            </a:r>
            <a:r>
              <a:rPr lang="en-US" sz="2400" b="0" i="0" u="none" strike="noStrike" baseline="0" dirty="0">
                <a:latin typeface="MinionPro-Regular"/>
              </a:rPr>
              <a:t>. Partial strings are specified using two reserved characters: % replaces an arbitrary number of zero or more characters, and the underscore (_) replaces a single character.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694965-3B31-3C50-6CDF-296700976E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554139E-1341-93BD-2126-60B4984442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58189"/>
      </p:ext>
    </p:extLst>
  </p:cSld>
  <p:clrMapOvr>
    <a:masterClrMapping/>
  </p:clrMapOvr>
  <p:transition>
    <p:dissolve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9E1C995-C307-EF44-251B-D83312C806B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914400"/>
            <a:ext cx="6324600" cy="47244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B2CB15-F189-2613-3076-97B180D3B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B585E78-D7D9-438E-6FB2-AD3F5138F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92543"/>
      </p:ext>
    </p:extLst>
  </p:cSld>
  <p:clrMapOvr>
    <a:masterClrMapping/>
  </p:clrMapOvr>
  <p:transition>
    <p:dissolv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981A5D-2500-3FFD-75A7-81DBCE6FA8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533400"/>
            <a:ext cx="6347714" cy="5507963"/>
          </a:xfrm>
        </p:spPr>
        <p:txBody>
          <a:bodyPr>
            <a:normAutofit/>
          </a:bodyPr>
          <a:lstStyle/>
          <a:p>
            <a:pPr algn="l"/>
            <a:r>
              <a:rPr lang="en-US" sz="2000" b="1" i="0" u="none" strike="noStrike" baseline="0" dirty="0">
                <a:latin typeface="MinionPro-Regular"/>
              </a:rPr>
              <a:t>Show the resulting salaries if every employee working on </a:t>
            </a:r>
            <a:r>
              <a:rPr lang="en-US" sz="2000" b="1" i="0" u="none" strike="noStrike" baseline="0" dirty="0" err="1">
                <a:latin typeface="MinionPro-Regular"/>
              </a:rPr>
              <a:t>the‘ProductX</a:t>
            </a:r>
            <a:r>
              <a:rPr lang="en-US" sz="2000" b="1" i="0" u="none" strike="noStrike" baseline="0" dirty="0">
                <a:latin typeface="MinionPro-Regular"/>
              </a:rPr>
              <a:t>’ project is given a 10% raise.</a:t>
            </a:r>
          </a:p>
          <a:p>
            <a:pPr marL="0" indent="0" algn="just">
              <a:buNone/>
            </a:pPr>
            <a:r>
              <a:rPr lang="en-US" sz="1800" b="1" i="0" u="none" strike="noStrike" baseline="0" dirty="0">
                <a:latin typeface="AkzidenzGroteskBE-Md"/>
              </a:rPr>
              <a:t>SELECT </a:t>
            </a:r>
            <a:r>
              <a:rPr lang="en-US" sz="1800" b="0" i="0" u="none" strike="noStrike" baseline="0" dirty="0" err="1">
                <a:latin typeface="AkzidenzGroteskBE-Regular"/>
              </a:rPr>
              <a:t>E.Fname</a:t>
            </a:r>
            <a:r>
              <a:rPr lang="en-US" sz="1800" b="0" i="0" u="none" strike="noStrike" baseline="0" dirty="0">
                <a:latin typeface="AkzidenzGroteskBE-Regular"/>
              </a:rPr>
              <a:t>, </a:t>
            </a:r>
            <a:r>
              <a:rPr lang="en-US" sz="1800" b="0" i="0" u="none" strike="noStrike" baseline="0" dirty="0" err="1">
                <a:latin typeface="AkzidenzGroteskBE-Regular"/>
              </a:rPr>
              <a:t>E.Lname</a:t>
            </a:r>
            <a:r>
              <a:rPr lang="en-US" sz="1800" b="0" i="0" u="none" strike="noStrike" baseline="0" dirty="0">
                <a:latin typeface="AkzidenzGroteskBE-Regular"/>
              </a:rPr>
              <a:t>, </a:t>
            </a:r>
            <a:r>
              <a:rPr lang="en-US" sz="1800" b="0" i="0" u="none" strike="noStrike" baseline="0" dirty="0">
                <a:latin typeface="MinionPro-Regular"/>
              </a:rPr>
              <a:t>1.1 </a:t>
            </a:r>
            <a:r>
              <a:rPr lang="en-US" sz="1800" b="0" i="0" u="none" strike="noStrike" baseline="0" dirty="0">
                <a:latin typeface="AkzidenzGroteskBE-Regular"/>
              </a:rPr>
              <a:t>* </a:t>
            </a:r>
            <a:r>
              <a:rPr lang="en-US" sz="1800" b="0" i="0" u="none" strike="noStrike" baseline="0" dirty="0" err="1">
                <a:latin typeface="AkzidenzGroteskBE-Regular"/>
              </a:rPr>
              <a:t>E.Salary</a:t>
            </a:r>
            <a:r>
              <a:rPr lang="en-US" sz="1800" b="0" i="0" u="none" strike="noStrike" baseline="0" dirty="0">
                <a:latin typeface="AkzidenzGroteskBE-Regular"/>
              </a:rPr>
              <a:t> </a:t>
            </a:r>
            <a:r>
              <a:rPr lang="en-US" sz="1800" b="1" i="0" u="none" strike="noStrike" baseline="0" dirty="0">
                <a:latin typeface="AkzidenzGroteskBE-Md"/>
              </a:rPr>
              <a:t>AS </a:t>
            </a:r>
            <a:r>
              <a:rPr lang="en-US" sz="1800" b="0" i="0" u="none" strike="noStrike" baseline="0" dirty="0" err="1">
                <a:latin typeface="AkzidenzGroteskBE-Regular"/>
              </a:rPr>
              <a:t>Increased_sal</a:t>
            </a:r>
            <a:endParaRPr lang="en-US" sz="1800" b="0" i="0" u="none" strike="noStrike" baseline="0" dirty="0">
              <a:latin typeface="AkzidenzGroteskBE-Regular"/>
            </a:endParaRPr>
          </a:p>
          <a:p>
            <a:pPr marL="0" indent="0" algn="just">
              <a:buNone/>
            </a:pPr>
            <a:r>
              <a:rPr lang="en-US" sz="1800" b="1" i="0" u="none" strike="noStrike" baseline="0" dirty="0">
                <a:latin typeface="AkzidenzGroteskBE-Md"/>
              </a:rPr>
              <a:t>FROM </a:t>
            </a:r>
            <a:r>
              <a:rPr lang="en-US" sz="1800" b="0" i="0" u="none" strike="noStrike" baseline="0" dirty="0">
                <a:latin typeface="AkzidenzGroteskBE-Regular"/>
              </a:rPr>
              <a:t>EMPLOYEE </a:t>
            </a:r>
            <a:r>
              <a:rPr lang="en-US" sz="1800" b="1" i="0" u="none" strike="noStrike" baseline="0" dirty="0">
                <a:latin typeface="AkzidenzGroteskBE-Md"/>
              </a:rPr>
              <a:t>AS </a:t>
            </a:r>
            <a:r>
              <a:rPr lang="en-US" sz="1800" b="0" i="0" u="none" strike="noStrike" baseline="0" dirty="0">
                <a:latin typeface="AkzidenzGroteskBE-Regular"/>
              </a:rPr>
              <a:t>E, WORKS_ON </a:t>
            </a:r>
            <a:r>
              <a:rPr lang="en-US" sz="1800" b="1" i="0" u="none" strike="noStrike" baseline="0" dirty="0">
                <a:latin typeface="AkzidenzGroteskBE-Md"/>
              </a:rPr>
              <a:t>AS </a:t>
            </a:r>
            <a:r>
              <a:rPr lang="en-US" sz="1800" b="0" i="0" u="none" strike="noStrike" baseline="0" dirty="0">
                <a:latin typeface="AkzidenzGroteskBE-Regular"/>
              </a:rPr>
              <a:t>W, PROJECT </a:t>
            </a:r>
            <a:r>
              <a:rPr lang="en-US" sz="1800" b="1" i="0" u="none" strike="noStrike" baseline="0" dirty="0">
                <a:latin typeface="AkzidenzGroteskBE-Md"/>
              </a:rPr>
              <a:t>AS </a:t>
            </a:r>
            <a:r>
              <a:rPr lang="en-US" sz="1800" b="0" i="0" u="none" strike="noStrike" baseline="0" dirty="0">
                <a:latin typeface="AkzidenzGroteskBE-Regular"/>
              </a:rPr>
              <a:t>P</a:t>
            </a:r>
          </a:p>
          <a:p>
            <a:pPr marL="0" indent="0" algn="just">
              <a:buNone/>
            </a:pPr>
            <a:r>
              <a:rPr lang="en-US" sz="1800" b="1" i="0" u="none" strike="noStrike" baseline="0" dirty="0">
                <a:latin typeface="AkzidenzGroteskBE-Md"/>
              </a:rPr>
              <a:t>WHERE </a:t>
            </a:r>
            <a:r>
              <a:rPr lang="en-US" sz="1800" b="0" i="0" u="none" strike="noStrike" baseline="0" dirty="0" err="1">
                <a:latin typeface="AkzidenzGroteskBE-Regular"/>
              </a:rPr>
              <a:t>E.Ssn</a:t>
            </a:r>
            <a:r>
              <a:rPr lang="en-US" sz="1800" b="0" i="0" u="none" strike="noStrike" baseline="0" dirty="0">
                <a:latin typeface="AkzidenzGroteskBE-Regular"/>
              </a:rPr>
              <a:t> = </a:t>
            </a:r>
            <a:r>
              <a:rPr lang="en-US" sz="1800" b="0" i="0" u="none" strike="noStrike" baseline="0" dirty="0" err="1">
                <a:latin typeface="AkzidenzGroteskBE-Regular"/>
              </a:rPr>
              <a:t>W.Essn</a:t>
            </a:r>
            <a:r>
              <a:rPr lang="en-US" sz="1800" b="0" i="0" u="none" strike="noStrike" baseline="0" dirty="0">
                <a:latin typeface="AkzidenzGroteskBE-Regular"/>
              </a:rPr>
              <a:t> </a:t>
            </a:r>
            <a:r>
              <a:rPr lang="en-US" sz="1800" b="1" i="0" u="none" strike="noStrike" baseline="0" dirty="0">
                <a:latin typeface="AkzidenzGroteskBE-Md"/>
              </a:rPr>
              <a:t>AND </a:t>
            </a:r>
            <a:r>
              <a:rPr lang="en-US" sz="1800" b="0" i="0" u="none" strike="noStrike" baseline="0" dirty="0" err="1">
                <a:latin typeface="AkzidenzGroteskBE-Regular"/>
              </a:rPr>
              <a:t>W.Pno</a:t>
            </a:r>
            <a:r>
              <a:rPr lang="en-US" sz="1800" b="0" i="0" u="none" strike="noStrike" baseline="0" dirty="0">
                <a:latin typeface="AkzidenzGroteskBE-Regular"/>
              </a:rPr>
              <a:t> = </a:t>
            </a:r>
            <a:r>
              <a:rPr lang="en-US" sz="1800" b="0" i="0" u="none" strike="noStrike" baseline="0" dirty="0" err="1">
                <a:latin typeface="AkzidenzGroteskBE-Regular"/>
              </a:rPr>
              <a:t>P.Pnumber</a:t>
            </a:r>
            <a:r>
              <a:rPr lang="en-US" sz="1800" b="0" i="0" u="none" strike="noStrike" baseline="0" dirty="0">
                <a:latin typeface="AkzidenzGroteskBE-Regular"/>
              </a:rPr>
              <a:t> </a:t>
            </a:r>
            <a:r>
              <a:rPr lang="en-US" sz="1800" b="1" i="0" u="none" strike="noStrike" baseline="0" dirty="0">
                <a:latin typeface="AkzidenzGroteskBE-Md"/>
              </a:rPr>
              <a:t>AND</a:t>
            </a:r>
          </a:p>
          <a:p>
            <a:pPr marL="0" indent="0" algn="just">
              <a:buNone/>
            </a:pPr>
            <a:r>
              <a:rPr lang="en-IN" sz="1800" b="0" i="0" u="none" strike="noStrike" baseline="0" dirty="0" err="1">
                <a:latin typeface="AkzidenzGroteskBE-Regular"/>
              </a:rPr>
              <a:t>P.Pname</a:t>
            </a:r>
            <a:r>
              <a:rPr lang="en-IN" sz="1800" b="0" i="0" u="none" strike="noStrike" baseline="0" dirty="0">
                <a:latin typeface="AkzidenzGroteskBE-Regular"/>
              </a:rPr>
              <a:t> = </a:t>
            </a:r>
            <a:r>
              <a:rPr lang="en-IN" sz="1800" b="0" i="0" u="none" strike="noStrike" baseline="0" dirty="0">
                <a:latin typeface="MinionPro-Regular"/>
              </a:rPr>
              <a:t>‘</a:t>
            </a:r>
            <a:r>
              <a:rPr lang="en-IN" sz="1800" b="0" i="0" u="none" strike="noStrike" baseline="0" dirty="0" err="1">
                <a:latin typeface="MinionPro-Regular"/>
              </a:rPr>
              <a:t>ProductX</a:t>
            </a:r>
            <a:r>
              <a:rPr lang="en-IN" sz="1800" b="0" i="0" u="none" strike="noStrike" baseline="0" dirty="0">
                <a:latin typeface="MinionPro-Regular"/>
              </a:rPr>
              <a:t>’;</a:t>
            </a:r>
          </a:p>
          <a:p>
            <a:pPr marL="0" indent="0" algn="just">
              <a:buNone/>
            </a:pPr>
            <a:endParaRPr lang="en-IN" dirty="0">
              <a:latin typeface="MinionPro-Regular"/>
            </a:endParaRPr>
          </a:p>
          <a:p>
            <a:pPr algn="l"/>
            <a:r>
              <a:rPr lang="en-US" sz="2000" b="1" i="0" u="none" strike="noStrike" baseline="0" dirty="0">
                <a:latin typeface="MinionPro-Regular"/>
              </a:rPr>
              <a:t>Retrieve all employees in department 5 whose salary is between </a:t>
            </a:r>
            <a:r>
              <a:rPr lang="en-IN" sz="2000" b="1" i="0" u="none" strike="noStrike" baseline="0" dirty="0">
                <a:latin typeface="MinionPro-Regular"/>
              </a:rPr>
              <a:t>$30,000 and $40,000.</a:t>
            </a:r>
            <a:endParaRPr lang="en-IN" sz="2000" b="1" dirty="0">
              <a:latin typeface="MinionPro-Regular"/>
            </a:endParaRPr>
          </a:p>
          <a:p>
            <a:pPr marL="0" indent="0" algn="l">
              <a:buNone/>
            </a:pPr>
            <a:r>
              <a:rPr lang="en-IN" sz="1800" b="1" i="0" u="none" strike="noStrike" baseline="0" dirty="0">
                <a:latin typeface="AkzidenzGroteskBE-Md"/>
              </a:rPr>
              <a:t>SELECT </a:t>
            </a:r>
            <a:r>
              <a:rPr lang="en-IN" sz="1800" b="0" i="0" u="none" strike="noStrike" baseline="0" dirty="0">
                <a:latin typeface="AkzidenzGroteskBE-Regular"/>
              </a:rPr>
              <a:t>* </a:t>
            </a:r>
            <a:r>
              <a:rPr lang="en-IN" sz="1800" b="1" i="0" u="none" strike="noStrike" baseline="0" dirty="0">
                <a:latin typeface="AkzidenzGroteskBE-Md"/>
              </a:rPr>
              <a:t>FROM </a:t>
            </a:r>
            <a:r>
              <a:rPr lang="en-IN" sz="1800" b="0" i="0" u="none" strike="noStrike" baseline="0" dirty="0">
                <a:latin typeface="AkzidenzGroteskBE-Regular"/>
              </a:rPr>
              <a:t>EMPLOYEE</a:t>
            </a:r>
          </a:p>
          <a:p>
            <a:pPr marL="0" indent="0" algn="l">
              <a:buNone/>
            </a:pPr>
            <a:r>
              <a:rPr lang="en-US" sz="1800" b="1" i="0" u="none" strike="noStrike" baseline="0" dirty="0">
                <a:latin typeface="AkzidenzGroteskBE-Md"/>
              </a:rPr>
              <a:t>WHERE </a:t>
            </a:r>
            <a:r>
              <a:rPr lang="en-US" sz="1800" b="0" i="0" u="none" strike="noStrike" baseline="0" dirty="0">
                <a:latin typeface="AkzidenzGroteskBE-Regular"/>
              </a:rPr>
              <a:t>(Salary </a:t>
            </a:r>
            <a:r>
              <a:rPr lang="en-US" sz="1800" b="1" i="0" u="none" strike="noStrike" baseline="0" dirty="0">
                <a:latin typeface="AkzidenzGroteskBE-Md"/>
              </a:rPr>
              <a:t>BETWEEN </a:t>
            </a:r>
            <a:r>
              <a:rPr lang="en-US" sz="1800" b="0" i="0" u="none" strike="noStrike" baseline="0" dirty="0">
                <a:latin typeface="MinionPro-Regular"/>
              </a:rPr>
              <a:t>30000 </a:t>
            </a:r>
            <a:r>
              <a:rPr lang="en-US" sz="1800" b="1" i="0" u="none" strike="noStrike" baseline="0" dirty="0">
                <a:latin typeface="AkzidenzGroteskBE-Md"/>
              </a:rPr>
              <a:t>AND </a:t>
            </a:r>
            <a:r>
              <a:rPr lang="en-US" sz="1800" b="0" i="0" u="none" strike="noStrike" baseline="0" dirty="0">
                <a:latin typeface="MinionPro-Regular"/>
              </a:rPr>
              <a:t>40000</a:t>
            </a:r>
            <a:r>
              <a:rPr lang="en-US" sz="1800" b="0" i="0" u="none" strike="noStrike" baseline="0" dirty="0">
                <a:latin typeface="AkzidenzGroteskBE-Regular"/>
              </a:rPr>
              <a:t>) </a:t>
            </a:r>
            <a:r>
              <a:rPr lang="en-US" sz="1800" b="1" i="0" u="none" strike="noStrike" baseline="0" dirty="0">
                <a:latin typeface="AkzidenzGroteskBE-Md"/>
              </a:rPr>
              <a:t>AND </a:t>
            </a:r>
            <a:r>
              <a:rPr lang="en-US" sz="1800" b="0" i="0" u="none" strike="noStrike" baseline="0" dirty="0" err="1">
                <a:latin typeface="AkzidenzGroteskBE-Regular"/>
              </a:rPr>
              <a:t>Dno</a:t>
            </a:r>
            <a:r>
              <a:rPr lang="en-US" sz="1800" b="0" i="0" u="none" strike="noStrike" baseline="0" dirty="0">
                <a:latin typeface="AkzidenzGroteskBE-Regular"/>
              </a:rPr>
              <a:t> = </a:t>
            </a:r>
            <a:r>
              <a:rPr lang="en-US" sz="1800" b="0" i="0" u="none" strike="noStrike" baseline="0" dirty="0">
                <a:latin typeface="MinionPro-Regular"/>
              </a:rPr>
              <a:t>5;</a:t>
            </a:r>
            <a:endParaRPr lang="en-IN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84CCA5-6A80-7128-AB41-234374874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8C0F27-3367-E700-85CB-E6C3B46B6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3428722"/>
      </p:ext>
    </p:extLst>
  </p:cSld>
  <p:clrMapOvr>
    <a:masterClrMapping/>
  </p:clrMapOvr>
  <p:transition>
    <p:dissolve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DA777E-DCF3-6559-65DA-E8523B4263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451512"/>
            <a:ext cx="6347714" cy="5589851"/>
          </a:xfrm>
        </p:spPr>
        <p:txBody>
          <a:bodyPr>
            <a:normAutofit/>
          </a:bodyPr>
          <a:lstStyle/>
          <a:p>
            <a:pPr algn="just"/>
            <a:r>
              <a:rPr lang="en-US" sz="2400" b="1" i="0" u="none" strike="noStrike" baseline="0" dirty="0">
                <a:latin typeface="MinionPro-Regular"/>
              </a:rPr>
              <a:t>Retrieve a list of employees and the projects they are working on, ordered by department and, within each department, ordered alphabetically by last name, then first name.</a:t>
            </a:r>
          </a:p>
          <a:p>
            <a:pPr marL="0" indent="0" algn="just">
              <a:buNone/>
            </a:pPr>
            <a:r>
              <a:rPr lang="en-IN" sz="1800" b="1" i="0" u="none" strike="noStrike" baseline="0" dirty="0">
                <a:latin typeface="AkzidenzGroteskBE-Md"/>
              </a:rPr>
              <a:t>SELECT </a:t>
            </a:r>
            <a:r>
              <a:rPr lang="en-IN" sz="1800" b="0" i="0" u="none" strike="noStrike" baseline="0" dirty="0" err="1">
                <a:latin typeface="AkzidenzGroteskBE-Regular"/>
              </a:rPr>
              <a:t>D.Dname</a:t>
            </a:r>
            <a:r>
              <a:rPr lang="en-IN" sz="1800" b="0" i="0" u="none" strike="noStrike" baseline="0" dirty="0">
                <a:latin typeface="AkzidenzGroteskBE-Regular"/>
              </a:rPr>
              <a:t>, </a:t>
            </a:r>
            <a:r>
              <a:rPr lang="en-IN" sz="1800" b="0" i="0" u="none" strike="noStrike" baseline="0" dirty="0" err="1">
                <a:latin typeface="AkzidenzGroteskBE-Regular"/>
              </a:rPr>
              <a:t>E.Lname</a:t>
            </a:r>
            <a:r>
              <a:rPr lang="en-IN" sz="1800" b="0" i="0" u="none" strike="noStrike" baseline="0" dirty="0">
                <a:latin typeface="AkzidenzGroteskBE-Regular"/>
              </a:rPr>
              <a:t>, </a:t>
            </a:r>
            <a:r>
              <a:rPr lang="en-IN" sz="1800" b="0" i="0" u="none" strike="noStrike" baseline="0" dirty="0" err="1">
                <a:latin typeface="AkzidenzGroteskBE-Regular"/>
              </a:rPr>
              <a:t>E.Fname</a:t>
            </a:r>
            <a:r>
              <a:rPr lang="en-IN" sz="1800" b="0" i="0" u="none" strike="noStrike" baseline="0" dirty="0">
                <a:latin typeface="AkzidenzGroteskBE-Regular"/>
              </a:rPr>
              <a:t>, </a:t>
            </a:r>
            <a:r>
              <a:rPr lang="en-IN" sz="1800" b="0" i="0" u="none" strike="noStrike" baseline="0" dirty="0" err="1">
                <a:latin typeface="AkzidenzGroteskBE-Regular"/>
              </a:rPr>
              <a:t>P.Pname</a:t>
            </a:r>
            <a:r>
              <a:rPr lang="en-IN" dirty="0">
                <a:latin typeface="AkzidenzGroteskBE-Regular"/>
              </a:rPr>
              <a:t> </a:t>
            </a:r>
            <a:r>
              <a:rPr lang="en-US" sz="1800" b="1" i="0" u="none" strike="noStrike" baseline="0" dirty="0">
                <a:latin typeface="AkzidenzGroteskBE-Md"/>
              </a:rPr>
              <a:t>FROM </a:t>
            </a:r>
            <a:r>
              <a:rPr lang="en-US" sz="1800" b="0" i="0" u="none" strike="noStrike" baseline="0" dirty="0">
                <a:latin typeface="AkzidenzGroteskBE-Regular"/>
              </a:rPr>
              <a:t>DEPARTMENT </a:t>
            </a:r>
            <a:r>
              <a:rPr lang="en-US" sz="1800" b="1" i="0" u="none" strike="noStrike" baseline="0" dirty="0">
                <a:latin typeface="AkzidenzGroteskBE-Md"/>
              </a:rPr>
              <a:t>AS </a:t>
            </a:r>
            <a:r>
              <a:rPr lang="en-US" sz="1800" b="0" i="0" u="none" strike="noStrike" baseline="0" dirty="0">
                <a:latin typeface="AkzidenzGroteskBE-Regular"/>
              </a:rPr>
              <a:t>D, EMPLOYEE </a:t>
            </a:r>
            <a:r>
              <a:rPr lang="en-US" sz="1800" b="1" i="0" u="none" strike="noStrike" baseline="0" dirty="0">
                <a:latin typeface="AkzidenzGroteskBE-Md"/>
              </a:rPr>
              <a:t>AS </a:t>
            </a:r>
            <a:r>
              <a:rPr lang="en-US" sz="1800" b="0" i="0" u="none" strike="noStrike" baseline="0" dirty="0">
                <a:latin typeface="AkzidenzGroteskBE-Regular"/>
              </a:rPr>
              <a:t>E, WORKS_ON </a:t>
            </a:r>
            <a:r>
              <a:rPr lang="en-US" sz="1800" b="1" i="0" u="none" strike="noStrike" baseline="0" dirty="0">
                <a:latin typeface="AkzidenzGroteskBE-Md"/>
              </a:rPr>
              <a:t>AS </a:t>
            </a:r>
            <a:r>
              <a:rPr lang="en-US" sz="1800" b="0" i="0" u="none" strike="noStrike" baseline="0" dirty="0">
                <a:latin typeface="AkzidenzGroteskBE-Regular"/>
              </a:rPr>
              <a:t>W,</a:t>
            </a:r>
          </a:p>
          <a:p>
            <a:pPr marL="0" indent="0" algn="just">
              <a:buNone/>
            </a:pPr>
            <a:r>
              <a:rPr lang="en-IN" sz="1800" b="0" i="0" u="none" strike="noStrike" baseline="0" dirty="0">
                <a:latin typeface="AkzidenzGroteskBE-Regular"/>
              </a:rPr>
              <a:t>PROJECT </a:t>
            </a:r>
            <a:r>
              <a:rPr lang="en-IN" sz="1800" b="1" i="0" u="none" strike="noStrike" baseline="0" dirty="0">
                <a:latin typeface="AkzidenzGroteskBE-Md"/>
              </a:rPr>
              <a:t>AS </a:t>
            </a:r>
            <a:r>
              <a:rPr lang="en-IN" sz="1800" b="0" i="0" u="none" strike="noStrike" baseline="0" dirty="0">
                <a:latin typeface="AkzidenzGroteskBE-Regular"/>
              </a:rPr>
              <a:t>P </a:t>
            </a:r>
            <a:r>
              <a:rPr lang="en-IN" sz="1800" b="1" i="0" u="none" strike="noStrike" baseline="0" dirty="0">
                <a:latin typeface="AkzidenzGroteskBE-Md"/>
              </a:rPr>
              <a:t>WHERE </a:t>
            </a:r>
            <a:r>
              <a:rPr lang="en-IN" sz="1800" b="0" i="0" u="none" strike="noStrike" baseline="0" dirty="0" err="1">
                <a:latin typeface="AkzidenzGroteskBE-Regular"/>
              </a:rPr>
              <a:t>D.Dnumber</a:t>
            </a:r>
            <a:r>
              <a:rPr lang="en-IN" sz="1800" b="0" i="0" u="none" strike="noStrike" baseline="0" dirty="0">
                <a:latin typeface="AkzidenzGroteskBE-Regular"/>
              </a:rPr>
              <a:t> = </a:t>
            </a:r>
            <a:r>
              <a:rPr lang="en-IN" sz="1800" b="0" i="0" u="none" strike="noStrike" baseline="0" dirty="0" err="1">
                <a:latin typeface="AkzidenzGroteskBE-Regular"/>
              </a:rPr>
              <a:t>E.Dno</a:t>
            </a:r>
            <a:r>
              <a:rPr lang="en-IN" sz="1800" b="0" i="0" u="none" strike="noStrike" baseline="0" dirty="0">
                <a:latin typeface="AkzidenzGroteskBE-Regular"/>
              </a:rPr>
              <a:t> </a:t>
            </a:r>
            <a:r>
              <a:rPr lang="en-IN" sz="1800" b="1" i="0" u="none" strike="noStrike" baseline="0" dirty="0">
                <a:latin typeface="AkzidenzGroteskBE-Md"/>
              </a:rPr>
              <a:t>AND </a:t>
            </a:r>
            <a:r>
              <a:rPr lang="en-IN" sz="1800" b="0" i="0" u="none" strike="noStrike" baseline="0" dirty="0" err="1">
                <a:latin typeface="AkzidenzGroteskBE-Regular"/>
              </a:rPr>
              <a:t>E.Ssn</a:t>
            </a:r>
            <a:r>
              <a:rPr lang="en-IN" sz="1800" b="0" i="0" u="none" strike="noStrike" baseline="0" dirty="0">
                <a:latin typeface="AkzidenzGroteskBE-Regular"/>
              </a:rPr>
              <a:t> = </a:t>
            </a:r>
            <a:r>
              <a:rPr lang="en-IN" sz="1800" b="0" i="0" u="none" strike="noStrike" baseline="0" dirty="0" err="1">
                <a:latin typeface="AkzidenzGroteskBE-Regular"/>
              </a:rPr>
              <a:t>W.Essn</a:t>
            </a:r>
            <a:r>
              <a:rPr lang="en-IN" sz="1800" b="0" i="0" u="none" strike="noStrike" baseline="0" dirty="0">
                <a:latin typeface="AkzidenzGroteskBE-Regular"/>
              </a:rPr>
              <a:t> </a:t>
            </a:r>
            <a:r>
              <a:rPr lang="en-IN" sz="1800" b="1" i="0" u="none" strike="noStrike" baseline="0" dirty="0">
                <a:latin typeface="AkzidenzGroteskBE-Md"/>
              </a:rPr>
              <a:t>AND </a:t>
            </a:r>
            <a:r>
              <a:rPr lang="en-IN" sz="1800" b="0" i="0" u="none" strike="noStrike" baseline="0" dirty="0" err="1">
                <a:latin typeface="AkzidenzGroteskBE-Regular"/>
              </a:rPr>
              <a:t>W.Pno</a:t>
            </a:r>
            <a:r>
              <a:rPr lang="en-IN" sz="1800" b="0" i="0" u="none" strike="noStrike" baseline="0" dirty="0">
                <a:latin typeface="AkzidenzGroteskBE-Regular"/>
              </a:rPr>
              <a:t> =</a:t>
            </a:r>
            <a:r>
              <a:rPr lang="en-IN" sz="1800" b="0" i="0" u="none" strike="noStrike" baseline="0" dirty="0" err="1">
                <a:latin typeface="AkzidenzGroteskBE-Regular"/>
              </a:rPr>
              <a:t>P.Pnumber</a:t>
            </a:r>
            <a:r>
              <a:rPr lang="en-IN" dirty="0">
                <a:latin typeface="AkzidenzGroteskBE-Regular"/>
              </a:rPr>
              <a:t> </a:t>
            </a:r>
            <a:r>
              <a:rPr lang="en-US" sz="1800" b="1" i="0" u="none" strike="noStrike" baseline="0" dirty="0">
                <a:latin typeface="AkzidenzGroteskBE-Md"/>
              </a:rPr>
              <a:t>ORDER BY </a:t>
            </a:r>
            <a:r>
              <a:rPr lang="en-US" sz="1800" b="0" i="0" u="none" strike="noStrike" baseline="0" dirty="0" err="1">
                <a:latin typeface="AkzidenzGroteskBE-Regular"/>
              </a:rPr>
              <a:t>D.Dname</a:t>
            </a:r>
            <a:r>
              <a:rPr lang="en-US" sz="1800" b="0" i="0" u="none" strike="noStrike" baseline="0" dirty="0">
                <a:latin typeface="AkzidenzGroteskBE-Regular"/>
              </a:rPr>
              <a:t>, </a:t>
            </a:r>
            <a:r>
              <a:rPr lang="en-US" sz="1800" b="0" i="0" u="none" strike="noStrike" baseline="0" dirty="0" err="1">
                <a:latin typeface="AkzidenzGroteskBE-Regular"/>
              </a:rPr>
              <a:t>E.Lname</a:t>
            </a:r>
            <a:r>
              <a:rPr lang="en-US" sz="1800" b="0" i="0" u="none" strike="noStrike" baseline="0" dirty="0">
                <a:latin typeface="AkzidenzGroteskBE-Regular"/>
              </a:rPr>
              <a:t>, </a:t>
            </a:r>
            <a:r>
              <a:rPr lang="en-US" sz="1800" b="0" i="0" u="none" strike="noStrike" baseline="0" dirty="0" err="1">
                <a:latin typeface="AkzidenzGroteskBE-Regular"/>
              </a:rPr>
              <a:t>E.Fname</a:t>
            </a:r>
            <a:r>
              <a:rPr lang="en-US" sz="1800" b="0" i="0" u="none" strike="noStrike" baseline="0" dirty="0">
                <a:latin typeface="AkzidenzGroteskBE-Regular"/>
              </a:rPr>
              <a:t>;</a:t>
            </a:r>
          </a:p>
          <a:p>
            <a:pPr marL="0" indent="0" algn="just">
              <a:buNone/>
            </a:pPr>
            <a:endParaRPr lang="en-US" dirty="0">
              <a:latin typeface="AkzidenzGroteskBE-Regular"/>
            </a:endParaRPr>
          </a:p>
          <a:p>
            <a:pPr marL="0" indent="0" algn="just">
              <a:buNone/>
            </a:pPr>
            <a:endParaRPr lang="en-US" sz="2400" b="1" dirty="0">
              <a:latin typeface="AkzidenzGroteskBE-Regular"/>
            </a:endParaRPr>
          </a:p>
          <a:p>
            <a:pPr marL="0" indent="0" algn="just">
              <a:buNone/>
            </a:pPr>
            <a:r>
              <a:rPr lang="en-US" sz="2000" b="1" i="0" u="none" strike="noStrike" baseline="0" dirty="0">
                <a:latin typeface="AkzidenzGroteskBE-Md"/>
              </a:rPr>
              <a:t>ORDER BY </a:t>
            </a:r>
            <a:r>
              <a:rPr lang="en-US" sz="2000" b="0" i="0" u="none" strike="noStrike" baseline="0" dirty="0" err="1">
                <a:latin typeface="AkzidenzGroteskBE-Regular"/>
              </a:rPr>
              <a:t>D.Dname</a:t>
            </a:r>
            <a:r>
              <a:rPr lang="en-US" sz="2000" b="0" i="0" u="none" strike="noStrike" baseline="0" dirty="0">
                <a:latin typeface="AkzidenzGroteskBE-Regular"/>
              </a:rPr>
              <a:t> </a:t>
            </a:r>
            <a:r>
              <a:rPr lang="en-US" sz="2000" b="1" i="0" u="none" strike="noStrike" baseline="0" dirty="0">
                <a:latin typeface="AkzidenzGroteskBE-Md"/>
              </a:rPr>
              <a:t>DESC</a:t>
            </a:r>
            <a:r>
              <a:rPr lang="en-US" sz="2000" b="0" i="0" u="none" strike="noStrike" baseline="0" dirty="0">
                <a:latin typeface="AkzidenzGroteskBE-Regular"/>
              </a:rPr>
              <a:t>, </a:t>
            </a:r>
            <a:r>
              <a:rPr lang="en-US" sz="2000" b="0" i="0" u="none" strike="noStrike" baseline="0" dirty="0" err="1">
                <a:latin typeface="AkzidenzGroteskBE-Regular"/>
              </a:rPr>
              <a:t>E.Lname</a:t>
            </a:r>
            <a:r>
              <a:rPr lang="en-US" sz="2000" b="0" i="0" u="none" strike="noStrike" baseline="0" dirty="0">
                <a:latin typeface="AkzidenzGroteskBE-Regular"/>
              </a:rPr>
              <a:t> </a:t>
            </a:r>
            <a:r>
              <a:rPr lang="en-US" sz="2000" b="1" i="0" u="none" strike="noStrike" baseline="0" dirty="0">
                <a:latin typeface="AkzidenzGroteskBE-Md"/>
              </a:rPr>
              <a:t>ASC</a:t>
            </a:r>
            <a:r>
              <a:rPr lang="en-US" sz="2000" b="0" i="0" u="none" strike="noStrike" baseline="0" dirty="0">
                <a:latin typeface="AkzidenzGroteskBE-Regular"/>
              </a:rPr>
              <a:t>, </a:t>
            </a:r>
            <a:r>
              <a:rPr lang="en-US" sz="2000" b="0" i="0" u="none" strike="noStrike" baseline="0" dirty="0" err="1">
                <a:latin typeface="AkzidenzGroteskBE-Regular"/>
              </a:rPr>
              <a:t>E.Fname</a:t>
            </a:r>
            <a:r>
              <a:rPr lang="en-US" sz="2000" b="0" i="0" u="none" strike="noStrike" baseline="0" dirty="0">
                <a:latin typeface="AkzidenzGroteskBE-Regular"/>
              </a:rPr>
              <a:t> </a:t>
            </a:r>
            <a:r>
              <a:rPr lang="en-US" sz="2000" b="1" i="0" u="none" strike="noStrike" baseline="0" dirty="0">
                <a:latin typeface="AkzidenzGroteskBE-Md"/>
              </a:rPr>
              <a:t>ASC</a:t>
            </a:r>
            <a:endParaRPr lang="en-IN" sz="2000" b="1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BD264F-15CA-D4C9-AB67-4304DE0B01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F74EB-8004-F88D-9DFD-6D8DA62B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8717250"/>
      </p:ext>
    </p:extLst>
  </p:cSld>
  <p:clrMapOvr>
    <a:masterClrMapping/>
  </p:clrMapOvr>
  <p:transition>
    <p:dissolv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2BC549-115D-CD0C-B31D-ED42658F4A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381000"/>
            <a:ext cx="6347714" cy="56603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u="none" strike="noStrike" baseline="0" dirty="0">
                <a:latin typeface="AkzidenzGroteskBE-Md"/>
              </a:rPr>
              <a:t>The UPDATE Command</a:t>
            </a:r>
          </a:p>
          <a:p>
            <a:pPr algn="just"/>
            <a:r>
              <a:rPr lang="en-US" sz="2400" b="0" i="0" u="none" strike="noStrike" baseline="0" dirty="0">
                <a:latin typeface="MinionPro-Regular"/>
              </a:rPr>
              <a:t>The </a:t>
            </a:r>
            <a:r>
              <a:rPr lang="en-US" sz="2400" b="1" i="0" u="none" strike="noStrike" baseline="0" dirty="0">
                <a:latin typeface="AkzidenzGroteskBE-Md"/>
              </a:rPr>
              <a:t>UPDATE </a:t>
            </a:r>
            <a:r>
              <a:rPr lang="en-US" sz="2400" b="0" i="0" u="none" strike="noStrike" baseline="0" dirty="0">
                <a:latin typeface="MinionPro-Regular"/>
              </a:rPr>
              <a:t>command is used to modify attribute values of one or more selected tuples. As in the </a:t>
            </a:r>
            <a:r>
              <a:rPr lang="en-US" sz="2400" b="0" i="0" u="none" strike="noStrike" baseline="0" dirty="0">
                <a:latin typeface="AkzidenzGroteskBE-Regular"/>
              </a:rPr>
              <a:t>DELETE </a:t>
            </a:r>
            <a:r>
              <a:rPr lang="en-US" sz="2400" b="0" i="0" u="none" strike="noStrike" baseline="0" dirty="0">
                <a:latin typeface="MinionPro-Regular"/>
              </a:rPr>
              <a:t>command, a </a:t>
            </a:r>
            <a:r>
              <a:rPr lang="en-US" sz="2400" b="0" i="0" u="none" strike="noStrike" baseline="0" dirty="0">
                <a:latin typeface="AkzidenzGroteskBE-Regular"/>
              </a:rPr>
              <a:t>WHERE </a:t>
            </a:r>
            <a:r>
              <a:rPr lang="en-US" sz="2400" b="0" i="0" u="none" strike="noStrike" baseline="0" dirty="0">
                <a:latin typeface="MinionPro-Regular"/>
              </a:rPr>
              <a:t>clause in the </a:t>
            </a:r>
            <a:r>
              <a:rPr lang="en-US" sz="2400" b="0" i="0" u="none" strike="noStrike" baseline="0" dirty="0">
                <a:latin typeface="AkzidenzGroteskBE-Regular"/>
              </a:rPr>
              <a:t>UPDATE </a:t>
            </a:r>
            <a:r>
              <a:rPr lang="en-US" sz="2400" b="0" i="0" u="none" strike="noStrike" baseline="0" dirty="0">
                <a:latin typeface="MinionPro-Regular"/>
              </a:rPr>
              <a:t>command selects the tuples to be modified from a single relation. However, updating a primary key value may propagate to the foreign key values of tuples in other relations if such a </a:t>
            </a:r>
            <a:r>
              <a:rPr lang="en-US" sz="2400" b="0" i="1" u="none" strike="noStrike" baseline="0" dirty="0">
                <a:latin typeface="MinionPro-It"/>
              </a:rPr>
              <a:t>referential triggered action </a:t>
            </a:r>
            <a:r>
              <a:rPr lang="en-US" sz="2400" b="0" i="0" u="none" strike="noStrike" baseline="0" dirty="0">
                <a:latin typeface="MinionPro-Regular"/>
              </a:rPr>
              <a:t>is specified in the referential integrity</a:t>
            </a:r>
            <a:r>
              <a:rPr lang="en-IN" sz="2400" b="1" dirty="0">
                <a:latin typeface="AkzidenzGroteskBE-Md"/>
              </a:rPr>
              <a:t> </a:t>
            </a:r>
            <a:r>
              <a:rPr lang="en-IN" sz="2400" b="0" i="0" u="none" strike="noStrike" baseline="0" dirty="0">
                <a:latin typeface="MinionPro-Regular"/>
              </a:rPr>
              <a:t>constraints of the DDL</a:t>
            </a:r>
            <a:endParaRPr lang="en-IN" sz="2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A68258-421C-C21D-B9D3-AE5D4537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9F846-A015-E15A-1CA7-4B682090C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485474"/>
      </p:ext>
    </p:extLst>
  </p:cSld>
  <p:clrMapOvr>
    <a:masterClrMapping/>
  </p:clrMapOvr>
  <p:transition>
    <p:dissolve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B782AA-03BD-603B-DE05-0255DE7E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609600"/>
            <a:ext cx="6858001" cy="914400"/>
          </a:xfrm>
        </p:spPr>
        <p:txBody>
          <a:bodyPr>
            <a:noAutofit/>
          </a:bodyPr>
          <a:lstStyle/>
          <a:p>
            <a:r>
              <a:rPr lang="en-IN" sz="2800" b="1" i="0" u="none" strike="noStrike" baseline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INSERT, DELETE, and UPDATE Statements in SQL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29881D-CE28-DAF4-EE2C-4448D79C9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676400"/>
            <a:ext cx="6347714" cy="4364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sz="2800" b="1" i="0" u="none" strike="noStrike" baseline="0" dirty="0">
                <a:latin typeface="AkzidenzGroteskBE-Md"/>
              </a:rPr>
              <a:t>The DELETE Command</a:t>
            </a:r>
          </a:p>
          <a:p>
            <a:pPr algn="just"/>
            <a:r>
              <a:rPr lang="en-US" sz="2400" b="0" i="0" u="none" strike="noStrike" baseline="0" dirty="0">
                <a:latin typeface="MinionPro-Regular"/>
              </a:rPr>
              <a:t>The </a:t>
            </a:r>
            <a:r>
              <a:rPr lang="en-US" sz="2400" b="0" i="0" u="none" strike="noStrike" baseline="0" dirty="0">
                <a:latin typeface="AkzidenzGroteskBE-Regular"/>
              </a:rPr>
              <a:t>DELETE </a:t>
            </a:r>
            <a:r>
              <a:rPr lang="en-US" sz="2400" b="0" i="0" u="none" strike="noStrike" baseline="0" dirty="0">
                <a:latin typeface="MinionPro-Regular"/>
              </a:rPr>
              <a:t>command removes tuples from a relation. It includes a </a:t>
            </a:r>
            <a:r>
              <a:rPr lang="en-US" sz="2400" b="0" i="0" u="none" strike="noStrike" baseline="0" dirty="0">
                <a:latin typeface="AkzidenzGroteskBE-Regular"/>
              </a:rPr>
              <a:t>WHERE</a:t>
            </a:r>
            <a:r>
              <a:rPr lang="en-US" sz="2400" dirty="0">
                <a:latin typeface="AkzidenzGroteskBE-Regular"/>
              </a:rPr>
              <a:t> </a:t>
            </a:r>
            <a:r>
              <a:rPr lang="en-US" sz="2400" b="0" i="0" u="none" strike="noStrike" baseline="0" dirty="0">
                <a:latin typeface="MinionPro-Regular"/>
              </a:rPr>
              <a:t>clause, like that used in an SQL query, to select the tuples to be deleted.</a:t>
            </a:r>
          </a:p>
          <a:p>
            <a:pPr algn="just"/>
            <a:r>
              <a:rPr lang="en-US" sz="2400" b="0" i="0" u="none" strike="noStrike" baseline="0" dirty="0">
                <a:latin typeface="MinionPro-Regular"/>
              </a:rPr>
              <a:t>Tuples are explicitly deleted from only one table at a time. However, the deletion may propagate to tuples in other relations if </a:t>
            </a:r>
            <a:r>
              <a:rPr lang="en-US" sz="2400" b="0" i="1" u="none" strike="noStrike" baseline="0" dirty="0">
                <a:latin typeface="MinionPro-It"/>
              </a:rPr>
              <a:t>referential triggered actions </a:t>
            </a:r>
            <a:r>
              <a:rPr lang="en-US" sz="2400" b="0" i="0" u="none" strike="noStrike" baseline="0" dirty="0">
                <a:latin typeface="MinionPro-Regular"/>
              </a:rPr>
              <a:t>are specified in the referential integrity constraints of the DDL</a:t>
            </a:r>
            <a:endParaRPr lang="en-IN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1ADDD-22CC-D8A6-76B8-66FFA5EB3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093645"/>
      </p:ext>
    </p:extLst>
  </p:cSld>
  <p:clrMapOvr>
    <a:masterClrMapping/>
  </p:clrMapOvr>
  <p:transition>
    <p:dissolv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26549-60CC-37A8-9502-C604907B7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914400"/>
            <a:ext cx="6347713" cy="4876800"/>
          </a:xfrm>
        </p:spPr>
        <p:txBody>
          <a:bodyPr>
            <a:normAutofit/>
          </a:bodyPr>
          <a:lstStyle/>
          <a:p>
            <a:pPr algn="ctr"/>
            <a:r>
              <a:rPr lang="en-IN" sz="5400" b="1" i="0" u="none" strike="noStrike" baseline="0" dirty="0">
                <a:latin typeface="AkzidenzGroteskBE-Super"/>
              </a:rPr>
              <a:t>More SQL: Complex Queries,</a:t>
            </a:r>
            <a:br>
              <a:rPr lang="en-IN" sz="5400" b="1" i="0" u="none" strike="noStrike" baseline="0" dirty="0">
                <a:latin typeface="AkzidenzGroteskBE-Super"/>
              </a:rPr>
            </a:br>
            <a:r>
              <a:rPr lang="en-IN" sz="5400" b="1" i="0" u="none" strike="noStrike" baseline="0" dirty="0">
                <a:latin typeface="AkzidenzGroteskBE-Super"/>
              </a:rPr>
              <a:t>Triggers, Views, and</a:t>
            </a:r>
            <a:br>
              <a:rPr lang="en-IN" sz="5400" b="1" i="0" u="none" strike="noStrike" baseline="0" dirty="0">
                <a:latin typeface="AkzidenzGroteskBE-Super"/>
              </a:rPr>
            </a:br>
            <a:r>
              <a:rPr lang="en-IN" sz="5400" b="1" i="0" u="none" strike="noStrike" baseline="0" dirty="0">
                <a:latin typeface="AkzidenzGroteskBE-Super"/>
              </a:rPr>
              <a:t>Schema Modification</a:t>
            </a:r>
            <a:endParaRPr lang="en-IN" sz="5400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9F3017-9976-4CB3-E266-96A5E5EF7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EFE3D6-D6F5-9D6E-F07C-DD13D82DD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6173129"/>
      </p:ext>
    </p:extLst>
  </p:cSld>
  <p:clrMapOvr>
    <a:masterClrMapping/>
  </p:clrMapOvr>
  <p:transition>
    <p:dissolve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5DAE36-C85D-EE8F-6B27-514D51796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762000"/>
            <a:ext cx="6347714" cy="5279363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/>
              <a:t>Query 1: Retrieve the name and address of all employees who work for the 'Research' department.</a:t>
            </a:r>
            <a:br>
              <a:rPr lang="en-US" sz="2400" b="1" dirty="0"/>
            </a:br>
            <a:endParaRPr lang="en-US" sz="2400" b="1" dirty="0"/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 dirty="0"/>
              <a:t>Q1:	SELECT 	FNAME, LNAME, ADDRESS</a:t>
            </a:r>
            <a:br>
              <a:rPr lang="en-US" sz="2200" dirty="0"/>
            </a:br>
            <a:r>
              <a:rPr lang="en-US" sz="2200" dirty="0"/>
              <a:t>	FROM 		EMPLOYEE, DEPARTMENT</a:t>
            </a:r>
            <a:br>
              <a:rPr lang="en-US" sz="2200" dirty="0"/>
            </a:br>
            <a:r>
              <a:rPr lang="en-US" sz="2200" dirty="0"/>
              <a:t>	WHERE	 DNAME='Research' AND DNUMBER=DNO;</a:t>
            </a: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17D19C-447F-835E-2A19-A99D966D17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E80735-310D-BC6F-2D80-CA7B0B25D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2640726"/>
      </p:ext>
    </p:extLst>
  </p:cSld>
  <p:clrMapOvr>
    <a:masterClrMapping/>
  </p:clrMapOvr>
  <p:transition>
    <p:dissolv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CREATE TABLE</a:t>
            </a:r>
          </a:p>
        </p:txBody>
      </p:sp>
      <p:sp>
        <p:nvSpPr>
          <p:cNvPr id="7172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1800"/>
              <a:t>In SQL2, can use the CREATE TABLE command for specifying the primary key attributes, secondary keys, and referential integrity constraints (foreign keys). </a:t>
            </a:r>
          </a:p>
          <a:p>
            <a:pPr eaLnBrk="1" hangingPunct="1">
              <a:lnSpc>
                <a:spcPct val="80000"/>
              </a:lnSpc>
            </a:pPr>
            <a:r>
              <a:rPr lang="en-US" sz="1800"/>
              <a:t>Key attributes can be specified via the PRIMARY KEY and UNIQUE phrases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CREATE TABLE DEPT (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	DNAME			VARCHAR(10)	NOT NULL,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	DNUMBER		INTEGER		NOT NULL,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	MGRSSN		CHAR(9),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	MGRSTARTDATE	CHAR(9),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	PRIMARY KEY (DNUMBER),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	UNIQUE (DNAME),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500" b="1">
                <a:solidFill>
                  <a:srgbClr val="990033"/>
                </a:solidFill>
                <a:latin typeface="Courier New" pitchFamily="71" charset="0"/>
              </a:rPr>
              <a:t>	FOREIGN KEY (MGRSSN) REFERENCES EMP(ENUM)  );</a:t>
            </a:r>
            <a:br>
              <a:rPr lang="en-US" sz="2500" b="1">
                <a:solidFill>
                  <a:srgbClr val="990033"/>
                </a:solidFill>
                <a:latin typeface="Courier New" pitchFamily="71" charset="0"/>
              </a:rPr>
            </a:br>
            <a:endParaRPr lang="en-US" sz="2500" b="1">
              <a:solidFill>
                <a:srgbClr val="990033"/>
              </a:solidFill>
              <a:latin typeface="Courier New" pitchFamily="71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NESTING OF QUERIES</a:t>
            </a:r>
          </a:p>
        </p:txBody>
      </p:sp>
      <p:sp>
        <p:nvSpPr>
          <p:cNvPr id="37892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A complete SELECT query, called a </a:t>
            </a:r>
            <a:r>
              <a:rPr lang="en-US" sz="2400" i="1"/>
              <a:t>nested query</a:t>
            </a:r>
            <a:r>
              <a:rPr lang="en-US" sz="2400"/>
              <a:t>, can be specified within the WHERE-clause of another query, called the </a:t>
            </a:r>
            <a:r>
              <a:rPr lang="en-US" sz="2400" i="1"/>
              <a:t>outer query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Many of the previous queries can be specified in an alternative form using nesting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Query 1: Retrieve the name and address of all employees who work for the 'Research' department.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2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Q1:	SELECT	FNAME, LNAME, ADDRESS</a:t>
            </a:r>
            <a:br>
              <a:rPr lang="en-US" sz="2200"/>
            </a:br>
            <a:r>
              <a:rPr lang="en-US" sz="2200"/>
              <a:t>	FROM 		EMPLOYEE</a:t>
            </a:r>
            <a:br>
              <a:rPr lang="en-US" sz="2200"/>
            </a:br>
            <a:r>
              <a:rPr lang="en-US" sz="2200"/>
              <a:t>	WHERE	DNO IN  (SELECT  DNUMBER</a:t>
            </a:r>
            <a:br>
              <a:rPr lang="en-US" sz="2200"/>
            </a:br>
            <a:r>
              <a:rPr lang="en-US" sz="2200"/>
              <a:t>	FROM		DEPARTMENT</a:t>
            </a:r>
            <a:br>
              <a:rPr lang="en-US" sz="2200"/>
            </a:br>
            <a:r>
              <a:rPr lang="en-US" sz="2200"/>
              <a:t>	WHERE	DNAME='Research' )</a:t>
            </a:r>
            <a:br>
              <a:rPr lang="en-US" sz="2200"/>
            </a:br>
            <a:endParaRPr lang="en-US" sz="2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NESTING OF QUERIES (contd.)</a:t>
            </a:r>
          </a:p>
        </p:txBody>
      </p:sp>
      <p:sp>
        <p:nvSpPr>
          <p:cNvPr id="38916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The nested query selects the number of the 'Research' department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outer query select an EMPLOYEE tuple if its DNO value is in the result of either nested query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The comparison operator IN compares a value v with a set (or multi-set) of values V, and evaluates to TRUE if v is one of the elements in V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general, we can have several levels of nested queries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A reference to an </a:t>
            </a:r>
            <a:r>
              <a:rPr lang="en-US" sz="2400" i="1"/>
              <a:t>unqualified attribute</a:t>
            </a:r>
            <a:r>
              <a:rPr lang="en-US" sz="2400"/>
              <a:t> refers to the relation declared in the </a:t>
            </a:r>
            <a:r>
              <a:rPr lang="en-US" sz="2400" i="1"/>
              <a:t>innermost nested query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In this example, the nested query is </a:t>
            </a:r>
            <a:r>
              <a:rPr lang="en-US" sz="2400" i="1"/>
              <a:t>not correlated</a:t>
            </a:r>
            <a:r>
              <a:rPr lang="en-US" sz="2400"/>
              <a:t> with the outer query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 FUNCTIONS</a:t>
            </a:r>
          </a:p>
        </p:txBody>
      </p:sp>
      <p:sp>
        <p:nvSpPr>
          <p:cNvPr id="54276" name="Rectangle 7"/>
          <p:cNvSpPr>
            <a:spLocks noGrp="1" noChangeArrowheads="1"/>
          </p:cNvSpPr>
          <p:nvPr>
            <p:ph idx="1"/>
          </p:nvPr>
        </p:nvSpPr>
        <p:spPr>
          <a:xfrm>
            <a:off x="609599" y="1524000"/>
            <a:ext cx="6347714" cy="4517363"/>
          </a:xfrm>
        </p:spPr>
        <p:txBody>
          <a:bodyPr>
            <a:normAutofit/>
          </a:bodyPr>
          <a:lstStyle/>
          <a:p>
            <a:pPr eaLnBrk="1" hangingPunct="1"/>
            <a:r>
              <a:rPr lang="en-US" sz="2400" b="1" dirty="0">
                <a:solidFill>
                  <a:srgbClr val="FF0000"/>
                </a:solidFill>
              </a:rPr>
              <a:t>Include COUNT, SUM, MAX, MIN, and AVG</a:t>
            </a:r>
          </a:p>
          <a:p>
            <a:pPr eaLnBrk="1" hangingPunct="1"/>
            <a:endParaRPr lang="en-US" b="1" dirty="0"/>
          </a:p>
          <a:p>
            <a:pPr eaLnBrk="1" hangingPunct="1"/>
            <a:r>
              <a:rPr lang="en-US" b="1" dirty="0"/>
              <a:t>Query 15: Find the maximum salary, the minimum salary, and the average salary among all employees.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Q15:	SELECT  	MAX(SALARY), 						MIN(SALARY), AVG(SALARY)</a:t>
            </a:r>
            <a:br>
              <a:rPr lang="en-US" dirty="0"/>
            </a:br>
            <a:r>
              <a:rPr lang="en-US" dirty="0"/>
              <a:t>		FROM	EMPLOYEE</a:t>
            </a:r>
            <a:br>
              <a:rPr lang="en-US" dirty="0"/>
            </a:br>
            <a:endParaRPr lang="en-US" dirty="0"/>
          </a:p>
          <a:p>
            <a:pPr eaLnBrk="1" hangingPunct="1"/>
            <a:r>
              <a:rPr lang="en-US" dirty="0"/>
              <a:t>Some SQL implementations </a:t>
            </a:r>
            <a:r>
              <a:rPr lang="en-US" i="1" dirty="0"/>
              <a:t>may not allow more than one function</a:t>
            </a:r>
            <a:r>
              <a:rPr lang="en-US" dirty="0"/>
              <a:t> in the SELECT-clause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 FUNCTIONS (contd.)</a:t>
            </a:r>
          </a:p>
        </p:txBody>
      </p:sp>
      <p:sp>
        <p:nvSpPr>
          <p:cNvPr id="5530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Query 16: Find the maximum salary, the minimum salary, and the average salary among employees who work for the 'Research' department.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/>
              <a:t>Q16: 	SELECT 	MAX(SALARY), 						MIN(SALARY), AVG(SALARY)</a:t>
            </a:r>
            <a:br>
              <a:rPr lang="en-US" dirty="0"/>
            </a:br>
            <a:r>
              <a:rPr lang="en-US" dirty="0"/>
              <a:t>		FROM	EMPLOYEE, DEPARTMENT</a:t>
            </a:r>
            <a:br>
              <a:rPr lang="en-US" dirty="0"/>
            </a:br>
            <a:r>
              <a:rPr lang="en-US" dirty="0"/>
              <a:t>		WHERE	DNO=DNUMBER AND 					DNAME='Research'</a:t>
            </a:r>
            <a:br>
              <a:rPr lang="en-US" dirty="0"/>
            </a:b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762697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AGGREGATE FUNCTIONS (contd.)</a:t>
            </a:r>
          </a:p>
        </p:txBody>
      </p:sp>
      <p:sp>
        <p:nvSpPr>
          <p:cNvPr id="56324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 dirty="0"/>
              <a:t>Queries 17 and 18: </a:t>
            </a:r>
            <a:r>
              <a:rPr lang="en-US" sz="2400" b="1" dirty="0"/>
              <a:t>Retrieve the total number of employees in the company (Q17), and the number of employees in the 'Research' department (Q18).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/>
              <a:t>Q17:	SELECT  	COUNT (*)</a:t>
            </a:r>
            <a:br>
              <a:rPr lang="en-US" sz="2200" dirty="0"/>
            </a:br>
            <a:r>
              <a:rPr lang="en-US" sz="2200" dirty="0"/>
              <a:t>		FROM		EMPLOYEE</a:t>
            </a:r>
          </a:p>
          <a:p>
            <a:pPr lvl="1" eaLnBrk="1" hangingPunct="1">
              <a:buFont typeface="Wingdings" pitchFamily="2" charset="2"/>
              <a:buNone/>
            </a:pPr>
            <a:endParaRPr lang="en-US" sz="2200" dirty="0"/>
          </a:p>
          <a:p>
            <a:pPr lvl="1" eaLnBrk="1" hangingPunct="1">
              <a:buFont typeface="Wingdings" pitchFamily="2" charset="2"/>
              <a:buNone/>
            </a:pPr>
            <a:r>
              <a:rPr lang="en-US" sz="2200" dirty="0"/>
              <a:t>Q18:	SELECT  	COUNT (*)</a:t>
            </a:r>
            <a:br>
              <a:rPr lang="en-US" sz="2200" dirty="0"/>
            </a:br>
            <a:r>
              <a:rPr lang="en-US" sz="2200" dirty="0"/>
              <a:t>		FROM		EMPLOYEE, DEPARTMENT</a:t>
            </a:r>
            <a:br>
              <a:rPr lang="en-US" sz="2200" dirty="0"/>
            </a:br>
            <a:r>
              <a:rPr lang="en-US" sz="2200" dirty="0"/>
              <a:t>		WHERE	DNO=DNUMBER AND 					DNAME='Research’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83462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CORRELATED NESTED QUERIES</a:t>
            </a:r>
          </a:p>
        </p:txBody>
      </p:sp>
      <p:sp>
        <p:nvSpPr>
          <p:cNvPr id="39940" name="Rectangle 7"/>
          <p:cNvSpPr>
            <a:spLocks noGrp="1" noChangeArrowheads="1"/>
          </p:cNvSpPr>
          <p:nvPr>
            <p:ph idx="1"/>
          </p:nvPr>
        </p:nvSpPr>
        <p:spPr>
          <a:xfrm>
            <a:off x="609598" y="1524000"/>
            <a:ext cx="6781801" cy="45173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 dirty="0"/>
              <a:t>If a condition in the WHERE-clause of a </a:t>
            </a:r>
            <a:r>
              <a:rPr lang="en-US" sz="2000" i="1" dirty="0"/>
              <a:t>nested query</a:t>
            </a:r>
            <a:r>
              <a:rPr lang="en-US" sz="2000" dirty="0"/>
              <a:t> references an attribute of a relation declared in the </a:t>
            </a:r>
            <a:r>
              <a:rPr lang="en-US" sz="2000" i="1" dirty="0"/>
              <a:t>outer query</a:t>
            </a:r>
            <a:r>
              <a:rPr lang="en-US" sz="2000" dirty="0"/>
              <a:t>, the two queries are said to be </a:t>
            </a:r>
            <a:r>
              <a:rPr lang="en-US" sz="2000" i="1" dirty="0"/>
              <a:t>correlated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 dirty="0"/>
              <a:t>The result of a correlated nested query is different for each tuple (or combination of tuples) of the relation(s) the outer query</a:t>
            </a:r>
          </a:p>
          <a:p>
            <a:pPr eaLnBrk="1" hangingPunct="1">
              <a:lnSpc>
                <a:spcPct val="90000"/>
              </a:lnSpc>
            </a:pPr>
            <a:r>
              <a:rPr lang="en-US" sz="2000" dirty="0"/>
              <a:t>Query 12: Retrieve the name of each employee who has a dependent with the same first name as the employee.</a:t>
            </a:r>
            <a:br>
              <a:rPr lang="en-US" sz="2000" dirty="0"/>
            </a:br>
            <a:br>
              <a:rPr lang="en-US" sz="2000" dirty="0"/>
            </a:br>
            <a:r>
              <a:rPr lang="en-US" sz="2000" dirty="0"/>
              <a:t>Q12: SELECT  	E.FNAME, E.LNAME</a:t>
            </a:r>
            <a:br>
              <a:rPr lang="en-US" sz="2000" dirty="0"/>
            </a:br>
            <a:r>
              <a:rPr lang="en-US" sz="2000" dirty="0"/>
              <a:t>	FROM		EMPLOYEE AS E</a:t>
            </a:r>
            <a:br>
              <a:rPr lang="en-US" sz="2000" dirty="0"/>
            </a:br>
            <a:r>
              <a:rPr lang="en-US" sz="2000" dirty="0"/>
              <a:t>	WHERE	E.SSN IN </a:t>
            </a:r>
            <a:br>
              <a:rPr lang="en-US" sz="2000" dirty="0"/>
            </a:br>
            <a:r>
              <a:rPr lang="en-US" sz="2000" dirty="0"/>
              <a:t>				(SELECT 	ESSN</a:t>
            </a:r>
            <a:br>
              <a:rPr lang="en-US" sz="2000" dirty="0"/>
            </a:br>
            <a:r>
              <a:rPr lang="en-US" sz="2000" dirty="0"/>
              <a:t>				FROM		DEPENDENT</a:t>
            </a:r>
            <a:br>
              <a:rPr lang="en-US" sz="2000" dirty="0"/>
            </a:br>
            <a:r>
              <a:rPr lang="en-US" sz="2000" dirty="0"/>
              <a:t>				WHERE	ESSN=E.SSN AND</a:t>
            </a:r>
            <a:br>
              <a:rPr lang="en-US" sz="2000" dirty="0"/>
            </a:br>
            <a:r>
              <a:rPr lang="en-US" sz="2000" dirty="0"/>
              <a:t>			 	E.FNAME=DEPENDENT_NAME)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CORRELATED NESTED QUERIES (contd.)</a:t>
            </a:r>
          </a:p>
        </p:txBody>
      </p:sp>
      <p:sp>
        <p:nvSpPr>
          <p:cNvPr id="4198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/>
              <a:t>The original SQL as specified for SYSTEM R also had a </a:t>
            </a:r>
            <a:r>
              <a:rPr lang="en-US" sz="2400" b="1"/>
              <a:t>CONTAINS</a:t>
            </a:r>
            <a:r>
              <a:rPr lang="en-US" sz="2400"/>
              <a:t> comparison operator, which is used in conjunction with nested correlated queries</a:t>
            </a:r>
          </a:p>
          <a:p>
            <a:pPr lvl="1" eaLnBrk="1" hangingPunct="1"/>
            <a:r>
              <a:rPr lang="en-US" sz="2200"/>
              <a:t>This operator was </a:t>
            </a:r>
            <a:r>
              <a:rPr lang="en-US" sz="2200" i="1"/>
              <a:t>dropped from the language</a:t>
            </a:r>
            <a:r>
              <a:rPr lang="en-US" sz="2200"/>
              <a:t>, possibly because of the difficulty in implementing it efficiently</a:t>
            </a:r>
          </a:p>
          <a:p>
            <a:pPr lvl="1" eaLnBrk="1" hangingPunct="1"/>
            <a:r>
              <a:rPr lang="en-US" sz="2200"/>
              <a:t>Most implementations of SQL do not  have this operator</a:t>
            </a:r>
          </a:p>
          <a:p>
            <a:pPr lvl="1" eaLnBrk="1" hangingPunct="1"/>
            <a:r>
              <a:rPr lang="en-US" sz="2200"/>
              <a:t>The CONTAINS operator compares </a:t>
            </a:r>
            <a:r>
              <a:rPr lang="en-US" sz="2200" i="1"/>
              <a:t>two sets of values</a:t>
            </a:r>
            <a:r>
              <a:rPr lang="en-US" sz="2200"/>
              <a:t>, and returns TRUE if one set contains all values in the other set</a:t>
            </a:r>
          </a:p>
          <a:p>
            <a:pPr lvl="2" eaLnBrk="1" hangingPunct="1"/>
            <a:r>
              <a:rPr lang="en-US" sz="2000"/>
              <a:t>Reminiscent of the division operation of algebra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46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1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CORRELATED NESTED QUERIES (contd.)</a:t>
            </a:r>
          </a:p>
        </p:txBody>
      </p:sp>
      <p:sp>
        <p:nvSpPr>
          <p:cNvPr id="43012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eaLnBrk="1" hangingPunct="1"/>
            <a:r>
              <a:rPr lang="en-US" sz="2400"/>
              <a:t>Query 3: Retrieve the name of each employee who works on all  the projects controlled by department number 5.</a:t>
            </a:r>
          </a:p>
          <a:p>
            <a:pPr lvl="1" eaLnBrk="1" hangingPunct="1">
              <a:buFont typeface="Wingdings" pitchFamily="2" charset="2"/>
              <a:buNone/>
            </a:pPr>
            <a:br>
              <a:rPr lang="en-US" sz="2200"/>
            </a:br>
            <a:r>
              <a:rPr lang="en-US" sz="2200"/>
              <a:t>Q3:	SELECT 	FNAME, LNAME</a:t>
            </a:r>
            <a:br>
              <a:rPr lang="en-US" sz="2200"/>
            </a:br>
            <a:r>
              <a:rPr lang="en-US" sz="2200"/>
              <a:t>		FROM		EMPLOYEE</a:t>
            </a:r>
            <a:br>
              <a:rPr lang="en-US" sz="2200"/>
            </a:br>
            <a:r>
              <a:rPr lang="en-US" sz="2200"/>
              <a:t>		WHERE  ( 	(SELECT	PNO</a:t>
            </a:r>
            <a:br>
              <a:rPr lang="en-US" sz="2200"/>
            </a:br>
            <a:r>
              <a:rPr lang="en-US" sz="2200"/>
              <a:t>		   		FROM		WORKS_ON</a:t>
            </a:r>
            <a:br>
              <a:rPr lang="en-US" sz="2200"/>
            </a:br>
            <a:r>
              <a:rPr lang="en-US" sz="2200"/>
              <a:t>		   		WHERE	SSN=ESSN)</a:t>
            </a:r>
            <a:br>
              <a:rPr lang="en-US" sz="2200"/>
            </a:br>
            <a:r>
              <a:rPr lang="en-US" sz="2200"/>
              <a:t>		   			CONTAINS</a:t>
            </a:r>
            <a:br>
              <a:rPr lang="en-US" sz="2200"/>
            </a:br>
            <a:r>
              <a:rPr lang="en-US" sz="2200"/>
              <a:t>		  		(SELECT	PNUMBER</a:t>
            </a:r>
            <a:br>
              <a:rPr lang="en-US" sz="2200"/>
            </a:br>
            <a:r>
              <a:rPr lang="en-US" sz="2200"/>
              <a:t>		   		FROM		PROJECT</a:t>
            </a:r>
            <a:br>
              <a:rPr lang="en-US" sz="2200"/>
            </a:br>
            <a:r>
              <a:rPr lang="en-US" sz="2200"/>
              <a:t>		   		WHERE	DNUM=5) 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47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5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CORRELATED NESTED QUERIES (contd.)</a:t>
            </a:r>
          </a:p>
        </p:txBody>
      </p:sp>
      <p:sp>
        <p:nvSpPr>
          <p:cNvPr id="4403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 Q3, the second nested query, which is </a:t>
            </a:r>
            <a:r>
              <a:rPr lang="en-US" i="1"/>
              <a:t>not correlated</a:t>
            </a:r>
            <a:r>
              <a:rPr lang="en-US"/>
              <a:t> with the outer query, retrieves the project numbers of all projects controlled by department 5</a:t>
            </a:r>
          </a:p>
          <a:p>
            <a:pPr eaLnBrk="1" hangingPunct="1"/>
            <a:r>
              <a:rPr lang="en-US"/>
              <a:t>The first nested query, which is correlated, retrieves the project numbers on which the employee works, which is </a:t>
            </a:r>
            <a:r>
              <a:rPr lang="en-US" i="1"/>
              <a:t>different for each employee tuple</a:t>
            </a:r>
            <a:r>
              <a:rPr lang="en-US"/>
              <a:t> because of the correlation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48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EXISTS FUNCTION</a:t>
            </a:r>
          </a:p>
        </p:txBody>
      </p:sp>
      <p:sp>
        <p:nvSpPr>
          <p:cNvPr id="4506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EXISTS is used to check whether the result of a correlated nested query is empty (contains no tuples) or not</a:t>
            </a:r>
          </a:p>
          <a:p>
            <a:pPr lvl="1" eaLnBrk="1" hangingPunct="1"/>
            <a:r>
              <a:rPr lang="en-US"/>
              <a:t>We can formulate Query 12 in an alternative form that uses EXISTS as Q12B</a:t>
            </a:r>
          </a:p>
          <a:p>
            <a:pPr eaLnBrk="1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49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713D4E9C-225B-6B8A-AB14-B5C32D44A3C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09599" y="228600"/>
            <a:ext cx="6347715" cy="5813425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28E24A-1FE8-89B8-08EC-187E2A0EC8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DDC7F68-329C-DFFE-6F34-96B6CBF8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5126131"/>
      </p:ext>
    </p:extLst>
  </p:cSld>
  <p:clrMapOvr>
    <a:masterClrMapping/>
  </p:clrMapOvr>
  <p:transition>
    <p:dissolve/>
  </p:transition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EXISTS FUNCTION (contd.)</a:t>
            </a:r>
          </a:p>
        </p:txBody>
      </p:sp>
      <p:sp>
        <p:nvSpPr>
          <p:cNvPr id="4608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Query 12: Retrieve the name of each employee who has a dependent with the same first name as the employee.</a:t>
            </a:r>
            <a:br>
              <a:rPr lang="en-US"/>
            </a:br>
            <a:endParaRPr lang="en-US"/>
          </a:p>
          <a:p>
            <a:pPr lvl="1" eaLnBrk="1" hangingPunct="1">
              <a:buFont typeface="Wingdings" pitchFamily="2" charset="2"/>
              <a:buNone/>
            </a:pPr>
            <a:r>
              <a:rPr lang="en-US" sz="2200"/>
              <a:t>Q12B: 	SELECT  	FNAME, LNAME</a:t>
            </a:r>
            <a:br>
              <a:rPr lang="en-US" sz="2200"/>
            </a:br>
            <a:r>
              <a:rPr lang="en-US" sz="2200"/>
              <a:t>		FROM		EMPLOYEE</a:t>
            </a:r>
            <a:br>
              <a:rPr lang="en-US" sz="2200"/>
            </a:br>
            <a:r>
              <a:rPr lang="en-US" sz="2200"/>
              <a:t>		WHERE	EXISTS  (SELECT	*</a:t>
            </a:r>
            <a:br>
              <a:rPr lang="en-US" sz="2200"/>
            </a:br>
            <a:r>
              <a:rPr lang="en-US" sz="2200"/>
              <a:t>					FROM		DEPENDENT</a:t>
            </a:r>
            <a:br>
              <a:rPr lang="en-US" sz="2200"/>
            </a:br>
            <a:r>
              <a:rPr lang="en-US" sz="2200"/>
              <a:t>					WHERE	SSN=ESSN 						AND 							FNAME=DEPENDENT_NAME)</a:t>
            </a:r>
          </a:p>
          <a:p>
            <a:pPr eaLnBrk="1" hangingPunct="1"/>
            <a:endParaRPr lang="en-US" sz="2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EXISTS FUNCTION (contd.)</a:t>
            </a:r>
          </a:p>
        </p:txBody>
      </p:sp>
      <p:sp>
        <p:nvSpPr>
          <p:cNvPr id="4710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/>
              <a:t>Query 6: Retrieve the names of employees who have no dependents.</a:t>
            </a:r>
          </a:p>
          <a:p>
            <a:pPr lvl="1" eaLnBrk="1" hangingPunct="1">
              <a:buFont typeface="Wingdings" pitchFamily="2" charset="2"/>
              <a:buNone/>
            </a:pPr>
            <a:br>
              <a:rPr lang="en-US" sz="2200"/>
            </a:br>
            <a:r>
              <a:rPr lang="en-US" sz="2200"/>
              <a:t>Q6:	SELECT  	FNAME, LNAME</a:t>
            </a:r>
            <a:br>
              <a:rPr lang="en-US" sz="2200"/>
            </a:br>
            <a:r>
              <a:rPr lang="en-US" sz="2200"/>
              <a:t>		FROM		EMPLOYEE</a:t>
            </a:r>
            <a:br>
              <a:rPr lang="en-US" sz="2200"/>
            </a:br>
            <a:r>
              <a:rPr lang="en-US" sz="2200"/>
              <a:t>		WHERE	NOT EXISTS   (SELECT	*</a:t>
            </a:r>
            <a:br>
              <a:rPr lang="en-US" sz="2200"/>
            </a:br>
            <a:r>
              <a:rPr lang="en-US" sz="2200"/>
              <a:t>					FROM  	DEPENDENT</a:t>
            </a:r>
            <a:br>
              <a:rPr lang="en-US" sz="2200"/>
            </a:br>
            <a:r>
              <a:rPr lang="en-US" sz="2200"/>
              <a:t>					WHERE 	SSN=ESSN)</a:t>
            </a:r>
          </a:p>
          <a:p>
            <a:pPr eaLnBrk="1" hangingPunct="1"/>
            <a:r>
              <a:rPr lang="en-US" sz="2400"/>
              <a:t>In Q6, the correlated nested query retrieves all DEPENDENT tuples related to an EMPLOYEE tuple. If </a:t>
            </a:r>
            <a:r>
              <a:rPr lang="en-US" sz="2400" i="1"/>
              <a:t>none exist</a:t>
            </a:r>
            <a:r>
              <a:rPr lang="en-US" sz="2400"/>
              <a:t>, the EMPLOYEE tuple is selected</a:t>
            </a:r>
          </a:p>
          <a:p>
            <a:pPr lvl="1" eaLnBrk="1" hangingPunct="1"/>
            <a:r>
              <a:rPr lang="en-US" sz="2200"/>
              <a:t>EXISTS is necessary for the expressive power of SQL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EXPLICIT SETS</a:t>
            </a:r>
          </a:p>
        </p:txBody>
      </p:sp>
      <p:sp>
        <p:nvSpPr>
          <p:cNvPr id="4813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It is also possible to use an </a:t>
            </a:r>
            <a:r>
              <a:rPr lang="en-US" b="1"/>
              <a:t>explicit (enumerated) set of values</a:t>
            </a:r>
            <a:r>
              <a:rPr lang="en-US"/>
              <a:t> in the WHERE-clause rather than a nested query</a:t>
            </a:r>
          </a:p>
          <a:p>
            <a:pPr eaLnBrk="1" hangingPunct="1"/>
            <a:r>
              <a:rPr lang="en-US"/>
              <a:t>Query 13: Retrieve the social security numbers of all employees who work on project number 1, 2, or 3.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Q13:	SELECT  	DISTINCT ESSN</a:t>
            </a:r>
            <a:br>
              <a:rPr lang="en-US"/>
            </a:br>
            <a:r>
              <a:rPr lang="en-US"/>
              <a:t>		FROM	WORKS_ON</a:t>
            </a:r>
            <a:br>
              <a:rPr lang="en-US"/>
            </a:br>
            <a:r>
              <a:rPr lang="en-US"/>
              <a:t>		WHERE	PNO IN  (1, 2, 3)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NULLS IN SQL QUERIES</a:t>
            </a:r>
          </a:p>
        </p:txBody>
      </p:sp>
      <p:sp>
        <p:nvSpPr>
          <p:cNvPr id="49156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400"/>
              <a:t>SQL allows queries that check if a value is </a:t>
            </a:r>
            <a:r>
              <a:rPr lang="en-US" sz="2400" b="1"/>
              <a:t>NULL</a:t>
            </a:r>
            <a:r>
              <a:rPr lang="en-US" sz="2400"/>
              <a:t> (missing or undefined or not applicable)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SQL uses </a:t>
            </a:r>
            <a:r>
              <a:rPr lang="en-US" sz="2400" b="1"/>
              <a:t>IS</a:t>
            </a:r>
            <a:r>
              <a:rPr lang="en-US" sz="2400"/>
              <a:t> or </a:t>
            </a:r>
            <a:r>
              <a:rPr lang="en-US" sz="2400" b="1"/>
              <a:t>IS NOT</a:t>
            </a:r>
            <a:r>
              <a:rPr lang="en-US" sz="2400"/>
              <a:t> to compare NULLs because it considers each NULL value distinct from other NULL values, so </a:t>
            </a:r>
            <a:r>
              <a:rPr lang="en-US" sz="2400" i="1"/>
              <a:t>equality comparison is not appropriate</a:t>
            </a:r>
            <a:r>
              <a:rPr lang="en-US" sz="2400"/>
              <a:t>.</a:t>
            </a:r>
          </a:p>
          <a:p>
            <a:pPr eaLnBrk="1" hangingPunct="1">
              <a:lnSpc>
                <a:spcPct val="90000"/>
              </a:lnSpc>
            </a:pPr>
            <a:r>
              <a:rPr lang="en-US" sz="2400"/>
              <a:t>Query 14: Retrieve the names of all employees who do not have supervisors.</a:t>
            </a:r>
          </a:p>
          <a:p>
            <a:pPr lvl="1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z="2200"/>
              <a:t>Q14:	SELECT  	FNAME, LNAME</a:t>
            </a:r>
            <a:br>
              <a:rPr lang="en-US" sz="2200"/>
            </a:br>
            <a:r>
              <a:rPr lang="en-US" sz="2200"/>
              <a:t>		FROM		EMPLOYEE</a:t>
            </a:r>
            <a:br>
              <a:rPr lang="en-US" sz="2200"/>
            </a:br>
            <a:r>
              <a:rPr lang="en-US" sz="2200"/>
              <a:t>		WHERE	SUPERSSN  IS  NULL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200"/>
              <a:t>Note: If a join condition is specified, tuples with NULL values for the join attributes are not included in the result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9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Joined Relations Feature </a:t>
            </a:r>
            <a:br>
              <a:rPr lang="en-US"/>
            </a:br>
            <a:r>
              <a:rPr lang="en-US"/>
              <a:t>in SQL2</a:t>
            </a:r>
          </a:p>
        </p:txBody>
      </p:sp>
      <p:sp>
        <p:nvSpPr>
          <p:cNvPr id="5018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Can specify a "joined relation" in the FROM-clause</a:t>
            </a:r>
          </a:p>
          <a:p>
            <a:pPr lvl="1" eaLnBrk="1" hangingPunct="1"/>
            <a:r>
              <a:rPr lang="en-US"/>
              <a:t>Looks like any other relation but is the result of a join</a:t>
            </a:r>
          </a:p>
          <a:p>
            <a:pPr lvl="1" eaLnBrk="1" hangingPunct="1"/>
            <a:r>
              <a:rPr lang="en-US"/>
              <a:t>Allows the user to specify different types of joins (regular "theta" JOIN, NATURAL JOIN, LEFT OUTER JOIN, RIGHT OUTER JOIN, CROSS JOIN, etc)</a:t>
            </a:r>
            <a:br>
              <a:rPr lang="en-US"/>
            </a:b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3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Joined Relations Feature </a:t>
            </a:r>
            <a:br>
              <a:rPr lang="en-US"/>
            </a:br>
            <a:r>
              <a:rPr lang="en-US"/>
              <a:t>in SQL2 (contd.)</a:t>
            </a:r>
          </a:p>
        </p:txBody>
      </p:sp>
      <p:sp>
        <p:nvSpPr>
          <p:cNvPr id="51204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/>
              <a:t>Examples: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/>
              <a:t>Q8:	SELECT	E.FNAME, E.LNAME, S.FNAME, S.LNAME</a:t>
            </a:r>
            <a:br>
              <a:rPr lang="en-US" sz="2200"/>
            </a:br>
            <a:r>
              <a:rPr lang="en-US" sz="2200"/>
              <a:t>	FROM 		EMPLOYEE E S</a:t>
            </a:r>
            <a:br>
              <a:rPr lang="en-US" sz="2200"/>
            </a:br>
            <a:r>
              <a:rPr lang="en-US" sz="2200"/>
              <a:t>	WHERE	E.SUPERSSN=S.SSN</a:t>
            </a:r>
          </a:p>
          <a:p>
            <a:pPr eaLnBrk="1" hangingPunct="1"/>
            <a:endParaRPr lang="en-US" sz="2400"/>
          </a:p>
          <a:p>
            <a:pPr eaLnBrk="1" hangingPunct="1"/>
            <a:r>
              <a:rPr lang="en-US" sz="2400"/>
              <a:t>can be written as: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/>
              <a:t>Q8:	SELECT	E.FNAME, E.LNAME, S.FNAME, S.LNAME</a:t>
            </a:r>
            <a:br>
              <a:rPr lang="en-US" sz="2200"/>
            </a:br>
            <a:r>
              <a:rPr lang="en-US" sz="2200"/>
              <a:t>	FROM 		(EMPLOYEE E LEFT OUTER JOIN 				EMPLOYEES ON  E.SUPERSSN=S.SSN)</a:t>
            </a:r>
            <a:br>
              <a:rPr lang="en-US" sz="2200"/>
            </a:br>
            <a:br>
              <a:rPr lang="en-US" sz="2200"/>
            </a:br>
            <a:endParaRPr lang="en-US" sz="2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7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Joined Relations Feature </a:t>
            </a:r>
            <a:br>
              <a:rPr lang="en-US"/>
            </a:br>
            <a:r>
              <a:rPr lang="en-US"/>
              <a:t>in SQL2 (contd.)</a:t>
            </a:r>
          </a:p>
        </p:txBody>
      </p:sp>
      <p:sp>
        <p:nvSpPr>
          <p:cNvPr id="5222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Examples: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Q1:	SELECT	FNAME, LNAME, ADDRESS</a:t>
            </a:r>
            <a:br>
              <a:rPr lang="en-US" sz="2200"/>
            </a:br>
            <a:r>
              <a:rPr lang="en-US" sz="2200"/>
              <a:t>	FROM 	EMPLOYEE, DEPARTMENT</a:t>
            </a:r>
            <a:br>
              <a:rPr lang="en-US" sz="2200"/>
            </a:br>
            <a:r>
              <a:rPr lang="en-US" sz="2200"/>
              <a:t>	WHERE	DNAME='Research' AND DNUMBER=DNO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could be written as: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Q1:	SELECT	FNAME, LNAME, ADDRESS</a:t>
            </a:r>
            <a:br>
              <a:rPr lang="en-US" sz="2200"/>
            </a:br>
            <a:r>
              <a:rPr lang="en-US" sz="2200"/>
              <a:t>	FROM 		(EMPLOYEE JOIN DEPARTMENT</a:t>
            </a:r>
            <a:br>
              <a:rPr lang="en-US" sz="2200"/>
            </a:br>
            <a:r>
              <a:rPr lang="en-US" sz="2200"/>
              <a:t>		 	ON DNUMBER=DNO)</a:t>
            </a:r>
            <a:br>
              <a:rPr lang="en-US" sz="2200"/>
            </a:br>
            <a:r>
              <a:rPr lang="en-US" sz="2200"/>
              <a:t>	WHERE	DNAME='Research’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or as: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Q1:	SELECT	FNAME, LNAME, ADDRESS</a:t>
            </a:r>
            <a:br>
              <a:rPr lang="en-US" sz="2200"/>
            </a:br>
            <a:r>
              <a:rPr lang="en-US" sz="2200"/>
              <a:t>	FROM 		(EMPLOYEE NATURAL JOIN DEPARTMENT</a:t>
            </a:r>
            <a:br>
              <a:rPr lang="en-US" sz="2200"/>
            </a:br>
            <a:r>
              <a:rPr lang="en-US" sz="2200"/>
              <a:t>		 	AS DEPT(DNAME, DNO, MSSN, MSDATE)</a:t>
            </a:r>
            <a:br>
              <a:rPr lang="en-US" sz="2200"/>
            </a:br>
            <a:r>
              <a:rPr lang="en-US" sz="2200"/>
              <a:t>	WHERE	DNAME='Research’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56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51" name="Rectangle 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Joined Relations Feature </a:t>
            </a:r>
            <a:br>
              <a:rPr lang="en-US"/>
            </a:br>
            <a:r>
              <a:rPr lang="en-US"/>
              <a:t>in SQL2 (contd.)</a:t>
            </a:r>
          </a:p>
        </p:txBody>
      </p:sp>
      <p:sp>
        <p:nvSpPr>
          <p:cNvPr id="5325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Another Example: Q2 could be written as follows; this illustrates multiple joins in the joined tables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Q2:	SELECT 	PNUMBER, DNUM, LNAME, 					BDATE, ADDRESS</a:t>
            </a:r>
            <a:br>
              <a:rPr lang="en-US"/>
            </a:br>
            <a:r>
              <a:rPr lang="en-US"/>
              <a:t>		FROM	(PROJECT JOIN 						DEPARTMENT ON 					DNUM=DNUMBER) JOIN 					EMPLOYEE ON 						MGRSSN=SSN) )</a:t>
            </a:r>
            <a:br>
              <a:rPr lang="en-US"/>
            </a:br>
            <a:r>
              <a:rPr lang="en-US"/>
              <a:t>		WHERE 	PLOCATION='Stafford’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57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GROUPING</a:t>
            </a:r>
          </a:p>
        </p:txBody>
      </p:sp>
      <p:sp>
        <p:nvSpPr>
          <p:cNvPr id="5734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In many cases, we want to apply the aggregate functions to </a:t>
            </a:r>
            <a:r>
              <a:rPr lang="en-US" i="1"/>
              <a:t>subgroups of tuples</a:t>
            </a:r>
            <a:r>
              <a:rPr lang="en-US"/>
              <a:t> in a relation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Each subgroup of tuples consists of the set of tuples that have the </a:t>
            </a:r>
            <a:r>
              <a:rPr lang="en-US" i="1"/>
              <a:t>same value</a:t>
            </a:r>
            <a:r>
              <a:rPr lang="en-US"/>
              <a:t> for the </a:t>
            </a:r>
            <a:r>
              <a:rPr lang="en-US" i="1"/>
              <a:t>grouping attribute(s)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The function is applied to each subgroup independently</a:t>
            </a:r>
          </a:p>
          <a:p>
            <a:pPr eaLnBrk="1" hangingPunct="1">
              <a:lnSpc>
                <a:spcPct val="90000"/>
              </a:lnSpc>
            </a:pPr>
            <a:r>
              <a:rPr lang="en-US"/>
              <a:t>SQL has a </a:t>
            </a:r>
            <a:r>
              <a:rPr lang="en-US" b="1"/>
              <a:t>GROUP BY</a:t>
            </a:r>
            <a:r>
              <a:rPr lang="en-US"/>
              <a:t>-clause for specifying the grouping attributes, which </a:t>
            </a:r>
            <a:r>
              <a:rPr lang="en-US" i="1"/>
              <a:t>must also appear in the SELECT-clause</a:t>
            </a:r>
          </a:p>
          <a:p>
            <a:pPr eaLnBrk="1" hangingPunct="1">
              <a:lnSpc>
                <a:spcPct val="90000"/>
              </a:lnSpc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58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GROUPING (contd.)</a:t>
            </a:r>
          </a:p>
        </p:txBody>
      </p:sp>
      <p:sp>
        <p:nvSpPr>
          <p:cNvPr id="58372" name="Rectangle 7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162799" cy="4745963"/>
          </a:xfrm>
        </p:spPr>
        <p:txBody>
          <a:bodyPr>
            <a:normAutofit fontScale="92500" lnSpcReduction="1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 dirty="0"/>
              <a:t>Query 20: For each department, retrieve the department number, the number of employees in the department, and their average salary.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 dirty="0"/>
              <a:t>Q20:	</a:t>
            </a:r>
            <a:r>
              <a:rPr lang="en-US" sz="2200" b="1" dirty="0">
                <a:solidFill>
                  <a:srgbClr val="FF0000"/>
                </a:solidFill>
              </a:rPr>
              <a:t>SELECT 	DNO, COUNT (*), AVG (SALARY)</a:t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		FROM		EMPLOYEE</a:t>
            </a:r>
            <a:br>
              <a:rPr lang="en-US" sz="2200" b="1" dirty="0">
                <a:solidFill>
                  <a:srgbClr val="FF0000"/>
                </a:solidFill>
              </a:rPr>
            </a:br>
            <a:r>
              <a:rPr lang="en-US" sz="2200" b="1" dirty="0">
                <a:solidFill>
                  <a:srgbClr val="FF0000"/>
                </a:solidFill>
              </a:rPr>
              <a:t>		GROUP BY	DNO</a:t>
            </a:r>
            <a:br>
              <a:rPr lang="en-US" sz="2200" b="1" dirty="0">
                <a:solidFill>
                  <a:srgbClr val="FF0000"/>
                </a:solidFill>
              </a:rPr>
            </a:br>
            <a:endParaRPr lang="en-US" sz="2200" b="1" dirty="0">
              <a:solidFill>
                <a:srgbClr val="FF0000"/>
              </a:solidFill>
            </a:endParaRP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In Q20, the EMPLOYEE tuples are divided into groups-</a:t>
            </a:r>
          </a:p>
          <a:p>
            <a:pPr lvl="2" eaLnBrk="1" hangingPunct="1">
              <a:lnSpc>
                <a:spcPct val="80000"/>
              </a:lnSpc>
            </a:pPr>
            <a:r>
              <a:rPr lang="en-US" sz="2000" dirty="0"/>
              <a:t>Each group having the same value for the grouping attribute DNO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The COUNT and AVG functions are applied to each such group of tuples separately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The SELECT-clause includes only the grouping attribute and the functions to be applied on each group of tuples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 dirty="0"/>
              <a:t>A join condition can be used in conjunction with grouping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59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DATA TYPES</a:t>
            </a:r>
          </a:p>
        </p:txBody>
      </p:sp>
      <p:sp>
        <p:nvSpPr>
          <p:cNvPr id="819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Numeric – INTEGER, INT, SMALLINT, </a:t>
            </a:r>
          </a:p>
          <a:p>
            <a:pPr eaLnBrk="1" hangingPunct="1"/>
            <a:r>
              <a:rPr lang="en-US" dirty="0"/>
              <a:t>                  FLOAT, REAL, DOUBLE PRECISION</a:t>
            </a:r>
          </a:p>
          <a:p>
            <a:pPr eaLnBrk="1" hangingPunct="1"/>
            <a:r>
              <a:rPr lang="en-US" dirty="0"/>
              <a:t>                  DECIMAL(</a:t>
            </a:r>
            <a:r>
              <a:rPr lang="en-US" dirty="0" err="1"/>
              <a:t>i,j</a:t>
            </a:r>
            <a:r>
              <a:rPr lang="en-US" dirty="0"/>
              <a:t>), NUMERIC(</a:t>
            </a:r>
            <a:r>
              <a:rPr lang="en-US" dirty="0" err="1"/>
              <a:t>i,j</a:t>
            </a:r>
            <a:r>
              <a:rPr lang="en-US" dirty="0"/>
              <a:t>)</a:t>
            </a:r>
          </a:p>
          <a:p>
            <a:pPr eaLnBrk="1" hangingPunct="1"/>
            <a:r>
              <a:rPr lang="en-US" dirty="0"/>
              <a:t>Character – CHAR(n), VARCHAR(n)</a:t>
            </a:r>
          </a:p>
          <a:p>
            <a:pPr eaLnBrk="1" hangingPunct="1"/>
            <a:r>
              <a:rPr lang="en-US" dirty="0"/>
              <a:t>Bit string – BIT(n), BIT VARYING(n)</a:t>
            </a:r>
          </a:p>
          <a:p>
            <a:pPr eaLnBrk="1" hangingPunct="1"/>
            <a:r>
              <a:rPr lang="en-US" dirty="0"/>
              <a:t>Boolean – TRUE, FALSE</a:t>
            </a:r>
          </a:p>
          <a:p>
            <a:pPr eaLnBrk="1" hangingPunct="1"/>
            <a:r>
              <a:rPr lang="en-US" dirty="0"/>
              <a:t>Other – DATE, TIME, TIMESTAMP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GROUPING (contd.)</a:t>
            </a:r>
          </a:p>
        </p:txBody>
      </p:sp>
      <p:sp>
        <p:nvSpPr>
          <p:cNvPr id="59396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/>
              <a:t>Query 21: For each project, retrieve the project number, project name, and the number of employees who work on that project.</a:t>
            </a:r>
          </a:p>
          <a:p>
            <a:pPr eaLnBrk="1" hangingPunct="1">
              <a:buFont typeface="Wingdings" pitchFamily="2" charset="2"/>
              <a:buNone/>
            </a:pPr>
            <a:endParaRPr lang="en-US" sz="2400"/>
          </a:p>
          <a:p>
            <a:pPr lvl="1" eaLnBrk="1" hangingPunct="1">
              <a:buFont typeface="Wingdings" pitchFamily="2" charset="2"/>
              <a:buNone/>
            </a:pPr>
            <a:r>
              <a:rPr lang="en-US" sz="2200"/>
              <a:t>Q21:	SELECT 	PNUMBER, PNAME, COUNT (*)</a:t>
            </a:r>
            <a:br>
              <a:rPr lang="en-US" sz="2200"/>
            </a:br>
            <a:r>
              <a:rPr lang="en-US" sz="2200"/>
              <a:t>		FROM		PROJECT, WORKS_ON</a:t>
            </a:r>
            <a:br>
              <a:rPr lang="en-US" sz="2200"/>
            </a:br>
            <a:r>
              <a:rPr lang="en-US" sz="2200"/>
              <a:t>		WHERE	PNUMBER=PNO</a:t>
            </a:r>
            <a:br>
              <a:rPr lang="en-US" sz="2200"/>
            </a:br>
            <a:r>
              <a:rPr lang="en-US" sz="2200"/>
              <a:t>		GROUP BY	PNUMBER, PNAME</a:t>
            </a:r>
            <a:br>
              <a:rPr lang="en-US" sz="2200"/>
            </a:br>
            <a:endParaRPr lang="en-US" sz="2200"/>
          </a:p>
          <a:p>
            <a:pPr lvl="1" eaLnBrk="1" hangingPunct="1"/>
            <a:r>
              <a:rPr lang="en-US" sz="2200"/>
              <a:t>In this case, the grouping and functions are applied after  the joining of the two relations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HAVING-CLAUSE</a:t>
            </a:r>
          </a:p>
        </p:txBody>
      </p:sp>
      <p:sp>
        <p:nvSpPr>
          <p:cNvPr id="6042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Sometimes we want to retrieve the values of these functions for only those </a:t>
            </a:r>
            <a:r>
              <a:rPr lang="en-US" i="1"/>
              <a:t>groups that satisfy certain conditions</a:t>
            </a:r>
          </a:p>
          <a:p>
            <a:pPr eaLnBrk="1" hangingPunct="1"/>
            <a:r>
              <a:rPr lang="en-US"/>
              <a:t>The </a:t>
            </a:r>
            <a:r>
              <a:rPr lang="en-US" b="1"/>
              <a:t>HAVING</a:t>
            </a:r>
            <a:r>
              <a:rPr lang="en-US"/>
              <a:t>-clause is used for specifying a selection condition on groups (rather than on individual tuples)</a:t>
            </a:r>
            <a:br>
              <a:rPr lang="en-US"/>
            </a:b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THE HAVING-CLAUSE (contd.)</a:t>
            </a:r>
          </a:p>
        </p:txBody>
      </p:sp>
      <p:sp>
        <p:nvSpPr>
          <p:cNvPr id="6144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Query 22: For each project </a:t>
            </a:r>
            <a:r>
              <a:rPr lang="en-US" i="1"/>
              <a:t>on which more than two employees work</a:t>
            </a:r>
            <a:r>
              <a:rPr lang="en-US"/>
              <a:t>, retrieve the project number, project name, and the number of employees who work on that project.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Q22:     	SELECT 	PNUMBER, PNAME, 					COUNT(*)</a:t>
            </a:r>
            <a:br>
              <a:rPr lang="en-US"/>
            </a:br>
            <a:r>
              <a:rPr lang="en-US"/>
              <a:t>		FROM	PROJECT, WORKS_ON</a:t>
            </a:r>
            <a:br>
              <a:rPr lang="en-US"/>
            </a:br>
            <a:r>
              <a:rPr lang="en-US"/>
              <a:t>		WHERE	PNUMBER=PNO</a:t>
            </a:r>
            <a:br>
              <a:rPr lang="en-US"/>
            </a:br>
            <a:r>
              <a:rPr lang="en-US"/>
              <a:t>		GROUP BY	PNUMBER, PNAME</a:t>
            </a:r>
            <a:br>
              <a:rPr lang="en-US"/>
            </a:br>
            <a:r>
              <a:rPr lang="en-US"/>
              <a:t>		HAVING	COUNT (*) &gt; 2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SUBSTRING COMPARISON</a:t>
            </a:r>
          </a:p>
        </p:txBody>
      </p:sp>
      <p:sp>
        <p:nvSpPr>
          <p:cNvPr id="6246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</a:t>
            </a:r>
            <a:r>
              <a:rPr lang="en-US" b="1"/>
              <a:t>LIKE</a:t>
            </a:r>
            <a:r>
              <a:rPr lang="en-US"/>
              <a:t> comparison operator is used to compare partial strings</a:t>
            </a:r>
          </a:p>
          <a:p>
            <a:pPr eaLnBrk="1" hangingPunct="1"/>
            <a:r>
              <a:rPr lang="en-US"/>
              <a:t>Two reserved characters are used: '</a:t>
            </a:r>
            <a:r>
              <a:rPr lang="en-US" b="1"/>
              <a:t>%</a:t>
            </a:r>
            <a:r>
              <a:rPr lang="en-US"/>
              <a:t>' (or '</a:t>
            </a:r>
            <a:r>
              <a:rPr lang="en-US" b="1"/>
              <a:t>*</a:t>
            </a:r>
            <a:r>
              <a:rPr lang="en-US"/>
              <a:t>' in some implementations) replaces an arbitrary number of characters, and '</a:t>
            </a:r>
            <a:r>
              <a:rPr lang="en-US" b="1"/>
              <a:t>_</a:t>
            </a:r>
            <a:r>
              <a:rPr lang="en-US"/>
              <a:t>' replaces a single arbitrary character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SUBSTRING COMPARISON (contd.)</a:t>
            </a:r>
          </a:p>
        </p:txBody>
      </p:sp>
      <p:sp>
        <p:nvSpPr>
          <p:cNvPr id="6349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Query 25:  Retrieve all employees whose address is in Houston, Texas. Here, the value of the ADDRESS attribute must contain the substring 'Houston,TX‘ in it.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Q25:	SELECT 	FNAME, LNAME</a:t>
            </a:r>
            <a:br>
              <a:rPr lang="en-US"/>
            </a:br>
            <a:r>
              <a:rPr lang="en-US"/>
              <a:t>		FROM	EMPLOYEE</a:t>
            </a:r>
            <a:br>
              <a:rPr lang="en-US"/>
            </a:br>
            <a:r>
              <a:rPr lang="en-US"/>
              <a:t>		WHERE	ADDRESS LIKE 						'%Houston,TX%'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SUBSTRING COMPARISON (contd.)</a:t>
            </a:r>
          </a:p>
        </p:txBody>
      </p:sp>
      <p:sp>
        <p:nvSpPr>
          <p:cNvPr id="64516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Query 26: Retrieve all employees who were born during the 1950s.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Here, '5' must be the 8th character of the string (according to our format for date), so the BDATE value is '_______5_', with each underscore as a place holder for a single arbitrary character.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Q26:	SELECT 	FNAME, LNAME</a:t>
            </a:r>
            <a:br>
              <a:rPr lang="en-US" sz="2200"/>
            </a:br>
            <a:r>
              <a:rPr lang="en-US" sz="2200"/>
              <a:t>		FROM		EMPLOYEE</a:t>
            </a:r>
            <a:br>
              <a:rPr lang="en-US" sz="2200"/>
            </a:br>
            <a:r>
              <a:rPr lang="en-US" sz="2200"/>
              <a:t>		WHERE	BDATE LIKE	'_______5_’</a:t>
            </a:r>
            <a:br>
              <a:rPr lang="en-US" sz="2200"/>
            </a:br>
            <a:endParaRPr lang="en-US" sz="22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The LIKE operator allows us to get around the fact that each value is considered atomic and indivisible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Hence, in SQL, character string attribute values are not atomic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ARITHMETIC OPERATIONS</a:t>
            </a:r>
          </a:p>
        </p:txBody>
      </p:sp>
      <p:sp>
        <p:nvSpPr>
          <p:cNvPr id="6554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sz="2400"/>
              <a:t>The standard arithmetic operators </a:t>
            </a:r>
            <a:r>
              <a:rPr lang="en-US" sz="2400" b="1"/>
              <a:t>'+', '-'. '*', and '/'</a:t>
            </a:r>
            <a:r>
              <a:rPr lang="en-US" sz="2400"/>
              <a:t> (for addition, subtraction, multiplication, and division, respectively) can be applied to numeric values in an SQL query result</a:t>
            </a:r>
          </a:p>
          <a:p>
            <a:pPr eaLnBrk="1" hangingPunct="1"/>
            <a:r>
              <a:rPr lang="en-US" sz="2400"/>
              <a:t>Query 27: Show the effect of giving all employees who work on the 'ProductX' project a 10% raise.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/>
              <a:t>Q27:	SELECT 	FNAME, LNAME, 1.1*SALARY</a:t>
            </a:r>
            <a:br>
              <a:rPr lang="en-US" sz="2200"/>
            </a:br>
            <a:r>
              <a:rPr lang="en-US" sz="2200"/>
              <a:t>		FROM		EMPLOYEE, WORKS_ON, 					PROJECT</a:t>
            </a:r>
            <a:br>
              <a:rPr lang="en-US" sz="2200"/>
            </a:br>
            <a:r>
              <a:rPr lang="en-US" sz="2200"/>
              <a:t>		WHERE	SSN=ESSN AND PNO=PNUMBER 					AND PNAME='ProductX’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66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 BY</a:t>
            </a:r>
          </a:p>
        </p:txBody>
      </p:sp>
      <p:sp>
        <p:nvSpPr>
          <p:cNvPr id="66564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/>
            <a:r>
              <a:rPr lang="en-US" sz="2400"/>
              <a:t>The </a:t>
            </a:r>
            <a:r>
              <a:rPr lang="en-US" sz="2400" b="1"/>
              <a:t>ORDER BY</a:t>
            </a:r>
            <a:r>
              <a:rPr lang="en-US" sz="2400"/>
              <a:t> clause is used to sort the tuples in a query result based on the values of some attribute(s)</a:t>
            </a:r>
          </a:p>
          <a:p>
            <a:pPr eaLnBrk="1" hangingPunct="1"/>
            <a:r>
              <a:rPr lang="en-US" sz="2400"/>
              <a:t>Query 28: Retrieve a list of employees and the projects each works in, ordered by the employee's department, and within each department ordered alphabetically by employee last name.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sz="2200"/>
              <a:t>Q28: 	SELECT 	DNAME, LNAME, FNAME, PNAME</a:t>
            </a:r>
            <a:br>
              <a:rPr lang="en-US" sz="2200"/>
            </a:br>
            <a:r>
              <a:rPr lang="en-US" sz="2200"/>
              <a:t>      	FROM 		DEPARTMENT, EMPLOYEE, 					WORKS_ON, PROJECT</a:t>
            </a:r>
            <a:br>
              <a:rPr lang="en-US" sz="2200"/>
            </a:br>
            <a:r>
              <a:rPr lang="en-US" sz="2200"/>
              <a:t>		WHERE	DNUMBER=DNO AND SSN=ESSN 					AND PNO=PNUMBER</a:t>
            </a:r>
            <a:br>
              <a:rPr lang="en-US" sz="2200"/>
            </a:br>
            <a:r>
              <a:rPr lang="en-US" sz="2200"/>
              <a:t>		ORDER BY	DNAME, LNAME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67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ORDER BY (contd.)</a:t>
            </a:r>
          </a:p>
        </p:txBody>
      </p:sp>
      <p:sp>
        <p:nvSpPr>
          <p:cNvPr id="67588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 default order is in ascending order of values</a:t>
            </a:r>
          </a:p>
          <a:p>
            <a:pPr eaLnBrk="1" hangingPunct="1"/>
            <a:r>
              <a:rPr lang="en-US"/>
              <a:t>We can specify the keyword </a:t>
            </a:r>
            <a:r>
              <a:rPr lang="en-US" b="1"/>
              <a:t>DESC</a:t>
            </a:r>
            <a:r>
              <a:rPr lang="en-US"/>
              <a:t> if we want a descending order; the keyword </a:t>
            </a:r>
            <a:r>
              <a:rPr lang="en-US" b="1"/>
              <a:t>ASC</a:t>
            </a:r>
            <a:r>
              <a:rPr lang="en-US"/>
              <a:t> can be used to explicitly specify ascending order, even though it is the default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68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of SQL Queries</a:t>
            </a:r>
          </a:p>
        </p:txBody>
      </p:sp>
      <p:sp>
        <p:nvSpPr>
          <p:cNvPr id="6861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/>
              <a:t>A query in SQL can consist of up to six clauses, but only the first two, SELECT and FROM, are mandatory. The clauses are specified in the following order:</a:t>
            </a:r>
            <a:br>
              <a:rPr lang="en-US"/>
            </a:br>
            <a:br>
              <a:rPr lang="en-US"/>
            </a:br>
            <a:r>
              <a:rPr lang="en-US" b="1"/>
              <a:t>SELECT		</a:t>
            </a:r>
            <a:r>
              <a:rPr lang="en-US"/>
              <a:t>&lt;attribute list&gt;</a:t>
            </a:r>
            <a:br>
              <a:rPr lang="en-US"/>
            </a:br>
            <a:r>
              <a:rPr lang="en-US" b="1"/>
              <a:t>FROM</a:t>
            </a:r>
            <a:r>
              <a:rPr lang="en-US"/>
              <a:t>		&lt;table list&gt;</a:t>
            </a:r>
            <a:br>
              <a:rPr lang="en-US"/>
            </a:br>
            <a:r>
              <a:rPr lang="en-US"/>
              <a:t>[</a:t>
            </a:r>
            <a:r>
              <a:rPr lang="en-US" b="1"/>
              <a:t>WHERE</a:t>
            </a:r>
            <a:r>
              <a:rPr lang="en-US"/>
              <a:t>		&lt;condition&gt;]</a:t>
            </a:r>
            <a:br>
              <a:rPr lang="en-US"/>
            </a:br>
            <a:r>
              <a:rPr lang="en-US"/>
              <a:t>[</a:t>
            </a:r>
            <a:r>
              <a:rPr lang="en-US" b="1"/>
              <a:t>GROUP</a:t>
            </a:r>
            <a:r>
              <a:rPr lang="en-US"/>
              <a:t> </a:t>
            </a:r>
            <a:r>
              <a:rPr lang="en-US" b="1"/>
              <a:t>BY</a:t>
            </a:r>
            <a:r>
              <a:rPr lang="en-US"/>
              <a:t> 	&lt;grouping attribute(s)&gt;]</a:t>
            </a:r>
            <a:br>
              <a:rPr lang="en-US"/>
            </a:br>
            <a:r>
              <a:rPr lang="en-US"/>
              <a:t>[</a:t>
            </a:r>
            <a:r>
              <a:rPr lang="en-US" b="1"/>
              <a:t>HAVING</a:t>
            </a:r>
            <a:r>
              <a:rPr lang="en-US"/>
              <a:t>		&lt;group condition&gt;]</a:t>
            </a:r>
            <a:br>
              <a:rPr lang="en-US"/>
            </a:br>
            <a:r>
              <a:rPr lang="en-US"/>
              <a:t>[</a:t>
            </a:r>
            <a:r>
              <a:rPr lang="en-US" b="1"/>
              <a:t>ORDER BY</a:t>
            </a:r>
            <a:r>
              <a:rPr lang="en-US"/>
              <a:t> 	&lt;attribute list&gt;]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69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Additional Data Types in SQL2 and SQL-99</a:t>
            </a:r>
          </a:p>
        </p:txBody>
      </p:sp>
      <p:sp>
        <p:nvSpPr>
          <p:cNvPr id="17412" name="Rectangle 9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buFont typeface="Wingdings" pitchFamily="2" charset="2"/>
              <a:buNone/>
            </a:pPr>
            <a:r>
              <a:rPr lang="en-US" sz="2400"/>
              <a:t>Has DATE, TIME, and TIMESTAMP data types</a:t>
            </a:r>
          </a:p>
          <a:p>
            <a:pPr eaLnBrk="1" hangingPunct="1"/>
            <a:r>
              <a:rPr lang="en-US" sz="2400" b="1"/>
              <a:t>DATE:</a:t>
            </a:r>
          </a:p>
          <a:p>
            <a:pPr lvl="1" eaLnBrk="1" hangingPunct="1"/>
            <a:r>
              <a:rPr lang="en-US" sz="2200"/>
              <a:t>Made up of year-month-day in the format yyyy-mm-dd</a:t>
            </a:r>
          </a:p>
          <a:p>
            <a:pPr eaLnBrk="1" hangingPunct="1"/>
            <a:r>
              <a:rPr lang="en-US" sz="2400" b="1"/>
              <a:t>TIME:</a:t>
            </a:r>
          </a:p>
          <a:p>
            <a:pPr lvl="1" eaLnBrk="1" hangingPunct="1"/>
            <a:r>
              <a:rPr lang="en-US" sz="2200"/>
              <a:t>Made up of hour:minute:second in the format hh:mm:ss</a:t>
            </a:r>
          </a:p>
          <a:p>
            <a:pPr eaLnBrk="1" hangingPunct="1"/>
            <a:r>
              <a:rPr lang="en-US" sz="2400" b="1"/>
              <a:t>TIME(i):</a:t>
            </a:r>
          </a:p>
          <a:p>
            <a:pPr lvl="1" eaLnBrk="1" hangingPunct="1"/>
            <a:r>
              <a:rPr lang="en-US" sz="2200"/>
              <a:t>Made up of hour:minute:second plus i additional digits specifying fractions of a second</a:t>
            </a:r>
          </a:p>
          <a:p>
            <a:pPr lvl="1" eaLnBrk="1" hangingPunct="1"/>
            <a:r>
              <a:rPr lang="en-US" sz="2200"/>
              <a:t>format is hh:mm:ss:ii...i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Summary of SQL Queries (contd.)</a:t>
            </a:r>
          </a:p>
        </p:txBody>
      </p:sp>
      <p:sp>
        <p:nvSpPr>
          <p:cNvPr id="69636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sz="2000"/>
              <a:t>The SELECT-clause lists the attributes or functions to be retrieved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The FROM-clause specifies all relations (or aliases) needed in the query but not those needed in nested queries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The WHERE-clause specifies the conditions for selection and join of tuples from the relations specified in the FROM-clause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GROUP BY specifies grouping attributes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HAVING specifies a condition for selection of groups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/>
              <a:t>ORDER BY specifies an order for displaying the result of a query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2000"/>
              <a:t>A query is evaluated by first applying the WHERE-clause, then GROUP BY and HAVING, and finally the SELECT-clause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Specifying Updates in SQL</a:t>
            </a:r>
          </a:p>
        </p:txBody>
      </p:sp>
      <p:sp>
        <p:nvSpPr>
          <p:cNvPr id="7066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There are three SQL commands to modify the database: </a:t>
            </a:r>
            <a:r>
              <a:rPr lang="en-US" b="1"/>
              <a:t>INSERT</a:t>
            </a:r>
            <a:r>
              <a:rPr lang="en-US"/>
              <a:t>, </a:t>
            </a:r>
            <a:r>
              <a:rPr lang="en-US" b="1"/>
              <a:t>DELETE</a:t>
            </a:r>
            <a:r>
              <a:rPr lang="en-US"/>
              <a:t>, and </a:t>
            </a:r>
            <a:r>
              <a:rPr lang="en-US" b="1"/>
              <a:t>UPDATE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</a:t>
            </a:r>
          </a:p>
        </p:txBody>
      </p:sp>
      <p:sp>
        <p:nvSpPr>
          <p:cNvPr id="71684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In its simplest form, it is used to add one or more tuples to a relation</a:t>
            </a:r>
          </a:p>
          <a:p>
            <a:pPr eaLnBrk="1" hangingPunct="1"/>
            <a:r>
              <a:rPr lang="en-US"/>
              <a:t>Attribute values should be listed in the same order as the attributes were specified in the </a:t>
            </a:r>
            <a:r>
              <a:rPr lang="en-US" b="1"/>
              <a:t>CREATE TABLE</a:t>
            </a:r>
            <a:r>
              <a:rPr lang="en-US"/>
              <a:t> command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 (contd.)</a:t>
            </a:r>
          </a:p>
        </p:txBody>
      </p:sp>
      <p:sp>
        <p:nvSpPr>
          <p:cNvPr id="7270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Example: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U1:	INSERT INTO  	EMPLOYEE</a:t>
            </a:r>
            <a:br>
              <a:rPr lang="en-US" sz="2200"/>
            </a:br>
            <a:r>
              <a:rPr lang="en-US" sz="2200"/>
              <a:t>	VALUES ('Richard','K','Marini', '653298653', '30-DEC-52',</a:t>
            </a:r>
            <a:br>
              <a:rPr lang="en-US" sz="2200"/>
            </a:br>
            <a:r>
              <a:rPr lang="en-US" sz="2200"/>
              <a:t>	'98 Oak Forest,Katy,TX', 'M', 37000,'987654321', 4 )</a:t>
            </a:r>
            <a:br>
              <a:rPr lang="en-US" sz="2200"/>
            </a:br>
            <a:endParaRPr lang="en-US" sz="22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An alternate form of INSERT specifies explicitly the attribute names that correspond to the values in the new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Attributes with NULL values can be left out</a:t>
            </a:r>
          </a:p>
          <a:p>
            <a:pPr eaLnBrk="1" hangingPunct="1">
              <a:lnSpc>
                <a:spcPct val="80000"/>
              </a:lnSpc>
            </a:pPr>
            <a:r>
              <a:rPr lang="en-US" sz="2400"/>
              <a:t>Example: Insert a tuple for a new EMPLOYEE for whom we only know the FNAME, LNAME, and SSN attributes.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U1A:   INSERT INTO 	EMPLOYEE (FNAME, LNAME, 						SSN)</a:t>
            </a:r>
            <a:br>
              <a:rPr lang="en-US" sz="2200"/>
            </a:br>
            <a:r>
              <a:rPr lang="en-US" sz="2200"/>
              <a:t>	   VALUES ('Richard', 'Marini', '653298653')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73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 (contd.)</a:t>
            </a:r>
          </a:p>
        </p:txBody>
      </p:sp>
      <p:sp>
        <p:nvSpPr>
          <p:cNvPr id="7373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Important Note: Only the constraints specified in the DDL commands are automatically enforced by the DBMS when updates are applied to the database</a:t>
            </a:r>
          </a:p>
          <a:p>
            <a:pPr lvl="1" eaLnBrk="1" hangingPunct="1"/>
            <a:r>
              <a:rPr lang="en-US"/>
              <a:t>Another variation of INSERT allows insertion of </a:t>
            </a:r>
            <a:r>
              <a:rPr lang="en-US" i="1"/>
              <a:t>multiple tuples</a:t>
            </a:r>
            <a:r>
              <a:rPr lang="en-US"/>
              <a:t> resulting from a query into a relation</a:t>
            </a:r>
          </a:p>
          <a:p>
            <a:pPr eaLnBrk="1" hangingPunct="1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74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 (contd.)</a:t>
            </a:r>
          </a:p>
        </p:txBody>
      </p:sp>
      <p:sp>
        <p:nvSpPr>
          <p:cNvPr id="74756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Example: Suppose we want to create a temporary table that has the name, number of employees, and total salaries for each department.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000"/>
              <a:t>A table DEPTS_INFO is created by U3A, and is loaded with the summary information retrieved from the database by the query in U3B.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U3A:	CREATE TABLE  DEPTS_INFO</a:t>
            </a:r>
            <a:br>
              <a:rPr lang="en-US" sz="2000"/>
            </a:br>
            <a:r>
              <a:rPr lang="en-US" sz="2000"/>
              <a:t>			(DEPT_NAME		VARCHAR(10),</a:t>
            </a:r>
            <a:br>
              <a:rPr lang="en-US" sz="2000"/>
            </a:br>
            <a:r>
              <a:rPr lang="en-US" sz="2000"/>
              <a:t>			 NO_OF_EMPS		INTEGER,</a:t>
            </a:r>
            <a:br>
              <a:rPr lang="en-US" sz="2000"/>
            </a:br>
            <a:r>
              <a:rPr lang="en-US" sz="2000"/>
              <a:t>			 TOTAL_SAL		INTEGER);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U3B:	INSERT INTO	DEPTS_INFO (DEPT_NAME, 					NO_OF_EMPS, TOTAL_SAL)</a:t>
            </a:r>
            <a:br>
              <a:rPr lang="en-US" sz="2000"/>
            </a:br>
            <a:r>
              <a:rPr lang="en-US" sz="2000"/>
              <a:t>		SELECT	DNAME, COUNT (*), SUM (SALARY)</a:t>
            </a:r>
            <a:br>
              <a:rPr lang="en-US" sz="2000"/>
            </a:br>
            <a:r>
              <a:rPr lang="en-US" sz="2000"/>
              <a:t>		FROM		DEPARTMENT, EMPLOYEE</a:t>
            </a:r>
            <a:br>
              <a:rPr lang="en-US" sz="2000"/>
            </a:br>
            <a:r>
              <a:rPr lang="en-US" sz="2000"/>
              <a:t>		WHERE	DNUMBER=DNO</a:t>
            </a:r>
            <a:br>
              <a:rPr lang="en-US" sz="2000"/>
            </a:br>
            <a:r>
              <a:rPr lang="en-US" sz="2000"/>
              <a:t>		GROUP BY	DNAME 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75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INSERT (contd.)</a:t>
            </a:r>
          </a:p>
        </p:txBody>
      </p:sp>
      <p:sp>
        <p:nvSpPr>
          <p:cNvPr id="75780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Note: The DEPTS_INFO table may not be up-to-date if we change the tuples in either the DEPARTMENT or the EMPLOYEE relations </a:t>
            </a:r>
            <a:r>
              <a:rPr lang="en-US" i="1"/>
              <a:t>after</a:t>
            </a:r>
            <a:r>
              <a:rPr lang="en-US"/>
              <a:t>  issuing U3B. We have to create a view (see later) to keep such a table up to date.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76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3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DELETE</a:t>
            </a:r>
          </a:p>
        </p:txBody>
      </p:sp>
      <p:sp>
        <p:nvSpPr>
          <p:cNvPr id="76804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/>
            <a:r>
              <a:rPr lang="en-US" sz="2400"/>
              <a:t>Removes tuples from a relation</a:t>
            </a:r>
          </a:p>
          <a:p>
            <a:pPr lvl="1" eaLnBrk="1" hangingPunct="1"/>
            <a:r>
              <a:rPr lang="en-US" sz="2200"/>
              <a:t>Includes a WHERE-clause to select the tuples to be deleted</a:t>
            </a:r>
          </a:p>
          <a:p>
            <a:pPr lvl="1" eaLnBrk="1" hangingPunct="1"/>
            <a:r>
              <a:rPr lang="en-US" sz="2200"/>
              <a:t>Referential integrity should be enforced</a:t>
            </a:r>
          </a:p>
          <a:p>
            <a:pPr lvl="1" eaLnBrk="1" hangingPunct="1"/>
            <a:r>
              <a:rPr lang="en-US" sz="2200"/>
              <a:t>Tuples are deleted from only </a:t>
            </a:r>
            <a:r>
              <a:rPr lang="en-US" sz="2200" i="1"/>
              <a:t>one table</a:t>
            </a:r>
            <a:r>
              <a:rPr lang="en-US" sz="2200"/>
              <a:t> at a time (unless CASCADE is specified on a referential integrity constraint)</a:t>
            </a:r>
          </a:p>
          <a:p>
            <a:pPr lvl="1" eaLnBrk="1" hangingPunct="1"/>
            <a:r>
              <a:rPr lang="en-US" sz="2200"/>
              <a:t>A missing WHERE-clause specifies that </a:t>
            </a:r>
            <a:r>
              <a:rPr lang="en-US" sz="2200" i="1"/>
              <a:t>all tuples</a:t>
            </a:r>
            <a:r>
              <a:rPr lang="en-US" sz="2200"/>
              <a:t> in the relation are to be deleted; the table then becomes an empty table</a:t>
            </a:r>
          </a:p>
          <a:p>
            <a:pPr lvl="1" eaLnBrk="1" hangingPunct="1"/>
            <a:r>
              <a:rPr lang="en-US" sz="2200"/>
              <a:t>The number of tuples deleted depends on the number of tuples in the relation that satisfy the WHERE-clause</a:t>
            </a:r>
          </a:p>
          <a:p>
            <a:pPr eaLnBrk="1" hangingPunct="1"/>
            <a:endParaRPr lang="en-US" sz="24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77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7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DELETE (contd.)</a:t>
            </a:r>
          </a:p>
        </p:txBody>
      </p:sp>
      <p:sp>
        <p:nvSpPr>
          <p:cNvPr id="77828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000"/>
              <a:t>Examples: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U4A:	DELETE FROM 	EMPLOYEE</a:t>
            </a:r>
            <a:br>
              <a:rPr lang="en-US" sz="2000"/>
            </a:br>
            <a:r>
              <a:rPr lang="en-US" sz="2000"/>
              <a:t>		WHERE		LNAME='Brown’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U4B:	DELETE FROM 	EMPLOYEE</a:t>
            </a:r>
            <a:br>
              <a:rPr lang="en-US" sz="2000"/>
            </a:br>
            <a:r>
              <a:rPr lang="en-US" sz="2000"/>
              <a:t>		WHERE		SSN='123456789’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U4C:	DELETE FROM 	EMPLOYEE</a:t>
            </a:r>
            <a:br>
              <a:rPr lang="en-US" sz="2000"/>
            </a:br>
            <a:r>
              <a:rPr lang="en-US" sz="2000"/>
              <a:t>		WHERE		DNO  IN				  			(SELECT	DNUMBER</a:t>
            </a:r>
            <a:br>
              <a:rPr lang="en-US" sz="2000"/>
            </a:br>
            <a:r>
              <a:rPr lang="en-US" sz="2000"/>
              <a:t>					FROM	DEPARTMENT</a:t>
            </a:r>
            <a:br>
              <a:rPr lang="en-US" sz="2000"/>
            </a:br>
            <a:r>
              <a:rPr lang="en-US" sz="2000"/>
              <a:t>					WHERE							DNAME='Research')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endParaRPr lang="en-US" sz="2000"/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000"/>
              <a:t>U4D:	DELETE FROM 	EMPLOYEE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78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1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UPDATE</a:t>
            </a:r>
          </a:p>
        </p:txBody>
      </p:sp>
      <p:sp>
        <p:nvSpPr>
          <p:cNvPr id="78852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Used to modify attribute values of one or more selected tuples</a:t>
            </a:r>
          </a:p>
          <a:p>
            <a:pPr eaLnBrk="1" hangingPunct="1"/>
            <a:r>
              <a:rPr lang="en-US"/>
              <a:t>A WHERE-clause selects the tuples to be modified</a:t>
            </a:r>
          </a:p>
          <a:p>
            <a:pPr eaLnBrk="1" hangingPunct="1"/>
            <a:r>
              <a:rPr lang="en-US"/>
              <a:t>An additional SET-clause specifies the attributes to be modified and their new values</a:t>
            </a:r>
          </a:p>
          <a:p>
            <a:pPr eaLnBrk="1" hangingPunct="1"/>
            <a:r>
              <a:rPr lang="en-US"/>
              <a:t>Each command modifies tuples </a:t>
            </a:r>
            <a:r>
              <a:rPr lang="en-US" i="1"/>
              <a:t>in the same relation</a:t>
            </a:r>
          </a:p>
          <a:p>
            <a:pPr eaLnBrk="1" hangingPunct="1"/>
            <a:r>
              <a:rPr lang="en-US"/>
              <a:t>Referential integrity should be enforced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79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8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/>
              <a:t>Additional Data Types in SQL2 and SQL-99 (contd.)</a:t>
            </a:r>
          </a:p>
        </p:txBody>
      </p:sp>
      <p:sp>
        <p:nvSpPr>
          <p:cNvPr id="18436" name="Rectangle 9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b="1"/>
              <a:t>TIMESTAMP:</a:t>
            </a:r>
          </a:p>
          <a:p>
            <a:pPr lvl="1" eaLnBrk="1" hangingPunct="1"/>
            <a:r>
              <a:rPr lang="en-US"/>
              <a:t>Has both DATE and TIME components</a:t>
            </a:r>
          </a:p>
          <a:p>
            <a:pPr eaLnBrk="1" hangingPunct="1"/>
            <a:r>
              <a:rPr lang="en-US" b="1"/>
              <a:t>INTERVAL:</a:t>
            </a:r>
          </a:p>
          <a:p>
            <a:pPr lvl="1" eaLnBrk="1" hangingPunct="1"/>
            <a:r>
              <a:rPr lang="en-US"/>
              <a:t>Specifies a relative value rather than an absolute value</a:t>
            </a:r>
          </a:p>
          <a:p>
            <a:pPr lvl="1" eaLnBrk="1" hangingPunct="1"/>
            <a:r>
              <a:rPr lang="en-US"/>
              <a:t>Can be DAY/TIME intervals or YEAR/MONTH intervals</a:t>
            </a:r>
          </a:p>
          <a:p>
            <a:pPr lvl="1" eaLnBrk="1" hangingPunct="1"/>
            <a:r>
              <a:rPr lang="en-US"/>
              <a:t>Can be positive or negative when added to or subtracted from an absolute value, the result is an absolute value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5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UPDATE (contd.)</a:t>
            </a:r>
          </a:p>
        </p:txBody>
      </p:sp>
      <p:sp>
        <p:nvSpPr>
          <p:cNvPr id="79876" name="Rectangle 7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/>
              <a:t>Example: Change the location and controlling department number of project number 10 to 'Bellaire' and 5, respectively.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/>
              <a:t>U5:	UPDATE 	PROJECT</a:t>
            </a:r>
            <a:br>
              <a:rPr lang="en-US"/>
            </a:br>
            <a:r>
              <a:rPr lang="en-US"/>
              <a:t>		SET		PLOCATION = 'Bellaire', 					DNUM = 5</a:t>
            </a:r>
            <a:br>
              <a:rPr lang="en-US"/>
            </a:br>
            <a:r>
              <a:rPr lang="en-US"/>
              <a:t>		WHERE	PNUMBER=10</a:t>
            </a:r>
            <a:br>
              <a:rPr lang="en-US"/>
            </a:b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80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9" name="Rectangle 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UPDATE (contd.)</a:t>
            </a:r>
          </a:p>
        </p:txBody>
      </p:sp>
      <p:sp>
        <p:nvSpPr>
          <p:cNvPr id="80900" name="Rectangle 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eaLnBrk="1" hangingPunct="1">
              <a:lnSpc>
                <a:spcPct val="80000"/>
              </a:lnSpc>
            </a:pPr>
            <a:r>
              <a:rPr lang="en-US" sz="2400"/>
              <a:t>Example: Give all employees in the 'Research' department a 10% raise in salary.</a:t>
            </a:r>
          </a:p>
          <a:p>
            <a:pPr lvl="1" eaLnBrk="1" hangingPunct="1">
              <a:lnSpc>
                <a:spcPct val="80000"/>
              </a:lnSpc>
              <a:buFont typeface="Wingdings" pitchFamily="2" charset="2"/>
              <a:buNone/>
            </a:pPr>
            <a:r>
              <a:rPr lang="en-US" sz="2200"/>
              <a:t>U6:	UPDATE 	EMPLOYEE</a:t>
            </a:r>
            <a:br>
              <a:rPr lang="en-US" sz="2200"/>
            </a:br>
            <a:r>
              <a:rPr lang="en-US" sz="2200"/>
              <a:t>	SET		SALARY = SALARY *1.1</a:t>
            </a:r>
            <a:br>
              <a:rPr lang="en-US" sz="2200"/>
            </a:br>
            <a:r>
              <a:rPr lang="en-US" sz="2200"/>
              <a:t>	WHERE	DNO  IN (SELECT	DNUMBER</a:t>
            </a:r>
            <a:br>
              <a:rPr lang="en-US" sz="2200"/>
            </a:br>
            <a:r>
              <a:rPr lang="en-US" sz="2200"/>
              <a:t>			    FROM	DEPARTMENT</a:t>
            </a:r>
            <a:br>
              <a:rPr lang="en-US" sz="2200"/>
            </a:br>
            <a:r>
              <a:rPr lang="en-US" sz="2200"/>
              <a:t>			    WHERE	DNAME='Research')</a:t>
            </a:r>
            <a:br>
              <a:rPr lang="en-US" sz="2200"/>
            </a:br>
            <a:endParaRPr lang="en-US" sz="2200"/>
          </a:p>
          <a:p>
            <a:pPr eaLnBrk="1" hangingPunct="1">
              <a:lnSpc>
                <a:spcPct val="80000"/>
              </a:lnSpc>
            </a:pPr>
            <a:r>
              <a:rPr lang="en-US" sz="2400"/>
              <a:t>In this request, the modified SALARY value depends on the original SALARY value in each tuple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The reference to the SALARY attribute on the right of = refers to the old SALARY value before modification</a:t>
            </a:r>
          </a:p>
          <a:p>
            <a:pPr lvl="1" eaLnBrk="1" hangingPunct="1">
              <a:lnSpc>
                <a:spcPct val="80000"/>
              </a:lnSpc>
            </a:pPr>
            <a:r>
              <a:rPr lang="en-US" sz="2200"/>
              <a:t>The reference to the SALARY attribute on the left of = refers to the new SALARY value after modification</a:t>
            </a:r>
            <a:br>
              <a:rPr lang="en-US" sz="2200"/>
            </a:br>
            <a:endParaRPr lang="en-US" sz="220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81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 algn="just">
              <a:buFont typeface="+mj-lt"/>
              <a:buAutoNum type="arabicPeriod"/>
            </a:pPr>
            <a:r>
              <a:rPr lang="en-US" dirty="0"/>
              <a:t>Define relation. Explain the various characteristics of relations.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Explain various types of relational model constraints.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Explain the DIVISION operation with example.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Explain the E-R to relational mapping algorithm with examples for each step.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Write a note on data types available in SQL.</a:t>
            </a:r>
          </a:p>
          <a:p>
            <a:pPr marL="514350" indent="-514350" algn="just">
              <a:buFont typeface="+mj-lt"/>
              <a:buAutoNum type="arabicPeriod"/>
            </a:pPr>
            <a:r>
              <a:rPr lang="en-US" dirty="0"/>
              <a:t>How to we can add constraint to a relation? Explain.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82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/>
              <a:t>DROP TABLE</a:t>
            </a:r>
          </a:p>
        </p:txBody>
      </p:sp>
      <p:sp>
        <p:nvSpPr>
          <p:cNvPr id="9220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eaLnBrk="1" hangingPunct="1"/>
            <a:r>
              <a:rPr lang="en-US"/>
              <a:t>Used to remove a relation (base table) and its definition</a:t>
            </a:r>
          </a:p>
          <a:p>
            <a:pPr eaLnBrk="1" hangingPunct="1"/>
            <a:r>
              <a:rPr lang="en-US"/>
              <a:t>The relation can no longer be used in queries, updates, or any other commands since its description no longer exists</a:t>
            </a:r>
          </a:p>
          <a:p>
            <a:pPr eaLnBrk="1" hangingPunct="1"/>
            <a:r>
              <a:rPr lang="en-US"/>
              <a:t>Example:</a:t>
            </a:r>
            <a:br>
              <a:rPr lang="en-US"/>
            </a:br>
            <a:r>
              <a:rPr lang="en-US" sz="3000" b="1">
                <a:solidFill>
                  <a:srgbClr val="990033"/>
                </a:solidFill>
                <a:latin typeface="Courier New" pitchFamily="71" charset="0"/>
              </a:rPr>
              <a:t>DROP TABLE  DEPENDENT;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sz="3000" b="1">
                <a:solidFill>
                  <a:srgbClr val="990033"/>
                </a:solidFill>
                <a:latin typeface="Courier New" pitchFamily="71" charset="0"/>
              </a:rPr>
              <a:t>  DROP TABLE  DEPENDENT CASCADE; </a:t>
            </a:r>
            <a:br>
              <a:rPr lang="en-US" sz="3000" b="1">
                <a:solidFill>
                  <a:srgbClr val="990033"/>
                </a:solidFill>
                <a:latin typeface="Courier New" pitchFamily="71" charset="0"/>
              </a:rPr>
            </a:br>
            <a:r>
              <a:rPr lang="en-US" sz="3000" b="1">
                <a:solidFill>
                  <a:srgbClr val="990033"/>
                </a:solidFill>
                <a:latin typeface="Courier New" pitchFamily="71" charset="0"/>
              </a:rPr>
              <a:t> DROP TABLE  DEPT RESTRICT;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DEPT OF CSE,AIET,MIJAR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ransition>
    <p:dissolve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oundry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80000"/>
              </a:schemeClr>
            </a:gs>
            <a:gs pos="62000">
              <a:schemeClr val="phClr">
                <a:tint val="30000"/>
                <a:satMod val="180000"/>
              </a:schemeClr>
            </a:gs>
            <a:gs pos="100000">
              <a:schemeClr val="phClr">
                <a:tint val="22000"/>
                <a:satMod val="18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58000"/>
                <a:satMod val="150000"/>
              </a:schemeClr>
            </a:gs>
            <a:gs pos="72000">
              <a:schemeClr val="phClr">
                <a:tint val="90000"/>
                <a:satMod val="135000"/>
              </a:schemeClr>
            </a:gs>
            <a:gs pos="100000">
              <a:schemeClr val="phClr">
                <a:tint val="8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80000"/>
            </a:schemeClr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000000"/>
            </a:lightRig>
          </a:scene3d>
          <a:sp3d prstMaterial="matte">
            <a:bevelT w="63500" h="6350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Manju PPT Format for DBMS</Template>
  <TotalTime>4419</TotalTime>
  <Words>7296</Words>
  <Application>Microsoft Office PowerPoint</Application>
  <PresentationFormat>On-screen Show (4:3)</PresentationFormat>
  <Paragraphs>620</Paragraphs>
  <Slides>82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16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82</vt:i4>
      </vt:variant>
    </vt:vector>
  </HeadingPairs>
  <TitlesOfParts>
    <vt:vector size="101" baseType="lpstr">
      <vt:lpstr>AkzidenzGroteskBE-Md</vt:lpstr>
      <vt:lpstr>AkzidenzGroteskBE-Regular</vt:lpstr>
      <vt:lpstr>AkzidenzGroteskBE-Super</vt:lpstr>
      <vt:lpstr>Arial</vt:lpstr>
      <vt:lpstr>Book Antiqua</vt:lpstr>
      <vt:lpstr>Calibri</vt:lpstr>
      <vt:lpstr>Courier New</vt:lpstr>
      <vt:lpstr>Lucida Sans</vt:lpstr>
      <vt:lpstr>MinionPro-Bold</vt:lpstr>
      <vt:lpstr>MinionPro-It</vt:lpstr>
      <vt:lpstr>MinionPro-Regular</vt:lpstr>
      <vt:lpstr>Times New Roman</vt:lpstr>
      <vt:lpstr>Trebuchet MS</vt:lpstr>
      <vt:lpstr>Wingdings</vt:lpstr>
      <vt:lpstr>Wingdings 2</vt:lpstr>
      <vt:lpstr>Wingdings 3</vt:lpstr>
      <vt:lpstr>Concourse</vt:lpstr>
      <vt:lpstr>Custom Design</vt:lpstr>
      <vt:lpstr>Facet</vt:lpstr>
      <vt:lpstr>Data Definition, Constraints, and Schema Changes</vt:lpstr>
      <vt:lpstr>PowerPoint Presentation</vt:lpstr>
      <vt:lpstr>CREATE TABLE</vt:lpstr>
      <vt:lpstr>CREATE TABLE</vt:lpstr>
      <vt:lpstr>PowerPoint Presentation</vt:lpstr>
      <vt:lpstr>DATA TYPES</vt:lpstr>
      <vt:lpstr>Additional Data Types in SQL2 and SQL-99</vt:lpstr>
      <vt:lpstr>Additional Data Types in SQL2 and SQL-99 (contd.)</vt:lpstr>
      <vt:lpstr>DROP TABLE</vt:lpstr>
      <vt:lpstr>ALTER TABLE</vt:lpstr>
      <vt:lpstr>REFERENTIAL INTEGRITY OPTIONS</vt:lpstr>
      <vt:lpstr>REFERENTIAL INTEGRITY OPTIONS (continued)</vt:lpstr>
      <vt:lpstr>Constraints</vt:lpstr>
      <vt:lpstr>Retrieval Queries in SQL</vt:lpstr>
      <vt:lpstr>Retrieval Queries in SQL (contd.)</vt:lpstr>
      <vt:lpstr>Retrieval Queries in SQL (contd.)</vt:lpstr>
      <vt:lpstr>Relational Database Schema--Figure 5.5  </vt:lpstr>
      <vt:lpstr>Populated Database--Fig.5.6</vt:lpstr>
      <vt:lpstr>Simple SQL Queries</vt:lpstr>
      <vt:lpstr>Simple SQL Queries (contd.)</vt:lpstr>
      <vt:lpstr>Simple SQL Queries (contd.)</vt:lpstr>
      <vt:lpstr>Simple SQL Queries (contd.)</vt:lpstr>
      <vt:lpstr>Aliases, * and DISTINCT, Empty WHERE-clause</vt:lpstr>
      <vt:lpstr>ALIASES</vt:lpstr>
      <vt:lpstr>ALIASES (contd.)</vt:lpstr>
      <vt:lpstr>UNSPECIFIED  WHERE-clause</vt:lpstr>
      <vt:lpstr>UNSPECIFIED  WHERE-clause (contd.)</vt:lpstr>
      <vt:lpstr>USE OF *</vt:lpstr>
      <vt:lpstr>USE OF DISTINCT</vt:lpstr>
      <vt:lpstr>SET OPERATIONS</vt:lpstr>
      <vt:lpstr>SET OPERATIONS (contd.) </vt:lpstr>
      <vt:lpstr>Substring Pattern Matching and Arithmetic Operators</vt:lpstr>
      <vt:lpstr>PowerPoint Presentation</vt:lpstr>
      <vt:lpstr>PowerPoint Presentation</vt:lpstr>
      <vt:lpstr>PowerPoint Presentation</vt:lpstr>
      <vt:lpstr>PowerPoint Presentation</vt:lpstr>
      <vt:lpstr>INSERT, DELETE, and UPDATE Statements in SQL</vt:lpstr>
      <vt:lpstr>More SQL: Complex Queries, Triggers, Views, and Schema Modification</vt:lpstr>
      <vt:lpstr>PowerPoint Presentation</vt:lpstr>
      <vt:lpstr>NESTING OF QUERIES</vt:lpstr>
      <vt:lpstr>NESTING OF QUERIES (contd.)</vt:lpstr>
      <vt:lpstr>AGGREGATE FUNCTIONS</vt:lpstr>
      <vt:lpstr>AGGREGATE FUNCTIONS (contd.)</vt:lpstr>
      <vt:lpstr>AGGREGATE FUNCTIONS (contd.)</vt:lpstr>
      <vt:lpstr>CORRELATED NESTED QUERIES</vt:lpstr>
      <vt:lpstr>CORRELATED NESTED QUERIES (contd.)</vt:lpstr>
      <vt:lpstr>CORRELATED NESTED QUERIES (contd.)</vt:lpstr>
      <vt:lpstr>CORRELATED NESTED QUERIES (contd.)</vt:lpstr>
      <vt:lpstr>THE EXISTS FUNCTION</vt:lpstr>
      <vt:lpstr>THE EXISTS FUNCTION (contd.)</vt:lpstr>
      <vt:lpstr>THE EXISTS FUNCTION (contd.)</vt:lpstr>
      <vt:lpstr>EXPLICIT SETS</vt:lpstr>
      <vt:lpstr>NULLS IN SQL QUERIES</vt:lpstr>
      <vt:lpstr>Joined Relations Feature  in SQL2</vt:lpstr>
      <vt:lpstr>Joined Relations Feature  in SQL2 (contd.)</vt:lpstr>
      <vt:lpstr>Joined Relations Feature  in SQL2 (contd.)</vt:lpstr>
      <vt:lpstr>Joined Relations Feature  in SQL2 (contd.)</vt:lpstr>
      <vt:lpstr>GROUPING</vt:lpstr>
      <vt:lpstr>GROUPING (contd.)</vt:lpstr>
      <vt:lpstr>GROUPING (contd.)</vt:lpstr>
      <vt:lpstr>THE HAVING-CLAUSE</vt:lpstr>
      <vt:lpstr>THE HAVING-CLAUSE (contd.)</vt:lpstr>
      <vt:lpstr>SUBSTRING COMPARISON</vt:lpstr>
      <vt:lpstr>SUBSTRING COMPARISON (contd.)</vt:lpstr>
      <vt:lpstr>SUBSTRING COMPARISON (contd.)</vt:lpstr>
      <vt:lpstr>ARITHMETIC OPERATIONS</vt:lpstr>
      <vt:lpstr>ORDER BY</vt:lpstr>
      <vt:lpstr>ORDER BY (contd.)</vt:lpstr>
      <vt:lpstr>Summary of SQL Queries</vt:lpstr>
      <vt:lpstr>Summary of SQL Queries (contd.)</vt:lpstr>
      <vt:lpstr>Specifying Updates in SQL</vt:lpstr>
      <vt:lpstr>INSERT</vt:lpstr>
      <vt:lpstr>INSERT (contd.)</vt:lpstr>
      <vt:lpstr>INSERT (contd.)</vt:lpstr>
      <vt:lpstr>INSERT (contd.)</vt:lpstr>
      <vt:lpstr>INSERT (contd.)</vt:lpstr>
      <vt:lpstr>DELETE</vt:lpstr>
      <vt:lpstr>DELETE (contd.)</vt:lpstr>
      <vt:lpstr>UPDATE</vt:lpstr>
      <vt:lpstr>UPDATE (contd.)</vt:lpstr>
      <vt:lpstr>UPDATE (contd.)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Module 2 : RELATIONAL MODEL, RELATIONAL ALGEBRA, SQL</dc:title>
  <dc:creator>Manjunatha A S</dc:creator>
  <cp:lastModifiedBy>Shruthi Shetty J</cp:lastModifiedBy>
  <cp:revision>124</cp:revision>
  <dcterms:created xsi:type="dcterms:W3CDTF">2006-08-16T00:00:00Z</dcterms:created>
  <dcterms:modified xsi:type="dcterms:W3CDTF">2023-06-21T10:44:50Z</dcterms:modified>
</cp:coreProperties>
</file>