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98"/>
  </p:notesMasterIdLst>
  <p:sldIdLst>
    <p:sldId id="257" r:id="rId2"/>
    <p:sldId id="258" r:id="rId3"/>
    <p:sldId id="259" r:id="rId4"/>
    <p:sldId id="357" r:id="rId5"/>
    <p:sldId id="260" r:id="rId6"/>
    <p:sldId id="261" r:id="rId7"/>
    <p:sldId id="262" r:id="rId8"/>
    <p:sldId id="267" r:id="rId9"/>
    <p:sldId id="263"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E49A63-DED7-43E2-BCE2-3D54AD0C1038}" type="datetimeFigureOut">
              <a:rPr lang="en-US" smtClean="0"/>
              <a:pPr/>
              <a:t>7/12/2023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67B36-E1E9-412C-BD40-A9CA20A09C93}" type="slidenum">
              <a:rPr lang="en-US" smtClean="0"/>
              <a:pPr/>
              <a:t>‹#›</a:t>
            </a:fld>
            <a:endParaRPr lang="en-US"/>
          </a:p>
        </p:txBody>
      </p:sp>
    </p:spTree>
    <p:extLst>
      <p:ext uri="{BB962C8B-B14F-4D97-AF65-F5344CB8AC3E}">
        <p14:creationId xmlns:p14="http://schemas.microsoft.com/office/powerpoint/2010/main" val="3495790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1317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771970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32307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22446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783843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41111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933512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418066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069594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296168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246368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543220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79550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419318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702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944529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571425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559171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132343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708535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247211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2426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441764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16789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714026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35896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750189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35165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571323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862210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25638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49747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414027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32127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999635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1525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29985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endParaRPr lang="en-US" sz="1800" dirty="0"/>
          </a:p>
        </p:txBody>
      </p:sp>
    </p:spTree>
    <p:extLst>
      <p:ext uri="{BB962C8B-B14F-4D97-AF65-F5344CB8AC3E}">
        <p14:creationId xmlns:p14="http://schemas.microsoft.com/office/powerpoint/2010/main" val="2003890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59046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80681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69191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167EB-82AE-4001-AA4C-81386ACC7215}"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385553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0A526-5A16-485A-BDEB-56776A9D11D6}"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232793005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0A526-5A16-485A-BDEB-56776A9D11D6}"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893143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0A526-5A16-485A-BDEB-56776A9D11D6}"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359078607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0A526-5A16-485A-BDEB-56776A9D11D6}"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773214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0A526-5A16-485A-BDEB-56776A9D11D6}"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338520919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28F40-0142-40FA-AB57-D1ED8900969B}"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125461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0B004-1A04-4457-A882-BB0A99AE6936}"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3323307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84288" y="609600"/>
            <a:ext cx="7173912" cy="114300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normAutofit/>
          </a:bodyPr>
          <a:lstStyle/>
          <a:p>
            <a:pPr lvl="0"/>
            <a:endParaRPr lang="en-US" noProof="0"/>
          </a:p>
        </p:txBody>
      </p:sp>
      <p:sp>
        <p:nvSpPr>
          <p:cNvPr id="4" name="Slide Number Placeholder 3"/>
          <p:cNvSpPr>
            <a:spLocks noGrp="1"/>
          </p:cNvSpPr>
          <p:nvPr>
            <p:ph type="sldNum" sz="quarter" idx="10"/>
          </p:nvPr>
        </p:nvSpPr>
        <p:spPr>
          <a:xfrm>
            <a:off x="7153275" y="6386513"/>
            <a:ext cx="1905000" cy="387350"/>
          </a:xfrm>
        </p:spPr>
        <p:txBody>
          <a:bodyPr/>
          <a:lstStyle>
            <a:lvl1pPr>
              <a:defRPr/>
            </a:lvl1pPr>
          </a:lstStyle>
          <a:p>
            <a:pPr>
              <a:defRPr/>
            </a:pPr>
            <a:r>
              <a:rPr lang="en-US"/>
              <a:t>Chapter 10-</a:t>
            </a:r>
            <a:fld id="{6D8B30A8-B23A-4153-8F61-56D8189227BB}" type="slidenum">
              <a:rPr lang="en-US"/>
              <a:pPr>
                <a:defRPr/>
              </a:pPr>
              <a:t>‹#›</a:t>
            </a:fld>
            <a:endParaRPr lang="en-US"/>
          </a:p>
        </p:txBody>
      </p:sp>
    </p:spTree>
    <p:extLst>
      <p:ext uri="{BB962C8B-B14F-4D97-AF65-F5344CB8AC3E}">
        <p14:creationId xmlns:p14="http://schemas.microsoft.com/office/powerpoint/2010/main" val="11793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86474-98E5-455B-805F-727A1A71DEAA}"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38145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12A41-5908-40B1-A436-BA64CF112DF4}" type="datetime4">
              <a:rPr lang="en-US" smtClean="0"/>
              <a:t>July 12,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979187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5E6810-C7C4-4499-AA4D-F1B7B9AE612C}" type="datetime4">
              <a:rPr lang="en-US" smtClean="0"/>
              <a:t>July 12, 2023</a:t>
            </a:fld>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350229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69DB8D-7015-4F63-8001-CFE304B4D302}" type="datetime4">
              <a:rPr lang="en-US" smtClean="0"/>
              <a:t>July 12, 2023</a:t>
            </a:fld>
            <a:endParaRPr lang="en-US"/>
          </a:p>
        </p:txBody>
      </p:sp>
      <p:sp>
        <p:nvSpPr>
          <p:cNvPr id="8" name="Footer Placeholder 7"/>
          <p:cNvSpPr>
            <a:spLocks noGrp="1"/>
          </p:cNvSpPr>
          <p:nvPr>
            <p:ph type="ftr" sz="quarter" idx="11"/>
          </p:nvPr>
        </p:nvSpPr>
        <p:spPr/>
        <p:txBody>
          <a:bodyPr/>
          <a:lstStyle/>
          <a:p>
            <a:r>
              <a:rPr lang="en-US"/>
              <a:t>DEPT OF CSE,AIET,MIJAR</a:t>
            </a:r>
          </a:p>
        </p:txBody>
      </p:sp>
      <p:sp>
        <p:nvSpPr>
          <p:cNvPr id="9" name="Slide Number Placeholder 8"/>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245329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AC00B2-083D-4ADD-9D49-05C9193F8B6C}" type="datetime4">
              <a:rPr lang="en-US" smtClean="0"/>
              <a:t>July 12, 2023</a:t>
            </a:fld>
            <a:endParaRPr lang="en-US"/>
          </a:p>
        </p:txBody>
      </p:sp>
      <p:sp>
        <p:nvSpPr>
          <p:cNvPr id="4" name="Footer Placeholder 3"/>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145673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7305F-4241-414F-B0C9-CDE6EB708545}" type="datetime4">
              <a:rPr lang="en-US" smtClean="0"/>
              <a:t>July 12, 2023</a:t>
            </a:fld>
            <a:endParaRPr lang="en-US"/>
          </a:p>
        </p:txBody>
      </p:sp>
      <p:sp>
        <p:nvSpPr>
          <p:cNvPr id="3" name="Footer Placeholder 2"/>
          <p:cNvSpPr>
            <a:spLocks noGrp="1"/>
          </p:cNvSpPr>
          <p:nvPr>
            <p:ph type="ftr" sz="quarter" idx="11"/>
          </p:nvPr>
        </p:nvSpPr>
        <p:spPr/>
        <p:txBody>
          <a:bodyPr/>
          <a:lstStyle/>
          <a:p>
            <a:r>
              <a:rPr lang="en-US"/>
              <a:t>DEPT OF CSE,AIET,MIJAR</a:t>
            </a:r>
          </a:p>
        </p:txBody>
      </p:sp>
      <p:sp>
        <p:nvSpPr>
          <p:cNvPr id="4" name="Slide Number Placeholder 3"/>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248424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BA5BF7-28D8-451C-954B-AA18E6459E37}" type="datetime4">
              <a:rPr lang="en-US" smtClean="0"/>
              <a:t>July 12, 2023</a:t>
            </a:fld>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91821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74203-9B3C-4F78-8794-1BC0835FF6C2}" type="datetime4">
              <a:rPr lang="en-US" smtClean="0"/>
              <a:t>July 12, 2023</a:t>
            </a:fld>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lstStyle/>
          <a:p>
            <a:fld id="{041645D3-FCDD-4035-88CD-39CE2E661191}" type="slidenum">
              <a:rPr lang="en-US" smtClean="0"/>
              <a:pPr/>
              <a:t>‹#›</a:t>
            </a:fld>
            <a:endParaRPr lang="en-US"/>
          </a:p>
        </p:txBody>
      </p:sp>
    </p:spTree>
    <p:extLst>
      <p:ext uri="{BB962C8B-B14F-4D97-AF65-F5344CB8AC3E}">
        <p14:creationId xmlns:p14="http://schemas.microsoft.com/office/powerpoint/2010/main" val="17814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E0A526-5A16-485A-BDEB-56776A9D11D6}" type="datetime4">
              <a:rPr lang="en-US" smtClean="0"/>
              <a:t>July 12, 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DEPT OF CSE,AIET,MIJAR</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41645D3-FCDD-4035-88CD-39CE2E661191}" type="slidenum">
              <a:rPr lang="en-US" smtClean="0"/>
              <a:pPr/>
              <a:t>‹#›</a:t>
            </a:fld>
            <a:endParaRPr lang="en-US"/>
          </a:p>
        </p:txBody>
      </p:sp>
    </p:spTree>
    <p:extLst>
      <p:ext uri="{BB962C8B-B14F-4D97-AF65-F5344CB8AC3E}">
        <p14:creationId xmlns:p14="http://schemas.microsoft.com/office/powerpoint/2010/main" val="12981388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47800"/>
            <a:ext cx="9144000" cy="2895600"/>
          </a:xfrm>
        </p:spPr>
        <p:txBody>
          <a:bodyPr>
            <a:noAutofit/>
          </a:bodyPr>
          <a:lstStyle/>
          <a:p>
            <a:pPr algn="ctr"/>
            <a:r>
              <a:rPr lang="en-US" sz="4400" b="1" dirty="0"/>
              <a:t>UNIT – 4</a:t>
            </a:r>
            <a:br>
              <a:rPr lang="en-US" sz="4400" b="1" dirty="0"/>
            </a:br>
            <a:br>
              <a:rPr lang="en-US" sz="4400" b="1" dirty="0"/>
            </a:br>
            <a:r>
              <a:rPr lang="en-US" sz="4800" b="1" i="0" u="none" strike="noStrike" baseline="0" dirty="0">
                <a:solidFill>
                  <a:srgbClr val="FF0000"/>
                </a:solidFill>
                <a:latin typeface="CIDFont+F5"/>
              </a:rPr>
              <a:t>Database Design Theory and Methodology</a:t>
            </a:r>
            <a:br>
              <a:rPr lang="en-US" sz="4400" b="1" dirty="0"/>
            </a:br>
            <a:endParaRPr lang="en-U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normAutofit/>
          </a:bodyPr>
          <a:lstStyle/>
          <a:p>
            <a:pPr fontAlgn="auto">
              <a:spcAft>
                <a:spcPts val="0"/>
              </a:spcAft>
              <a:defRPr/>
            </a:pPr>
            <a:r>
              <a:rPr lang="en-US" sz="3200" dirty="0"/>
              <a:t>Two relation schemas suffering from anomalies</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041645D3-FCDD-4035-88CD-39CE2E661191}" type="slidenum">
              <a:rPr lang="en-US" smtClean="0"/>
              <a:pPr/>
              <a:t>10</a:t>
            </a:fld>
            <a:endParaRPr lang="en-US"/>
          </a:p>
        </p:txBody>
      </p:sp>
      <p:sp>
        <p:nvSpPr>
          <p:cNvPr id="24581" name="Rectangle 10"/>
          <p:cNvSpPr>
            <a:spLocks noChangeArrowheads="1"/>
          </p:cNvSpPr>
          <p:nvPr/>
        </p:nvSpPr>
        <p:spPr bwMode="auto">
          <a:xfrm>
            <a:off x="1828800" y="1309688"/>
            <a:ext cx="9144000" cy="0"/>
          </a:xfrm>
          <a:prstGeom prst="rect">
            <a:avLst/>
          </a:prstGeom>
          <a:noFill/>
          <a:ln w="9525">
            <a:noFill/>
            <a:miter lim="800000"/>
            <a:headEnd/>
            <a:tailEnd/>
          </a:ln>
        </p:spPr>
        <p:txBody>
          <a:bodyPr>
            <a:spAutoFit/>
          </a:bodyPr>
          <a:lstStyle/>
          <a:p>
            <a:endParaRPr lang="en-US"/>
          </a:p>
        </p:txBody>
      </p:sp>
      <p:pic>
        <p:nvPicPr>
          <p:cNvPr id="24582" name="Picture 9" descr="ch14_elmasri"/>
          <p:cNvPicPr>
            <a:picLocks noChangeAspect="1" noChangeArrowheads="1"/>
          </p:cNvPicPr>
          <p:nvPr/>
        </p:nvPicPr>
        <p:blipFill>
          <a:blip r:embed="rId2"/>
          <a:srcRect/>
          <a:stretch>
            <a:fillRect/>
          </a:stretch>
        </p:blipFill>
        <p:spPr bwMode="auto">
          <a:xfrm>
            <a:off x="1828800" y="1981200"/>
            <a:ext cx="5803900" cy="35671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normAutofit fontScale="90000"/>
          </a:bodyPr>
          <a:lstStyle/>
          <a:p>
            <a:pPr fontAlgn="auto">
              <a:spcAft>
                <a:spcPts val="0"/>
              </a:spcAft>
              <a:defRPr/>
            </a:pPr>
            <a:r>
              <a:rPr lang="en-US" sz="3200" b="1">
                <a:cs typeface="Times New Roman" pitchFamily="18" charset="0"/>
              </a:rPr>
              <a:t>Guideline to Redundant Information in Tuples and Update Anomalies</a:t>
            </a:r>
          </a:p>
        </p:txBody>
      </p:sp>
      <p:sp>
        <p:nvSpPr>
          <p:cNvPr id="26628" name="Rectangle 3"/>
          <p:cNvSpPr>
            <a:spLocks noGrp="1" noChangeArrowheads="1"/>
          </p:cNvSpPr>
          <p:nvPr>
            <p:ph idx="1"/>
          </p:nvPr>
        </p:nvSpPr>
        <p:spPr/>
        <p:txBody>
          <a:bodyPr/>
          <a:lstStyle/>
          <a:p>
            <a:pPr algn="just"/>
            <a:r>
              <a:rPr lang="en-US" sz="2800" b="1">
                <a:cs typeface="Times New Roman" pitchFamily="18" charset="0"/>
              </a:rPr>
              <a:t>GUIDELINE 2: </a:t>
            </a:r>
            <a:r>
              <a:rPr lang="en-US" sz="2800">
                <a:cs typeface="Times New Roman" pitchFamily="18" charset="0"/>
              </a:rPr>
              <a:t>Design a schema that does not suffer from the insertion, deletion and update anomalies. If there are any present, then note them so that applications can be made to take them into account</a:t>
            </a:r>
            <a:r>
              <a:rPr lang="en-US"/>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200" b="1" dirty="0">
                <a:cs typeface="Times New Roman" pitchFamily="18" charset="0"/>
              </a:rPr>
              <a:t>Null Values in Tuples</a:t>
            </a:r>
            <a:r>
              <a:rPr lang="en-US" dirty="0"/>
              <a:t> </a:t>
            </a:r>
          </a:p>
        </p:txBody>
      </p:sp>
      <p:sp>
        <p:nvSpPr>
          <p:cNvPr id="27652" name="Rectangle 3"/>
          <p:cNvSpPr>
            <a:spLocks noGrp="1" noChangeArrowheads="1"/>
          </p:cNvSpPr>
          <p:nvPr>
            <p:ph idx="1"/>
          </p:nvPr>
        </p:nvSpPr>
        <p:spPr/>
        <p:txBody>
          <a:bodyPr>
            <a:normAutofit fontScale="92500" lnSpcReduction="10000"/>
          </a:bodyPr>
          <a:lstStyle/>
          <a:p>
            <a:pPr algn="just">
              <a:lnSpc>
                <a:spcPct val="90000"/>
              </a:lnSpc>
              <a:buFont typeface="Wingdings" pitchFamily="2" charset="2"/>
              <a:buNone/>
            </a:pPr>
            <a:r>
              <a:rPr lang="en-US" sz="2800" b="1">
                <a:cs typeface="Times New Roman" pitchFamily="18" charset="0"/>
              </a:rPr>
              <a:t>GUIDELINE 3: </a:t>
            </a:r>
            <a:r>
              <a:rPr lang="en-US" sz="2800">
                <a:cs typeface="Times New Roman" pitchFamily="18" charset="0"/>
              </a:rPr>
              <a:t>Relations should be designed such that their tuples will have as few NULL values as possible</a:t>
            </a:r>
          </a:p>
          <a:p>
            <a:pPr algn="just">
              <a:lnSpc>
                <a:spcPct val="90000"/>
              </a:lnSpc>
            </a:pPr>
            <a:r>
              <a:rPr lang="en-US" sz="2800">
                <a:cs typeface="Times New Roman" pitchFamily="18" charset="0"/>
              </a:rPr>
              <a:t> Attributes that are NULL frequently could be placed in separate relations (with the primary key)</a:t>
            </a:r>
          </a:p>
          <a:p>
            <a:pPr algn="just">
              <a:lnSpc>
                <a:spcPct val="90000"/>
              </a:lnSpc>
            </a:pPr>
            <a:r>
              <a:rPr lang="en-US" sz="2800">
                <a:cs typeface="Times New Roman" pitchFamily="18" charset="0"/>
              </a:rPr>
              <a:t> Reasons for nulls:</a:t>
            </a:r>
          </a:p>
          <a:p>
            <a:pPr lvl="1" algn="just">
              <a:lnSpc>
                <a:spcPct val="90000"/>
              </a:lnSpc>
            </a:pPr>
            <a:r>
              <a:rPr lang="en-US" sz="2400">
                <a:cs typeface="Times New Roman" pitchFamily="18" charset="0"/>
              </a:rPr>
              <a:t>attribute not applicable or invalid</a:t>
            </a:r>
          </a:p>
          <a:p>
            <a:pPr lvl="1" algn="just">
              <a:lnSpc>
                <a:spcPct val="90000"/>
              </a:lnSpc>
            </a:pPr>
            <a:r>
              <a:rPr lang="en-US" sz="2400">
                <a:cs typeface="Times New Roman" pitchFamily="18" charset="0"/>
              </a:rPr>
              <a:t>attribute value unknown  (may exist)</a:t>
            </a:r>
          </a:p>
          <a:p>
            <a:pPr lvl="1" algn="just">
              <a:lnSpc>
                <a:spcPct val="90000"/>
              </a:lnSpc>
            </a:pPr>
            <a:r>
              <a:rPr lang="en-US" sz="2400">
                <a:cs typeface="Times New Roman" pitchFamily="18" charset="0"/>
              </a:rPr>
              <a:t>value known to exist, but unavailable</a:t>
            </a:r>
            <a:r>
              <a:rPr lang="en-US" sz="240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200" b="1" dirty="0">
                <a:cs typeface="Times New Roman" pitchFamily="18" charset="0"/>
              </a:rPr>
              <a:t>Spurious Tuples</a:t>
            </a:r>
            <a:r>
              <a:rPr lang="en-US" dirty="0"/>
              <a:t> </a:t>
            </a:r>
          </a:p>
        </p:txBody>
      </p:sp>
      <p:sp>
        <p:nvSpPr>
          <p:cNvPr id="28676" name="Rectangle 3"/>
          <p:cNvSpPr>
            <a:spLocks noGrp="1" noChangeArrowheads="1"/>
          </p:cNvSpPr>
          <p:nvPr>
            <p:ph idx="1"/>
          </p:nvPr>
        </p:nvSpPr>
        <p:spPr/>
        <p:txBody>
          <a:bodyPr>
            <a:normAutofit fontScale="92500" lnSpcReduction="20000"/>
          </a:bodyPr>
          <a:lstStyle/>
          <a:p>
            <a:pPr algn="just">
              <a:lnSpc>
                <a:spcPct val="90000"/>
              </a:lnSpc>
            </a:pPr>
            <a:r>
              <a:rPr lang="en-US" sz="2800">
                <a:cs typeface="Times New Roman" pitchFamily="18" charset="0"/>
              </a:rPr>
              <a:t>Bad designs for a relational database may result in erroneous results for certain JOIN operations</a:t>
            </a:r>
          </a:p>
          <a:p>
            <a:pPr algn="just">
              <a:lnSpc>
                <a:spcPct val="90000"/>
              </a:lnSpc>
            </a:pPr>
            <a:r>
              <a:rPr lang="en-US" sz="2800">
                <a:cs typeface="Times New Roman" pitchFamily="18" charset="0"/>
              </a:rPr>
              <a:t>The "lossless join" property is used to guarantee meaningful results for join operations</a:t>
            </a:r>
            <a:r>
              <a:rPr lang="en-US" sz="2800"/>
              <a:t> </a:t>
            </a:r>
          </a:p>
          <a:p>
            <a:pPr algn="just">
              <a:lnSpc>
                <a:spcPct val="90000"/>
              </a:lnSpc>
              <a:buFont typeface="Wingdings" pitchFamily="2" charset="2"/>
              <a:buNone/>
            </a:pPr>
            <a:endParaRPr lang="en-US" sz="2800"/>
          </a:p>
          <a:p>
            <a:pPr algn="just">
              <a:lnSpc>
                <a:spcPct val="90000"/>
              </a:lnSpc>
              <a:buFont typeface="Wingdings" pitchFamily="2" charset="2"/>
              <a:buNone/>
            </a:pPr>
            <a:r>
              <a:rPr lang="en-US" sz="2800" b="1">
                <a:cs typeface="Times New Roman" pitchFamily="18" charset="0"/>
              </a:rPr>
              <a:t>GUIDELINE 4: </a:t>
            </a:r>
            <a:r>
              <a:rPr lang="en-US" sz="2800">
                <a:cs typeface="Times New Roman" pitchFamily="18" charset="0"/>
              </a:rPr>
              <a:t>The relations should be designed to satisfy the lossless join condition. No spurious tuples should be generated by doing a natural-join of any relations.</a:t>
            </a:r>
          </a:p>
          <a:p>
            <a:pPr algn="just">
              <a:lnSpc>
                <a:spcPct val="90000"/>
              </a:lnSpc>
              <a:buFont typeface="Wingdings" pitchFamily="2" charset="2"/>
              <a:buNone/>
            </a:pPr>
            <a:endParaRPr lang="en-US" sz="28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200" b="1">
                <a:cs typeface="Times New Roman" pitchFamily="18" charset="0"/>
              </a:rPr>
              <a:t>Spurious Tuples (2)</a:t>
            </a:r>
          </a:p>
        </p:txBody>
      </p:sp>
      <p:sp>
        <p:nvSpPr>
          <p:cNvPr id="29700" name="Rectangle 3"/>
          <p:cNvSpPr>
            <a:spLocks noGrp="1" noChangeArrowheads="1"/>
          </p:cNvSpPr>
          <p:nvPr>
            <p:ph idx="1"/>
          </p:nvPr>
        </p:nvSpPr>
        <p:spPr>
          <a:xfrm>
            <a:off x="685800" y="1981200"/>
            <a:ext cx="8153400" cy="4114800"/>
          </a:xfrm>
        </p:spPr>
        <p:txBody>
          <a:bodyPr>
            <a:normAutofit lnSpcReduction="10000"/>
          </a:bodyPr>
          <a:lstStyle/>
          <a:p>
            <a:pPr marL="609600" indent="-609600" algn="just">
              <a:buFont typeface="Wingdings" pitchFamily="2" charset="2"/>
              <a:buNone/>
            </a:pPr>
            <a:r>
              <a:rPr lang="en-US" dirty="0">
                <a:cs typeface="Times New Roman" pitchFamily="18" charset="0"/>
              </a:rPr>
              <a:t> </a:t>
            </a:r>
            <a:r>
              <a:rPr lang="en-US" sz="2800" dirty="0">
                <a:cs typeface="Times New Roman" pitchFamily="18" charset="0"/>
              </a:rPr>
              <a:t>There are two important properties of decompositions: </a:t>
            </a:r>
          </a:p>
          <a:p>
            <a:pPr marL="609600" indent="-609600" algn="just">
              <a:buFont typeface="Wingdings" pitchFamily="2" charset="2"/>
              <a:buAutoNum type="alphaLcParenBoth"/>
            </a:pPr>
            <a:r>
              <a:rPr lang="en-US" sz="2800" dirty="0">
                <a:cs typeface="Times New Roman" pitchFamily="18" charset="0"/>
              </a:rPr>
              <a:t>non-additive or </a:t>
            </a:r>
            <a:r>
              <a:rPr lang="en-US" sz="2800" dirty="0" err="1">
                <a:cs typeface="Times New Roman" pitchFamily="18" charset="0"/>
              </a:rPr>
              <a:t>losslessness</a:t>
            </a:r>
            <a:r>
              <a:rPr lang="en-US" sz="2800" dirty="0">
                <a:cs typeface="Times New Roman" pitchFamily="18" charset="0"/>
              </a:rPr>
              <a:t> of the corresponding join</a:t>
            </a:r>
          </a:p>
          <a:p>
            <a:pPr marL="609600" indent="-609600" algn="just">
              <a:buFont typeface="Wingdings" pitchFamily="2" charset="2"/>
              <a:buAutoNum type="alphaLcParenBoth"/>
            </a:pPr>
            <a:r>
              <a:rPr lang="en-US" sz="2800" dirty="0">
                <a:cs typeface="Times New Roman" pitchFamily="18" charset="0"/>
              </a:rPr>
              <a:t>preservation of the functional dependencies. </a:t>
            </a:r>
          </a:p>
          <a:p>
            <a:pPr marL="609600" indent="-609600" algn="just">
              <a:buFont typeface="Wingdings" pitchFamily="2" charset="2"/>
              <a:buNone/>
            </a:pPr>
            <a:endParaRPr lang="en-US" sz="2800" dirty="0">
              <a:cs typeface="Times New Roman" pitchFamily="18" charset="0"/>
            </a:endParaRPr>
          </a:p>
          <a:p>
            <a:pPr marL="609600" indent="-609600" algn="just">
              <a:buFont typeface="Wingdings" pitchFamily="2" charset="2"/>
              <a:buNone/>
            </a:pPr>
            <a:r>
              <a:rPr lang="en-US" sz="2800" dirty="0">
                <a:cs typeface="Times New Roman" pitchFamily="18" charset="0"/>
              </a:rPr>
              <a:t>Note that property (a) is extremely important and </a:t>
            </a:r>
            <a:r>
              <a:rPr lang="en-US" sz="2800" i="1" dirty="0">
                <a:cs typeface="Times New Roman" pitchFamily="18" charset="0"/>
              </a:rPr>
              <a:t>cannot</a:t>
            </a:r>
            <a:r>
              <a:rPr lang="en-US" sz="2800" dirty="0">
                <a:cs typeface="Times New Roman" pitchFamily="18" charset="0"/>
              </a:rPr>
              <a:t> be sacrificed. Property (b) is less stringent and may be sacrificed.</a:t>
            </a:r>
            <a:endParaRPr lang="en-US" sz="2800" dirty="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200" b="1" dirty="0">
                <a:cs typeface="Times New Roman" pitchFamily="18" charset="0"/>
              </a:rPr>
              <a:t>Functional Dependencies (1)</a:t>
            </a:r>
            <a:r>
              <a:rPr lang="en-US" dirty="0"/>
              <a:t> </a:t>
            </a:r>
          </a:p>
        </p:txBody>
      </p:sp>
      <p:sp>
        <p:nvSpPr>
          <p:cNvPr id="30724" name="Rectangle 3"/>
          <p:cNvSpPr>
            <a:spLocks noGrp="1" noChangeArrowheads="1"/>
          </p:cNvSpPr>
          <p:nvPr>
            <p:ph idx="1"/>
          </p:nvPr>
        </p:nvSpPr>
        <p:spPr>
          <a:xfrm>
            <a:off x="685800" y="1930400"/>
            <a:ext cx="7772400" cy="4114800"/>
          </a:xfrm>
        </p:spPr>
        <p:txBody>
          <a:bodyPr>
            <a:normAutofit fontScale="92500" lnSpcReduction="10000"/>
          </a:bodyPr>
          <a:lstStyle/>
          <a:p>
            <a:pPr algn="just">
              <a:lnSpc>
                <a:spcPct val="90000"/>
              </a:lnSpc>
            </a:pPr>
            <a:r>
              <a:rPr lang="en-US" sz="2800">
                <a:cs typeface="Times New Roman" pitchFamily="18" charset="0"/>
              </a:rPr>
              <a:t>Functional dependencies (FDs) are used to specify </a:t>
            </a:r>
            <a:r>
              <a:rPr lang="en-US" sz="2800" i="1">
                <a:cs typeface="Times New Roman" pitchFamily="18" charset="0"/>
              </a:rPr>
              <a:t>formal measures</a:t>
            </a:r>
            <a:r>
              <a:rPr lang="en-US" sz="2800">
                <a:cs typeface="Times New Roman" pitchFamily="18" charset="0"/>
              </a:rPr>
              <a:t>  of the "goodness" of relational designs</a:t>
            </a:r>
          </a:p>
          <a:p>
            <a:pPr algn="just">
              <a:lnSpc>
                <a:spcPct val="90000"/>
              </a:lnSpc>
            </a:pPr>
            <a:r>
              <a:rPr lang="en-US" sz="2800">
                <a:cs typeface="Times New Roman" pitchFamily="18" charset="0"/>
              </a:rPr>
              <a:t>FDs and keys are used to define </a:t>
            </a:r>
            <a:r>
              <a:rPr lang="en-US" sz="2800" b="1">
                <a:cs typeface="Times New Roman" pitchFamily="18" charset="0"/>
              </a:rPr>
              <a:t>normal forms</a:t>
            </a:r>
            <a:r>
              <a:rPr lang="en-US" sz="2800">
                <a:cs typeface="Times New Roman" pitchFamily="18" charset="0"/>
              </a:rPr>
              <a:t> for relations</a:t>
            </a:r>
          </a:p>
          <a:p>
            <a:pPr algn="just">
              <a:lnSpc>
                <a:spcPct val="90000"/>
              </a:lnSpc>
            </a:pPr>
            <a:r>
              <a:rPr lang="en-US" sz="2800">
                <a:cs typeface="Times New Roman" pitchFamily="18" charset="0"/>
              </a:rPr>
              <a:t>FDs are </a:t>
            </a:r>
            <a:r>
              <a:rPr lang="en-US" sz="2800" b="1">
                <a:cs typeface="Times New Roman" pitchFamily="18" charset="0"/>
              </a:rPr>
              <a:t>constraints</a:t>
            </a:r>
            <a:r>
              <a:rPr lang="en-US" sz="2800">
                <a:cs typeface="Times New Roman" pitchFamily="18" charset="0"/>
              </a:rPr>
              <a:t> that are derived from the </a:t>
            </a:r>
            <a:r>
              <a:rPr lang="en-US" sz="2800" i="1">
                <a:cs typeface="Times New Roman" pitchFamily="18" charset="0"/>
              </a:rPr>
              <a:t>meaning</a:t>
            </a:r>
            <a:r>
              <a:rPr lang="en-US" sz="2800">
                <a:cs typeface="Times New Roman" pitchFamily="18" charset="0"/>
              </a:rPr>
              <a:t>  and </a:t>
            </a:r>
            <a:r>
              <a:rPr lang="en-US" sz="2800" i="1">
                <a:cs typeface="Times New Roman" pitchFamily="18" charset="0"/>
              </a:rPr>
              <a:t>interrelationships</a:t>
            </a:r>
            <a:r>
              <a:rPr lang="en-US" sz="2800">
                <a:cs typeface="Times New Roman" pitchFamily="18" charset="0"/>
              </a:rPr>
              <a:t>  of the data attributes</a:t>
            </a:r>
          </a:p>
          <a:p>
            <a:pPr algn="just">
              <a:lnSpc>
                <a:spcPct val="90000"/>
              </a:lnSpc>
            </a:pPr>
            <a:r>
              <a:rPr lang="en-US" sz="2800">
                <a:cs typeface="Times New Roman" pitchFamily="18" charset="0"/>
              </a:rPr>
              <a:t>A set of attributes X </a:t>
            </a:r>
            <a:r>
              <a:rPr lang="en-US" sz="2800" i="1">
                <a:cs typeface="Times New Roman" pitchFamily="18" charset="0"/>
              </a:rPr>
              <a:t>functionally determines</a:t>
            </a:r>
            <a:r>
              <a:rPr lang="en-US" sz="2800">
                <a:cs typeface="Times New Roman" pitchFamily="18" charset="0"/>
              </a:rPr>
              <a:t>  a set of attributes Y if the value of X determines a unique value for Y</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200" b="1">
                <a:cs typeface="Times New Roman" pitchFamily="18" charset="0"/>
              </a:rPr>
              <a:t>Functional Dependencies (2)</a:t>
            </a:r>
          </a:p>
        </p:txBody>
      </p:sp>
      <p:sp>
        <p:nvSpPr>
          <p:cNvPr id="31748" name="Rectangle 3"/>
          <p:cNvSpPr>
            <a:spLocks noGrp="1" noChangeArrowheads="1"/>
          </p:cNvSpPr>
          <p:nvPr>
            <p:ph idx="1"/>
          </p:nvPr>
        </p:nvSpPr>
        <p:spPr/>
        <p:txBody>
          <a:bodyPr>
            <a:normAutofit fontScale="85000" lnSpcReduction="10000"/>
          </a:bodyPr>
          <a:lstStyle/>
          <a:p>
            <a:r>
              <a:rPr lang="en-US" sz="2400">
                <a:cs typeface="Times New Roman" pitchFamily="18" charset="0"/>
              </a:rPr>
              <a:t>X </a:t>
            </a:r>
            <a:r>
              <a:rPr lang="en-US" sz="2400">
                <a:latin typeface="BostonII" charset="0"/>
                <a:cs typeface="Times New Roman" pitchFamily="18" charset="0"/>
              </a:rPr>
              <a:t>-&gt; </a:t>
            </a:r>
            <a:r>
              <a:rPr lang="en-US" sz="2400">
                <a:cs typeface="Times New Roman" pitchFamily="18" charset="0"/>
              </a:rPr>
              <a:t>Y holds if whenever two tuples have the same value for X, they </a:t>
            </a:r>
            <a:r>
              <a:rPr lang="en-US" sz="2400" i="1">
                <a:cs typeface="Times New Roman" pitchFamily="18" charset="0"/>
              </a:rPr>
              <a:t>must have</a:t>
            </a:r>
            <a:r>
              <a:rPr lang="en-US" sz="2400">
                <a:cs typeface="Times New Roman" pitchFamily="18" charset="0"/>
              </a:rPr>
              <a:t>  the same value for Y</a:t>
            </a:r>
          </a:p>
          <a:p>
            <a:r>
              <a:rPr lang="en-US" sz="2400">
                <a:cs typeface="Times New Roman" pitchFamily="18" charset="0"/>
              </a:rPr>
              <a:t>For any two tuples t1 and t2 in any relation instance r(R): </a:t>
            </a:r>
            <a:r>
              <a:rPr lang="en-US" sz="2400" i="1">
                <a:cs typeface="Times New Roman" pitchFamily="18" charset="0"/>
              </a:rPr>
              <a:t>If</a:t>
            </a:r>
            <a:r>
              <a:rPr lang="en-US" sz="2400">
                <a:cs typeface="Times New Roman" pitchFamily="18" charset="0"/>
              </a:rPr>
              <a:t>  t1[X]=t2[X], </a:t>
            </a:r>
            <a:r>
              <a:rPr lang="en-US" sz="2400" i="1">
                <a:cs typeface="Times New Roman" pitchFamily="18" charset="0"/>
              </a:rPr>
              <a:t>then</a:t>
            </a:r>
            <a:r>
              <a:rPr lang="en-US" sz="2400">
                <a:cs typeface="Times New Roman" pitchFamily="18" charset="0"/>
              </a:rPr>
              <a:t>  t1[Y]=t2[Y]</a:t>
            </a:r>
          </a:p>
          <a:p>
            <a:r>
              <a:rPr lang="en-US" sz="2400">
                <a:cs typeface="Times New Roman" pitchFamily="18" charset="0"/>
              </a:rPr>
              <a:t>X </a:t>
            </a:r>
            <a:r>
              <a:rPr lang="en-US" sz="2400">
                <a:latin typeface="BostonII" charset="0"/>
                <a:cs typeface="Times New Roman" pitchFamily="18" charset="0"/>
              </a:rPr>
              <a:t>-&gt; </a:t>
            </a:r>
            <a:r>
              <a:rPr lang="en-US" sz="2400">
                <a:cs typeface="Times New Roman" pitchFamily="18" charset="0"/>
              </a:rPr>
              <a:t>Y in R specifies a </a:t>
            </a:r>
            <a:r>
              <a:rPr lang="en-US" sz="2400" i="1">
                <a:cs typeface="Times New Roman" pitchFamily="18" charset="0"/>
              </a:rPr>
              <a:t>constraint</a:t>
            </a:r>
            <a:r>
              <a:rPr lang="en-US" sz="2400">
                <a:cs typeface="Times New Roman" pitchFamily="18" charset="0"/>
              </a:rPr>
              <a:t>  on all relation instances r(R)</a:t>
            </a:r>
          </a:p>
          <a:p>
            <a:r>
              <a:rPr lang="en-US" sz="2400">
                <a:cs typeface="Times New Roman" pitchFamily="18" charset="0"/>
              </a:rPr>
              <a:t>Written as X </a:t>
            </a:r>
            <a:r>
              <a:rPr lang="en-US" sz="2400">
                <a:latin typeface="BostonII" charset="0"/>
                <a:cs typeface="Times New Roman" pitchFamily="18" charset="0"/>
              </a:rPr>
              <a:t>-&gt; </a:t>
            </a:r>
            <a:r>
              <a:rPr lang="en-US" sz="2400">
                <a:cs typeface="Times New Roman" pitchFamily="18" charset="0"/>
              </a:rPr>
              <a:t>Y; can be displayed graphically on a relation schema as in Figures.  ( denoted by the arrow:  ).</a:t>
            </a:r>
          </a:p>
          <a:p>
            <a:r>
              <a:rPr lang="en-US" sz="2400">
                <a:cs typeface="Times New Roman" pitchFamily="18" charset="0"/>
              </a:rPr>
              <a:t>FDs are derived from the real-world constraints on the attributes</a:t>
            </a:r>
            <a:r>
              <a:rPr lang="en-US" sz="280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200" b="1">
                <a:cs typeface="Times New Roman" pitchFamily="18" charset="0"/>
              </a:rPr>
              <a:t>Examples of FD constraints (1)</a:t>
            </a:r>
            <a:r>
              <a:rPr lang="en-US"/>
              <a:t> </a:t>
            </a:r>
          </a:p>
        </p:txBody>
      </p:sp>
      <p:sp>
        <p:nvSpPr>
          <p:cNvPr id="32772" name="Rectangle 3"/>
          <p:cNvSpPr>
            <a:spLocks noGrp="1" noChangeArrowheads="1"/>
          </p:cNvSpPr>
          <p:nvPr>
            <p:ph idx="1"/>
          </p:nvPr>
        </p:nvSpPr>
        <p:spPr/>
        <p:txBody>
          <a:bodyPr>
            <a:normAutofit fontScale="92500" lnSpcReduction="20000"/>
          </a:bodyPr>
          <a:lstStyle/>
          <a:p>
            <a:pPr>
              <a:lnSpc>
                <a:spcPct val="90000"/>
              </a:lnSpc>
            </a:pPr>
            <a:r>
              <a:rPr lang="en-US" sz="2800">
                <a:cs typeface="Times New Roman" pitchFamily="18" charset="0"/>
              </a:rPr>
              <a:t>social security number determines employee name</a:t>
            </a:r>
          </a:p>
          <a:p>
            <a:pPr>
              <a:lnSpc>
                <a:spcPct val="90000"/>
              </a:lnSpc>
              <a:buFont typeface="Wingdings" pitchFamily="2" charset="2"/>
              <a:buNone/>
            </a:pPr>
            <a:r>
              <a:rPr lang="en-US" sz="2800">
                <a:cs typeface="Times New Roman" pitchFamily="18" charset="0"/>
              </a:rPr>
              <a:t>	SSN </a:t>
            </a:r>
            <a:r>
              <a:rPr lang="en-US" sz="2800">
                <a:latin typeface="BostonII" charset="0"/>
                <a:cs typeface="Times New Roman" pitchFamily="18" charset="0"/>
              </a:rPr>
              <a:t>-&gt; </a:t>
            </a:r>
            <a:r>
              <a:rPr lang="en-US" sz="2800">
                <a:cs typeface="Times New Roman" pitchFamily="18" charset="0"/>
              </a:rPr>
              <a:t>ENAME</a:t>
            </a:r>
          </a:p>
          <a:p>
            <a:pPr>
              <a:lnSpc>
                <a:spcPct val="90000"/>
              </a:lnSpc>
            </a:pPr>
            <a:r>
              <a:rPr lang="en-US" sz="2800">
                <a:cs typeface="Times New Roman" pitchFamily="18" charset="0"/>
              </a:rPr>
              <a:t>project number determines project name and location</a:t>
            </a:r>
          </a:p>
          <a:p>
            <a:pPr>
              <a:lnSpc>
                <a:spcPct val="90000"/>
              </a:lnSpc>
              <a:buFont typeface="Wingdings" pitchFamily="2" charset="2"/>
              <a:buNone/>
            </a:pPr>
            <a:r>
              <a:rPr lang="en-US" sz="2800">
                <a:cs typeface="Times New Roman" pitchFamily="18" charset="0"/>
              </a:rPr>
              <a:t>	PNUMBER </a:t>
            </a:r>
            <a:r>
              <a:rPr lang="en-US" sz="2800">
                <a:latin typeface="BostonII" charset="0"/>
                <a:cs typeface="Times New Roman" pitchFamily="18" charset="0"/>
              </a:rPr>
              <a:t>-&gt; </a:t>
            </a:r>
            <a:r>
              <a:rPr lang="en-US" sz="2800">
                <a:cs typeface="Times New Roman" pitchFamily="18" charset="0"/>
              </a:rPr>
              <a:t>{PNAME, PLOCATION}</a:t>
            </a:r>
          </a:p>
          <a:p>
            <a:pPr>
              <a:lnSpc>
                <a:spcPct val="90000"/>
              </a:lnSpc>
            </a:pPr>
            <a:r>
              <a:rPr lang="en-US" sz="2800">
                <a:cs typeface="Times New Roman" pitchFamily="18" charset="0"/>
              </a:rPr>
              <a:t>employee ssn and project number determines the hours per week that the employee works on the project</a:t>
            </a:r>
          </a:p>
          <a:p>
            <a:pPr>
              <a:lnSpc>
                <a:spcPct val="90000"/>
              </a:lnSpc>
              <a:buFont typeface="Wingdings" pitchFamily="2" charset="2"/>
              <a:buNone/>
            </a:pPr>
            <a:r>
              <a:rPr lang="en-US" sz="2800">
                <a:cs typeface="Times New Roman" pitchFamily="18" charset="0"/>
              </a:rPr>
              <a:t>	{SSN, PNUMBER} </a:t>
            </a:r>
            <a:r>
              <a:rPr lang="en-US" sz="2800">
                <a:latin typeface="BostonII" charset="0"/>
                <a:cs typeface="Times New Roman" pitchFamily="18" charset="0"/>
              </a:rPr>
              <a:t>-&gt; </a:t>
            </a:r>
            <a:r>
              <a:rPr lang="en-US" sz="2800">
                <a:cs typeface="Times New Roman" pitchFamily="18" charset="0"/>
              </a:rPr>
              <a:t>HOURS</a:t>
            </a:r>
            <a:r>
              <a:rPr lang="en-US" sz="280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b="1">
                <a:cs typeface="Times New Roman" pitchFamily="18" charset="0"/>
              </a:rPr>
              <a:t>Examples of FD constraints (2)</a:t>
            </a:r>
          </a:p>
        </p:txBody>
      </p:sp>
      <p:sp>
        <p:nvSpPr>
          <p:cNvPr id="33796" name="Rectangle 3"/>
          <p:cNvSpPr>
            <a:spLocks noGrp="1" noChangeArrowheads="1"/>
          </p:cNvSpPr>
          <p:nvPr>
            <p:ph idx="1"/>
          </p:nvPr>
        </p:nvSpPr>
        <p:spPr/>
        <p:txBody>
          <a:bodyPr/>
          <a:lstStyle/>
          <a:p>
            <a:r>
              <a:rPr lang="en-US" sz="2800">
                <a:cs typeface="Times New Roman" pitchFamily="18" charset="0"/>
              </a:rPr>
              <a:t>An FD is a property of the attributes in the schema R</a:t>
            </a:r>
          </a:p>
          <a:p>
            <a:r>
              <a:rPr lang="en-US" sz="2800">
                <a:cs typeface="Times New Roman" pitchFamily="18" charset="0"/>
              </a:rPr>
              <a:t>The constraint must hold on </a:t>
            </a:r>
            <a:r>
              <a:rPr lang="en-US" sz="2800" i="1">
                <a:cs typeface="Times New Roman" pitchFamily="18" charset="0"/>
              </a:rPr>
              <a:t>every relation instance</a:t>
            </a:r>
            <a:r>
              <a:rPr lang="en-US" sz="2800">
                <a:cs typeface="Times New Roman" pitchFamily="18" charset="0"/>
              </a:rPr>
              <a:t>  r(R)</a:t>
            </a:r>
          </a:p>
          <a:p>
            <a:r>
              <a:rPr lang="en-US" sz="2800">
                <a:cs typeface="Times New Roman" pitchFamily="18" charset="0"/>
              </a:rPr>
              <a:t>If K is a key of R, then K functionally determines all attributes in R (since we never have two distinct tuples with t1[K]=t2[K])</a:t>
            </a:r>
            <a:r>
              <a:rPr lang="en-US" sz="280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200" b="1" dirty="0">
                <a:cs typeface="Times New Roman" pitchFamily="18" charset="0"/>
              </a:rPr>
              <a:t>Normal Forms Based on Primary Keys</a:t>
            </a:r>
            <a:r>
              <a:rPr lang="en-US" dirty="0"/>
              <a:t> </a:t>
            </a:r>
          </a:p>
        </p:txBody>
      </p:sp>
      <p:sp>
        <p:nvSpPr>
          <p:cNvPr id="49156" name="Rectangle 3"/>
          <p:cNvSpPr>
            <a:spLocks noGrp="1" noChangeArrowheads="1"/>
          </p:cNvSpPr>
          <p:nvPr>
            <p:ph idx="1"/>
          </p:nvPr>
        </p:nvSpPr>
        <p:spPr/>
        <p:txBody>
          <a:bodyPr/>
          <a:lstStyle/>
          <a:p>
            <a:pPr algn="just"/>
            <a:r>
              <a:rPr lang="en-US" sz="2800" dirty="0">
                <a:cs typeface="Times New Roman" pitchFamily="18" charset="0"/>
              </a:rPr>
              <a:t>Normalization of Relations </a:t>
            </a:r>
          </a:p>
          <a:p>
            <a:pPr algn="just"/>
            <a:r>
              <a:rPr lang="en-US" sz="2800" dirty="0">
                <a:cs typeface="Times New Roman" pitchFamily="18" charset="0"/>
              </a:rPr>
              <a:t>Practical Use of Normal Forms </a:t>
            </a:r>
          </a:p>
          <a:p>
            <a:pPr algn="just"/>
            <a:r>
              <a:rPr lang="en-US" sz="2800" dirty="0">
                <a:cs typeface="Times New Roman" pitchFamily="18" charset="0"/>
              </a:rPr>
              <a:t>Definitions of Keys and Attributes Participating in Keys </a:t>
            </a:r>
          </a:p>
          <a:p>
            <a:pPr algn="just"/>
            <a:r>
              <a:rPr lang="en-US" sz="2800" dirty="0">
                <a:cs typeface="Times New Roman" pitchFamily="18" charset="0"/>
              </a:rPr>
              <a:t>First Normal Form</a:t>
            </a:r>
          </a:p>
          <a:p>
            <a:pPr algn="just"/>
            <a:r>
              <a:rPr lang="en-US" sz="2800" dirty="0">
                <a:cs typeface="Times New Roman" pitchFamily="18" charset="0"/>
              </a:rPr>
              <a:t>Second Normal Form</a:t>
            </a:r>
          </a:p>
          <a:p>
            <a:pPr algn="just"/>
            <a:r>
              <a:rPr lang="en-US" sz="2800" dirty="0">
                <a:cs typeface="Times New Roman" pitchFamily="18" charset="0"/>
              </a:rPr>
              <a:t>Third Normal Form</a:t>
            </a:r>
          </a:p>
          <a:p>
            <a:pPr algn="just">
              <a:buFont typeface="Wingdings" pitchFamily="2" charset="2"/>
              <a:buNone/>
            </a:pPr>
            <a:endParaRPr lang="en-US" sz="2800" b="1" dirty="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914400"/>
            <a:ext cx="6347714" cy="5126963"/>
          </a:xfrm>
        </p:spPr>
        <p:txBody>
          <a:bodyPr>
            <a:normAutofit/>
          </a:bodyPr>
          <a:lstStyle/>
          <a:p>
            <a:r>
              <a:rPr lang="en-US" sz="4000" dirty="0">
                <a:cs typeface="Times New Roman" pitchFamily="18" charset="0"/>
              </a:rPr>
              <a:t>Informal Design Guidelines for Relational Databases</a:t>
            </a:r>
          </a:p>
          <a:p>
            <a:r>
              <a:rPr lang="en-US" sz="4000" dirty="0">
                <a:cs typeface="Times New Roman" pitchFamily="18" charset="0"/>
              </a:rPr>
              <a:t>Functional Dependencies</a:t>
            </a:r>
          </a:p>
          <a:p>
            <a:r>
              <a:rPr lang="en-US" sz="4000" dirty="0">
                <a:cs typeface="Times New Roman" pitchFamily="18" charset="0"/>
              </a:rPr>
              <a:t>Inference Rules</a:t>
            </a:r>
          </a:p>
          <a:p>
            <a:r>
              <a:rPr lang="en-US" sz="4000" dirty="0">
                <a:cs typeface="Times New Roman" pitchFamily="18" charset="0"/>
              </a:rPr>
              <a:t>Normal Forms:</a:t>
            </a:r>
          </a:p>
          <a:p>
            <a:pPr lvl="1"/>
            <a:r>
              <a:rPr lang="en-US" sz="4000" dirty="0">
                <a:cs typeface="Times New Roman" pitchFamily="18" charset="0"/>
              </a:rPr>
              <a:t>1NF, 2NF, 3NF, BCNF.</a:t>
            </a:r>
          </a:p>
          <a:p>
            <a:pPr marL="0" indent="0">
              <a:buNone/>
            </a:pPr>
            <a:endParaRPr lang="en-US" dirty="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200" dirty="0">
                <a:cs typeface="Times New Roman" pitchFamily="18" charset="0"/>
              </a:rPr>
              <a:t>Normalization of Relations (1)</a:t>
            </a:r>
          </a:p>
        </p:txBody>
      </p:sp>
      <p:sp>
        <p:nvSpPr>
          <p:cNvPr id="50180" name="Rectangle 3"/>
          <p:cNvSpPr>
            <a:spLocks noGrp="1" noChangeArrowheads="1"/>
          </p:cNvSpPr>
          <p:nvPr>
            <p:ph idx="1"/>
          </p:nvPr>
        </p:nvSpPr>
        <p:spPr/>
        <p:txBody>
          <a:bodyPr>
            <a:normAutofit lnSpcReduction="10000"/>
          </a:bodyPr>
          <a:lstStyle/>
          <a:p>
            <a:pPr algn="just"/>
            <a:r>
              <a:rPr lang="en-US" sz="2800" b="1" dirty="0">
                <a:cs typeface="Times New Roman" pitchFamily="18" charset="0"/>
              </a:rPr>
              <a:t>Normalization</a:t>
            </a:r>
            <a:r>
              <a:rPr lang="en-US" sz="2800" dirty="0">
                <a:cs typeface="Times New Roman" pitchFamily="18" charset="0"/>
              </a:rPr>
              <a:t>: The process of decomposing unsatisfactory "bad" relations by breaking up their attributes into smaller relations</a:t>
            </a:r>
          </a:p>
          <a:p>
            <a:pPr algn="just">
              <a:buFont typeface="Wingdings" pitchFamily="2" charset="2"/>
              <a:buNone/>
            </a:pPr>
            <a:endParaRPr lang="en-US" sz="2800" dirty="0">
              <a:cs typeface="Times New Roman" pitchFamily="18" charset="0"/>
            </a:endParaRPr>
          </a:p>
          <a:p>
            <a:pPr algn="just"/>
            <a:r>
              <a:rPr lang="en-US" sz="2800" b="1" dirty="0">
                <a:cs typeface="Times New Roman" pitchFamily="18" charset="0"/>
              </a:rPr>
              <a:t>Normal form</a:t>
            </a:r>
            <a:r>
              <a:rPr lang="en-US" sz="2800" dirty="0">
                <a:cs typeface="Times New Roman" pitchFamily="18" charset="0"/>
              </a:rPr>
              <a:t>: Condition using keys and FDs of a relation to certify whether a relation schema is in a particular normal form</a:t>
            </a:r>
            <a:r>
              <a:rPr lang="en-US" sz="2800" dirty="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200">
                <a:cs typeface="Times New Roman" pitchFamily="18" charset="0"/>
              </a:rPr>
              <a:t>Normalization of Relations (2)</a:t>
            </a:r>
          </a:p>
        </p:txBody>
      </p:sp>
      <p:sp>
        <p:nvSpPr>
          <p:cNvPr id="51204" name="Rectangle 3"/>
          <p:cNvSpPr>
            <a:spLocks noGrp="1" noChangeArrowheads="1"/>
          </p:cNvSpPr>
          <p:nvPr>
            <p:ph idx="1"/>
          </p:nvPr>
        </p:nvSpPr>
        <p:spPr/>
        <p:txBody>
          <a:bodyPr>
            <a:normAutofit lnSpcReduction="10000"/>
          </a:bodyPr>
          <a:lstStyle/>
          <a:p>
            <a:pPr algn="just"/>
            <a:r>
              <a:rPr lang="en-US" sz="2800" dirty="0">
                <a:cs typeface="Times New Roman" pitchFamily="18" charset="0"/>
              </a:rPr>
              <a:t>2NF, 3NF, BCNF based on keys and FDs of a relation schema</a:t>
            </a:r>
          </a:p>
          <a:p>
            <a:pPr algn="just"/>
            <a:r>
              <a:rPr lang="en-US" sz="2800" dirty="0">
                <a:cs typeface="Times New Roman" pitchFamily="18" charset="0"/>
              </a:rPr>
              <a:t>4NF based on keys, multi-valued dependencies : MVDs; 5NF based on keys, join dependencies : JDs</a:t>
            </a:r>
          </a:p>
          <a:p>
            <a:pPr algn="just"/>
            <a:r>
              <a:rPr lang="en-US" sz="2800" dirty="0">
                <a:cs typeface="Times New Roman" pitchFamily="18" charset="0"/>
              </a:rPr>
              <a:t>Additional properties may be needed to ensure a good relational design (lossless join, dependency preservation)</a:t>
            </a:r>
            <a:r>
              <a:rPr lang="en-US" dirty="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Content Placeholder 2"/>
          <p:cNvSpPr>
            <a:spLocks noGrp="1"/>
          </p:cNvSpPr>
          <p:nvPr>
            <p:ph idx="1"/>
          </p:nvPr>
        </p:nvSpPr>
        <p:spPr/>
        <p:txBody>
          <a:bodyPr/>
          <a:lstStyle/>
          <a:p>
            <a:pPr algn="just"/>
            <a:r>
              <a:rPr lang="en-US" b="1" dirty="0"/>
              <a:t>Lossless join or nonadditive join property</a:t>
            </a:r>
          </a:p>
          <a:p>
            <a:pPr lvl="1" algn="just"/>
            <a:r>
              <a:rPr lang="en-US" dirty="0"/>
              <a:t>Guarantees that the spurious tuples will not be generated</a:t>
            </a:r>
          </a:p>
          <a:p>
            <a:pPr algn="just"/>
            <a:r>
              <a:rPr lang="en-US" b="1" dirty="0"/>
              <a:t>The dependency preservation property</a:t>
            </a:r>
          </a:p>
          <a:p>
            <a:pPr lvl="1" algn="just"/>
            <a:r>
              <a:rPr lang="en-US" dirty="0"/>
              <a:t>Ensures that each functional dependency is represented in some individual relation resulting after decomposition</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3200" dirty="0">
                <a:cs typeface="Times New Roman" pitchFamily="18" charset="0"/>
              </a:rPr>
              <a:t>Practical Use of Normal Forms</a:t>
            </a:r>
          </a:p>
        </p:txBody>
      </p:sp>
      <p:sp>
        <p:nvSpPr>
          <p:cNvPr id="53252" name="Rectangle 3"/>
          <p:cNvSpPr>
            <a:spLocks noGrp="1" noChangeArrowheads="1"/>
          </p:cNvSpPr>
          <p:nvPr>
            <p:ph idx="1"/>
          </p:nvPr>
        </p:nvSpPr>
        <p:spPr/>
        <p:txBody>
          <a:bodyPr>
            <a:normAutofit fontScale="70000" lnSpcReduction="20000"/>
          </a:bodyPr>
          <a:lstStyle/>
          <a:p>
            <a:pPr algn="just">
              <a:lnSpc>
                <a:spcPct val="90000"/>
              </a:lnSpc>
            </a:pPr>
            <a:r>
              <a:rPr lang="en-US" sz="2400" b="1" dirty="0">
                <a:cs typeface="Times New Roman" pitchFamily="18" charset="0"/>
              </a:rPr>
              <a:t>Normalization</a:t>
            </a:r>
            <a:r>
              <a:rPr lang="en-US" sz="2400" dirty="0">
                <a:cs typeface="Times New Roman" pitchFamily="18" charset="0"/>
              </a:rPr>
              <a:t> is carried out in practice so that the resulting designs are of high quality and meet the desirable properties </a:t>
            </a:r>
          </a:p>
          <a:p>
            <a:pPr algn="just">
              <a:lnSpc>
                <a:spcPct val="90000"/>
              </a:lnSpc>
            </a:pPr>
            <a:endParaRPr lang="en-US" sz="2400" dirty="0">
              <a:cs typeface="Times New Roman" pitchFamily="18" charset="0"/>
            </a:endParaRPr>
          </a:p>
          <a:p>
            <a:pPr algn="just">
              <a:lnSpc>
                <a:spcPct val="90000"/>
              </a:lnSpc>
            </a:pPr>
            <a:r>
              <a:rPr lang="en-US" sz="2400" dirty="0">
                <a:cs typeface="Times New Roman" pitchFamily="18" charset="0"/>
              </a:rPr>
              <a:t>The practical utility of these normal forms becomes questionable when the constraints on which they are based are </a:t>
            </a:r>
            <a:r>
              <a:rPr lang="en-US" sz="2400" b="1" dirty="0">
                <a:cs typeface="Times New Roman" pitchFamily="18" charset="0"/>
              </a:rPr>
              <a:t>hard to understand</a:t>
            </a:r>
            <a:r>
              <a:rPr lang="en-US" sz="2400" dirty="0">
                <a:cs typeface="Times New Roman" pitchFamily="18" charset="0"/>
              </a:rPr>
              <a:t> or to </a:t>
            </a:r>
            <a:r>
              <a:rPr lang="en-US" sz="2400" b="1" dirty="0">
                <a:cs typeface="Times New Roman" pitchFamily="18" charset="0"/>
              </a:rPr>
              <a:t>detect</a:t>
            </a:r>
          </a:p>
          <a:p>
            <a:pPr algn="just">
              <a:lnSpc>
                <a:spcPct val="90000"/>
              </a:lnSpc>
            </a:pPr>
            <a:endParaRPr lang="en-US" sz="2400" dirty="0">
              <a:cs typeface="Times New Roman" pitchFamily="18" charset="0"/>
            </a:endParaRPr>
          </a:p>
          <a:p>
            <a:pPr algn="just">
              <a:lnSpc>
                <a:spcPct val="90000"/>
              </a:lnSpc>
            </a:pPr>
            <a:r>
              <a:rPr lang="en-US" sz="2400" dirty="0">
                <a:cs typeface="Times New Roman" pitchFamily="18" charset="0"/>
              </a:rPr>
              <a:t>The database designers </a:t>
            </a:r>
            <a:r>
              <a:rPr lang="en-US" sz="2400" b="1" i="1" dirty="0">
                <a:cs typeface="Times New Roman" pitchFamily="18" charset="0"/>
              </a:rPr>
              <a:t>need not</a:t>
            </a:r>
            <a:r>
              <a:rPr lang="en-US" sz="2400" dirty="0">
                <a:cs typeface="Times New Roman" pitchFamily="18" charset="0"/>
              </a:rPr>
              <a:t> normalize to the highest possible normal form. (usually up to 3NF, BCNF or 4NF)</a:t>
            </a:r>
          </a:p>
          <a:p>
            <a:pPr algn="just">
              <a:lnSpc>
                <a:spcPct val="90000"/>
              </a:lnSpc>
            </a:pPr>
            <a:endParaRPr lang="en-US" sz="2400" b="1" dirty="0">
              <a:cs typeface="Times New Roman" pitchFamily="18" charset="0"/>
            </a:endParaRPr>
          </a:p>
          <a:p>
            <a:pPr algn="just">
              <a:lnSpc>
                <a:spcPct val="90000"/>
              </a:lnSpc>
            </a:pPr>
            <a:r>
              <a:rPr lang="en-US" sz="2400" b="1" dirty="0" err="1">
                <a:cs typeface="Times New Roman" pitchFamily="18" charset="0"/>
              </a:rPr>
              <a:t>Denormalization</a:t>
            </a:r>
            <a:r>
              <a:rPr lang="en-US" sz="2400" b="1" dirty="0">
                <a:cs typeface="Times New Roman" pitchFamily="18" charset="0"/>
              </a:rPr>
              <a:t>: </a:t>
            </a:r>
            <a:r>
              <a:rPr lang="en-US" sz="2400" dirty="0">
                <a:cs typeface="Times New Roman" pitchFamily="18" charset="0"/>
              </a:rPr>
              <a:t>the process of storing the join of higher normal form relations as a base relation—which is in a lower normal form</a:t>
            </a:r>
            <a:r>
              <a:rPr lang="en-US" sz="2400" b="1" dirty="0">
                <a:cs typeface="Times New Roman" pitchFamily="18" charset="0"/>
              </a:rPr>
              <a:t> </a:t>
            </a:r>
            <a:r>
              <a:rPr lang="en-US" sz="2800" dirty="0">
                <a:cs typeface="Times New Roman" pitchFamily="18" charset="0"/>
              </a:rPr>
              <a:t>  </a:t>
            </a:r>
            <a:r>
              <a:rPr lang="en-US" sz="2800" dirty="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fontScale="90000"/>
          </a:bodyPr>
          <a:lstStyle/>
          <a:p>
            <a:pPr fontAlgn="auto">
              <a:spcAft>
                <a:spcPts val="0"/>
              </a:spcAft>
              <a:defRPr/>
            </a:pPr>
            <a:r>
              <a:rPr lang="en-US" sz="3200" b="1" dirty="0">
                <a:cs typeface="Times New Roman" pitchFamily="18" charset="0"/>
              </a:rPr>
              <a:t>Definitions of Keys and Attributes 	Participating in Keys (1)</a:t>
            </a:r>
          </a:p>
        </p:txBody>
      </p:sp>
      <p:sp>
        <p:nvSpPr>
          <p:cNvPr id="54276" name="Rectangle 3"/>
          <p:cNvSpPr>
            <a:spLocks noGrp="1" noChangeArrowheads="1"/>
          </p:cNvSpPr>
          <p:nvPr>
            <p:ph idx="1"/>
          </p:nvPr>
        </p:nvSpPr>
        <p:spPr/>
        <p:txBody>
          <a:bodyPr>
            <a:normAutofit fontScale="92500" lnSpcReduction="20000"/>
          </a:bodyPr>
          <a:lstStyle/>
          <a:p>
            <a:pPr algn="just"/>
            <a:r>
              <a:rPr lang="en-US" sz="2800">
                <a:cs typeface="Times New Roman" pitchFamily="18" charset="0"/>
              </a:rPr>
              <a:t>A </a:t>
            </a:r>
            <a:r>
              <a:rPr lang="en-US" sz="2800" b="1" dirty="0" err="1">
                <a:cs typeface="Times New Roman" pitchFamily="18" charset="0"/>
              </a:rPr>
              <a:t>superkey</a:t>
            </a:r>
            <a:r>
              <a:rPr lang="en-US" sz="2800" dirty="0">
                <a:cs typeface="Times New Roman" pitchFamily="18" charset="0"/>
              </a:rPr>
              <a:t> of a relation schema </a:t>
            </a:r>
            <a:r>
              <a:rPr lang="en-US" sz="2800" i="1" dirty="0">
                <a:cs typeface="Times New Roman" pitchFamily="18" charset="0"/>
              </a:rPr>
              <a:t>R</a:t>
            </a:r>
            <a:r>
              <a:rPr lang="en-US" sz="2800" dirty="0">
                <a:cs typeface="Times New Roman" pitchFamily="18" charset="0"/>
              </a:rPr>
              <a:t> = {</a:t>
            </a:r>
            <a:r>
              <a:rPr lang="en-US" sz="2800" i="1" dirty="0">
                <a:cs typeface="Times New Roman" pitchFamily="18" charset="0"/>
              </a:rPr>
              <a:t>A</a:t>
            </a:r>
            <a:r>
              <a:rPr lang="en-US" sz="2800" baseline="-30000" dirty="0">
                <a:cs typeface="Times New Roman" pitchFamily="18" charset="0"/>
              </a:rPr>
              <a:t>1</a:t>
            </a:r>
            <a:r>
              <a:rPr lang="en-US" sz="2800" dirty="0">
                <a:cs typeface="Times New Roman" pitchFamily="18" charset="0"/>
              </a:rPr>
              <a:t>, </a:t>
            </a:r>
            <a:r>
              <a:rPr lang="en-US" sz="2800" i="1" dirty="0">
                <a:cs typeface="Times New Roman" pitchFamily="18" charset="0"/>
              </a:rPr>
              <a:t>A</a:t>
            </a:r>
            <a:r>
              <a:rPr lang="en-US" sz="2800" baseline="-30000" dirty="0">
                <a:cs typeface="Times New Roman" pitchFamily="18" charset="0"/>
              </a:rPr>
              <a:t>2</a:t>
            </a:r>
            <a:r>
              <a:rPr lang="en-US" sz="2800" dirty="0">
                <a:cs typeface="Times New Roman" pitchFamily="18" charset="0"/>
              </a:rPr>
              <a:t>, ...., </a:t>
            </a:r>
            <a:r>
              <a:rPr lang="en-US" sz="2800" i="1" dirty="0">
                <a:cs typeface="Times New Roman" pitchFamily="18" charset="0"/>
              </a:rPr>
              <a:t>A</a:t>
            </a:r>
            <a:r>
              <a:rPr lang="en-US" sz="2800" baseline="-30000" dirty="0">
                <a:cs typeface="Times New Roman" pitchFamily="18" charset="0"/>
              </a:rPr>
              <a:t>n</a:t>
            </a:r>
            <a:r>
              <a:rPr lang="en-US" sz="2800" dirty="0">
                <a:cs typeface="Times New Roman" pitchFamily="18" charset="0"/>
              </a:rPr>
              <a:t>} is a set of attributes </a:t>
            </a:r>
            <a:r>
              <a:rPr lang="en-US" sz="2800" i="1" dirty="0">
                <a:cs typeface="Times New Roman" pitchFamily="18" charset="0"/>
              </a:rPr>
              <a:t>S</a:t>
            </a:r>
            <a:r>
              <a:rPr lang="en-US" sz="2800" dirty="0">
                <a:cs typeface="Times New Roman" pitchFamily="18" charset="0"/>
              </a:rPr>
              <a:t> </a:t>
            </a:r>
            <a:r>
              <a:rPr lang="en-US" sz="2800" i="1" u="sng" dirty="0">
                <a:cs typeface="Times New Roman" pitchFamily="18" charset="0"/>
              </a:rPr>
              <a:t>subset-of</a:t>
            </a:r>
            <a:r>
              <a:rPr lang="en-US" sz="2800" dirty="0">
                <a:cs typeface="Times New Roman" pitchFamily="18" charset="0"/>
              </a:rPr>
              <a:t> </a:t>
            </a:r>
            <a:r>
              <a:rPr lang="en-US" sz="2800" i="1" dirty="0">
                <a:cs typeface="Times New Roman" pitchFamily="18" charset="0"/>
              </a:rPr>
              <a:t>R</a:t>
            </a:r>
            <a:r>
              <a:rPr lang="en-US" sz="2800" dirty="0">
                <a:cs typeface="Times New Roman" pitchFamily="18" charset="0"/>
              </a:rPr>
              <a:t> with the property that no two </a:t>
            </a:r>
            <a:r>
              <a:rPr lang="en-US" sz="2800" dirty="0" err="1">
                <a:cs typeface="Times New Roman" pitchFamily="18" charset="0"/>
              </a:rPr>
              <a:t>tuples</a:t>
            </a:r>
            <a:r>
              <a:rPr lang="en-US" sz="2800" dirty="0">
                <a:cs typeface="Times New Roman" pitchFamily="18" charset="0"/>
              </a:rPr>
              <a:t> </a:t>
            </a:r>
            <a:r>
              <a:rPr lang="en-US" sz="2800" i="1" dirty="0">
                <a:cs typeface="Times New Roman" pitchFamily="18" charset="0"/>
              </a:rPr>
              <a:t>t</a:t>
            </a:r>
            <a:r>
              <a:rPr lang="en-US" sz="2800" baseline="-30000" dirty="0">
                <a:cs typeface="Times New Roman" pitchFamily="18" charset="0"/>
              </a:rPr>
              <a:t>1</a:t>
            </a:r>
            <a:r>
              <a:rPr lang="en-US" sz="2800" dirty="0">
                <a:cs typeface="Times New Roman" pitchFamily="18" charset="0"/>
              </a:rPr>
              <a:t> and </a:t>
            </a:r>
            <a:r>
              <a:rPr lang="en-US" sz="2800" i="1" dirty="0">
                <a:cs typeface="Times New Roman" pitchFamily="18" charset="0"/>
              </a:rPr>
              <a:t>t</a:t>
            </a:r>
            <a:r>
              <a:rPr lang="en-US" sz="2800" baseline="-30000" dirty="0">
                <a:cs typeface="Times New Roman" pitchFamily="18" charset="0"/>
              </a:rPr>
              <a:t>2</a:t>
            </a:r>
            <a:r>
              <a:rPr lang="en-US" sz="2800" dirty="0">
                <a:cs typeface="Times New Roman" pitchFamily="18" charset="0"/>
              </a:rPr>
              <a:t> in any legal relation state </a:t>
            </a:r>
            <a:r>
              <a:rPr lang="en-US" sz="2800" i="1" dirty="0">
                <a:cs typeface="Times New Roman" pitchFamily="18" charset="0"/>
              </a:rPr>
              <a:t>r</a:t>
            </a:r>
            <a:r>
              <a:rPr lang="en-US" sz="2800" dirty="0">
                <a:cs typeface="Times New Roman" pitchFamily="18" charset="0"/>
              </a:rPr>
              <a:t> of </a:t>
            </a:r>
            <a:r>
              <a:rPr lang="en-US" sz="2800" i="1" dirty="0">
                <a:cs typeface="Times New Roman" pitchFamily="18" charset="0"/>
              </a:rPr>
              <a:t>R</a:t>
            </a:r>
            <a:r>
              <a:rPr lang="en-US" sz="2800" dirty="0">
                <a:cs typeface="Times New Roman" pitchFamily="18" charset="0"/>
              </a:rPr>
              <a:t> will have </a:t>
            </a:r>
            <a:r>
              <a:rPr lang="en-US" sz="2800" i="1" dirty="0">
                <a:cs typeface="Times New Roman" pitchFamily="18" charset="0"/>
              </a:rPr>
              <a:t>t</a:t>
            </a:r>
            <a:r>
              <a:rPr lang="en-US" sz="2800" baseline="-30000" dirty="0">
                <a:cs typeface="Times New Roman" pitchFamily="18" charset="0"/>
              </a:rPr>
              <a:t>1</a:t>
            </a:r>
            <a:r>
              <a:rPr lang="en-US" sz="2800" dirty="0">
                <a:cs typeface="Times New Roman" pitchFamily="18" charset="0"/>
              </a:rPr>
              <a:t>[</a:t>
            </a:r>
            <a:r>
              <a:rPr lang="en-US" sz="2800" i="1" dirty="0">
                <a:cs typeface="Times New Roman" pitchFamily="18" charset="0"/>
              </a:rPr>
              <a:t>S</a:t>
            </a:r>
            <a:r>
              <a:rPr lang="en-US" sz="2800" dirty="0">
                <a:cs typeface="Times New Roman" pitchFamily="18" charset="0"/>
              </a:rPr>
              <a:t>] = </a:t>
            </a:r>
            <a:r>
              <a:rPr lang="en-US" sz="2800" i="1" dirty="0">
                <a:cs typeface="Times New Roman" pitchFamily="18" charset="0"/>
              </a:rPr>
              <a:t>t</a:t>
            </a:r>
            <a:r>
              <a:rPr lang="en-US" sz="2800" baseline="-30000" dirty="0">
                <a:cs typeface="Times New Roman" pitchFamily="18" charset="0"/>
              </a:rPr>
              <a:t>2</a:t>
            </a:r>
            <a:r>
              <a:rPr lang="en-US" sz="2800" dirty="0">
                <a:cs typeface="Times New Roman" pitchFamily="18" charset="0"/>
              </a:rPr>
              <a:t>[</a:t>
            </a:r>
            <a:r>
              <a:rPr lang="en-US" sz="2800" i="1" dirty="0">
                <a:cs typeface="Times New Roman" pitchFamily="18" charset="0"/>
              </a:rPr>
              <a:t>S</a:t>
            </a:r>
            <a:r>
              <a:rPr lang="en-US" sz="2800" dirty="0">
                <a:cs typeface="Times New Roman" pitchFamily="18" charset="0"/>
              </a:rPr>
              <a:t>]</a:t>
            </a:r>
            <a:r>
              <a:rPr lang="en-US" sz="2800" dirty="0"/>
              <a:t> </a:t>
            </a:r>
          </a:p>
          <a:p>
            <a:pPr algn="just">
              <a:buFont typeface="Wingdings" pitchFamily="2" charset="2"/>
              <a:buNone/>
            </a:pPr>
            <a:endParaRPr lang="en-US" sz="2800" dirty="0"/>
          </a:p>
          <a:p>
            <a:pPr algn="just"/>
            <a:r>
              <a:rPr lang="en-US" sz="2800" dirty="0">
                <a:cs typeface="Times New Roman" pitchFamily="18" charset="0"/>
              </a:rPr>
              <a:t>A </a:t>
            </a:r>
            <a:r>
              <a:rPr lang="en-US" sz="2800" b="1" dirty="0">
                <a:cs typeface="Times New Roman" pitchFamily="18" charset="0"/>
              </a:rPr>
              <a:t>key</a:t>
            </a:r>
            <a:r>
              <a:rPr lang="en-US" sz="2800" dirty="0">
                <a:cs typeface="Times New Roman" pitchFamily="18" charset="0"/>
              </a:rPr>
              <a:t> </a:t>
            </a:r>
            <a:r>
              <a:rPr lang="en-US" sz="2800" i="1" dirty="0">
                <a:cs typeface="Times New Roman" pitchFamily="18" charset="0"/>
              </a:rPr>
              <a:t>K</a:t>
            </a:r>
            <a:r>
              <a:rPr lang="en-US" sz="2800" dirty="0">
                <a:cs typeface="Times New Roman" pitchFamily="18" charset="0"/>
              </a:rPr>
              <a:t> is a </a:t>
            </a:r>
            <a:r>
              <a:rPr lang="en-US" sz="2800" dirty="0" err="1">
                <a:cs typeface="Times New Roman" pitchFamily="18" charset="0"/>
              </a:rPr>
              <a:t>superkey</a:t>
            </a:r>
            <a:r>
              <a:rPr lang="en-US" sz="2800" dirty="0">
                <a:cs typeface="Times New Roman" pitchFamily="18" charset="0"/>
              </a:rPr>
              <a:t> with the </a:t>
            </a:r>
            <a:r>
              <a:rPr lang="en-US" sz="2800" i="1" dirty="0">
                <a:cs typeface="Times New Roman" pitchFamily="18" charset="0"/>
              </a:rPr>
              <a:t>additional property</a:t>
            </a:r>
            <a:r>
              <a:rPr lang="en-US" sz="2800" dirty="0">
                <a:cs typeface="Times New Roman" pitchFamily="18" charset="0"/>
              </a:rPr>
              <a:t> that removal of any attribute from </a:t>
            </a:r>
            <a:r>
              <a:rPr lang="en-US" sz="2800" i="1" dirty="0">
                <a:cs typeface="Times New Roman" pitchFamily="18" charset="0"/>
              </a:rPr>
              <a:t>K</a:t>
            </a:r>
            <a:r>
              <a:rPr lang="en-US" sz="2800" dirty="0">
                <a:cs typeface="Times New Roman" pitchFamily="18" charset="0"/>
              </a:rPr>
              <a:t> will cause </a:t>
            </a:r>
            <a:r>
              <a:rPr lang="en-US" sz="2800" i="1" dirty="0">
                <a:cs typeface="Times New Roman" pitchFamily="18" charset="0"/>
              </a:rPr>
              <a:t>K</a:t>
            </a:r>
            <a:r>
              <a:rPr lang="en-US" sz="2800" dirty="0">
                <a:cs typeface="Times New Roman" pitchFamily="18" charset="0"/>
              </a:rPr>
              <a:t> not to be a </a:t>
            </a:r>
            <a:r>
              <a:rPr lang="en-US" sz="2800" dirty="0" err="1">
                <a:cs typeface="Times New Roman" pitchFamily="18" charset="0"/>
              </a:rPr>
              <a:t>superkey</a:t>
            </a:r>
            <a:r>
              <a:rPr lang="en-US" sz="2800" dirty="0">
                <a:cs typeface="Times New Roman" pitchFamily="18" charset="0"/>
              </a:rPr>
              <a:t> any more.</a:t>
            </a:r>
            <a:r>
              <a:rPr lang="en-US" sz="2800" dirty="0"/>
              <a:t> </a:t>
            </a:r>
          </a:p>
          <a:p>
            <a:pPr algn="just">
              <a:buFont typeface="Wingdings" pitchFamily="2" charset="2"/>
              <a:buNone/>
            </a:pPr>
            <a:endParaRPr lang="en-US" sz="2800" dirty="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pPr fontAlgn="auto">
              <a:spcAft>
                <a:spcPts val="0"/>
              </a:spcAft>
              <a:defRPr/>
            </a:pPr>
            <a:r>
              <a:rPr lang="en-US" sz="3200" b="1">
                <a:cs typeface="Times New Roman" pitchFamily="18" charset="0"/>
              </a:rPr>
              <a:t>Definitions of Keys and Attributes 	Participating in Keys (2)</a:t>
            </a:r>
          </a:p>
        </p:txBody>
      </p:sp>
      <p:sp>
        <p:nvSpPr>
          <p:cNvPr id="55300" name="Rectangle 3"/>
          <p:cNvSpPr>
            <a:spLocks noGrp="1" noChangeArrowheads="1"/>
          </p:cNvSpPr>
          <p:nvPr>
            <p:ph idx="1"/>
          </p:nvPr>
        </p:nvSpPr>
        <p:spPr/>
        <p:txBody>
          <a:bodyPr>
            <a:normAutofit fontScale="92500" lnSpcReduction="20000"/>
          </a:bodyPr>
          <a:lstStyle/>
          <a:p>
            <a:pPr algn="just"/>
            <a:r>
              <a:rPr lang="en-US" sz="2800">
                <a:cs typeface="Times New Roman" pitchFamily="18" charset="0"/>
              </a:rPr>
              <a:t>If a relation schema has more than one key, each is called a </a:t>
            </a:r>
            <a:r>
              <a:rPr lang="en-US" sz="2800" b="1">
                <a:cs typeface="Times New Roman" pitchFamily="18" charset="0"/>
              </a:rPr>
              <a:t>candidate key.</a:t>
            </a:r>
            <a:r>
              <a:rPr lang="en-US" sz="2800">
                <a:cs typeface="Times New Roman" pitchFamily="18" charset="0"/>
              </a:rPr>
              <a:t> </a:t>
            </a:r>
            <a:r>
              <a:rPr lang="en-US" sz="2800" dirty="0">
                <a:cs typeface="Times New Roman" pitchFamily="18" charset="0"/>
              </a:rPr>
              <a:t>One of the candidate keys is </a:t>
            </a:r>
            <a:r>
              <a:rPr lang="en-US" sz="2800" i="1" dirty="0">
                <a:cs typeface="Times New Roman" pitchFamily="18" charset="0"/>
              </a:rPr>
              <a:t>arbitrarily</a:t>
            </a:r>
            <a:r>
              <a:rPr lang="en-US" sz="2800" dirty="0">
                <a:cs typeface="Times New Roman" pitchFamily="18" charset="0"/>
              </a:rPr>
              <a:t> designated to be the </a:t>
            </a:r>
            <a:r>
              <a:rPr lang="en-US" sz="2800" b="1" dirty="0">
                <a:cs typeface="Times New Roman" pitchFamily="18" charset="0"/>
              </a:rPr>
              <a:t>primary key,</a:t>
            </a:r>
            <a:r>
              <a:rPr lang="en-US" sz="2800" dirty="0">
                <a:cs typeface="Times New Roman" pitchFamily="18" charset="0"/>
              </a:rPr>
              <a:t> and the others are called </a:t>
            </a:r>
            <a:r>
              <a:rPr lang="en-US" sz="2800" i="1" dirty="0">
                <a:cs typeface="Times New Roman" pitchFamily="18" charset="0"/>
              </a:rPr>
              <a:t>secondary keys</a:t>
            </a:r>
            <a:r>
              <a:rPr lang="en-US" sz="2800" dirty="0">
                <a:cs typeface="Times New Roman" pitchFamily="18" charset="0"/>
              </a:rPr>
              <a:t>.</a:t>
            </a:r>
          </a:p>
          <a:p>
            <a:pPr algn="just"/>
            <a:r>
              <a:rPr lang="en-US" sz="2800" dirty="0">
                <a:cs typeface="Times New Roman" pitchFamily="18" charset="0"/>
              </a:rPr>
              <a:t>A</a:t>
            </a:r>
            <a:r>
              <a:rPr lang="en-US" sz="2800" b="1" dirty="0">
                <a:cs typeface="Times New Roman" pitchFamily="18" charset="0"/>
              </a:rPr>
              <a:t> Prime attribute </a:t>
            </a:r>
            <a:r>
              <a:rPr lang="en-US" sz="2800" dirty="0">
                <a:cs typeface="Times New Roman" pitchFamily="18" charset="0"/>
              </a:rPr>
              <a:t>must be</a:t>
            </a:r>
            <a:r>
              <a:rPr lang="en-US" sz="2800" b="1" dirty="0">
                <a:cs typeface="Times New Roman" pitchFamily="18" charset="0"/>
              </a:rPr>
              <a:t> </a:t>
            </a:r>
            <a:r>
              <a:rPr lang="en-US" sz="2800" dirty="0">
                <a:cs typeface="Times New Roman" pitchFamily="18" charset="0"/>
              </a:rPr>
              <a:t>a member of </a:t>
            </a:r>
            <a:r>
              <a:rPr lang="en-US" sz="2800" i="1" dirty="0">
                <a:cs typeface="Times New Roman" pitchFamily="18" charset="0"/>
              </a:rPr>
              <a:t>some candidate key</a:t>
            </a:r>
          </a:p>
          <a:p>
            <a:pPr algn="just"/>
            <a:r>
              <a:rPr lang="en-US" sz="2800" dirty="0">
                <a:cs typeface="Times New Roman" pitchFamily="18" charset="0"/>
              </a:rPr>
              <a:t>A</a:t>
            </a:r>
            <a:r>
              <a:rPr lang="en-US" sz="2800" b="1" dirty="0">
                <a:cs typeface="Times New Roman" pitchFamily="18" charset="0"/>
              </a:rPr>
              <a:t> Nonprime attribute </a:t>
            </a:r>
            <a:r>
              <a:rPr lang="en-US" sz="2800" dirty="0">
                <a:cs typeface="Times New Roman" pitchFamily="18" charset="0"/>
              </a:rPr>
              <a:t>is not a prime attribute—that is, it is not a member of any candidate key.</a:t>
            </a:r>
            <a:r>
              <a:rPr lang="en-US" sz="2800" b="1" dirty="0">
                <a:cs typeface="Times New Roman" pitchFamily="18" charset="0"/>
              </a:rPr>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200" b="1" dirty="0">
                <a:cs typeface="Times New Roman" pitchFamily="18" charset="0"/>
              </a:rPr>
              <a:t>First Normal Form</a:t>
            </a:r>
            <a:r>
              <a:rPr lang="en-US" dirty="0"/>
              <a:t> </a:t>
            </a:r>
          </a:p>
        </p:txBody>
      </p:sp>
      <p:sp>
        <p:nvSpPr>
          <p:cNvPr id="56324" name="Rectangle 3"/>
          <p:cNvSpPr>
            <a:spLocks noGrp="1" noChangeArrowheads="1"/>
          </p:cNvSpPr>
          <p:nvPr>
            <p:ph idx="1"/>
          </p:nvPr>
        </p:nvSpPr>
        <p:spPr>
          <a:xfrm>
            <a:off x="609599" y="1371600"/>
            <a:ext cx="6347714" cy="4669763"/>
          </a:xfrm>
        </p:spPr>
        <p:txBody>
          <a:bodyPr>
            <a:normAutofit fontScale="85000" lnSpcReduction="20000"/>
          </a:bodyPr>
          <a:lstStyle/>
          <a:p>
            <a:pPr algn="just"/>
            <a:r>
              <a:rPr lang="en-US" sz="2800" dirty="0">
                <a:cs typeface="Times New Roman" pitchFamily="18" charset="0"/>
              </a:rPr>
              <a:t>Disallows composite attributes, multivalued attributes, and </a:t>
            </a:r>
            <a:r>
              <a:rPr lang="en-US" sz="2800" b="1" dirty="0">
                <a:cs typeface="Times New Roman" pitchFamily="18" charset="0"/>
              </a:rPr>
              <a:t>nested relations</a:t>
            </a:r>
            <a:r>
              <a:rPr lang="en-US" sz="2800" dirty="0">
                <a:cs typeface="Times New Roman" pitchFamily="18" charset="0"/>
              </a:rPr>
              <a:t>; attributes whose values </a:t>
            </a:r>
            <a:r>
              <a:rPr lang="en-US" sz="2800" i="1" dirty="0">
                <a:cs typeface="Times New Roman" pitchFamily="18" charset="0"/>
              </a:rPr>
              <a:t>for an individual tuple</a:t>
            </a:r>
            <a:r>
              <a:rPr lang="en-US" sz="2800" dirty="0">
                <a:cs typeface="Times New Roman" pitchFamily="18" charset="0"/>
              </a:rPr>
              <a:t> are non-atomic</a:t>
            </a:r>
          </a:p>
          <a:p>
            <a:pPr algn="just">
              <a:buFont typeface="Wingdings" pitchFamily="2" charset="2"/>
              <a:buNone/>
            </a:pPr>
            <a:endParaRPr lang="en-US" sz="2800" dirty="0">
              <a:cs typeface="Times New Roman" pitchFamily="18" charset="0"/>
            </a:endParaRPr>
          </a:p>
          <a:p>
            <a:pPr algn="just"/>
            <a:r>
              <a:rPr lang="en-US" sz="2800" dirty="0">
                <a:cs typeface="Times New Roman" pitchFamily="18" charset="0"/>
              </a:rPr>
              <a:t>Considered to be part of the definition of relation</a:t>
            </a:r>
          </a:p>
          <a:p>
            <a:pPr algn="just"/>
            <a:endParaRPr lang="en-US" sz="2800" dirty="0">
              <a:cs typeface="Times New Roman" pitchFamily="18" charset="0"/>
            </a:endParaRPr>
          </a:p>
          <a:p>
            <a:pPr algn="just"/>
            <a:r>
              <a:rPr lang="en-US" sz="2800" dirty="0">
                <a:cs typeface="Times New Roman" pitchFamily="18" charset="0"/>
              </a:rPr>
              <a:t>1NF Definition:</a:t>
            </a:r>
          </a:p>
          <a:p>
            <a:pPr lvl="1" algn="just"/>
            <a:r>
              <a:rPr lang="en-US" sz="2500" b="1" dirty="0">
                <a:cs typeface="Times New Roman" pitchFamily="18" charset="0"/>
              </a:rPr>
              <a:t>It states that the domain of an attribute must include only atomic (simple) values and that the value of any attribute in a tuple must be a single value from the domain of that attribute</a:t>
            </a:r>
            <a:r>
              <a:rPr lang="en-US" sz="2500" b="1" dirty="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3200"/>
              <a:t>Normalization into 1NF</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041645D3-FCDD-4035-88CD-39CE2E661191}" type="slidenum">
              <a:rPr lang="en-US" smtClean="0"/>
              <a:pPr/>
              <a:t>27</a:t>
            </a:fld>
            <a:endParaRPr lang="en-US"/>
          </a:p>
        </p:txBody>
      </p:sp>
      <p:sp>
        <p:nvSpPr>
          <p:cNvPr id="57349" name="Rectangle 6"/>
          <p:cNvSpPr>
            <a:spLocks noChangeArrowheads="1"/>
          </p:cNvSpPr>
          <p:nvPr/>
        </p:nvSpPr>
        <p:spPr bwMode="auto">
          <a:xfrm>
            <a:off x="1828800" y="1309688"/>
            <a:ext cx="9144000" cy="0"/>
          </a:xfrm>
          <a:prstGeom prst="rect">
            <a:avLst/>
          </a:prstGeom>
          <a:noFill/>
          <a:ln w="9525">
            <a:noFill/>
            <a:miter lim="800000"/>
            <a:headEnd/>
            <a:tailEnd/>
          </a:ln>
        </p:spPr>
        <p:txBody>
          <a:bodyPr>
            <a:spAutoFit/>
          </a:bodyPr>
          <a:lstStyle/>
          <a:p>
            <a:endParaRPr lang="en-US"/>
          </a:p>
        </p:txBody>
      </p:sp>
      <p:pic>
        <p:nvPicPr>
          <p:cNvPr id="57350" name="Picture 5" descr="ch14_elmasri"/>
          <p:cNvPicPr>
            <a:picLocks noChangeAspect="1" noChangeArrowheads="1"/>
          </p:cNvPicPr>
          <p:nvPr/>
        </p:nvPicPr>
        <p:blipFill>
          <a:blip r:embed="rId2"/>
          <a:srcRect/>
          <a:stretch>
            <a:fillRect/>
          </a:stretch>
        </p:blipFill>
        <p:spPr bwMode="auto">
          <a:xfrm>
            <a:off x="1447800" y="1587500"/>
            <a:ext cx="6515100" cy="4267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284288" y="406400"/>
            <a:ext cx="7173912" cy="1143000"/>
          </a:xfrm>
        </p:spPr>
        <p:txBody>
          <a:bodyPr/>
          <a:lstStyle/>
          <a:p>
            <a:r>
              <a:rPr lang="en-US" sz="3200" b="1" dirty="0">
                <a:cs typeface="Times New Roman" pitchFamily="18" charset="0"/>
              </a:rPr>
              <a:t>Second Normal Form (1)</a:t>
            </a:r>
            <a:r>
              <a:rPr lang="en-US" dirty="0"/>
              <a:t> </a:t>
            </a:r>
          </a:p>
        </p:txBody>
      </p:sp>
      <p:sp>
        <p:nvSpPr>
          <p:cNvPr id="59396" name="Rectangle 3"/>
          <p:cNvSpPr>
            <a:spLocks noGrp="1" noChangeArrowheads="1"/>
          </p:cNvSpPr>
          <p:nvPr>
            <p:ph idx="1"/>
          </p:nvPr>
        </p:nvSpPr>
        <p:spPr>
          <a:xfrm>
            <a:off x="685800" y="1549400"/>
            <a:ext cx="7772400" cy="4533900"/>
          </a:xfrm>
        </p:spPr>
        <p:txBody>
          <a:bodyPr>
            <a:normAutofit lnSpcReduction="10000"/>
          </a:bodyPr>
          <a:lstStyle/>
          <a:p>
            <a:pPr algn="just">
              <a:lnSpc>
                <a:spcPct val="90000"/>
              </a:lnSpc>
            </a:pPr>
            <a:r>
              <a:rPr lang="en-US" sz="2400" dirty="0">
                <a:cs typeface="Times New Roman" pitchFamily="18" charset="0"/>
              </a:rPr>
              <a:t>Uses the concepts of </a:t>
            </a:r>
            <a:r>
              <a:rPr lang="en-US" sz="2400" b="1" dirty="0">
                <a:cs typeface="Times New Roman" pitchFamily="18" charset="0"/>
              </a:rPr>
              <a:t>FD</a:t>
            </a:r>
            <a:r>
              <a:rPr lang="en-US" sz="2400" dirty="0">
                <a:cs typeface="Times New Roman" pitchFamily="18" charset="0"/>
              </a:rPr>
              <a:t>s, </a:t>
            </a:r>
            <a:r>
              <a:rPr lang="en-US" sz="2400" b="1" dirty="0">
                <a:cs typeface="Times New Roman" pitchFamily="18" charset="0"/>
              </a:rPr>
              <a:t>primary key</a:t>
            </a:r>
          </a:p>
          <a:p>
            <a:pPr algn="just">
              <a:lnSpc>
                <a:spcPct val="90000"/>
              </a:lnSpc>
              <a:buFont typeface="Wingdings" pitchFamily="2" charset="2"/>
              <a:buNone/>
            </a:pPr>
            <a:r>
              <a:rPr lang="en-US" sz="2800" u="sng" dirty="0">
                <a:cs typeface="Times New Roman" pitchFamily="18" charset="0"/>
              </a:rPr>
              <a:t>Definitions:</a:t>
            </a:r>
            <a:endParaRPr lang="en-US" sz="2800" dirty="0">
              <a:cs typeface="Times New Roman" pitchFamily="18" charset="0"/>
            </a:endParaRPr>
          </a:p>
          <a:p>
            <a:pPr algn="just">
              <a:lnSpc>
                <a:spcPct val="90000"/>
              </a:lnSpc>
            </a:pPr>
            <a:r>
              <a:rPr lang="en-US" sz="2800" b="1" dirty="0">
                <a:cs typeface="Times New Roman" pitchFamily="18" charset="0"/>
              </a:rPr>
              <a:t>Prime attribute</a:t>
            </a:r>
            <a:r>
              <a:rPr lang="en-US" sz="2800" dirty="0">
                <a:cs typeface="Times New Roman" pitchFamily="18" charset="0"/>
              </a:rPr>
              <a:t> - attribute that is member of the primary key K</a:t>
            </a:r>
          </a:p>
          <a:p>
            <a:pPr algn="just">
              <a:lnSpc>
                <a:spcPct val="90000"/>
              </a:lnSpc>
            </a:pPr>
            <a:r>
              <a:rPr lang="en-US" sz="2800" b="1" dirty="0">
                <a:cs typeface="Times New Roman" pitchFamily="18" charset="0"/>
              </a:rPr>
              <a:t>Full functional dependency</a:t>
            </a:r>
            <a:r>
              <a:rPr lang="en-US" sz="2800" dirty="0">
                <a:cs typeface="Times New Roman" pitchFamily="18" charset="0"/>
              </a:rPr>
              <a:t> - a FD  Y </a:t>
            </a:r>
            <a:r>
              <a:rPr lang="en-US" sz="2800" dirty="0">
                <a:latin typeface="BostonII" charset="0"/>
                <a:cs typeface="Times New Roman" pitchFamily="18" charset="0"/>
              </a:rPr>
              <a:t>-&gt; </a:t>
            </a:r>
            <a:r>
              <a:rPr lang="en-US" sz="2800" dirty="0">
                <a:cs typeface="Times New Roman" pitchFamily="18" charset="0"/>
              </a:rPr>
              <a:t>Z where removal of any attribute from Y means the FD does not hold any more</a:t>
            </a:r>
          </a:p>
          <a:p>
            <a:pPr algn="just">
              <a:lnSpc>
                <a:spcPct val="90000"/>
              </a:lnSpc>
              <a:buFont typeface="Wingdings" pitchFamily="2" charset="2"/>
              <a:buNone/>
            </a:pPr>
            <a:r>
              <a:rPr lang="en-US" sz="2800" dirty="0">
                <a:cs typeface="Times New Roman" pitchFamily="18" charset="0"/>
              </a:rPr>
              <a:t>	</a:t>
            </a:r>
            <a:r>
              <a:rPr lang="en-US" sz="2200" u="sng" dirty="0">
                <a:cs typeface="Times New Roman" pitchFamily="18" charset="0"/>
              </a:rPr>
              <a:t>Examples:</a:t>
            </a:r>
            <a:r>
              <a:rPr lang="en-US" sz="2200" dirty="0">
                <a:cs typeface="Times New Roman" pitchFamily="18" charset="0"/>
              </a:rPr>
              <a:t>	- {SSN, PNUMBER} </a:t>
            </a:r>
            <a:r>
              <a:rPr lang="en-US" sz="2200" dirty="0">
                <a:latin typeface="BostonII" charset="0"/>
                <a:cs typeface="Times New Roman" pitchFamily="18" charset="0"/>
              </a:rPr>
              <a:t>-&gt; </a:t>
            </a:r>
            <a:r>
              <a:rPr lang="en-US" sz="2200" dirty="0">
                <a:cs typeface="Times New Roman" pitchFamily="18" charset="0"/>
              </a:rPr>
              <a:t>HOURS is a full FD since neither SSN </a:t>
            </a:r>
            <a:r>
              <a:rPr lang="en-US" sz="2200" dirty="0">
                <a:latin typeface="BostonII" charset="0"/>
                <a:cs typeface="Times New Roman" pitchFamily="18" charset="0"/>
              </a:rPr>
              <a:t>-&gt; </a:t>
            </a:r>
            <a:r>
              <a:rPr lang="en-US" sz="2200" dirty="0">
                <a:cs typeface="Times New Roman" pitchFamily="18" charset="0"/>
              </a:rPr>
              <a:t>HOURS nor PNUMBER </a:t>
            </a:r>
            <a:r>
              <a:rPr lang="en-US" sz="2200" dirty="0">
                <a:latin typeface="BostonII" charset="0"/>
                <a:cs typeface="Times New Roman" pitchFamily="18" charset="0"/>
              </a:rPr>
              <a:t>-&gt; </a:t>
            </a:r>
            <a:r>
              <a:rPr lang="en-US" sz="2200" dirty="0">
                <a:cs typeface="Times New Roman" pitchFamily="18" charset="0"/>
              </a:rPr>
              <a:t>HOURS hold </a:t>
            </a:r>
          </a:p>
          <a:p>
            <a:pPr algn="just">
              <a:lnSpc>
                <a:spcPct val="90000"/>
              </a:lnSpc>
              <a:buFont typeface="Wingdings" pitchFamily="2" charset="2"/>
              <a:buNone/>
            </a:pPr>
            <a:r>
              <a:rPr lang="en-US" sz="2400" dirty="0">
                <a:cs typeface="Times New Roman" pitchFamily="18" charset="0"/>
              </a:rPr>
              <a:t>	</a:t>
            </a:r>
            <a:r>
              <a:rPr lang="en-US" sz="2200" dirty="0">
                <a:cs typeface="Times New Roman" pitchFamily="18" charset="0"/>
              </a:rPr>
              <a:t>- {SSN, PNUMBER} </a:t>
            </a:r>
            <a:r>
              <a:rPr lang="en-US" sz="2200" dirty="0">
                <a:latin typeface="BostonII" charset="0"/>
                <a:cs typeface="Times New Roman" pitchFamily="18" charset="0"/>
              </a:rPr>
              <a:t>-&gt; </a:t>
            </a:r>
            <a:r>
              <a:rPr lang="en-US" sz="2200" dirty="0">
                <a:cs typeface="Times New Roman" pitchFamily="18" charset="0"/>
              </a:rPr>
              <a:t>ENAME is </a:t>
            </a:r>
            <a:r>
              <a:rPr lang="en-US" sz="2200" i="1" dirty="0">
                <a:cs typeface="Times New Roman" pitchFamily="18" charset="0"/>
              </a:rPr>
              <a:t>not</a:t>
            </a:r>
            <a:r>
              <a:rPr lang="en-US" sz="2200" dirty="0">
                <a:cs typeface="Times New Roman" pitchFamily="18" charset="0"/>
              </a:rPr>
              <a:t> a full FD (it is called a </a:t>
            </a:r>
            <a:r>
              <a:rPr lang="en-US" sz="2200" i="1" dirty="0">
                <a:cs typeface="Times New Roman" pitchFamily="18" charset="0"/>
              </a:rPr>
              <a:t>partial dependency</a:t>
            </a:r>
            <a:r>
              <a:rPr lang="en-US" sz="2200" dirty="0">
                <a:cs typeface="Times New Roman" pitchFamily="18" charset="0"/>
              </a:rPr>
              <a:t> ) since SSN </a:t>
            </a:r>
            <a:r>
              <a:rPr lang="en-US" sz="2200" dirty="0">
                <a:latin typeface="BostonII" charset="0"/>
                <a:cs typeface="Times New Roman" pitchFamily="18" charset="0"/>
              </a:rPr>
              <a:t>-&gt; </a:t>
            </a:r>
            <a:r>
              <a:rPr lang="en-US" sz="2200" dirty="0">
                <a:cs typeface="Times New Roman" pitchFamily="18" charset="0"/>
              </a:rPr>
              <a:t>ENAME also holds</a:t>
            </a:r>
            <a:r>
              <a:rPr lang="en-US" sz="2200" dirty="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3200" b="1">
                <a:cs typeface="Times New Roman" pitchFamily="18" charset="0"/>
              </a:rPr>
              <a:t>Second Normal Form (2)</a:t>
            </a:r>
          </a:p>
        </p:txBody>
      </p:sp>
      <p:sp>
        <p:nvSpPr>
          <p:cNvPr id="60420" name="Rectangle 3"/>
          <p:cNvSpPr>
            <a:spLocks noGrp="1" noChangeArrowheads="1"/>
          </p:cNvSpPr>
          <p:nvPr>
            <p:ph idx="1"/>
          </p:nvPr>
        </p:nvSpPr>
        <p:spPr/>
        <p:txBody>
          <a:bodyPr/>
          <a:lstStyle/>
          <a:p>
            <a:pPr algn="just"/>
            <a:r>
              <a:rPr lang="en-US" dirty="0">
                <a:cs typeface="Times New Roman" pitchFamily="18" charset="0"/>
              </a:rPr>
              <a:t>2NF Definition</a:t>
            </a:r>
          </a:p>
          <a:p>
            <a:pPr lvl="1" algn="just"/>
            <a:r>
              <a:rPr lang="en-US" b="1" dirty="0">
                <a:cs typeface="Times New Roman" pitchFamily="18" charset="0"/>
              </a:rPr>
              <a:t>A relation schema R is in second normal form (2NF) if every non-prime attribute A in R is fully functionally dependent on the primary key of R</a:t>
            </a:r>
          </a:p>
          <a:p>
            <a:pPr algn="just">
              <a:buFont typeface="Wingdings" pitchFamily="2" charset="2"/>
              <a:buNone/>
            </a:pPr>
            <a:endParaRPr lang="en-US" dirty="0">
              <a:cs typeface="Times New Roman" pitchFamily="18" charset="0"/>
            </a:endParaRPr>
          </a:p>
          <a:p>
            <a:pPr algn="just"/>
            <a:r>
              <a:rPr lang="en-US" dirty="0">
                <a:cs typeface="Times New Roman" pitchFamily="18" charset="0"/>
              </a:rPr>
              <a:t>R can be decomposed into 2NF relations via the process of 2NF normalization</a:t>
            </a:r>
            <a:r>
              <a:rPr lang="en-US" dirty="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fontAlgn="auto">
              <a:spcAft>
                <a:spcPts val="0"/>
              </a:spcAft>
              <a:defRPr/>
            </a:pPr>
            <a:r>
              <a:rPr lang="en-US" sz="3200" b="1" dirty="0">
                <a:cs typeface="Times New Roman" pitchFamily="18" charset="0"/>
              </a:rPr>
              <a:t>Informal Design Guidelines for Relational Databases</a:t>
            </a:r>
            <a:r>
              <a:rPr lang="en-US" b="1" dirty="0"/>
              <a:t> </a:t>
            </a:r>
            <a:r>
              <a:rPr lang="en-US" sz="3200" b="1" dirty="0"/>
              <a:t>(1)</a:t>
            </a:r>
          </a:p>
        </p:txBody>
      </p:sp>
      <p:sp>
        <p:nvSpPr>
          <p:cNvPr id="17412" name="Rectangle 3"/>
          <p:cNvSpPr>
            <a:spLocks noGrp="1" noChangeArrowheads="1"/>
          </p:cNvSpPr>
          <p:nvPr>
            <p:ph idx="1"/>
          </p:nvPr>
        </p:nvSpPr>
        <p:spPr>
          <a:xfrm>
            <a:off x="685800" y="1857375"/>
            <a:ext cx="8105775" cy="4114800"/>
          </a:xfrm>
        </p:spPr>
        <p:txBody>
          <a:bodyPr>
            <a:normAutofit lnSpcReduction="10000"/>
          </a:bodyPr>
          <a:lstStyle/>
          <a:p>
            <a:pPr algn="just"/>
            <a:r>
              <a:rPr lang="en-US" sz="2800" dirty="0">
                <a:cs typeface="Times New Roman" pitchFamily="18" charset="0"/>
              </a:rPr>
              <a:t>What is relational database design?</a:t>
            </a:r>
          </a:p>
          <a:p>
            <a:pPr algn="just">
              <a:buFont typeface="Wingdings" pitchFamily="2" charset="2"/>
              <a:buNone/>
            </a:pPr>
            <a:r>
              <a:rPr lang="en-US" dirty="0">
                <a:cs typeface="Times New Roman" pitchFamily="18" charset="0"/>
              </a:rPr>
              <a:t>	</a:t>
            </a:r>
            <a:r>
              <a:rPr lang="en-US" sz="2400" dirty="0">
                <a:cs typeface="Times New Roman" pitchFamily="18" charset="0"/>
              </a:rPr>
              <a:t>The grouping of attributes to form "good" relation schemas</a:t>
            </a:r>
          </a:p>
          <a:p>
            <a:pPr algn="just"/>
            <a:r>
              <a:rPr lang="en-US" dirty="0">
                <a:cs typeface="Times New Roman" pitchFamily="18" charset="0"/>
              </a:rPr>
              <a:t> </a:t>
            </a:r>
            <a:r>
              <a:rPr lang="en-US" sz="2800" dirty="0">
                <a:cs typeface="Times New Roman" pitchFamily="18" charset="0"/>
              </a:rPr>
              <a:t>Two levels of relation schemas</a:t>
            </a:r>
          </a:p>
          <a:p>
            <a:pPr lvl="1" algn="just"/>
            <a:r>
              <a:rPr lang="en-US" sz="2400" dirty="0">
                <a:cs typeface="Times New Roman" pitchFamily="18" charset="0"/>
              </a:rPr>
              <a:t>The logical "user view" level</a:t>
            </a:r>
          </a:p>
          <a:p>
            <a:pPr lvl="1" algn="just"/>
            <a:r>
              <a:rPr lang="en-US" sz="2400" dirty="0">
                <a:cs typeface="Times New Roman" pitchFamily="18" charset="0"/>
              </a:rPr>
              <a:t>The storage "base relation" level</a:t>
            </a:r>
          </a:p>
          <a:p>
            <a:pPr algn="just"/>
            <a:r>
              <a:rPr lang="en-US" dirty="0">
                <a:cs typeface="Times New Roman" pitchFamily="18" charset="0"/>
              </a:rPr>
              <a:t> </a:t>
            </a:r>
            <a:r>
              <a:rPr lang="en-US" sz="2800" dirty="0">
                <a:cs typeface="Times New Roman" pitchFamily="18" charset="0"/>
              </a:rPr>
              <a:t>Design is concerned mainly with base relations</a:t>
            </a:r>
          </a:p>
          <a:p>
            <a:pPr algn="just"/>
            <a:r>
              <a:rPr lang="en-US" sz="2800" dirty="0">
                <a:cs typeface="Times New Roman" pitchFamily="18" charset="0"/>
              </a:rPr>
              <a:t> What are the criteria for "good" base relations?</a:t>
            </a:r>
            <a:r>
              <a:rPr lang="en-US" dirty="0">
                <a:cs typeface="Times New Roman" pitchFamily="18" charset="0"/>
              </a:rPr>
              <a:t> </a:t>
            </a:r>
          </a:p>
          <a:p>
            <a:pPr algn="just">
              <a:buFont typeface="Wingdings" pitchFamily="2" charset="2"/>
              <a:buNone/>
            </a:pPr>
            <a:endParaRPr lang="en-US" dirty="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3200"/>
              <a:t>Normalizing into 2NF and 3NF</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041645D3-FCDD-4035-88CD-39CE2E661191}" type="slidenum">
              <a:rPr lang="en-US" smtClean="0"/>
              <a:pPr/>
              <a:t>30</a:t>
            </a:fld>
            <a:endParaRPr lang="en-US"/>
          </a:p>
        </p:txBody>
      </p:sp>
      <p:sp>
        <p:nvSpPr>
          <p:cNvPr id="61444" name="Text Box 4"/>
          <p:cNvSpPr txBox="1">
            <a:spLocks noChangeArrowheads="1"/>
          </p:cNvSpPr>
          <p:nvPr/>
        </p:nvSpPr>
        <p:spPr bwMode="auto">
          <a:xfrm>
            <a:off x="685800" y="5854700"/>
            <a:ext cx="8229600" cy="457200"/>
          </a:xfrm>
          <a:prstGeom prst="rect">
            <a:avLst/>
          </a:prstGeom>
          <a:noFill/>
          <a:ln w="9525">
            <a:noFill/>
            <a:miter lim="800000"/>
            <a:headEnd/>
            <a:tailEnd/>
          </a:ln>
        </p:spPr>
        <p:txBody>
          <a:bodyPr>
            <a:spAutoFit/>
          </a:bodyPr>
          <a:lstStyle/>
          <a:p>
            <a:pPr>
              <a:spcBef>
                <a:spcPct val="50000"/>
              </a:spcBef>
            </a:pPr>
            <a:r>
              <a:rPr lang="en-US" b="1">
                <a:solidFill>
                  <a:schemeClr val="bg2"/>
                </a:solidFill>
              </a:rPr>
              <a:t>Note: The above figure is now called Figure 10.10 in Edition 4</a:t>
            </a:r>
          </a:p>
        </p:txBody>
      </p:sp>
      <p:sp>
        <p:nvSpPr>
          <p:cNvPr id="61445" name="Rectangle 6"/>
          <p:cNvSpPr>
            <a:spLocks noChangeArrowheads="1"/>
          </p:cNvSpPr>
          <p:nvPr/>
        </p:nvSpPr>
        <p:spPr bwMode="auto">
          <a:xfrm>
            <a:off x="1828800" y="1309688"/>
            <a:ext cx="9144000" cy="0"/>
          </a:xfrm>
          <a:prstGeom prst="rect">
            <a:avLst/>
          </a:prstGeom>
          <a:noFill/>
          <a:ln w="9525">
            <a:noFill/>
            <a:miter lim="800000"/>
            <a:headEnd/>
            <a:tailEnd/>
          </a:ln>
        </p:spPr>
        <p:txBody>
          <a:bodyPr>
            <a:spAutoFit/>
          </a:bodyPr>
          <a:lstStyle/>
          <a:p>
            <a:endParaRPr lang="en-US"/>
          </a:p>
        </p:txBody>
      </p:sp>
      <p:pic>
        <p:nvPicPr>
          <p:cNvPr id="61446" name="Picture 7"/>
          <p:cNvPicPr>
            <a:picLocks noChangeAspect="1" noChangeArrowheads="1"/>
          </p:cNvPicPr>
          <p:nvPr/>
        </p:nvPicPr>
        <p:blipFill>
          <a:blip r:embed="rId2"/>
          <a:srcRect/>
          <a:stretch>
            <a:fillRect/>
          </a:stretch>
        </p:blipFill>
        <p:spPr bwMode="auto">
          <a:xfrm>
            <a:off x="685800" y="1524000"/>
            <a:ext cx="8229600" cy="4645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3200"/>
              <a:t>Normalization into 2NF and 3NF</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041645D3-FCDD-4035-88CD-39CE2E661191}" type="slidenum">
              <a:rPr lang="en-US" smtClean="0"/>
              <a:pPr/>
              <a:t>31</a:t>
            </a:fld>
            <a:endParaRPr lang="en-US"/>
          </a:p>
        </p:txBody>
      </p:sp>
      <p:sp>
        <p:nvSpPr>
          <p:cNvPr id="62469" name="Rectangle 6"/>
          <p:cNvSpPr>
            <a:spLocks noChangeArrowheads="1"/>
          </p:cNvSpPr>
          <p:nvPr/>
        </p:nvSpPr>
        <p:spPr bwMode="auto">
          <a:xfrm>
            <a:off x="1828800" y="1309688"/>
            <a:ext cx="9144000" cy="0"/>
          </a:xfrm>
          <a:prstGeom prst="rect">
            <a:avLst/>
          </a:prstGeom>
          <a:noFill/>
          <a:ln w="9525">
            <a:noFill/>
            <a:miter lim="800000"/>
            <a:headEnd/>
            <a:tailEnd/>
          </a:ln>
        </p:spPr>
        <p:txBody>
          <a:bodyPr>
            <a:spAutoFit/>
          </a:bodyPr>
          <a:lstStyle/>
          <a:p>
            <a:endParaRPr lang="en-US"/>
          </a:p>
        </p:txBody>
      </p:sp>
      <p:pic>
        <p:nvPicPr>
          <p:cNvPr id="62470" name="Picture 7"/>
          <p:cNvPicPr>
            <a:picLocks noChangeAspect="1" noChangeArrowheads="1"/>
          </p:cNvPicPr>
          <p:nvPr/>
        </p:nvPicPr>
        <p:blipFill>
          <a:blip r:embed="rId2"/>
          <a:srcRect/>
          <a:stretch>
            <a:fillRect/>
          </a:stretch>
        </p:blipFill>
        <p:spPr bwMode="auto">
          <a:xfrm>
            <a:off x="1143000" y="1734956"/>
            <a:ext cx="7531100" cy="457694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z="3200" b="1" dirty="0">
                <a:cs typeface="Times New Roman" pitchFamily="18" charset="0"/>
              </a:rPr>
              <a:t>Third Normal Form</a:t>
            </a:r>
            <a:r>
              <a:rPr lang="en-US" sz="3200" dirty="0"/>
              <a:t> (1)</a:t>
            </a:r>
          </a:p>
        </p:txBody>
      </p:sp>
      <p:sp>
        <p:nvSpPr>
          <p:cNvPr id="63492" name="Rectangle 3"/>
          <p:cNvSpPr>
            <a:spLocks noGrp="1" noChangeArrowheads="1"/>
          </p:cNvSpPr>
          <p:nvPr>
            <p:ph idx="1"/>
          </p:nvPr>
        </p:nvSpPr>
        <p:spPr/>
        <p:txBody>
          <a:bodyPr>
            <a:normAutofit fontScale="85000" lnSpcReduction="10000"/>
          </a:bodyPr>
          <a:lstStyle/>
          <a:p>
            <a:pPr>
              <a:buFont typeface="Wingdings" pitchFamily="2" charset="2"/>
              <a:buNone/>
            </a:pPr>
            <a:r>
              <a:rPr lang="en-US" sz="2800" u="sng">
                <a:cs typeface="Times New Roman" pitchFamily="18" charset="0"/>
              </a:rPr>
              <a:t>Definition:</a:t>
            </a:r>
            <a:endParaRPr lang="en-US" sz="2800">
              <a:cs typeface="Times New Roman" pitchFamily="18" charset="0"/>
            </a:endParaRPr>
          </a:p>
          <a:p>
            <a:r>
              <a:rPr lang="en-US" sz="2800" b="1">
                <a:cs typeface="Times New Roman" pitchFamily="18" charset="0"/>
              </a:rPr>
              <a:t>Transitive functional dependency</a:t>
            </a:r>
            <a:r>
              <a:rPr lang="en-US" sz="2800">
                <a:cs typeface="Times New Roman" pitchFamily="18" charset="0"/>
              </a:rPr>
              <a:t> - </a:t>
            </a:r>
            <a:r>
              <a:rPr lang="en-US" sz="2400">
                <a:cs typeface="Times New Roman" pitchFamily="18" charset="0"/>
              </a:rPr>
              <a:t>a FD  X </a:t>
            </a:r>
            <a:r>
              <a:rPr lang="en-US" sz="2400">
                <a:latin typeface="BostonII" charset="0"/>
                <a:cs typeface="Times New Roman" pitchFamily="18" charset="0"/>
              </a:rPr>
              <a:t>-&gt; </a:t>
            </a:r>
            <a:r>
              <a:rPr lang="en-US" sz="2400">
                <a:cs typeface="Times New Roman" pitchFamily="18" charset="0"/>
              </a:rPr>
              <a:t>Z that can be derived from two FDs   X </a:t>
            </a:r>
            <a:r>
              <a:rPr lang="en-US" sz="2400">
                <a:latin typeface="BostonII" charset="0"/>
                <a:cs typeface="Times New Roman" pitchFamily="18" charset="0"/>
              </a:rPr>
              <a:t>-&gt; </a:t>
            </a:r>
            <a:r>
              <a:rPr lang="en-US" sz="2400">
                <a:cs typeface="Times New Roman" pitchFamily="18" charset="0"/>
              </a:rPr>
              <a:t>Y and Y </a:t>
            </a:r>
            <a:r>
              <a:rPr lang="en-US" sz="2400">
                <a:latin typeface="BostonII" charset="0"/>
                <a:cs typeface="Times New Roman" pitchFamily="18" charset="0"/>
              </a:rPr>
              <a:t>-&gt; </a:t>
            </a:r>
            <a:r>
              <a:rPr lang="en-US" sz="2400">
                <a:cs typeface="Times New Roman" pitchFamily="18" charset="0"/>
              </a:rPr>
              <a:t>Z</a:t>
            </a:r>
            <a:r>
              <a:rPr lang="en-US" sz="2800">
                <a:cs typeface="Times New Roman" pitchFamily="18" charset="0"/>
              </a:rPr>
              <a:t> </a:t>
            </a:r>
          </a:p>
          <a:p>
            <a:pPr>
              <a:buFont typeface="Wingdings" pitchFamily="2" charset="2"/>
              <a:buNone/>
            </a:pPr>
            <a:r>
              <a:rPr lang="en-US" sz="2800">
                <a:cs typeface="Times New Roman" pitchFamily="18" charset="0"/>
              </a:rPr>
              <a:t>	</a:t>
            </a:r>
            <a:r>
              <a:rPr lang="en-US" sz="2400" u="sng">
                <a:cs typeface="Times New Roman" pitchFamily="18" charset="0"/>
              </a:rPr>
              <a:t>Examples:</a:t>
            </a:r>
          </a:p>
          <a:p>
            <a:pPr>
              <a:buFont typeface="Wingdings" pitchFamily="2" charset="2"/>
              <a:buNone/>
            </a:pPr>
            <a:r>
              <a:rPr lang="en-US" sz="2800">
                <a:cs typeface="Times New Roman" pitchFamily="18" charset="0"/>
              </a:rPr>
              <a:t>	- </a:t>
            </a:r>
            <a:r>
              <a:rPr lang="en-US" sz="2400">
                <a:cs typeface="Times New Roman" pitchFamily="18" charset="0"/>
              </a:rPr>
              <a:t>SSN </a:t>
            </a:r>
            <a:r>
              <a:rPr lang="en-US" sz="2400">
                <a:latin typeface="BostonII" charset="0"/>
                <a:cs typeface="Times New Roman" pitchFamily="18" charset="0"/>
              </a:rPr>
              <a:t>-&gt; </a:t>
            </a:r>
            <a:r>
              <a:rPr lang="en-US" sz="2400">
                <a:cs typeface="Times New Roman" pitchFamily="18" charset="0"/>
              </a:rPr>
              <a:t>DMGRSSN is a </a:t>
            </a:r>
            <a:r>
              <a:rPr lang="en-US" sz="2400" i="1">
                <a:cs typeface="Times New Roman" pitchFamily="18" charset="0"/>
              </a:rPr>
              <a:t>transitive</a:t>
            </a:r>
            <a:r>
              <a:rPr lang="en-US" sz="2400">
                <a:cs typeface="Times New Roman" pitchFamily="18" charset="0"/>
              </a:rPr>
              <a:t> FD since</a:t>
            </a:r>
          </a:p>
          <a:p>
            <a:pPr>
              <a:buFont typeface="Wingdings" pitchFamily="2" charset="2"/>
              <a:buNone/>
            </a:pPr>
            <a:r>
              <a:rPr lang="en-US" sz="2400">
                <a:cs typeface="Times New Roman" pitchFamily="18" charset="0"/>
              </a:rPr>
              <a:t>	SSN </a:t>
            </a:r>
            <a:r>
              <a:rPr lang="en-US" sz="2400">
                <a:latin typeface="BostonII" charset="0"/>
                <a:cs typeface="Times New Roman" pitchFamily="18" charset="0"/>
              </a:rPr>
              <a:t>-&gt; </a:t>
            </a:r>
            <a:r>
              <a:rPr lang="en-US" sz="2400">
                <a:cs typeface="Times New Roman" pitchFamily="18" charset="0"/>
              </a:rPr>
              <a:t>DNUMBER and DNUMBER </a:t>
            </a:r>
            <a:r>
              <a:rPr lang="en-US" sz="2400">
                <a:latin typeface="BostonII" charset="0"/>
                <a:cs typeface="Times New Roman" pitchFamily="18" charset="0"/>
              </a:rPr>
              <a:t>-&gt; </a:t>
            </a:r>
            <a:r>
              <a:rPr lang="en-US" sz="2400">
                <a:cs typeface="Times New Roman" pitchFamily="18" charset="0"/>
              </a:rPr>
              <a:t>DMGRSSN hold </a:t>
            </a:r>
          </a:p>
          <a:p>
            <a:pPr>
              <a:buFont typeface="Wingdings" pitchFamily="2" charset="2"/>
              <a:buNone/>
            </a:pPr>
            <a:r>
              <a:rPr lang="en-US" sz="2400">
                <a:cs typeface="Times New Roman" pitchFamily="18" charset="0"/>
              </a:rPr>
              <a:t>	- SSN </a:t>
            </a:r>
            <a:r>
              <a:rPr lang="en-US" sz="2400">
                <a:latin typeface="BostonII" charset="0"/>
                <a:cs typeface="Times New Roman" pitchFamily="18" charset="0"/>
              </a:rPr>
              <a:t>-&gt; </a:t>
            </a:r>
            <a:r>
              <a:rPr lang="en-US" sz="2400">
                <a:cs typeface="Times New Roman" pitchFamily="18" charset="0"/>
              </a:rPr>
              <a:t>ENAME is </a:t>
            </a:r>
            <a:r>
              <a:rPr lang="en-US" sz="2400" i="1">
                <a:cs typeface="Times New Roman" pitchFamily="18" charset="0"/>
              </a:rPr>
              <a:t>non-transitive </a:t>
            </a:r>
            <a:r>
              <a:rPr lang="en-US" sz="2400">
                <a:cs typeface="Times New Roman" pitchFamily="18" charset="0"/>
              </a:rPr>
              <a:t> since there is no set of attributes X where SSN </a:t>
            </a:r>
            <a:r>
              <a:rPr lang="en-US" sz="2400">
                <a:latin typeface="BostonII" charset="0"/>
                <a:cs typeface="Times New Roman" pitchFamily="18" charset="0"/>
              </a:rPr>
              <a:t>-&gt; </a:t>
            </a:r>
            <a:r>
              <a:rPr lang="en-US" sz="2400">
                <a:cs typeface="Times New Roman" pitchFamily="18" charset="0"/>
              </a:rPr>
              <a:t>X and X </a:t>
            </a:r>
            <a:r>
              <a:rPr lang="en-US" sz="2400">
                <a:latin typeface="BostonII" charset="0"/>
                <a:cs typeface="Times New Roman" pitchFamily="18" charset="0"/>
              </a:rPr>
              <a:t>-&gt; </a:t>
            </a:r>
            <a:r>
              <a:rPr lang="en-US" sz="2400">
                <a:cs typeface="Times New Roman" pitchFamily="18" charset="0"/>
              </a:rPr>
              <a:t>ENAME</a:t>
            </a:r>
            <a:r>
              <a:rPr lang="en-US" sz="240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b="1">
                <a:cs typeface="Times New Roman" pitchFamily="18" charset="0"/>
              </a:rPr>
              <a:t>Third Normal Form</a:t>
            </a:r>
            <a:r>
              <a:rPr lang="en-US" sz="3200"/>
              <a:t> (2)</a:t>
            </a:r>
          </a:p>
        </p:txBody>
      </p:sp>
      <p:sp>
        <p:nvSpPr>
          <p:cNvPr id="64516" name="Rectangle 3"/>
          <p:cNvSpPr>
            <a:spLocks noGrp="1" noChangeArrowheads="1"/>
          </p:cNvSpPr>
          <p:nvPr>
            <p:ph idx="1"/>
          </p:nvPr>
        </p:nvSpPr>
        <p:spPr/>
        <p:txBody>
          <a:bodyPr>
            <a:normAutofit fontScale="70000" lnSpcReduction="20000"/>
          </a:bodyPr>
          <a:lstStyle/>
          <a:p>
            <a:pPr algn="just">
              <a:lnSpc>
                <a:spcPct val="90000"/>
              </a:lnSpc>
            </a:pPr>
            <a:r>
              <a:rPr lang="en-US" sz="2800" dirty="0">
                <a:cs typeface="Times New Roman" pitchFamily="18" charset="0"/>
              </a:rPr>
              <a:t>3NF Definition</a:t>
            </a:r>
          </a:p>
          <a:p>
            <a:pPr lvl="1" algn="just">
              <a:lnSpc>
                <a:spcPct val="90000"/>
              </a:lnSpc>
            </a:pPr>
            <a:r>
              <a:rPr lang="en-US" sz="2500" b="1" dirty="0">
                <a:solidFill>
                  <a:srgbClr val="FF0000"/>
                </a:solidFill>
                <a:cs typeface="Times New Roman" pitchFamily="18" charset="0"/>
              </a:rPr>
              <a:t>A relation schema R is in third normal form (3NF) if it satisfies 2NF </a:t>
            </a:r>
            <a:r>
              <a:rPr lang="en-US" sz="2500" b="1" i="1" dirty="0">
                <a:solidFill>
                  <a:srgbClr val="FF0000"/>
                </a:solidFill>
                <a:cs typeface="Times New Roman" pitchFamily="18" charset="0"/>
              </a:rPr>
              <a:t>and</a:t>
            </a:r>
            <a:r>
              <a:rPr lang="en-US" sz="2500" b="1" dirty="0">
                <a:solidFill>
                  <a:srgbClr val="FF0000"/>
                </a:solidFill>
                <a:cs typeface="Times New Roman" pitchFamily="18" charset="0"/>
              </a:rPr>
              <a:t>  no non-prime attribute of R is transitively dependent on the primary key</a:t>
            </a:r>
          </a:p>
          <a:p>
            <a:pPr algn="just">
              <a:lnSpc>
                <a:spcPct val="90000"/>
              </a:lnSpc>
            </a:pPr>
            <a:endParaRPr lang="en-US" sz="2800" dirty="0">
              <a:solidFill>
                <a:srgbClr val="FF0000"/>
              </a:solidFill>
              <a:cs typeface="Times New Roman" pitchFamily="18" charset="0"/>
            </a:endParaRPr>
          </a:p>
          <a:p>
            <a:pPr algn="just">
              <a:lnSpc>
                <a:spcPct val="90000"/>
              </a:lnSpc>
            </a:pPr>
            <a:r>
              <a:rPr lang="en-US" sz="2800" dirty="0">
                <a:cs typeface="Times New Roman" pitchFamily="18" charset="0"/>
              </a:rPr>
              <a:t>R can be decomposed into 3NF relations via the process of 3NF normalization</a:t>
            </a:r>
            <a:r>
              <a:rPr lang="en-US" sz="2800" dirty="0"/>
              <a:t> </a:t>
            </a:r>
          </a:p>
          <a:p>
            <a:pPr algn="just">
              <a:lnSpc>
                <a:spcPct val="90000"/>
              </a:lnSpc>
              <a:buFont typeface="Wingdings" pitchFamily="2" charset="2"/>
              <a:buNone/>
            </a:pPr>
            <a:r>
              <a:rPr lang="en-US" sz="2000" b="1" dirty="0">
                <a:cs typeface="Times New Roman" pitchFamily="18" charset="0"/>
              </a:rPr>
              <a:t>NOTE:</a:t>
            </a:r>
            <a:endParaRPr lang="en-US" sz="2000" dirty="0">
              <a:cs typeface="Times New Roman" pitchFamily="18" charset="0"/>
            </a:endParaRPr>
          </a:p>
          <a:p>
            <a:pPr algn="just">
              <a:lnSpc>
                <a:spcPct val="90000"/>
              </a:lnSpc>
              <a:buFont typeface="Wingdings" pitchFamily="2" charset="2"/>
              <a:buNone/>
            </a:pPr>
            <a:r>
              <a:rPr lang="en-US" sz="2000" dirty="0">
                <a:cs typeface="Times New Roman" pitchFamily="18" charset="0"/>
              </a:rPr>
              <a:t>	In</a:t>
            </a:r>
            <a:r>
              <a:rPr lang="en-US" sz="2000" b="1" dirty="0">
                <a:cs typeface="Times New Roman" pitchFamily="18" charset="0"/>
              </a:rPr>
              <a:t> </a:t>
            </a:r>
            <a:r>
              <a:rPr lang="en-US" sz="2000" dirty="0">
                <a:cs typeface="Times New Roman" pitchFamily="18" charset="0"/>
              </a:rPr>
              <a:t>X </a:t>
            </a:r>
            <a:r>
              <a:rPr lang="en-US" sz="2000" dirty="0">
                <a:latin typeface="BostonII" charset="0"/>
                <a:cs typeface="Times New Roman" pitchFamily="18" charset="0"/>
              </a:rPr>
              <a:t>-&gt; </a:t>
            </a:r>
            <a:r>
              <a:rPr lang="en-US" sz="2000" dirty="0">
                <a:cs typeface="Times New Roman" pitchFamily="18" charset="0"/>
              </a:rPr>
              <a:t>Y and Y </a:t>
            </a:r>
            <a:r>
              <a:rPr lang="en-US" sz="2000" dirty="0">
                <a:latin typeface="BostonII" charset="0"/>
                <a:cs typeface="Times New Roman" pitchFamily="18" charset="0"/>
              </a:rPr>
              <a:t>-&gt; </a:t>
            </a:r>
            <a:r>
              <a:rPr lang="en-US" sz="2000" dirty="0">
                <a:cs typeface="Times New Roman" pitchFamily="18" charset="0"/>
              </a:rPr>
              <a:t>Z, with X as the primary key, we consider this a problem only if Y is </a:t>
            </a:r>
            <a:r>
              <a:rPr lang="en-US" sz="2000" u="sng" dirty="0">
                <a:cs typeface="Times New Roman" pitchFamily="18" charset="0"/>
              </a:rPr>
              <a:t>not</a:t>
            </a:r>
            <a:r>
              <a:rPr lang="en-US" sz="2000" dirty="0">
                <a:cs typeface="Times New Roman" pitchFamily="18" charset="0"/>
              </a:rPr>
              <a:t> a candidate key. When Y is a candidate key, there is no problem with the transitive dependency .</a:t>
            </a:r>
          </a:p>
          <a:p>
            <a:pPr algn="just">
              <a:lnSpc>
                <a:spcPct val="90000"/>
              </a:lnSpc>
              <a:buFont typeface="Wingdings" pitchFamily="2" charset="2"/>
              <a:buNone/>
            </a:pPr>
            <a:r>
              <a:rPr lang="en-US" sz="2000" dirty="0">
                <a:cs typeface="Times New Roman" pitchFamily="18" charset="0"/>
              </a:rPr>
              <a:t>	E.g., Consider EMP (SSN, </a:t>
            </a:r>
            <a:r>
              <a:rPr lang="en-US" sz="2000" dirty="0" err="1">
                <a:cs typeface="Times New Roman" pitchFamily="18" charset="0"/>
              </a:rPr>
              <a:t>Emp</a:t>
            </a:r>
            <a:r>
              <a:rPr lang="en-US" sz="2000" dirty="0">
                <a:cs typeface="Times New Roman" pitchFamily="18" charset="0"/>
              </a:rPr>
              <a:t>#, Salary ). </a:t>
            </a:r>
          </a:p>
          <a:p>
            <a:pPr algn="just">
              <a:lnSpc>
                <a:spcPct val="90000"/>
              </a:lnSpc>
              <a:buFont typeface="Wingdings" pitchFamily="2" charset="2"/>
              <a:buNone/>
            </a:pPr>
            <a:r>
              <a:rPr lang="en-US" sz="2000" dirty="0">
                <a:cs typeface="Times New Roman" pitchFamily="18" charset="0"/>
              </a:rPr>
              <a:t>	Here, SSN </a:t>
            </a:r>
            <a:r>
              <a:rPr lang="en-US" sz="2000" dirty="0">
                <a:latin typeface="BostonII" charset="0"/>
                <a:cs typeface="Times New Roman" pitchFamily="18" charset="0"/>
              </a:rPr>
              <a:t>-&gt; </a:t>
            </a:r>
            <a:r>
              <a:rPr lang="en-US" sz="2000" dirty="0" err="1">
                <a:cs typeface="Times New Roman" pitchFamily="18" charset="0"/>
              </a:rPr>
              <a:t>Emp</a:t>
            </a:r>
            <a:r>
              <a:rPr lang="en-US" sz="2000" dirty="0">
                <a:cs typeface="Times New Roman" pitchFamily="18" charset="0"/>
              </a:rPr>
              <a:t># </a:t>
            </a:r>
            <a:r>
              <a:rPr lang="en-US" sz="2000" dirty="0">
                <a:latin typeface="BostonII" charset="0"/>
                <a:cs typeface="Times New Roman" pitchFamily="18" charset="0"/>
              </a:rPr>
              <a:t>-&gt; </a:t>
            </a:r>
            <a:r>
              <a:rPr lang="en-US" sz="2000" dirty="0">
                <a:cs typeface="Times New Roman" pitchFamily="18" charset="0"/>
              </a:rPr>
              <a:t>Salary and </a:t>
            </a:r>
            <a:r>
              <a:rPr lang="en-US" sz="2000" dirty="0" err="1">
                <a:cs typeface="Times New Roman" pitchFamily="18" charset="0"/>
              </a:rPr>
              <a:t>Emp</a:t>
            </a:r>
            <a:r>
              <a:rPr lang="en-US" sz="2000" dirty="0">
                <a:cs typeface="Times New Roman" pitchFamily="18" charset="0"/>
              </a:rPr>
              <a:t># is a candidate key.</a:t>
            </a:r>
            <a:r>
              <a:rPr lang="en-US" sz="2000" dirty="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fontScale="90000"/>
          </a:bodyPr>
          <a:lstStyle/>
          <a:p>
            <a:pPr fontAlgn="auto">
              <a:spcAft>
                <a:spcPts val="0"/>
              </a:spcAft>
              <a:defRPr/>
            </a:pPr>
            <a:r>
              <a:rPr lang="en-US" sz="3200" b="1" dirty="0">
                <a:cs typeface="Times New Roman" pitchFamily="18" charset="0"/>
              </a:rPr>
              <a:t>General Normal Form Definitions (For </a:t>
            </a:r>
            <a:r>
              <a:rPr lang="en-US" sz="3200" b="1" u="sng" dirty="0">
                <a:cs typeface="Times New Roman" pitchFamily="18" charset="0"/>
              </a:rPr>
              <a:t>Multiple</a:t>
            </a:r>
            <a:r>
              <a:rPr lang="en-US" sz="3200" b="1" dirty="0">
                <a:cs typeface="Times New Roman" pitchFamily="18" charset="0"/>
              </a:rPr>
              <a:t> Keys)</a:t>
            </a:r>
            <a:r>
              <a:rPr lang="en-US" dirty="0"/>
              <a:t> (1)</a:t>
            </a:r>
          </a:p>
        </p:txBody>
      </p:sp>
      <p:sp>
        <p:nvSpPr>
          <p:cNvPr id="65540" name="Rectangle 3"/>
          <p:cNvSpPr>
            <a:spLocks noGrp="1" noChangeArrowheads="1"/>
          </p:cNvSpPr>
          <p:nvPr>
            <p:ph idx="1"/>
          </p:nvPr>
        </p:nvSpPr>
        <p:spPr/>
        <p:txBody>
          <a:bodyPr>
            <a:normAutofit fontScale="92500" lnSpcReduction="20000"/>
          </a:bodyPr>
          <a:lstStyle/>
          <a:p>
            <a:pPr algn="just"/>
            <a:r>
              <a:rPr lang="en-US" sz="2800" dirty="0">
                <a:cs typeface="Times New Roman" pitchFamily="18" charset="0"/>
              </a:rPr>
              <a:t>The above definitions consider the primary key only</a:t>
            </a:r>
          </a:p>
          <a:p>
            <a:pPr algn="just"/>
            <a:r>
              <a:rPr lang="en-US" sz="2800" dirty="0">
                <a:cs typeface="Times New Roman" pitchFamily="18" charset="0"/>
              </a:rPr>
              <a:t>The following more general definitions take into account relations with multiple candidate keys</a:t>
            </a:r>
          </a:p>
          <a:p>
            <a:pPr algn="just"/>
            <a:r>
              <a:rPr lang="en-US" sz="2800" b="1" dirty="0">
                <a:cs typeface="Times New Roman" pitchFamily="18" charset="0"/>
              </a:rPr>
              <a:t>A relation schema R is in second normal form (2NF) if every non-prime attribute A in R is fully functionally dependent on </a:t>
            </a:r>
            <a:r>
              <a:rPr lang="en-US" sz="2800" b="1" i="1" dirty="0">
                <a:cs typeface="Times New Roman" pitchFamily="18" charset="0"/>
              </a:rPr>
              <a:t>every key</a:t>
            </a:r>
            <a:r>
              <a:rPr lang="en-US" sz="2800" b="1" dirty="0">
                <a:cs typeface="Times New Roman" pitchFamily="18" charset="0"/>
              </a:rPr>
              <a:t>  of R</a:t>
            </a:r>
            <a:r>
              <a:rPr lang="en-US" sz="2800" b="1" dirty="0"/>
              <a:t> </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3200" b="1">
                <a:cs typeface="Times New Roman" pitchFamily="18" charset="0"/>
              </a:rPr>
              <a:t>General Normal Form Definitions (2)</a:t>
            </a:r>
          </a:p>
        </p:txBody>
      </p:sp>
      <p:sp>
        <p:nvSpPr>
          <p:cNvPr id="66564" name="Rectangle 3"/>
          <p:cNvSpPr>
            <a:spLocks noGrp="1" noChangeArrowheads="1"/>
          </p:cNvSpPr>
          <p:nvPr>
            <p:ph idx="1"/>
          </p:nvPr>
        </p:nvSpPr>
        <p:spPr/>
        <p:txBody>
          <a:bodyPr>
            <a:normAutofit/>
          </a:bodyPr>
          <a:lstStyle/>
          <a:p>
            <a:pPr algn="just">
              <a:lnSpc>
                <a:spcPct val="90000"/>
              </a:lnSpc>
              <a:buFont typeface="Wingdings" pitchFamily="2" charset="2"/>
              <a:buNone/>
            </a:pPr>
            <a:r>
              <a:rPr lang="en-US" sz="2800" u="sng" dirty="0">
                <a:cs typeface="Times New Roman" pitchFamily="18" charset="0"/>
              </a:rPr>
              <a:t>Definition:</a:t>
            </a:r>
            <a:endParaRPr lang="en-US" sz="2800" dirty="0">
              <a:cs typeface="Times New Roman" pitchFamily="18" charset="0"/>
            </a:endParaRPr>
          </a:p>
          <a:p>
            <a:pPr algn="just">
              <a:lnSpc>
                <a:spcPct val="90000"/>
              </a:lnSpc>
            </a:pPr>
            <a:r>
              <a:rPr lang="en-US" sz="2800" b="1" dirty="0">
                <a:cs typeface="Times New Roman" pitchFamily="18" charset="0"/>
              </a:rPr>
              <a:t>A relation schema R is in third normal form (3NF) if whenever a FD X </a:t>
            </a:r>
            <a:r>
              <a:rPr lang="en-US" sz="2800" b="1" dirty="0">
                <a:latin typeface="BostonII" charset="0"/>
                <a:cs typeface="Times New Roman" pitchFamily="18" charset="0"/>
              </a:rPr>
              <a:t>-&gt; </a:t>
            </a:r>
            <a:r>
              <a:rPr lang="en-US" sz="2800" b="1" dirty="0">
                <a:cs typeface="Times New Roman" pitchFamily="18" charset="0"/>
              </a:rPr>
              <a:t>A holds in R, then either: </a:t>
            </a:r>
          </a:p>
          <a:p>
            <a:pPr algn="just">
              <a:lnSpc>
                <a:spcPct val="90000"/>
              </a:lnSpc>
              <a:buFont typeface="Wingdings" pitchFamily="2" charset="2"/>
              <a:buNone/>
            </a:pPr>
            <a:r>
              <a:rPr lang="en-US" sz="2800" b="1" dirty="0">
                <a:cs typeface="Times New Roman" pitchFamily="18" charset="0"/>
              </a:rPr>
              <a:t>		(a) X is a </a:t>
            </a:r>
            <a:r>
              <a:rPr lang="en-US" sz="2800" b="1" dirty="0" err="1">
                <a:cs typeface="Times New Roman" pitchFamily="18" charset="0"/>
              </a:rPr>
              <a:t>superkey</a:t>
            </a:r>
            <a:r>
              <a:rPr lang="en-US" sz="2800" b="1" dirty="0">
                <a:cs typeface="Times New Roman" pitchFamily="18" charset="0"/>
              </a:rPr>
              <a:t> of R, or </a:t>
            </a:r>
          </a:p>
          <a:p>
            <a:pPr algn="just">
              <a:lnSpc>
                <a:spcPct val="90000"/>
              </a:lnSpc>
              <a:buFont typeface="Wingdings" pitchFamily="2" charset="2"/>
              <a:buNone/>
            </a:pPr>
            <a:r>
              <a:rPr lang="en-US" sz="2800" b="1" dirty="0">
                <a:cs typeface="Times New Roman" pitchFamily="18" charset="0"/>
              </a:rPr>
              <a:t>		(b) A is a prime attribute of 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200" b="1" dirty="0">
                <a:cs typeface="Times New Roman" pitchFamily="18" charset="0"/>
              </a:rPr>
              <a:t>BCNF (Boyce-</a:t>
            </a:r>
            <a:r>
              <a:rPr lang="en-US" sz="3200" b="1" dirty="0" err="1">
                <a:cs typeface="Times New Roman" pitchFamily="18" charset="0"/>
              </a:rPr>
              <a:t>Codd</a:t>
            </a:r>
            <a:r>
              <a:rPr lang="en-US" sz="3200" b="1" dirty="0">
                <a:cs typeface="Times New Roman" pitchFamily="18" charset="0"/>
              </a:rPr>
              <a:t> Normal Form)</a:t>
            </a:r>
            <a:r>
              <a:rPr lang="en-US" dirty="0"/>
              <a:t> </a:t>
            </a:r>
          </a:p>
        </p:txBody>
      </p:sp>
      <p:sp>
        <p:nvSpPr>
          <p:cNvPr id="67588" name="Rectangle 3"/>
          <p:cNvSpPr>
            <a:spLocks noGrp="1" noChangeArrowheads="1"/>
          </p:cNvSpPr>
          <p:nvPr>
            <p:ph idx="1"/>
          </p:nvPr>
        </p:nvSpPr>
        <p:spPr/>
        <p:txBody>
          <a:bodyPr>
            <a:normAutofit fontScale="77500" lnSpcReduction="20000"/>
          </a:bodyPr>
          <a:lstStyle/>
          <a:p>
            <a:pPr algn="just"/>
            <a:r>
              <a:rPr lang="en-US" sz="2800" b="1" dirty="0">
                <a:cs typeface="Times New Roman" pitchFamily="18" charset="0"/>
              </a:rPr>
              <a:t>A relation schema R is in Boyce-Codd Normal Form (BCNF) if whenever a non-trivial FD X </a:t>
            </a:r>
            <a:r>
              <a:rPr lang="en-US" sz="2800" b="1" dirty="0">
                <a:latin typeface="BostonII" charset="0"/>
                <a:cs typeface="Times New Roman" pitchFamily="18" charset="0"/>
              </a:rPr>
              <a:t>-&gt; </a:t>
            </a:r>
            <a:r>
              <a:rPr lang="en-US" sz="2800" b="1" dirty="0">
                <a:cs typeface="Times New Roman" pitchFamily="18" charset="0"/>
              </a:rPr>
              <a:t>A holds in R, then X is a </a:t>
            </a:r>
            <a:r>
              <a:rPr lang="en-US" sz="2800" b="1" dirty="0" err="1">
                <a:cs typeface="Times New Roman" pitchFamily="18" charset="0"/>
              </a:rPr>
              <a:t>superkey</a:t>
            </a:r>
            <a:r>
              <a:rPr lang="en-US" sz="2800" b="1" dirty="0">
                <a:cs typeface="Times New Roman" pitchFamily="18" charset="0"/>
              </a:rPr>
              <a:t> of R</a:t>
            </a:r>
          </a:p>
          <a:p>
            <a:pPr algn="just"/>
            <a:r>
              <a:rPr lang="en-US" sz="2400" dirty="0">
                <a:cs typeface="Times New Roman" pitchFamily="18" charset="0"/>
              </a:rPr>
              <a:t>Each normal form is strictly stronger than the previous one</a:t>
            </a:r>
          </a:p>
          <a:p>
            <a:pPr lvl="1" algn="just"/>
            <a:r>
              <a:rPr lang="en-US" sz="2000" dirty="0">
                <a:cs typeface="Times New Roman" pitchFamily="18" charset="0"/>
              </a:rPr>
              <a:t>Every 2NF relation is in 1NF</a:t>
            </a:r>
          </a:p>
          <a:p>
            <a:pPr lvl="1" algn="just"/>
            <a:r>
              <a:rPr lang="en-US" sz="2000" dirty="0">
                <a:cs typeface="Times New Roman" pitchFamily="18" charset="0"/>
              </a:rPr>
              <a:t>Every 3NF relation is in 2NF</a:t>
            </a:r>
          </a:p>
          <a:p>
            <a:pPr lvl="1" algn="just"/>
            <a:r>
              <a:rPr lang="en-US" sz="2000" dirty="0">
                <a:cs typeface="Times New Roman" pitchFamily="18" charset="0"/>
              </a:rPr>
              <a:t>Every BCNF relation is in 3NF</a:t>
            </a:r>
          </a:p>
          <a:p>
            <a:pPr algn="just"/>
            <a:r>
              <a:rPr lang="en-US" sz="2400" dirty="0">
                <a:cs typeface="Times New Roman" pitchFamily="18" charset="0"/>
              </a:rPr>
              <a:t>There exist relations that are in 3NF but not in BCNF</a:t>
            </a:r>
          </a:p>
          <a:p>
            <a:pPr algn="just"/>
            <a:r>
              <a:rPr lang="en-US" sz="2400" dirty="0">
                <a:cs typeface="Times New Roman" pitchFamily="18" charset="0"/>
              </a:rPr>
              <a:t>The goal is to have each relation in BCNF (or 3NF)</a:t>
            </a:r>
            <a:r>
              <a:rPr lang="en-US" sz="2800" dirty="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a:bodyPr>
          <a:lstStyle/>
          <a:p>
            <a:pPr fontAlgn="auto">
              <a:spcAft>
                <a:spcPts val="0"/>
              </a:spcAft>
              <a:defRPr/>
            </a:pPr>
            <a:r>
              <a:rPr lang="en-US" sz="3200" dirty="0"/>
              <a:t>A relation TEACH that is in 3NF but not in BCNF</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041645D3-FCDD-4035-88CD-39CE2E661191}" type="slidenum">
              <a:rPr lang="en-US" smtClean="0"/>
              <a:pPr/>
              <a:t>37</a:t>
            </a:fld>
            <a:endParaRPr lang="en-US"/>
          </a:p>
        </p:txBody>
      </p:sp>
      <p:sp>
        <p:nvSpPr>
          <p:cNvPr id="69636" name="Rectangle 5"/>
          <p:cNvSpPr>
            <a:spLocks noChangeArrowheads="1"/>
          </p:cNvSpPr>
          <p:nvPr/>
        </p:nvSpPr>
        <p:spPr bwMode="auto">
          <a:xfrm>
            <a:off x="1828800" y="1309688"/>
            <a:ext cx="9144000" cy="0"/>
          </a:xfrm>
          <a:prstGeom prst="rect">
            <a:avLst/>
          </a:prstGeom>
          <a:noFill/>
          <a:ln w="9525">
            <a:noFill/>
            <a:miter lim="800000"/>
            <a:headEnd/>
            <a:tailEnd/>
          </a:ln>
        </p:spPr>
        <p:txBody>
          <a:bodyPr>
            <a:spAutoFit/>
          </a:bodyPr>
          <a:lstStyle/>
          <a:p>
            <a:endParaRPr lang="en-US"/>
          </a:p>
        </p:txBody>
      </p:sp>
      <p:pic>
        <p:nvPicPr>
          <p:cNvPr id="69637" name="Picture 4" descr="ch14_elmasri"/>
          <p:cNvPicPr>
            <a:picLocks noChangeAspect="1" noChangeArrowheads="1"/>
          </p:cNvPicPr>
          <p:nvPr/>
        </p:nvPicPr>
        <p:blipFill>
          <a:blip r:embed="rId2"/>
          <a:srcRect/>
          <a:stretch>
            <a:fillRect/>
          </a:stretch>
        </p:blipFill>
        <p:spPr bwMode="auto">
          <a:xfrm>
            <a:off x="1612900" y="1844675"/>
            <a:ext cx="6667500" cy="40100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3200"/>
              <a:t>Achieving the BCNF by Decomposition (1)</a:t>
            </a:r>
          </a:p>
        </p:txBody>
      </p:sp>
      <p:sp>
        <p:nvSpPr>
          <p:cNvPr id="70660" name="Rectangle 3"/>
          <p:cNvSpPr>
            <a:spLocks noGrp="1" noChangeArrowheads="1"/>
          </p:cNvSpPr>
          <p:nvPr>
            <p:ph idx="1"/>
          </p:nvPr>
        </p:nvSpPr>
        <p:spPr>
          <a:xfrm>
            <a:off x="685800" y="1981200"/>
            <a:ext cx="8153400" cy="4114800"/>
          </a:xfrm>
        </p:spPr>
        <p:txBody>
          <a:bodyPr>
            <a:normAutofit lnSpcReduction="10000"/>
          </a:bodyPr>
          <a:lstStyle/>
          <a:p>
            <a:r>
              <a:rPr lang="en-US" sz="2400" dirty="0">
                <a:solidFill>
                  <a:srgbClr val="000000"/>
                </a:solidFill>
                <a:cs typeface="Times New Roman" pitchFamily="18" charset="0"/>
              </a:rPr>
              <a:t>Two FDs exist in the relation TEACH:</a:t>
            </a:r>
          </a:p>
          <a:p>
            <a:pPr>
              <a:buFont typeface="Wingdings" pitchFamily="2" charset="2"/>
              <a:buNone/>
            </a:pPr>
            <a:r>
              <a:rPr lang="en-US" sz="2400" dirty="0">
                <a:solidFill>
                  <a:srgbClr val="000000"/>
                </a:solidFill>
                <a:cs typeface="Times New Roman" pitchFamily="18" charset="0"/>
              </a:rPr>
              <a:t>	fd1: { student, course} </a:t>
            </a:r>
            <a:r>
              <a:rPr lang="en-US" sz="2400" dirty="0">
                <a:solidFill>
                  <a:srgbClr val="000000"/>
                </a:solidFill>
                <a:cs typeface="Times New Roman" pitchFamily="18" charset="0"/>
                <a:sym typeface="Symbol" pitchFamily="18" charset="2"/>
              </a:rPr>
              <a:t>-&gt;</a:t>
            </a:r>
            <a:r>
              <a:rPr lang="en-US" sz="2400" dirty="0">
                <a:solidFill>
                  <a:srgbClr val="000000"/>
                </a:solidFill>
                <a:cs typeface="Times New Roman" pitchFamily="18" charset="0"/>
              </a:rPr>
              <a:t> instructor</a:t>
            </a:r>
          </a:p>
          <a:p>
            <a:pPr>
              <a:buFont typeface="Wingdings" pitchFamily="2" charset="2"/>
              <a:buNone/>
            </a:pPr>
            <a:r>
              <a:rPr lang="en-US" sz="2400" dirty="0">
                <a:cs typeface="Times New Roman" pitchFamily="18" charset="0"/>
              </a:rPr>
              <a:t>	fd2: instructor </a:t>
            </a:r>
            <a:r>
              <a:rPr lang="en-US" sz="2400" dirty="0">
                <a:cs typeface="Times New Roman" pitchFamily="18" charset="0"/>
                <a:sym typeface="Symbol" pitchFamily="18" charset="2"/>
              </a:rPr>
              <a:t> -&gt;</a:t>
            </a:r>
            <a:r>
              <a:rPr lang="en-US" sz="2400" baseline="30000" dirty="0">
                <a:cs typeface="Times New Roman" pitchFamily="18" charset="0"/>
              </a:rPr>
              <a:t> </a:t>
            </a:r>
            <a:r>
              <a:rPr lang="en-US" sz="2400" dirty="0">
                <a:cs typeface="Times New Roman" pitchFamily="18" charset="0"/>
              </a:rPr>
              <a:t>course</a:t>
            </a:r>
            <a:r>
              <a:rPr lang="en-US" sz="2400" dirty="0"/>
              <a:t> </a:t>
            </a:r>
            <a:endParaRPr lang="en-US" sz="2400" dirty="0">
              <a:solidFill>
                <a:srgbClr val="000000"/>
              </a:solidFill>
              <a:cs typeface="Times New Roman" pitchFamily="18" charset="0"/>
            </a:endParaRPr>
          </a:p>
          <a:p>
            <a:r>
              <a:rPr lang="en-US" sz="2400" dirty="0">
                <a:cs typeface="Times New Roman" pitchFamily="18" charset="0"/>
              </a:rPr>
              <a:t>{student, course} is a candidate key for this relation and that the dependencies. Here this relation is in 3NF </a:t>
            </a:r>
            <a:r>
              <a:rPr lang="en-US" sz="2400" u="sng" dirty="0">
                <a:cs typeface="Times New Roman" pitchFamily="18" charset="0"/>
              </a:rPr>
              <a:t>but not in</a:t>
            </a:r>
            <a:r>
              <a:rPr lang="en-US" sz="2400" dirty="0">
                <a:cs typeface="Times New Roman" pitchFamily="18" charset="0"/>
              </a:rPr>
              <a:t> BCNF </a:t>
            </a:r>
          </a:p>
          <a:p>
            <a:r>
              <a:rPr lang="en-US" sz="2400" dirty="0">
                <a:cs typeface="Times New Roman" pitchFamily="18" charset="0"/>
              </a:rPr>
              <a:t>A relation </a:t>
            </a:r>
            <a:r>
              <a:rPr lang="en-US" sz="2400" b="1" dirty="0">
                <a:cs typeface="Times New Roman" pitchFamily="18" charset="0"/>
              </a:rPr>
              <a:t>NOT</a:t>
            </a:r>
            <a:r>
              <a:rPr lang="en-US" sz="2400" dirty="0">
                <a:cs typeface="Times New Roman" pitchFamily="18" charset="0"/>
              </a:rPr>
              <a:t> in BCNF should be decomposed so as to meet this property, while possibly forgoing the preservation of all functional dependencies in the decomposed relations. </a:t>
            </a:r>
          </a:p>
          <a:p>
            <a:pPr>
              <a:buFont typeface="Wingdings" pitchFamily="2" charset="2"/>
              <a:buNone/>
            </a:pPr>
            <a:endParaRPr lang="en-US" sz="2800" dirty="0">
              <a:cs typeface="Times New Roman" pitchFamily="18" charset="0"/>
            </a:endParaRP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200"/>
              <a:t>Achieving the BCNF by Decomposition (2)</a:t>
            </a:r>
          </a:p>
        </p:txBody>
      </p:sp>
      <p:sp>
        <p:nvSpPr>
          <p:cNvPr id="71684" name="Rectangle 3"/>
          <p:cNvSpPr>
            <a:spLocks noGrp="1" noChangeArrowheads="1"/>
          </p:cNvSpPr>
          <p:nvPr>
            <p:ph idx="1"/>
          </p:nvPr>
        </p:nvSpPr>
        <p:spPr>
          <a:xfrm>
            <a:off x="685800" y="1981200"/>
            <a:ext cx="8191500" cy="4114800"/>
          </a:xfrm>
        </p:spPr>
        <p:txBody>
          <a:bodyPr>
            <a:normAutofit fontScale="92500" lnSpcReduction="20000"/>
          </a:bodyPr>
          <a:lstStyle/>
          <a:p>
            <a:pPr marL="609600" indent="-609600"/>
            <a:r>
              <a:rPr lang="en-US" sz="1800"/>
              <a:t>Three possible decompositions for relation TEACH</a:t>
            </a:r>
          </a:p>
          <a:p>
            <a:pPr marL="990600" lvl="1" indent="-533400">
              <a:buFont typeface="Wingdings" pitchFamily="2" charset="2"/>
              <a:buAutoNum type="arabicPeriod"/>
            </a:pPr>
            <a:r>
              <a:rPr lang="en-US" sz="1800">
                <a:solidFill>
                  <a:srgbClr val="000000"/>
                </a:solidFill>
                <a:cs typeface="Times New Roman" pitchFamily="18" charset="0"/>
              </a:rPr>
              <a:t>{</a:t>
            </a:r>
            <a:r>
              <a:rPr lang="en-US" sz="1800" u="sng">
                <a:solidFill>
                  <a:srgbClr val="000000"/>
                </a:solidFill>
                <a:cs typeface="Times New Roman" pitchFamily="18" charset="0"/>
              </a:rPr>
              <a:t>student, instructor</a:t>
            </a:r>
            <a:r>
              <a:rPr lang="en-US" sz="1800">
                <a:solidFill>
                  <a:srgbClr val="000000"/>
                </a:solidFill>
                <a:cs typeface="Times New Roman" pitchFamily="18" charset="0"/>
              </a:rPr>
              <a:t>} and {</a:t>
            </a:r>
            <a:r>
              <a:rPr lang="en-US" sz="1800" u="sng">
                <a:solidFill>
                  <a:srgbClr val="000000"/>
                </a:solidFill>
                <a:cs typeface="Times New Roman" pitchFamily="18" charset="0"/>
              </a:rPr>
              <a:t>student, course</a:t>
            </a:r>
            <a:r>
              <a:rPr lang="en-US" sz="1800">
                <a:solidFill>
                  <a:srgbClr val="000000"/>
                </a:solidFill>
                <a:cs typeface="Times New Roman" pitchFamily="18" charset="0"/>
              </a:rPr>
              <a:t>}</a:t>
            </a:r>
          </a:p>
          <a:p>
            <a:pPr marL="990600" lvl="1" indent="-533400">
              <a:buFont typeface="Wingdings" pitchFamily="2" charset="2"/>
              <a:buAutoNum type="arabicPeriod"/>
            </a:pPr>
            <a:r>
              <a:rPr lang="en-US" sz="1800">
                <a:solidFill>
                  <a:srgbClr val="000000"/>
                </a:solidFill>
                <a:cs typeface="Times New Roman" pitchFamily="18" charset="0"/>
              </a:rPr>
              <a:t>{course, </a:t>
            </a:r>
            <a:r>
              <a:rPr lang="en-US" sz="1800" u="sng">
                <a:solidFill>
                  <a:srgbClr val="000000"/>
                </a:solidFill>
                <a:cs typeface="Times New Roman" pitchFamily="18" charset="0"/>
              </a:rPr>
              <a:t>instructor</a:t>
            </a:r>
            <a:r>
              <a:rPr lang="en-US" sz="1800">
                <a:solidFill>
                  <a:srgbClr val="000000"/>
                </a:solidFill>
                <a:cs typeface="Times New Roman" pitchFamily="18" charset="0"/>
              </a:rPr>
              <a:t> } and {</a:t>
            </a:r>
            <a:r>
              <a:rPr lang="en-US" sz="1800" u="sng">
                <a:solidFill>
                  <a:srgbClr val="000000"/>
                </a:solidFill>
                <a:cs typeface="Times New Roman" pitchFamily="18" charset="0"/>
              </a:rPr>
              <a:t>course, student</a:t>
            </a:r>
            <a:r>
              <a:rPr lang="en-US" sz="1800">
                <a:solidFill>
                  <a:srgbClr val="000000"/>
                </a:solidFill>
                <a:cs typeface="Times New Roman" pitchFamily="18" charset="0"/>
              </a:rPr>
              <a:t>}</a:t>
            </a:r>
          </a:p>
          <a:p>
            <a:pPr marL="990600" lvl="1" indent="-533400">
              <a:buFont typeface="Wingdings" pitchFamily="2" charset="2"/>
              <a:buAutoNum type="arabicPeriod"/>
            </a:pPr>
            <a:r>
              <a:rPr lang="en-US" sz="1800">
                <a:cs typeface="Times New Roman" pitchFamily="18" charset="0"/>
              </a:rPr>
              <a:t>{</a:t>
            </a:r>
            <a:r>
              <a:rPr lang="en-US" sz="1800" u="sng">
                <a:cs typeface="Times New Roman" pitchFamily="18" charset="0"/>
              </a:rPr>
              <a:t>instructor</a:t>
            </a:r>
            <a:r>
              <a:rPr lang="en-US" sz="1800">
                <a:cs typeface="Times New Roman" pitchFamily="18" charset="0"/>
              </a:rPr>
              <a:t>, course } and {</a:t>
            </a:r>
            <a:r>
              <a:rPr lang="en-US" sz="1800" u="sng">
                <a:cs typeface="Times New Roman" pitchFamily="18" charset="0"/>
              </a:rPr>
              <a:t>instructor, student</a:t>
            </a:r>
            <a:r>
              <a:rPr lang="en-US" sz="1800">
                <a:cs typeface="Times New Roman" pitchFamily="18" charset="0"/>
              </a:rPr>
              <a:t>}</a:t>
            </a:r>
          </a:p>
          <a:p>
            <a:pPr marL="609600" indent="-609600"/>
            <a:r>
              <a:rPr lang="en-US" sz="1800"/>
              <a:t>All three decompositions will lose fd1. We have to settle for sacrificing the functional dependency preservation. But we </a:t>
            </a:r>
            <a:r>
              <a:rPr lang="en-US" sz="1800" u="sng"/>
              <a:t>cannot</a:t>
            </a:r>
            <a:r>
              <a:rPr lang="en-US" sz="1800"/>
              <a:t> sacrifice the non-additivity property after decomposition.</a:t>
            </a:r>
          </a:p>
          <a:p>
            <a:pPr marL="609600" indent="-609600"/>
            <a:r>
              <a:rPr lang="en-US" sz="1800"/>
              <a:t>Out of the above three, only the 3</a:t>
            </a:r>
            <a:r>
              <a:rPr lang="en-US" sz="1800" baseline="30000"/>
              <a:t>rd</a:t>
            </a:r>
            <a:r>
              <a:rPr lang="en-US" sz="1800"/>
              <a:t> decomposition will not generate spurious tuples after join.(and hence has the non-additivity property).</a:t>
            </a:r>
          </a:p>
          <a:p>
            <a:pPr marL="609600" indent="-609600"/>
            <a:r>
              <a:rPr lang="en-US" sz="1800">
                <a:cs typeface="Times New Roman" pitchFamily="18" charset="0"/>
              </a:rPr>
              <a:t>A test to determine whether a </a:t>
            </a:r>
            <a:r>
              <a:rPr lang="en-US" sz="1800" u="sng">
                <a:cs typeface="Times New Roman" pitchFamily="18" charset="0"/>
              </a:rPr>
              <a:t>binary decomposition</a:t>
            </a:r>
            <a:r>
              <a:rPr lang="en-US" sz="1800">
                <a:cs typeface="Times New Roman" pitchFamily="18" charset="0"/>
              </a:rPr>
              <a:t> (decomposition into two relations) is nonadditive (lossless) is discussed in section 11.1.4 under Property LJ1. Verify that the third decomposition above meets the property.</a:t>
            </a:r>
          </a:p>
          <a:p>
            <a:pPr marL="990600" lvl="1" indent="-533400">
              <a:buFont typeface="Wingdings" pitchFamily="2" charset="2"/>
              <a:buNone/>
            </a:pPr>
            <a:r>
              <a:rPr lang="en-US" sz="200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E8098-FA72-63BF-834F-5453AC3AD2C8}"/>
              </a:ext>
            </a:extLst>
          </p:cNvPr>
          <p:cNvSpPr>
            <a:spLocks noGrp="1"/>
          </p:cNvSpPr>
          <p:nvPr>
            <p:ph idx="1"/>
          </p:nvPr>
        </p:nvSpPr>
        <p:spPr>
          <a:xfrm>
            <a:off x="381000" y="190500"/>
            <a:ext cx="7772400" cy="6134100"/>
          </a:xfrm>
        </p:spPr>
        <p:txBody>
          <a:bodyPr>
            <a:noAutofit/>
          </a:bodyPr>
          <a:lstStyle/>
          <a:p>
            <a:pPr algn="l"/>
            <a:r>
              <a:rPr lang="en-US" sz="4000" b="0" i="0" u="none" strike="noStrike" baseline="0" dirty="0">
                <a:solidFill>
                  <a:srgbClr val="000000"/>
                </a:solidFill>
                <a:latin typeface="MinionPro-Regular"/>
              </a:rPr>
              <a:t>Making sure that the semantics of the attributes is clear in the schema</a:t>
            </a:r>
          </a:p>
          <a:p>
            <a:pPr algn="l"/>
            <a:r>
              <a:rPr lang="en-US" sz="4000" b="0" i="0" u="none" strike="noStrike" baseline="0" dirty="0">
                <a:solidFill>
                  <a:srgbClr val="949699"/>
                </a:solidFill>
                <a:latin typeface="ZapfDingbats"/>
              </a:rPr>
              <a:t> </a:t>
            </a:r>
            <a:r>
              <a:rPr lang="en-US" sz="4000" b="0" i="0" u="none" strike="noStrike" baseline="0" dirty="0">
                <a:solidFill>
                  <a:srgbClr val="000000"/>
                </a:solidFill>
                <a:latin typeface="MinionPro-Regular"/>
              </a:rPr>
              <a:t>Reducing the redundant information in tuples</a:t>
            </a:r>
          </a:p>
          <a:p>
            <a:pPr algn="l"/>
            <a:r>
              <a:rPr lang="en-US" sz="4000" b="0" i="0" u="none" strike="noStrike" baseline="0" dirty="0">
                <a:solidFill>
                  <a:srgbClr val="949699"/>
                </a:solidFill>
                <a:latin typeface="ZapfDingbats"/>
              </a:rPr>
              <a:t> </a:t>
            </a:r>
            <a:r>
              <a:rPr lang="en-US" sz="4000" b="0" i="0" u="none" strike="noStrike" baseline="0" dirty="0">
                <a:solidFill>
                  <a:srgbClr val="000000"/>
                </a:solidFill>
                <a:latin typeface="MinionPro-Regular"/>
              </a:rPr>
              <a:t>Reducing the </a:t>
            </a:r>
            <a:r>
              <a:rPr lang="en-US" sz="4000" b="0" i="0" u="none" strike="noStrike" baseline="0" dirty="0">
                <a:solidFill>
                  <a:srgbClr val="000000"/>
                </a:solidFill>
                <a:latin typeface="AkzidenzGroteskBE-Regular"/>
              </a:rPr>
              <a:t>NULL </a:t>
            </a:r>
            <a:r>
              <a:rPr lang="en-US" sz="4000" b="0" i="0" u="none" strike="noStrike" baseline="0" dirty="0">
                <a:solidFill>
                  <a:srgbClr val="000000"/>
                </a:solidFill>
                <a:latin typeface="MinionPro-Regular"/>
              </a:rPr>
              <a:t>values in tuples</a:t>
            </a:r>
          </a:p>
          <a:p>
            <a:pPr algn="l"/>
            <a:r>
              <a:rPr lang="en-US" sz="4000" b="0" i="0" u="none" strike="noStrike" baseline="0" dirty="0">
                <a:solidFill>
                  <a:srgbClr val="000000"/>
                </a:solidFill>
                <a:latin typeface="MinionPro-Regular"/>
              </a:rPr>
              <a:t>Disallowing the possibility of generating spurious tuples</a:t>
            </a:r>
            <a:endParaRPr lang="en-IN" sz="4000" dirty="0"/>
          </a:p>
        </p:txBody>
      </p:sp>
      <p:sp>
        <p:nvSpPr>
          <p:cNvPr id="4" name="Footer Placeholder 3">
            <a:extLst>
              <a:ext uri="{FF2B5EF4-FFF2-40B4-BE49-F238E27FC236}">
                <a16:creationId xmlns:a16="http://schemas.microsoft.com/office/drawing/2014/main" id="{738C050C-0EB2-F403-9C2E-F1149ACF7AB0}"/>
              </a:ext>
            </a:extLst>
          </p:cNvPr>
          <p:cNvSpPr>
            <a:spLocks noGrp="1"/>
          </p:cNvSpPr>
          <p:nvPr>
            <p:ph type="ftr" sz="quarter" idx="11"/>
          </p:nvPr>
        </p:nvSpPr>
        <p:spPr/>
        <p:txBody>
          <a:bodyPr/>
          <a:lstStyle/>
          <a:p>
            <a:r>
              <a:rPr lang="en-US"/>
              <a:t>DEPT OF CSE,AIET,MIJAR</a:t>
            </a:r>
          </a:p>
        </p:txBody>
      </p:sp>
      <p:sp>
        <p:nvSpPr>
          <p:cNvPr id="5" name="Slide Number Placeholder 4">
            <a:extLst>
              <a:ext uri="{FF2B5EF4-FFF2-40B4-BE49-F238E27FC236}">
                <a16:creationId xmlns:a16="http://schemas.microsoft.com/office/drawing/2014/main" id="{92D2F4C6-2FE9-7B0E-717A-6B3D289EA669}"/>
              </a:ext>
            </a:extLst>
          </p:cNvPr>
          <p:cNvSpPr>
            <a:spLocks noGrp="1"/>
          </p:cNvSpPr>
          <p:nvPr>
            <p:ph type="sldNum" sz="quarter" idx="12"/>
          </p:nvPr>
        </p:nvSpPr>
        <p:spPr/>
        <p:txBody>
          <a:bodyPr/>
          <a:lstStyle/>
          <a:p>
            <a:fld id="{041645D3-FCDD-4035-88CD-39CE2E661191}" type="slidenum">
              <a:rPr lang="en-US" smtClean="0"/>
              <a:pPr/>
              <a:t>4</a:t>
            </a:fld>
            <a:endParaRPr lang="en-US"/>
          </a:p>
        </p:txBody>
      </p:sp>
    </p:spTree>
    <p:extLst>
      <p:ext uri="{BB962C8B-B14F-4D97-AF65-F5344CB8AC3E}">
        <p14:creationId xmlns:p14="http://schemas.microsoft.com/office/powerpoint/2010/main" val="3700776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8" name="Rectangle 6"/>
          <p:cNvSpPr>
            <a:spLocks noGrp="1" noChangeArrowheads="1"/>
          </p:cNvSpPr>
          <p:nvPr>
            <p:ph type="title"/>
          </p:nvPr>
        </p:nvSpPr>
        <p:spPr/>
        <p:txBody>
          <a:bodyPr>
            <a:normAutofit/>
          </a:bodyPr>
          <a:lstStyle/>
          <a:p>
            <a:pPr eaLnBrk="1" fontAlgn="auto" hangingPunct="1">
              <a:spcAft>
                <a:spcPts val="0"/>
              </a:spcAft>
              <a:defRPr/>
            </a:pPr>
            <a:r>
              <a:rPr lang="en-US" sz="3200" dirty="0"/>
              <a:t>Multivalued Dependencies and Fourth Normal Form (1)</a:t>
            </a:r>
            <a:endParaRPr lang="en-US" sz="3200" dirty="0">
              <a:sym typeface="Symbol" pitchFamily="18" charset="2"/>
            </a:endParaRP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40</a:t>
            </a:fld>
            <a:endParaRPr lang="en-US"/>
          </a:p>
        </p:txBody>
      </p:sp>
      <p:pic>
        <p:nvPicPr>
          <p:cNvPr id="35843" name="Picture 3"/>
          <p:cNvPicPr>
            <a:picLocks noChangeAspect="1" noChangeArrowheads="1"/>
          </p:cNvPicPr>
          <p:nvPr/>
        </p:nvPicPr>
        <p:blipFill>
          <a:blip r:embed="rId3"/>
          <a:srcRect/>
          <a:stretch>
            <a:fillRect/>
          </a:stretch>
        </p:blipFill>
        <p:spPr bwMode="auto">
          <a:xfrm>
            <a:off x="1828800" y="2947988"/>
            <a:ext cx="5822950" cy="3224212"/>
          </a:xfrm>
          <a:prstGeom prst="rect">
            <a:avLst/>
          </a:prstGeom>
          <a:noFill/>
          <a:ln w="9525">
            <a:noFill/>
            <a:miter lim="800000"/>
            <a:headEnd/>
            <a:tailEnd/>
          </a:ln>
        </p:spPr>
      </p:pic>
      <p:sp>
        <p:nvSpPr>
          <p:cNvPr id="35844" name="Text Box 4"/>
          <p:cNvSpPr txBox="1">
            <a:spLocks noChangeArrowheads="1"/>
          </p:cNvSpPr>
          <p:nvPr/>
        </p:nvSpPr>
        <p:spPr bwMode="auto">
          <a:xfrm>
            <a:off x="762000" y="1600200"/>
            <a:ext cx="7467600" cy="1200150"/>
          </a:xfrm>
          <a:prstGeom prst="rect">
            <a:avLst/>
          </a:prstGeom>
          <a:solidFill>
            <a:srgbClr val="FFFF00"/>
          </a:solidFill>
          <a:ln w="9525" algn="ctr">
            <a:solidFill>
              <a:schemeClr val="hlink"/>
            </a:solidFill>
            <a:miter lim="800000"/>
            <a:headEnd/>
            <a:tailEnd/>
          </a:ln>
        </p:spPr>
        <p:txBody>
          <a:bodyPr>
            <a:spAutoFit/>
          </a:bodyPr>
          <a:lstStyle/>
          <a:p>
            <a:pPr marL="457200" indent="-457200">
              <a:buFontTx/>
              <a:buAutoNum type="alphaLcParenBoth"/>
            </a:pPr>
            <a:r>
              <a:rPr lang="en-US">
                <a:solidFill>
                  <a:schemeClr val="tx2"/>
                </a:solidFill>
              </a:rPr>
              <a:t>The EMP relation with two MVDs: ENAME —&gt;&gt; PNAME and ENAME —&gt;&gt; DNAME.</a:t>
            </a:r>
          </a:p>
          <a:p>
            <a:pPr marL="457200" indent="-457200">
              <a:buFontTx/>
              <a:buAutoNum type="alphaLcParenBoth"/>
            </a:pPr>
            <a:r>
              <a:rPr lang="en-US">
                <a:solidFill>
                  <a:schemeClr val="tx2"/>
                </a:solidFill>
              </a:rPr>
              <a:t>Decomposing the EMP relation into two 4NF relations EMP_PROJECTS and EMP_DEPENDENTS.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5" name="Rectangle 5"/>
          <p:cNvSpPr>
            <a:spLocks noGrp="1" noChangeArrowheads="1"/>
          </p:cNvSpPr>
          <p:nvPr>
            <p:ph type="title"/>
          </p:nvPr>
        </p:nvSpPr>
        <p:spPr/>
        <p:txBody>
          <a:bodyPr>
            <a:normAutofit/>
          </a:bodyPr>
          <a:lstStyle/>
          <a:p>
            <a:pPr eaLnBrk="1" fontAlgn="auto" hangingPunct="1">
              <a:spcAft>
                <a:spcPts val="0"/>
              </a:spcAft>
              <a:defRPr/>
            </a:pPr>
            <a:r>
              <a:rPr lang="en-US" sz="3200" dirty="0"/>
              <a:t>Multivalued Dependencies and Fourth Normal Form (1)</a:t>
            </a:r>
            <a:endParaRPr lang="en-US" sz="3200" dirty="0">
              <a:sym typeface="Symbol" pitchFamily="18" charset="2"/>
            </a:endParaRP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41</a:t>
            </a:fld>
            <a:endParaRPr lang="en-US"/>
          </a:p>
        </p:txBody>
      </p:sp>
      <p:pic>
        <p:nvPicPr>
          <p:cNvPr id="36867" name="Picture 3"/>
          <p:cNvPicPr>
            <a:picLocks noChangeAspect="1" noChangeArrowheads="1"/>
          </p:cNvPicPr>
          <p:nvPr/>
        </p:nvPicPr>
        <p:blipFill>
          <a:blip r:embed="rId3"/>
          <a:srcRect/>
          <a:stretch>
            <a:fillRect/>
          </a:stretch>
        </p:blipFill>
        <p:spPr bwMode="auto">
          <a:xfrm>
            <a:off x="1447800" y="2647950"/>
            <a:ext cx="6751638" cy="3371850"/>
          </a:xfrm>
          <a:prstGeom prst="rect">
            <a:avLst/>
          </a:prstGeom>
          <a:noFill/>
          <a:ln w="9525">
            <a:noFill/>
            <a:miter lim="800000"/>
            <a:headEnd/>
            <a:tailEnd/>
          </a:ln>
        </p:spPr>
      </p:pic>
      <p:sp>
        <p:nvSpPr>
          <p:cNvPr id="36868" name="Text Box 4"/>
          <p:cNvSpPr txBox="1">
            <a:spLocks noChangeArrowheads="1"/>
          </p:cNvSpPr>
          <p:nvPr/>
        </p:nvSpPr>
        <p:spPr bwMode="auto">
          <a:xfrm>
            <a:off x="838200" y="1589088"/>
            <a:ext cx="7467600" cy="925512"/>
          </a:xfrm>
          <a:prstGeom prst="rect">
            <a:avLst/>
          </a:prstGeom>
          <a:solidFill>
            <a:srgbClr val="FFFF00"/>
          </a:solidFill>
          <a:ln w="9525" algn="ctr">
            <a:solidFill>
              <a:schemeClr val="hlink"/>
            </a:solidFill>
            <a:miter lim="800000"/>
            <a:headEnd/>
            <a:tailEnd/>
          </a:ln>
        </p:spPr>
        <p:txBody>
          <a:bodyPr>
            <a:spAutoFit/>
          </a:bodyPr>
          <a:lstStyle/>
          <a:p>
            <a:pPr marL="457200" indent="-457200"/>
            <a:r>
              <a:rPr lang="en-US">
                <a:solidFill>
                  <a:srgbClr val="800000"/>
                </a:solidFill>
                <a:sym typeface="Symbol" pitchFamily="18" charset="2"/>
              </a:rPr>
              <a:t>(c) The relation SUPPLY with no MVDs is in 4NF but not in 5NF if it has the JD(R1, R2, R3). (d) Decomposing the relation SUPPLY into the 5NF relations R1, R2, and R3.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4000" y="215900"/>
            <a:ext cx="8712200" cy="1143000"/>
          </a:xfrm>
          <a:noFill/>
        </p:spPr>
        <p:txBody>
          <a:bodyPr/>
          <a:lstStyle/>
          <a:p>
            <a:pPr eaLnBrk="1" hangingPunct="1"/>
            <a:r>
              <a:rPr lang="en-US" sz="3200" dirty="0">
                <a:cs typeface="Times New Roman" pitchFamily="18" charset="0"/>
              </a:rPr>
              <a:t>Multivalued Dependencies and Fourth Normal Form (2)</a:t>
            </a:r>
          </a:p>
        </p:txBody>
      </p:sp>
      <p:sp>
        <p:nvSpPr>
          <p:cNvPr id="37891" name="Rectangle 3"/>
          <p:cNvSpPr>
            <a:spLocks noGrp="1" noChangeArrowheads="1"/>
          </p:cNvSpPr>
          <p:nvPr>
            <p:ph idx="1"/>
          </p:nvPr>
        </p:nvSpPr>
        <p:spPr>
          <a:xfrm>
            <a:off x="254000" y="1574800"/>
            <a:ext cx="8356600" cy="4749800"/>
          </a:xfrm>
        </p:spPr>
        <p:txBody>
          <a:bodyPr>
            <a:normAutofit lnSpcReduction="10000"/>
          </a:bodyPr>
          <a:lstStyle/>
          <a:p>
            <a:pPr marL="609600" indent="-609600" algn="just" eaLnBrk="1" hangingPunct="1">
              <a:lnSpc>
                <a:spcPct val="90000"/>
              </a:lnSpc>
              <a:buFont typeface="Wingdings" pitchFamily="2" charset="2"/>
              <a:buNone/>
            </a:pPr>
            <a:r>
              <a:rPr lang="en-US" sz="2000" b="1" u="sng" dirty="0">
                <a:cs typeface="Times New Roman" pitchFamily="18" charset="0"/>
              </a:rPr>
              <a:t>Definition:</a:t>
            </a:r>
            <a:r>
              <a:rPr lang="en-US" sz="2000" b="1" dirty="0">
                <a:cs typeface="Times New Roman" pitchFamily="18" charset="0"/>
              </a:rPr>
              <a:t> </a:t>
            </a:r>
          </a:p>
          <a:p>
            <a:pPr marL="609600" indent="-609600" algn="just" eaLnBrk="1" hangingPunct="1">
              <a:lnSpc>
                <a:spcPct val="120000"/>
              </a:lnSpc>
            </a:pPr>
            <a:r>
              <a:rPr lang="en-US" sz="2000" dirty="0">
                <a:cs typeface="Times New Roman" pitchFamily="18" charset="0"/>
              </a:rPr>
              <a:t>A </a:t>
            </a:r>
            <a:r>
              <a:rPr lang="en-US" sz="2000" b="1" dirty="0">
                <a:cs typeface="Times New Roman" pitchFamily="18" charset="0"/>
              </a:rPr>
              <a:t>multivalued dependency </a:t>
            </a:r>
            <a:r>
              <a:rPr lang="en-US" sz="2000" dirty="0">
                <a:cs typeface="Times New Roman" pitchFamily="18" charset="0"/>
              </a:rPr>
              <a:t>(</a:t>
            </a:r>
            <a:r>
              <a:rPr lang="en-US" sz="2000" b="1" dirty="0">
                <a:cs typeface="Times New Roman" pitchFamily="18" charset="0"/>
              </a:rPr>
              <a:t>MVD</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pitchFamily="18" charset="0"/>
                <a:cs typeface="Times New Roman" pitchFamily="18" charset="0"/>
              </a:rPr>
              <a:t>—</a:t>
            </a:r>
            <a:r>
              <a:rPr lang="en-US" sz="2000" dirty="0">
                <a:cs typeface="Times New Roman" pitchFamily="18" charset="0"/>
              </a:rPr>
              <a:t>&gt;&gt;</a:t>
            </a:r>
            <a:r>
              <a:rPr lang="en-US" sz="2000" i="1" dirty="0">
                <a:cs typeface="Times New Roman" pitchFamily="18" charset="0"/>
              </a:rPr>
              <a:t> Y</a:t>
            </a:r>
            <a:r>
              <a:rPr lang="en-US" sz="2000" dirty="0">
                <a:cs typeface="Times New Roman" pitchFamily="18" charset="0"/>
              </a:rPr>
              <a:t> specified on relation schema </a:t>
            </a:r>
            <a:r>
              <a:rPr lang="en-US" sz="2000" i="1" dirty="0">
                <a:cs typeface="Times New Roman" pitchFamily="18" charset="0"/>
              </a:rPr>
              <a:t>R</a:t>
            </a:r>
            <a:r>
              <a:rPr lang="en-US" sz="2000" dirty="0">
                <a:cs typeface="Times New Roman" pitchFamily="18" charset="0"/>
              </a:rPr>
              <a:t>, where </a:t>
            </a:r>
            <a:r>
              <a:rPr lang="en-US" sz="2000" i="1" dirty="0">
                <a:cs typeface="Times New Roman" pitchFamily="18" charset="0"/>
              </a:rPr>
              <a:t>X</a:t>
            </a:r>
            <a:r>
              <a:rPr lang="en-US" sz="2000" dirty="0">
                <a:cs typeface="Times New Roman" pitchFamily="18" charset="0"/>
              </a:rPr>
              <a:t> and </a:t>
            </a:r>
            <a:r>
              <a:rPr lang="en-US" sz="2000" i="1" dirty="0">
                <a:cs typeface="Times New Roman" pitchFamily="18" charset="0"/>
              </a:rPr>
              <a:t>Y</a:t>
            </a:r>
            <a:r>
              <a:rPr lang="en-US" sz="2000" dirty="0">
                <a:cs typeface="Times New Roman" pitchFamily="18" charset="0"/>
              </a:rPr>
              <a:t> are both subsets of </a:t>
            </a:r>
            <a:r>
              <a:rPr lang="en-US" sz="2000" i="1" dirty="0">
                <a:cs typeface="Times New Roman" pitchFamily="18" charset="0"/>
              </a:rPr>
              <a:t>R</a:t>
            </a:r>
            <a:r>
              <a:rPr lang="en-US" sz="2000" dirty="0">
                <a:cs typeface="Times New Roman" pitchFamily="18" charset="0"/>
              </a:rPr>
              <a:t>, specifies the following constraint on any relation state </a:t>
            </a:r>
            <a:r>
              <a:rPr lang="en-US" sz="2000" i="1" dirty="0">
                <a:cs typeface="Times New Roman" pitchFamily="18" charset="0"/>
              </a:rPr>
              <a:t>r</a:t>
            </a:r>
            <a:r>
              <a:rPr lang="en-US" sz="2000" dirty="0">
                <a:cs typeface="Times New Roman" pitchFamily="18" charset="0"/>
              </a:rPr>
              <a:t> of </a:t>
            </a:r>
            <a:r>
              <a:rPr lang="en-US" sz="2000" i="1" dirty="0">
                <a:cs typeface="Times New Roman" pitchFamily="18" charset="0"/>
              </a:rPr>
              <a:t>R</a:t>
            </a:r>
            <a:r>
              <a:rPr lang="en-US" sz="2000" dirty="0">
                <a:cs typeface="Times New Roman" pitchFamily="18" charset="0"/>
              </a:rPr>
              <a:t>: If two </a:t>
            </a:r>
            <a:r>
              <a:rPr lang="en-US" sz="2000" dirty="0" err="1">
                <a:cs typeface="Times New Roman" pitchFamily="18" charset="0"/>
              </a:rPr>
              <a:t>tuples</a:t>
            </a:r>
            <a:r>
              <a:rPr lang="en-US" sz="2000" dirty="0">
                <a:cs typeface="Times New Roman" pitchFamily="18" charset="0"/>
              </a:rPr>
              <a:t>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 exist in </a:t>
            </a:r>
            <a:r>
              <a:rPr lang="en-US" sz="2000" i="1" dirty="0">
                <a:cs typeface="Times New Roman" pitchFamily="18" charset="0"/>
              </a:rPr>
              <a:t>r</a:t>
            </a:r>
            <a:r>
              <a:rPr lang="en-US" sz="2000" dirty="0">
                <a:cs typeface="Times New Roman" pitchFamily="18" charset="0"/>
              </a:rPr>
              <a:t> such that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then two </a:t>
            </a:r>
            <a:r>
              <a:rPr lang="en-US" sz="2000" dirty="0" err="1">
                <a:cs typeface="Times New Roman" pitchFamily="18" charset="0"/>
              </a:rPr>
              <a:t>tuples</a:t>
            </a:r>
            <a:r>
              <a:rPr lang="en-US" sz="2000" dirty="0">
                <a:cs typeface="Times New Roman" pitchFamily="18" charset="0"/>
              </a:rPr>
              <a:t> </a:t>
            </a: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 should also exist in </a:t>
            </a:r>
            <a:r>
              <a:rPr lang="en-US" sz="2000" i="1" dirty="0">
                <a:cs typeface="Times New Roman" pitchFamily="18" charset="0"/>
              </a:rPr>
              <a:t>r</a:t>
            </a:r>
            <a:r>
              <a:rPr lang="en-US" sz="2000" dirty="0">
                <a:cs typeface="Times New Roman" pitchFamily="18" charset="0"/>
              </a:rPr>
              <a:t> with the following properties, where we use </a:t>
            </a:r>
            <a:r>
              <a:rPr lang="en-US" sz="2000" i="1" dirty="0">
                <a:cs typeface="Times New Roman" pitchFamily="18" charset="0"/>
              </a:rPr>
              <a:t>Z</a:t>
            </a:r>
            <a:r>
              <a:rPr lang="en-US" sz="2000" dirty="0">
                <a:cs typeface="Times New Roman" pitchFamily="18" charset="0"/>
              </a:rPr>
              <a:t> to denote (</a:t>
            </a:r>
            <a:r>
              <a:rPr lang="en-US" sz="2000" i="1" dirty="0">
                <a:cs typeface="Times New Roman" pitchFamily="18" charset="0"/>
              </a:rPr>
              <a:t>R </a:t>
            </a:r>
            <a:r>
              <a:rPr lang="en-US" sz="1800" i="1" dirty="0">
                <a:latin typeface="MathematicalPi 1" pitchFamily="82" charset="0"/>
                <a:cs typeface="Times New Roman" pitchFamily="18" charset="0"/>
              </a:rPr>
              <a:t>-</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Lucida Grande" pitchFamily="1" charset="0"/>
                <a:cs typeface="Arial" pitchFamily="34" charset="0"/>
              </a:rPr>
              <a:t>υ</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a:t>
            </a:r>
          </a:p>
          <a:p>
            <a:pPr marL="990600" lvl="1" indent="-533400" algn="just" eaLnBrk="1" hangingPunct="1">
              <a:lnSpc>
                <a:spcPct val="120000"/>
              </a:lnSpc>
            </a:pPr>
            <a:r>
              <a:rPr lang="en-US" sz="2000" dirty="0">
                <a:cs typeface="Times New Roman" pitchFamily="18" charset="0"/>
              </a:rPr>
              <a:t> </a:t>
            </a: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X</a:t>
            </a:r>
            <a:r>
              <a:rPr lang="en-US" sz="2000" dirty="0">
                <a:cs typeface="Times New Roman" pitchFamily="18" charset="0"/>
              </a:rPr>
              <a:t>].</a:t>
            </a:r>
          </a:p>
          <a:p>
            <a:pPr marL="990600" lvl="1" indent="-533400" algn="just" eaLnBrk="1" hangingPunct="1">
              <a:lnSpc>
                <a:spcPct val="120000"/>
              </a:lnSpc>
            </a:pP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Y</a:t>
            </a:r>
            <a:r>
              <a:rPr lang="en-US" sz="2000" dirty="0">
                <a:cs typeface="Times New Roman" pitchFamily="18" charset="0"/>
              </a:rPr>
              <a:t>].</a:t>
            </a:r>
          </a:p>
          <a:p>
            <a:pPr marL="990600" lvl="1" indent="-533400" algn="just" eaLnBrk="1" hangingPunct="1">
              <a:lnSpc>
                <a:spcPct val="120000"/>
              </a:lnSpc>
            </a:pPr>
            <a:r>
              <a:rPr lang="en-US" sz="2000" i="1" dirty="0">
                <a:cs typeface="Times New Roman" pitchFamily="18" charset="0"/>
              </a:rPr>
              <a:t>t</a:t>
            </a:r>
            <a:r>
              <a:rPr lang="en-US" sz="2000" baseline="-30000" dirty="0">
                <a:cs typeface="Times New Roman" pitchFamily="18" charset="0"/>
              </a:rPr>
              <a:t>3</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2</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 and </a:t>
            </a:r>
            <a:r>
              <a:rPr lang="en-US" sz="2000" i="1" dirty="0">
                <a:cs typeface="Times New Roman" pitchFamily="18" charset="0"/>
              </a:rPr>
              <a:t>t</a:t>
            </a:r>
            <a:r>
              <a:rPr lang="en-US" sz="2000" baseline="-30000" dirty="0">
                <a:cs typeface="Times New Roman" pitchFamily="18" charset="0"/>
              </a:rPr>
              <a:t>4</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 = </a:t>
            </a:r>
            <a:r>
              <a:rPr lang="en-US" sz="2000" i="1" dirty="0">
                <a:cs typeface="Times New Roman" pitchFamily="18" charset="0"/>
              </a:rPr>
              <a:t>t</a:t>
            </a:r>
            <a:r>
              <a:rPr lang="en-US" sz="2000" baseline="-30000" dirty="0">
                <a:cs typeface="Times New Roman" pitchFamily="18" charset="0"/>
              </a:rPr>
              <a:t>1</a:t>
            </a:r>
            <a:r>
              <a:rPr lang="en-US" sz="2000" dirty="0">
                <a:cs typeface="Times New Roman" pitchFamily="18" charset="0"/>
              </a:rPr>
              <a:t>[</a:t>
            </a:r>
            <a:r>
              <a:rPr lang="en-US" sz="2000" i="1" dirty="0">
                <a:cs typeface="Times New Roman" pitchFamily="18" charset="0"/>
              </a:rPr>
              <a:t>Z</a:t>
            </a:r>
            <a:r>
              <a:rPr lang="en-US" sz="2000" dirty="0">
                <a:cs typeface="Times New Roman" pitchFamily="18" charset="0"/>
              </a:rPr>
              <a:t>].</a:t>
            </a:r>
          </a:p>
          <a:p>
            <a:pPr marL="609600" indent="-609600" algn="just" eaLnBrk="1" hangingPunct="1">
              <a:lnSpc>
                <a:spcPct val="90000"/>
              </a:lnSpc>
            </a:pPr>
            <a:r>
              <a:rPr lang="en-US" sz="2000" dirty="0">
                <a:cs typeface="Times New Roman" pitchFamily="18" charset="0"/>
              </a:rPr>
              <a:t>An MVD </a:t>
            </a:r>
            <a:r>
              <a:rPr lang="en-US" sz="2000" i="1" dirty="0">
                <a:cs typeface="Times New Roman" pitchFamily="18" charset="0"/>
              </a:rPr>
              <a:t>X</a:t>
            </a:r>
            <a:r>
              <a:rPr lang="en-US" sz="2000" dirty="0">
                <a:cs typeface="Times New Roman" pitchFamily="18" charset="0"/>
              </a:rPr>
              <a:t> </a:t>
            </a:r>
            <a:r>
              <a:rPr lang="en-US" sz="1800" dirty="0">
                <a:latin typeface="Times New Roman" pitchFamily="18" charset="0"/>
                <a:cs typeface="Times New Roman" pitchFamily="18" charset="0"/>
              </a:rPr>
              <a:t>—</a:t>
            </a:r>
            <a:r>
              <a:rPr lang="en-US" sz="1800" dirty="0">
                <a:cs typeface="Times New Roman" pitchFamily="18" charset="0"/>
              </a:rPr>
              <a:t>&gt;&gt;</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in </a:t>
            </a:r>
            <a:r>
              <a:rPr lang="en-US" sz="2000" i="1" dirty="0">
                <a:cs typeface="Times New Roman" pitchFamily="18" charset="0"/>
              </a:rPr>
              <a:t>R</a:t>
            </a:r>
            <a:r>
              <a:rPr lang="en-US" sz="2000" dirty="0">
                <a:cs typeface="Times New Roman" pitchFamily="18" charset="0"/>
              </a:rPr>
              <a:t> is called a </a:t>
            </a:r>
            <a:r>
              <a:rPr lang="en-US" sz="2000" b="1" dirty="0">
                <a:cs typeface="Times New Roman" pitchFamily="18" charset="0"/>
              </a:rPr>
              <a:t>trivial MVD</a:t>
            </a:r>
            <a:r>
              <a:rPr lang="en-US" sz="2000" dirty="0">
                <a:cs typeface="Times New Roman" pitchFamily="18" charset="0"/>
              </a:rPr>
              <a:t> if (a) </a:t>
            </a:r>
            <a:r>
              <a:rPr lang="en-US" sz="2000" i="1" dirty="0">
                <a:cs typeface="Times New Roman" pitchFamily="18" charset="0"/>
              </a:rPr>
              <a:t>Y</a:t>
            </a:r>
            <a:r>
              <a:rPr lang="en-US" sz="2000" dirty="0">
                <a:cs typeface="Times New Roman" pitchFamily="18" charset="0"/>
              </a:rPr>
              <a:t> is a subset of </a:t>
            </a:r>
            <a:r>
              <a:rPr lang="en-US" sz="2000" i="1" dirty="0">
                <a:cs typeface="Times New Roman" pitchFamily="18" charset="0"/>
              </a:rPr>
              <a:t>X</a:t>
            </a:r>
            <a:r>
              <a:rPr lang="en-US" sz="2000" dirty="0">
                <a:cs typeface="Times New Roman" pitchFamily="18" charset="0"/>
              </a:rPr>
              <a:t>, or (b) </a:t>
            </a:r>
            <a:r>
              <a:rPr lang="en-US" sz="2000" i="1" dirty="0">
                <a:cs typeface="Times New Roman" pitchFamily="18" charset="0"/>
              </a:rPr>
              <a:t>X</a:t>
            </a:r>
            <a:r>
              <a:rPr lang="en-US" sz="2000" dirty="0">
                <a:cs typeface="Times New Roman" pitchFamily="18" charset="0"/>
              </a:rPr>
              <a:t> </a:t>
            </a:r>
            <a:r>
              <a:rPr lang="en-US" sz="2000" dirty="0">
                <a:latin typeface="Lucida Grande" pitchFamily="1" charset="0"/>
                <a:cs typeface="Arial" pitchFamily="34" charset="0"/>
              </a:rPr>
              <a:t>υ</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 </a:t>
            </a:r>
            <a:r>
              <a:rPr lang="en-US" sz="2000" i="1" dirty="0">
                <a:cs typeface="Times New Roman" pitchFamily="18" charset="0"/>
              </a:rPr>
              <a:t>R</a:t>
            </a:r>
            <a:r>
              <a:rPr lang="en-US" sz="2000" dirty="0">
                <a:cs typeface="Times New Roman" pitchFamily="18" charset="0"/>
              </a:rPr>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4000" y="215900"/>
            <a:ext cx="8712200" cy="1143000"/>
          </a:xfrm>
          <a:noFill/>
        </p:spPr>
        <p:txBody>
          <a:bodyPr/>
          <a:lstStyle/>
          <a:p>
            <a:pPr eaLnBrk="1" hangingPunct="1"/>
            <a:r>
              <a:rPr lang="en-US" sz="3200" dirty="0">
                <a:cs typeface="Times New Roman" pitchFamily="18" charset="0"/>
              </a:rPr>
              <a:t>Multivalued Dependencies and Fourth Normal Form (3)</a:t>
            </a:r>
          </a:p>
        </p:txBody>
      </p:sp>
      <p:sp>
        <p:nvSpPr>
          <p:cNvPr id="813059" name="Rectangle 3"/>
          <p:cNvSpPr>
            <a:spLocks noGrp="1" noChangeArrowheads="1"/>
          </p:cNvSpPr>
          <p:nvPr>
            <p:ph idx="1"/>
          </p:nvPr>
        </p:nvSpPr>
        <p:spPr>
          <a:xfrm>
            <a:off x="152400" y="1600200"/>
            <a:ext cx="8458200" cy="4724400"/>
          </a:xfrm>
        </p:spPr>
        <p:txBody>
          <a:bodyPr>
            <a:normAutofit fontScale="92500" lnSpcReduction="20000"/>
          </a:bodyPr>
          <a:lstStyle/>
          <a:p>
            <a:pPr marL="609600" indent="-609600" algn="just" eaLnBrk="1" fontAlgn="auto" hangingPunct="1">
              <a:lnSpc>
                <a:spcPct val="90000"/>
              </a:lnSpc>
              <a:spcAft>
                <a:spcPts val="0"/>
              </a:spcAft>
              <a:buFont typeface="Wingdings"/>
              <a:buChar char=""/>
              <a:defRPr/>
            </a:pPr>
            <a:r>
              <a:rPr lang="en-US" sz="2400" b="1" dirty="0">
                <a:cs typeface="Times New Roman" pitchFamily="18" charset="0"/>
              </a:rPr>
              <a:t>Inference Rules for Functional and </a:t>
            </a:r>
            <a:br>
              <a:rPr lang="en-US" sz="2400" b="1" dirty="0">
                <a:cs typeface="Times New Roman" pitchFamily="18" charset="0"/>
              </a:rPr>
            </a:br>
            <a:r>
              <a:rPr lang="en-US" sz="2400" b="1" dirty="0">
                <a:cs typeface="Times New Roman" pitchFamily="18" charset="0"/>
              </a:rPr>
              <a:t>Multivalued Dependencies</a:t>
            </a:r>
            <a:r>
              <a:rPr lang="en-US" sz="2400" dirty="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000" dirty="0">
                <a:cs typeface="Times New Roman" pitchFamily="18" charset="0"/>
              </a:rPr>
              <a:t>IR1 (</a:t>
            </a:r>
            <a:r>
              <a:rPr lang="en-US" sz="2000" b="1" dirty="0">
                <a:cs typeface="Times New Roman" pitchFamily="18" charset="0"/>
              </a:rPr>
              <a:t>reflexive rule for FDs</a:t>
            </a:r>
            <a:r>
              <a:rPr lang="en-US" sz="2000" dirty="0">
                <a:cs typeface="Times New Roman" pitchFamily="18" charset="0"/>
              </a:rPr>
              <a:t>): If </a:t>
            </a:r>
            <a:r>
              <a:rPr lang="en-US" sz="2000" i="1" dirty="0">
                <a:cs typeface="Times New Roman" pitchFamily="18" charset="0"/>
              </a:rPr>
              <a:t>X </a:t>
            </a:r>
            <a:r>
              <a:rPr lang="en-US" sz="2000" i="1" dirty="0">
                <a:cs typeface="Times New Roman" pitchFamily="18" charset="0"/>
                <a:sym typeface="Symbol" pitchFamily="18" charset="2"/>
              </a:rPr>
              <a:t></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then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sym typeface="Symbol" pitchFamily="18" charset="2"/>
              </a:rPr>
              <a:t>–</a:t>
            </a:r>
            <a:r>
              <a:rPr lang="en-US" sz="2000" dirty="0">
                <a:cs typeface="Times New Roman" pitchFamily="18" charset="0"/>
                <a:sym typeface="Symbol" pitchFamily="18" charset="2"/>
              </a:rPr>
              <a:t>&gt;</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000" dirty="0">
                <a:cs typeface="Times New Roman" pitchFamily="18" charset="0"/>
              </a:rPr>
              <a:t>IR2 (</a:t>
            </a:r>
            <a:r>
              <a:rPr lang="en-US" sz="2000" b="1" dirty="0">
                <a:cs typeface="Times New Roman" pitchFamily="18" charset="0"/>
              </a:rPr>
              <a:t>augmentation rule for FDs</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100" dirty="0">
                <a:latin typeface="Times New Roman"/>
                <a:cs typeface="Tahoma" pitchFamily="34" charset="0"/>
                <a:sym typeface="Wingdings 3" pitchFamily="18" charset="2"/>
              </a:rPr>
              <a:t>–</a:t>
            </a:r>
            <a:r>
              <a:rPr lang="en-US" sz="2100" dirty="0">
                <a:cs typeface="Tahoma" pitchFamily="34" charset="0"/>
                <a:sym typeface="Wingdings 3" pitchFamily="18" charset="2"/>
              </a:rPr>
              <a:t>&gt;</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a:t>
            </a:r>
            <a:r>
              <a:rPr lang="en-US" sz="2000" dirty="0">
                <a:cs typeface="Times New Roman" pitchFamily="18" charset="0"/>
                <a:sym typeface="Symbol" pitchFamily="18" charset="2"/>
              </a:rPr>
              <a:t></a:t>
            </a:r>
            <a:r>
              <a:rPr lang="en-US" sz="2000" dirty="0">
                <a:cs typeface="Times New Roman" pitchFamily="18" charset="0"/>
              </a:rPr>
              <a:t> </a:t>
            </a:r>
            <a:r>
              <a:rPr lang="en-US" sz="2000" i="1" dirty="0">
                <a:cs typeface="Times New Roman" pitchFamily="18" charset="0"/>
              </a:rPr>
              <a:t>XZ</a:t>
            </a:r>
            <a:r>
              <a:rPr lang="en-US" sz="2000" dirty="0">
                <a:cs typeface="Times New Roman" pitchFamily="18" charset="0"/>
              </a:rPr>
              <a:t> </a:t>
            </a:r>
            <a:r>
              <a:rPr lang="en-US" sz="2000" dirty="0">
                <a:latin typeface="Times New Roman"/>
                <a:cs typeface="Times New Roman" pitchFamily="18" charset="0"/>
                <a:sym typeface="Symbol" pitchFamily="18" charset="2"/>
              </a:rPr>
              <a:t>–</a:t>
            </a:r>
            <a:r>
              <a:rPr lang="en-US" sz="2000" dirty="0">
                <a:cs typeface="Times New Roman" pitchFamily="18" charset="0"/>
                <a:sym typeface="Symbol" pitchFamily="18" charset="2"/>
              </a:rPr>
              <a:t>&gt;</a:t>
            </a:r>
            <a:r>
              <a:rPr lang="en-US" sz="2000" dirty="0">
                <a:cs typeface="Times New Roman" pitchFamily="18" charset="0"/>
              </a:rPr>
              <a:t> </a:t>
            </a:r>
            <a:r>
              <a:rPr lang="en-US" sz="2000" i="1" dirty="0">
                <a:cs typeface="Times New Roman" pitchFamily="18" charset="0"/>
              </a:rPr>
              <a:t>YZ</a:t>
            </a:r>
            <a:r>
              <a:rPr lang="en-US" sz="2000" dirty="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000" dirty="0">
                <a:cs typeface="Times New Roman" pitchFamily="18" charset="0"/>
              </a:rPr>
              <a:t>IR3 (</a:t>
            </a:r>
            <a:r>
              <a:rPr lang="en-US" sz="2000" b="1" dirty="0">
                <a:cs typeface="Times New Roman" pitchFamily="18" charset="0"/>
              </a:rPr>
              <a:t>transitive rule for FDs</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 </a:t>
            </a:r>
            <a:r>
              <a:rPr lang="en-US" sz="2000" i="1" dirty="0">
                <a:cs typeface="Times New Roman" pitchFamily="18" charset="0"/>
              </a:rPr>
              <a:t>Y</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a:t>
            </a:r>
            <a:r>
              <a:rPr lang="en-US" sz="2000" i="1" dirty="0">
                <a:cs typeface="Times New Roman" pitchFamily="18" charset="0"/>
              </a:rPr>
              <a:t>Z</a:t>
            </a:r>
            <a:r>
              <a:rPr lang="en-US" sz="2000" dirty="0">
                <a:cs typeface="Times New Roman" pitchFamily="18" charset="0"/>
              </a:rPr>
              <a:t>} </a:t>
            </a:r>
            <a:r>
              <a:rPr lang="en-US" sz="2000" dirty="0">
                <a:cs typeface="Times New Roman" pitchFamily="18" charset="0"/>
                <a:sym typeface="Symbol" pitchFamily="18" charset="2"/>
              </a:rPr>
              <a:t></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sym typeface="Symbol" pitchFamily="18" charset="2"/>
              </a:rPr>
              <a:t>–</a:t>
            </a:r>
            <a:r>
              <a:rPr lang="en-US" sz="2000" dirty="0">
                <a:cs typeface="Times New Roman" pitchFamily="18" charset="0"/>
                <a:sym typeface="Symbol" pitchFamily="18" charset="2"/>
              </a:rPr>
              <a:t>&gt;</a:t>
            </a:r>
            <a:r>
              <a:rPr lang="en-US" sz="2000" dirty="0">
                <a:cs typeface="Times New Roman" pitchFamily="18" charset="0"/>
              </a:rPr>
              <a:t> </a:t>
            </a:r>
            <a:r>
              <a:rPr lang="en-US" sz="2000" i="1" dirty="0">
                <a:cs typeface="Times New Roman" pitchFamily="18" charset="0"/>
              </a:rPr>
              <a:t>Z</a:t>
            </a:r>
            <a:r>
              <a:rPr lang="en-US" sz="2000" dirty="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000" dirty="0">
                <a:cs typeface="Times New Roman" pitchFamily="18" charset="0"/>
              </a:rPr>
              <a:t>IR4 (</a:t>
            </a:r>
            <a:r>
              <a:rPr lang="en-US" sz="2000" b="1" dirty="0">
                <a:cs typeface="Times New Roman" pitchFamily="18" charset="0"/>
              </a:rPr>
              <a:t>complementation rule for MVDs</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 </a:t>
            </a:r>
            <a:r>
              <a:rPr lang="en-US" sz="2000" i="1" dirty="0">
                <a:cs typeface="Times New Roman" pitchFamily="18" charset="0"/>
              </a:rPr>
              <a:t>Y</a:t>
            </a:r>
            <a:r>
              <a:rPr lang="en-US" sz="2000" dirty="0">
                <a:cs typeface="Times New Roman" pitchFamily="18" charset="0"/>
              </a:rPr>
              <a:t>} </a:t>
            </a:r>
            <a:r>
              <a:rPr lang="en-US" sz="2000" dirty="0">
                <a:cs typeface="Times New Roman" pitchFamily="18" charset="0"/>
                <a:sym typeface="Symbol" pitchFamily="18" charset="2"/>
              </a:rPr>
              <a:t></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 </a:t>
            </a:r>
            <a:br>
              <a:rPr lang="en-US" sz="2000" dirty="0">
                <a:cs typeface="Times New Roman" pitchFamily="18" charset="0"/>
              </a:rPr>
            </a:br>
            <a:r>
              <a:rPr lang="en-US" sz="2000" dirty="0">
                <a:cs typeface="Times New Roman" pitchFamily="18" charset="0"/>
              </a:rPr>
              <a:t>(</a:t>
            </a:r>
            <a:r>
              <a:rPr lang="en-US" sz="2000" i="1" dirty="0">
                <a:cs typeface="Times New Roman" pitchFamily="18" charset="0"/>
              </a:rPr>
              <a:t>R</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100" dirty="0">
                <a:cs typeface="Arial" pitchFamily="34" charset="0"/>
                <a:sym typeface="Symbol" pitchFamily="18" charset="2"/>
              </a:rPr>
              <a:t></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000" dirty="0">
                <a:cs typeface="Times New Roman" pitchFamily="18" charset="0"/>
              </a:rPr>
              <a:t>IR5 (</a:t>
            </a:r>
            <a:r>
              <a:rPr lang="en-US" sz="2000" b="1" dirty="0">
                <a:cs typeface="Times New Roman" pitchFamily="18" charset="0"/>
              </a:rPr>
              <a:t>augmentation rule for MVDs</a:t>
            </a:r>
            <a:r>
              <a:rPr lang="en-US" sz="2000" dirty="0">
                <a:cs typeface="Times New Roman" pitchFamily="18" charset="0"/>
              </a:rPr>
              <a:t>): If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a:t>
            </a:r>
            <a:r>
              <a:rPr lang="en-US" sz="2000" i="1" dirty="0">
                <a:cs typeface="Times New Roman" pitchFamily="18" charset="0"/>
              </a:rPr>
              <a:t> Y</a:t>
            </a:r>
            <a:r>
              <a:rPr lang="en-US" sz="2000" dirty="0">
                <a:cs typeface="Times New Roman" pitchFamily="18" charset="0"/>
              </a:rPr>
              <a:t> and </a:t>
            </a:r>
            <a:r>
              <a:rPr lang="en-US" sz="2000" i="1" dirty="0">
                <a:cs typeface="Times New Roman" pitchFamily="18" charset="0"/>
              </a:rPr>
              <a:t>W</a:t>
            </a:r>
            <a:r>
              <a:rPr lang="en-US" sz="2000" dirty="0">
                <a:cs typeface="Times New Roman" pitchFamily="18" charset="0"/>
              </a:rPr>
              <a:t> </a:t>
            </a:r>
            <a:r>
              <a:rPr lang="en-US" sz="2000" i="1" dirty="0">
                <a:cs typeface="Times New Roman" pitchFamily="18" charset="0"/>
                <a:sym typeface="Symbol" pitchFamily="18" charset="2"/>
              </a:rPr>
              <a:t></a:t>
            </a:r>
            <a:r>
              <a:rPr lang="en-US" sz="2000" dirty="0">
                <a:cs typeface="Times New Roman" pitchFamily="18" charset="0"/>
              </a:rPr>
              <a:t> </a:t>
            </a:r>
            <a:r>
              <a:rPr lang="en-US" sz="2000" i="1" dirty="0">
                <a:cs typeface="Times New Roman" pitchFamily="18" charset="0"/>
              </a:rPr>
              <a:t>Z</a:t>
            </a:r>
            <a:r>
              <a:rPr lang="en-US" sz="2000" dirty="0">
                <a:cs typeface="Times New Roman" pitchFamily="18" charset="0"/>
              </a:rPr>
              <a:t> </a:t>
            </a:r>
            <a:br>
              <a:rPr lang="en-US" sz="2000" dirty="0">
                <a:cs typeface="Times New Roman" pitchFamily="18" charset="0"/>
              </a:rPr>
            </a:br>
            <a:r>
              <a:rPr lang="en-US" sz="2000" dirty="0">
                <a:cs typeface="Times New Roman" pitchFamily="18" charset="0"/>
              </a:rPr>
              <a:t>then </a:t>
            </a:r>
            <a:r>
              <a:rPr lang="en-US" sz="2000" i="1" dirty="0">
                <a:cs typeface="Times New Roman" pitchFamily="18" charset="0"/>
              </a:rPr>
              <a:t>WX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a:t>
            </a:r>
            <a:r>
              <a:rPr lang="en-US" sz="2000" i="1" dirty="0">
                <a:cs typeface="Times New Roman" pitchFamily="18" charset="0"/>
              </a:rPr>
              <a:t> YZ</a:t>
            </a:r>
            <a:r>
              <a:rPr lang="en-US" sz="2000" dirty="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000" dirty="0">
                <a:cs typeface="Times New Roman" pitchFamily="18" charset="0"/>
              </a:rPr>
              <a:t>IR6 (</a:t>
            </a:r>
            <a:r>
              <a:rPr lang="en-US" sz="2000" b="1" dirty="0">
                <a:cs typeface="Times New Roman" pitchFamily="18" charset="0"/>
              </a:rPr>
              <a:t>transitive rule for MVDs</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a:t>
            </a:r>
            <a:r>
              <a:rPr lang="en-US" sz="2000" i="1" dirty="0">
                <a:cs typeface="Times New Roman" pitchFamily="18" charset="0"/>
              </a:rPr>
              <a:t> Y</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a:t>
            </a:r>
            <a:r>
              <a:rPr lang="en-US" sz="2000" i="1" dirty="0">
                <a:cs typeface="Times New Roman" pitchFamily="18" charset="0"/>
              </a:rPr>
              <a:t> Z</a:t>
            </a:r>
            <a:r>
              <a:rPr lang="en-US" sz="2000" dirty="0">
                <a:cs typeface="Times New Roman" pitchFamily="18" charset="0"/>
              </a:rPr>
              <a:t>} </a:t>
            </a:r>
            <a:r>
              <a:rPr lang="en-US" sz="2000" dirty="0">
                <a:cs typeface="Times New Roman" pitchFamily="18" charset="0"/>
                <a:sym typeface="Symbol" pitchFamily="18" charset="2"/>
              </a:rPr>
              <a:t></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 (</a:t>
            </a:r>
            <a:r>
              <a:rPr lang="en-US" sz="2000" i="1" dirty="0">
                <a:cs typeface="Times New Roman" pitchFamily="18" charset="0"/>
              </a:rPr>
              <a:t>Z</a:t>
            </a:r>
            <a:r>
              <a:rPr lang="en-US" sz="2000" dirty="0">
                <a:cs typeface="Times New Roman" pitchFamily="18" charset="0"/>
              </a:rPr>
              <a:t> </a:t>
            </a:r>
            <a:r>
              <a:rPr lang="en-US" sz="2000" dirty="0">
                <a:latin typeface="MathematicalPi 1" pitchFamily="82" charset="0"/>
                <a:cs typeface="Times New Roman" pitchFamily="18" charset="0"/>
              </a:rPr>
              <a:t>2</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000" dirty="0">
                <a:cs typeface="Times New Roman" pitchFamily="18" charset="0"/>
              </a:rPr>
              <a:t>IR7 (</a:t>
            </a:r>
            <a:r>
              <a:rPr lang="en-US" sz="2000" b="1" dirty="0">
                <a:cs typeface="Times New Roman" pitchFamily="18" charset="0"/>
              </a:rPr>
              <a:t>replication rule for FD to MVD</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100" dirty="0">
                <a:latin typeface="Times New Roman"/>
                <a:cs typeface="Tahoma" pitchFamily="34" charset="0"/>
                <a:sym typeface="Wingdings 3" pitchFamily="18" charset="2"/>
              </a:rPr>
              <a:t>–</a:t>
            </a:r>
            <a:r>
              <a:rPr lang="en-US" sz="2100" dirty="0">
                <a:cs typeface="Tahoma" pitchFamily="34" charset="0"/>
                <a:sym typeface="Wingdings 3" pitchFamily="18" charset="2"/>
              </a:rPr>
              <a:t>&gt;</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 </a:t>
            </a:r>
            <a:r>
              <a:rPr lang="en-US" sz="2000" dirty="0">
                <a:cs typeface="Times New Roman" pitchFamily="18" charset="0"/>
                <a:sym typeface="Symbol" pitchFamily="18" charset="2"/>
              </a:rPr>
              <a:t></a:t>
            </a:r>
            <a:r>
              <a:rPr lang="en-US" sz="2000" dirty="0">
                <a:cs typeface="Times New Roman" pitchFamily="18" charset="0"/>
              </a:rPr>
              <a:t>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a:t>
            </a:r>
            <a:r>
              <a:rPr lang="en-US" sz="2000" i="1" dirty="0">
                <a:cs typeface="Times New Roman" pitchFamily="18" charset="0"/>
              </a:rPr>
              <a:t> Y</a:t>
            </a:r>
            <a:r>
              <a:rPr lang="en-US" sz="2000" dirty="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000" dirty="0">
                <a:cs typeface="Times New Roman" pitchFamily="18" charset="0"/>
              </a:rPr>
              <a:t>IR8 (</a:t>
            </a:r>
            <a:r>
              <a:rPr lang="en-US" sz="2000" b="1" dirty="0">
                <a:cs typeface="Times New Roman" pitchFamily="18" charset="0"/>
              </a:rPr>
              <a:t>coalescence rule for FDs and MVDs</a:t>
            </a:r>
            <a:r>
              <a:rPr lang="en-US" sz="2000" dirty="0">
                <a:cs typeface="Times New Roman" pitchFamily="18" charset="0"/>
              </a:rPr>
              <a:t>): If </a:t>
            </a:r>
            <a:r>
              <a:rPr lang="en-US" sz="2000" i="1" dirty="0">
                <a:cs typeface="Times New Roman" pitchFamily="18" charset="0"/>
              </a:rPr>
              <a:t>X</a:t>
            </a:r>
            <a:r>
              <a:rPr lang="en-US" sz="2000" dirty="0">
                <a:cs typeface="Times New Roman" pitchFamily="18" charset="0"/>
              </a:rPr>
              <a:t> </a:t>
            </a:r>
            <a:r>
              <a:rPr lang="en-US" sz="2000" dirty="0">
                <a:latin typeface="Times New Roman"/>
                <a:cs typeface="Times New Roman" pitchFamily="18" charset="0"/>
              </a:rPr>
              <a:t>—</a:t>
            </a:r>
            <a:r>
              <a:rPr lang="en-US" sz="2000" dirty="0">
                <a:cs typeface="Times New Roman" pitchFamily="18" charset="0"/>
              </a:rPr>
              <a:t>&gt;&gt;</a:t>
            </a:r>
            <a:r>
              <a:rPr lang="en-US" sz="2000" i="1" dirty="0">
                <a:cs typeface="Times New Roman" pitchFamily="18" charset="0"/>
              </a:rPr>
              <a:t> Y</a:t>
            </a:r>
            <a:r>
              <a:rPr lang="en-US" sz="2000" dirty="0">
                <a:cs typeface="Times New Roman" pitchFamily="18" charset="0"/>
              </a:rPr>
              <a:t> and there exists </a:t>
            </a:r>
            <a:r>
              <a:rPr lang="en-US" sz="2000" i="1" dirty="0">
                <a:cs typeface="Times New Roman" pitchFamily="18" charset="0"/>
              </a:rPr>
              <a:t>W</a:t>
            </a:r>
            <a:r>
              <a:rPr lang="en-US" sz="2000" dirty="0">
                <a:cs typeface="Times New Roman" pitchFamily="18" charset="0"/>
              </a:rPr>
              <a:t> with the properties that</a:t>
            </a:r>
          </a:p>
          <a:p>
            <a:pPr marL="1371600" lvl="2" indent="-457200" algn="just" eaLnBrk="1" fontAlgn="auto" hangingPunct="1">
              <a:lnSpc>
                <a:spcPct val="90000"/>
              </a:lnSpc>
              <a:spcAft>
                <a:spcPts val="0"/>
              </a:spcAft>
              <a:buFont typeface="Wingdings"/>
              <a:buChar char=""/>
              <a:defRPr/>
            </a:pPr>
            <a:r>
              <a:rPr lang="en-US" sz="1800" dirty="0">
                <a:cs typeface="Times New Roman" pitchFamily="18" charset="0"/>
              </a:rPr>
              <a:t>(a) </a:t>
            </a:r>
            <a:r>
              <a:rPr lang="en-US" sz="1800" i="1" dirty="0">
                <a:cs typeface="Times New Roman" pitchFamily="18" charset="0"/>
              </a:rPr>
              <a:t>W</a:t>
            </a:r>
            <a:r>
              <a:rPr lang="en-US" sz="1800" dirty="0">
                <a:cs typeface="Times New Roman" pitchFamily="18" charset="0"/>
              </a:rPr>
              <a:t> </a:t>
            </a:r>
            <a:r>
              <a:rPr lang="en-US" sz="1800" dirty="0">
                <a:cs typeface="Times New Roman" pitchFamily="18" charset="0"/>
                <a:sym typeface="Symbol" pitchFamily="18" charset="2"/>
              </a:rPr>
              <a:t> </a:t>
            </a:r>
            <a:r>
              <a:rPr lang="en-US" sz="1800" i="1" dirty="0">
                <a:cs typeface="Times New Roman" pitchFamily="18" charset="0"/>
              </a:rPr>
              <a:t>Y</a:t>
            </a:r>
            <a:r>
              <a:rPr lang="en-US" sz="1800" dirty="0">
                <a:cs typeface="Times New Roman" pitchFamily="18" charset="0"/>
              </a:rPr>
              <a:t> is empty, (b) </a:t>
            </a:r>
            <a:r>
              <a:rPr lang="en-US" sz="1800" i="1" dirty="0">
                <a:cs typeface="Times New Roman" pitchFamily="18" charset="0"/>
              </a:rPr>
              <a:t>W</a:t>
            </a:r>
            <a:r>
              <a:rPr lang="en-US" sz="1800" dirty="0">
                <a:cs typeface="Times New Roman" pitchFamily="18" charset="0"/>
              </a:rPr>
              <a:t> </a:t>
            </a:r>
            <a:r>
              <a:rPr lang="en-US" sz="2000" dirty="0">
                <a:latin typeface="Times New Roman"/>
                <a:cs typeface="Tahoma" pitchFamily="34" charset="0"/>
                <a:sym typeface="Wingdings 3" pitchFamily="18" charset="2"/>
              </a:rPr>
              <a:t>–</a:t>
            </a:r>
            <a:r>
              <a:rPr lang="en-US" sz="2000" dirty="0">
                <a:cs typeface="Tahoma" pitchFamily="34" charset="0"/>
                <a:sym typeface="Wingdings 3" pitchFamily="18" charset="2"/>
              </a:rPr>
              <a:t>&gt;</a:t>
            </a:r>
            <a:r>
              <a:rPr lang="en-US" sz="1800" dirty="0">
                <a:cs typeface="Times New Roman" pitchFamily="18" charset="0"/>
              </a:rPr>
              <a:t> </a:t>
            </a:r>
            <a:r>
              <a:rPr lang="en-US" sz="1800" i="1" dirty="0">
                <a:cs typeface="Times New Roman" pitchFamily="18" charset="0"/>
              </a:rPr>
              <a:t>Z</a:t>
            </a:r>
            <a:r>
              <a:rPr lang="en-US" sz="1800" dirty="0">
                <a:cs typeface="Times New Roman" pitchFamily="18" charset="0"/>
              </a:rPr>
              <a:t>, and (c) </a:t>
            </a:r>
            <a:r>
              <a:rPr lang="en-US" sz="1800" i="1" dirty="0">
                <a:cs typeface="Times New Roman" pitchFamily="18" charset="0"/>
              </a:rPr>
              <a:t>Y</a:t>
            </a:r>
            <a:r>
              <a:rPr lang="en-US" sz="1800" dirty="0">
                <a:cs typeface="Times New Roman" pitchFamily="18" charset="0"/>
              </a:rPr>
              <a:t> </a:t>
            </a:r>
            <a:r>
              <a:rPr lang="en-US" sz="1800" i="1" dirty="0">
                <a:cs typeface="Times New Roman" pitchFamily="18" charset="0"/>
                <a:sym typeface="Symbol" pitchFamily="18" charset="2"/>
              </a:rPr>
              <a:t></a:t>
            </a:r>
            <a:r>
              <a:rPr lang="en-US" sz="1800" dirty="0">
                <a:cs typeface="Times New Roman" pitchFamily="18" charset="0"/>
              </a:rPr>
              <a:t> </a:t>
            </a:r>
            <a:r>
              <a:rPr lang="en-US" sz="1800" i="1" dirty="0">
                <a:cs typeface="Times New Roman" pitchFamily="18" charset="0"/>
              </a:rPr>
              <a:t>Z</a:t>
            </a:r>
            <a:r>
              <a:rPr lang="en-US" sz="1800" dirty="0">
                <a:cs typeface="Times New Roman" pitchFamily="18" charset="0"/>
              </a:rPr>
              <a:t>, then   </a:t>
            </a:r>
            <a:r>
              <a:rPr lang="en-US" sz="1800" i="1" dirty="0">
                <a:cs typeface="Times New Roman" pitchFamily="18" charset="0"/>
              </a:rPr>
              <a:t>X </a:t>
            </a:r>
            <a:r>
              <a:rPr lang="en-US" sz="2000" dirty="0">
                <a:latin typeface="Times New Roman"/>
                <a:cs typeface="Tahoma" pitchFamily="34" charset="0"/>
                <a:sym typeface="Wingdings 3" pitchFamily="18" charset="2"/>
              </a:rPr>
              <a:t>–</a:t>
            </a:r>
            <a:r>
              <a:rPr lang="en-US" sz="2000" dirty="0">
                <a:cs typeface="Tahoma" pitchFamily="34" charset="0"/>
                <a:sym typeface="Wingdings 3" pitchFamily="18" charset="2"/>
              </a:rPr>
              <a:t>&gt;</a:t>
            </a:r>
            <a:r>
              <a:rPr lang="en-US" sz="1800" dirty="0">
                <a:cs typeface="Times New Roman" pitchFamily="18" charset="0"/>
              </a:rPr>
              <a:t> </a:t>
            </a:r>
            <a:r>
              <a:rPr lang="en-US" sz="1800" i="1" dirty="0">
                <a:cs typeface="Times New Roman" pitchFamily="18" charset="0"/>
              </a:rPr>
              <a:t>Z</a:t>
            </a:r>
            <a:r>
              <a:rPr lang="en-US" sz="1800" dirty="0">
                <a:cs typeface="Times New Roman" pitchFamily="18" charset="0"/>
              </a:rPr>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4000" y="215900"/>
            <a:ext cx="8712200" cy="1143000"/>
          </a:xfrm>
          <a:noFill/>
        </p:spPr>
        <p:txBody>
          <a:bodyPr/>
          <a:lstStyle/>
          <a:p>
            <a:pPr eaLnBrk="1" hangingPunct="1"/>
            <a:r>
              <a:rPr lang="en-US" sz="3200" dirty="0">
                <a:cs typeface="Times New Roman" pitchFamily="18" charset="0"/>
              </a:rPr>
              <a:t>Multivalued Dependencies and Fourth Normal Form (4)</a:t>
            </a:r>
          </a:p>
        </p:txBody>
      </p:sp>
      <p:sp>
        <p:nvSpPr>
          <p:cNvPr id="39939" name="Rectangle 3"/>
          <p:cNvSpPr>
            <a:spLocks noGrp="1" noChangeArrowheads="1"/>
          </p:cNvSpPr>
          <p:nvPr>
            <p:ph idx="1"/>
          </p:nvPr>
        </p:nvSpPr>
        <p:spPr>
          <a:xfrm>
            <a:off x="254000" y="1574800"/>
            <a:ext cx="8204200" cy="4749800"/>
          </a:xfrm>
        </p:spPr>
        <p:txBody>
          <a:bodyPr/>
          <a:lstStyle/>
          <a:p>
            <a:pPr marL="609600" indent="-609600" algn="just" eaLnBrk="1" hangingPunct="1">
              <a:lnSpc>
                <a:spcPct val="90000"/>
              </a:lnSpc>
              <a:buFont typeface="Wingdings" pitchFamily="2" charset="2"/>
              <a:buNone/>
            </a:pPr>
            <a:r>
              <a:rPr lang="en-US" sz="2400" b="1" u="sng" dirty="0">
                <a:cs typeface="Times New Roman" pitchFamily="18" charset="0"/>
              </a:rPr>
              <a:t>Definition:</a:t>
            </a:r>
            <a:r>
              <a:rPr lang="en-US" sz="2000" b="1" dirty="0">
                <a:cs typeface="Times New Roman" pitchFamily="18" charset="0"/>
              </a:rPr>
              <a:t> </a:t>
            </a:r>
          </a:p>
          <a:p>
            <a:pPr marL="609600" indent="-609600" algn="just" eaLnBrk="1" hangingPunct="1">
              <a:lnSpc>
                <a:spcPct val="90000"/>
              </a:lnSpc>
            </a:pPr>
            <a:r>
              <a:rPr lang="en-US" sz="2400" dirty="0">
                <a:cs typeface="Times New Roman" pitchFamily="18" charset="0"/>
              </a:rPr>
              <a:t>A relation schema </a:t>
            </a:r>
            <a:r>
              <a:rPr lang="en-US" sz="2400" i="1" dirty="0">
                <a:cs typeface="Times New Roman" pitchFamily="18" charset="0"/>
              </a:rPr>
              <a:t>R</a:t>
            </a:r>
            <a:r>
              <a:rPr lang="en-US" sz="2400" dirty="0">
                <a:cs typeface="Times New Roman" pitchFamily="18" charset="0"/>
              </a:rPr>
              <a:t> is in </a:t>
            </a:r>
            <a:r>
              <a:rPr lang="en-US" sz="2400" b="1" dirty="0">
                <a:cs typeface="Times New Roman" pitchFamily="18" charset="0"/>
              </a:rPr>
              <a:t>4NF</a:t>
            </a:r>
            <a:r>
              <a:rPr lang="en-US" sz="2400" dirty="0">
                <a:cs typeface="Times New Roman" pitchFamily="18" charset="0"/>
              </a:rPr>
              <a:t> with respect to a set of dependencies </a:t>
            </a:r>
            <a:r>
              <a:rPr lang="en-US" sz="2400" i="1" dirty="0">
                <a:cs typeface="Times New Roman" pitchFamily="18" charset="0"/>
              </a:rPr>
              <a:t>F</a:t>
            </a:r>
            <a:r>
              <a:rPr lang="en-US" sz="2400" dirty="0">
                <a:cs typeface="Times New Roman" pitchFamily="18" charset="0"/>
              </a:rPr>
              <a:t> (that includes functional dependencies and multivalued dependencies) if, for every </a:t>
            </a:r>
            <a:r>
              <a:rPr lang="en-US" sz="2400" i="1" dirty="0">
                <a:cs typeface="Times New Roman" pitchFamily="18" charset="0"/>
              </a:rPr>
              <a:t>nontrivial</a:t>
            </a:r>
            <a:r>
              <a:rPr lang="en-US" sz="2400" dirty="0">
                <a:cs typeface="Times New Roman" pitchFamily="18" charset="0"/>
              </a:rPr>
              <a:t> multivalued dependency </a:t>
            </a:r>
            <a:r>
              <a:rPr lang="en-US" sz="2400" i="1" dirty="0">
                <a:cs typeface="Times New Roman" pitchFamily="18" charset="0"/>
              </a:rPr>
              <a:t>X</a:t>
            </a:r>
            <a:r>
              <a:rPr lang="en-US" sz="2400" dirty="0">
                <a:cs typeface="Times New Roman" pitchFamily="18" charset="0"/>
              </a:rPr>
              <a:t> </a:t>
            </a:r>
            <a:r>
              <a:rPr lang="en-US" sz="1800" dirty="0">
                <a:latin typeface="Times New Roman" pitchFamily="18" charset="0"/>
                <a:cs typeface="Times New Roman" pitchFamily="18" charset="0"/>
              </a:rPr>
              <a:t>—</a:t>
            </a:r>
            <a:r>
              <a:rPr lang="en-US" sz="1800" dirty="0">
                <a:cs typeface="Times New Roman" pitchFamily="18" charset="0"/>
              </a:rPr>
              <a:t>&gt;&gt;</a:t>
            </a:r>
            <a:r>
              <a:rPr lang="en-US" sz="2400" i="1" dirty="0">
                <a:cs typeface="Times New Roman" pitchFamily="18" charset="0"/>
              </a:rPr>
              <a:t> Y</a:t>
            </a:r>
            <a:r>
              <a:rPr lang="en-US" sz="2400" dirty="0">
                <a:cs typeface="Times New Roman" pitchFamily="18" charset="0"/>
              </a:rPr>
              <a:t> in </a:t>
            </a:r>
            <a:r>
              <a:rPr lang="en-US" sz="2400" i="1" dirty="0">
                <a:cs typeface="Times New Roman" pitchFamily="18" charset="0"/>
              </a:rPr>
              <a:t>F</a:t>
            </a:r>
            <a:r>
              <a:rPr lang="en-US" sz="2400" baseline="30000" dirty="0">
                <a:cs typeface="Times New Roman" pitchFamily="18" charset="0"/>
              </a:rPr>
              <a:t>+</a:t>
            </a:r>
            <a:r>
              <a:rPr lang="en-US" sz="2400" dirty="0">
                <a:cs typeface="Times New Roman" pitchFamily="18" charset="0"/>
              </a:rPr>
              <a:t>, </a:t>
            </a:r>
            <a:r>
              <a:rPr lang="en-US" sz="2400" i="1" dirty="0">
                <a:cs typeface="Times New Roman" pitchFamily="18" charset="0"/>
              </a:rPr>
              <a:t>X</a:t>
            </a:r>
            <a:r>
              <a:rPr lang="en-US" sz="2400" dirty="0">
                <a:cs typeface="Times New Roman" pitchFamily="18" charset="0"/>
              </a:rPr>
              <a:t> is a </a:t>
            </a:r>
            <a:r>
              <a:rPr lang="en-US" sz="2400" dirty="0" err="1">
                <a:cs typeface="Times New Roman" pitchFamily="18" charset="0"/>
              </a:rPr>
              <a:t>superkey</a:t>
            </a:r>
            <a:r>
              <a:rPr lang="en-US" sz="2400" dirty="0">
                <a:cs typeface="Times New Roman" pitchFamily="18" charset="0"/>
              </a:rPr>
              <a:t> for R.</a:t>
            </a:r>
          </a:p>
          <a:p>
            <a:pPr marL="990600" lvl="1" indent="-533400" algn="just" eaLnBrk="1" hangingPunct="1">
              <a:lnSpc>
                <a:spcPct val="90000"/>
              </a:lnSpc>
            </a:pPr>
            <a:r>
              <a:rPr lang="en-US" sz="2200" dirty="0">
                <a:cs typeface="Times New Roman" pitchFamily="18" charset="0"/>
              </a:rPr>
              <a:t>Note: </a:t>
            </a:r>
            <a:r>
              <a:rPr lang="en-US" sz="2200" i="1" dirty="0">
                <a:cs typeface="Times New Roman" pitchFamily="18" charset="0"/>
              </a:rPr>
              <a:t>F</a:t>
            </a:r>
            <a:r>
              <a:rPr lang="en-US" sz="2200" baseline="30000" dirty="0">
                <a:cs typeface="Times New Roman" pitchFamily="18" charset="0"/>
              </a:rPr>
              <a:t>+ </a:t>
            </a:r>
            <a:r>
              <a:rPr lang="en-US" sz="2200" dirty="0">
                <a:cs typeface="Times New Roman" pitchFamily="18" charset="0"/>
              </a:rPr>
              <a:t>is the (complete) set of all dependencies (functional or multivalued) that will hold in every relation state </a:t>
            </a:r>
            <a:r>
              <a:rPr lang="en-US" sz="2200" i="1" dirty="0">
                <a:cs typeface="Times New Roman" pitchFamily="18" charset="0"/>
              </a:rPr>
              <a:t>r</a:t>
            </a:r>
            <a:r>
              <a:rPr lang="en-US" sz="2200" dirty="0">
                <a:cs typeface="Times New Roman" pitchFamily="18" charset="0"/>
              </a:rPr>
              <a:t> of </a:t>
            </a:r>
            <a:r>
              <a:rPr lang="en-US" sz="2200" i="1" dirty="0">
                <a:cs typeface="Times New Roman" pitchFamily="18" charset="0"/>
              </a:rPr>
              <a:t>R</a:t>
            </a:r>
            <a:r>
              <a:rPr lang="en-US" sz="2200" dirty="0">
                <a:cs typeface="Times New Roman" pitchFamily="18" charset="0"/>
              </a:rPr>
              <a:t> that satisfies </a:t>
            </a:r>
            <a:r>
              <a:rPr lang="en-US" sz="2200" i="1" dirty="0">
                <a:cs typeface="Times New Roman" pitchFamily="18" charset="0"/>
              </a:rPr>
              <a:t>F</a:t>
            </a:r>
            <a:r>
              <a:rPr lang="en-US" sz="2200" dirty="0">
                <a:cs typeface="Times New Roman" pitchFamily="18" charset="0"/>
              </a:rPr>
              <a:t>. It is also called the </a:t>
            </a:r>
            <a:r>
              <a:rPr lang="en-US" sz="2200" b="1" dirty="0">
                <a:cs typeface="Times New Roman" pitchFamily="18" charset="0"/>
              </a:rPr>
              <a:t>closure</a:t>
            </a:r>
            <a:r>
              <a:rPr lang="en-US" sz="2200" dirty="0">
                <a:cs typeface="Times New Roman" pitchFamily="18" charset="0"/>
              </a:rPr>
              <a:t> of </a:t>
            </a:r>
            <a:r>
              <a:rPr lang="en-US" sz="2200" i="1" dirty="0">
                <a:cs typeface="Times New Roman" pitchFamily="18" charset="0"/>
              </a:rPr>
              <a:t>F</a:t>
            </a:r>
            <a:r>
              <a:rPr lang="en-US" sz="2200" dirty="0">
                <a:cs typeface="Times New Roman" pitchFamily="18" charset="0"/>
              </a:rPr>
              <a: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2800" dirty="0">
                <a:cs typeface="Times New Roman" pitchFamily="18" charset="0"/>
              </a:rPr>
              <a:t>Multivalued Dependencies and Fourth Normal Form (5)</a:t>
            </a:r>
            <a:endParaRPr lang="en-US" sz="3200" dirty="0"/>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45</a:t>
            </a:fld>
            <a:endParaRPr lang="en-US"/>
          </a:p>
        </p:txBody>
      </p:sp>
      <p:pic>
        <p:nvPicPr>
          <p:cNvPr id="40963" name="Picture 3"/>
          <p:cNvPicPr>
            <a:picLocks noChangeAspect="1" noChangeArrowheads="1"/>
          </p:cNvPicPr>
          <p:nvPr/>
        </p:nvPicPr>
        <p:blipFill>
          <a:blip r:embed="rId3"/>
          <a:srcRect/>
          <a:stretch>
            <a:fillRect/>
          </a:stretch>
        </p:blipFill>
        <p:spPr bwMode="auto">
          <a:xfrm>
            <a:off x="1066800" y="2741613"/>
            <a:ext cx="6959600" cy="3430587"/>
          </a:xfrm>
          <a:prstGeom prst="rect">
            <a:avLst/>
          </a:prstGeom>
          <a:noFill/>
          <a:ln w="9525">
            <a:noFill/>
            <a:miter lim="800000"/>
            <a:headEnd/>
            <a:tailEnd/>
          </a:ln>
        </p:spPr>
      </p:pic>
      <p:sp>
        <p:nvSpPr>
          <p:cNvPr id="40964" name="Text Box 4"/>
          <p:cNvSpPr txBox="1">
            <a:spLocks noChangeArrowheads="1"/>
          </p:cNvSpPr>
          <p:nvPr/>
        </p:nvSpPr>
        <p:spPr bwMode="auto">
          <a:xfrm>
            <a:off x="1447800" y="1511300"/>
            <a:ext cx="6172200" cy="1079500"/>
          </a:xfrm>
          <a:prstGeom prst="rect">
            <a:avLst/>
          </a:prstGeom>
          <a:solidFill>
            <a:srgbClr val="FFFF00"/>
          </a:solidFill>
          <a:ln w="9525" algn="ctr">
            <a:solidFill>
              <a:schemeClr val="hlink"/>
            </a:solidFill>
            <a:miter lim="800000"/>
            <a:headEnd/>
            <a:tailEnd/>
          </a:ln>
        </p:spPr>
        <p:txBody>
          <a:bodyPr>
            <a:spAutoFit/>
          </a:bodyPr>
          <a:lstStyle/>
          <a:p>
            <a:pPr marL="457200" indent="-457200"/>
            <a:r>
              <a:rPr lang="en-US" sz="1600">
                <a:solidFill>
                  <a:srgbClr val="800000"/>
                </a:solidFill>
              </a:rPr>
              <a:t>Decomposing a relation state of EMP that is not in 4NF:</a:t>
            </a:r>
          </a:p>
          <a:p>
            <a:pPr marL="457200" indent="-457200">
              <a:buFontTx/>
              <a:buAutoNum type="alphaLcParenBoth"/>
            </a:pPr>
            <a:r>
              <a:rPr lang="en-US" sz="1600">
                <a:solidFill>
                  <a:srgbClr val="800000"/>
                </a:solidFill>
              </a:rPr>
              <a:t>EMP relation with additional tuples. </a:t>
            </a:r>
          </a:p>
          <a:p>
            <a:pPr marL="457200" indent="-457200">
              <a:buFontTx/>
              <a:buAutoNum type="alphaLcParenBoth"/>
            </a:pPr>
            <a:r>
              <a:rPr lang="en-US" sz="1600">
                <a:solidFill>
                  <a:srgbClr val="800000"/>
                </a:solidFill>
              </a:rPr>
              <a:t>Two corresponding 4NF relations EMP_PROJECTS and EMP_DEPENDENTS.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4000" y="215900"/>
            <a:ext cx="8712200" cy="1143000"/>
          </a:xfrm>
          <a:noFill/>
        </p:spPr>
        <p:txBody>
          <a:bodyPr/>
          <a:lstStyle/>
          <a:p>
            <a:pPr eaLnBrk="1" hangingPunct="1"/>
            <a:r>
              <a:rPr lang="en-US" sz="2800" dirty="0">
                <a:cs typeface="Times New Roman" pitchFamily="18" charset="0"/>
              </a:rPr>
              <a:t>Multivalued Dependencies and Fourth Normal Form (6)</a:t>
            </a:r>
          </a:p>
        </p:txBody>
      </p:sp>
      <p:sp>
        <p:nvSpPr>
          <p:cNvPr id="41987" name="Rectangle 3"/>
          <p:cNvSpPr>
            <a:spLocks noGrp="1" noChangeArrowheads="1"/>
          </p:cNvSpPr>
          <p:nvPr>
            <p:ph idx="1"/>
          </p:nvPr>
        </p:nvSpPr>
        <p:spPr>
          <a:xfrm>
            <a:off x="254000" y="1651000"/>
            <a:ext cx="8204200" cy="4673600"/>
          </a:xfrm>
        </p:spPr>
        <p:txBody>
          <a:bodyPr/>
          <a:lstStyle/>
          <a:p>
            <a:pPr marL="609600" indent="-609600" algn="just" eaLnBrk="1" hangingPunct="1">
              <a:buFont typeface="Wingdings" pitchFamily="2" charset="2"/>
              <a:buNone/>
            </a:pPr>
            <a:r>
              <a:rPr lang="en-US" b="1" dirty="0">
                <a:cs typeface="Times New Roman" pitchFamily="18" charset="0"/>
              </a:rPr>
              <a:t>Lossless (Non-additive) Join Decomposition into 4NF Relations:</a:t>
            </a:r>
          </a:p>
          <a:p>
            <a:pPr marL="609600" indent="-609600" algn="just" eaLnBrk="1" hangingPunct="1"/>
            <a:r>
              <a:rPr lang="en-US" b="1" dirty="0">
                <a:latin typeface="Bodega Sans" charset="0"/>
                <a:cs typeface="Times New Roman" pitchFamily="18" charset="0"/>
              </a:rPr>
              <a:t>PROPERTY LJ1</a:t>
            </a:r>
            <a:r>
              <a:rPr lang="en-US" b="1" dirty="0">
                <a:latin typeface="MathematicalPi 4" pitchFamily="82" charset="0"/>
                <a:cs typeface="Times New Roman" pitchFamily="18" charset="0"/>
              </a:rPr>
              <a:t>’</a:t>
            </a:r>
            <a:endParaRPr lang="en-US" dirty="0">
              <a:latin typeface="Bodega Sans" charset="0"/>
              <a:cs typeface="Times New Roman" pitchFamily="18" charset="0"/>
            </a:endParaRPr>
          </a:p>
          <a:p>
            <a:pPr marL="990600" lvl="1" indent="-533400" algn="just" eaLnBrk="1" hangingPunct="1"/>
            <a:r>
              <a:rPr lang="en-US" sz="2400" dirty="0">
                <a:cs typeface="Times New Roman" pitchFamily="18" charset="0"/>
              </a:rPr>
              <a:t>The relation schemas </a:t>
            </a:r>
            <a:r>
              <a:rPr lang="en-US" sz="2400" i="1" dirty="0">
                <a:cs typeface="Times New Roman" pitchFamily="18" charset="0"/>
              </a:rPr>
              <a:t>R</a:t>
            </a:r>
            <a:r>
              <a:rPr lang="en-US" sz="2400" baseline="-30000" dirty="0">
                <a:cs typeface="Times New Roman" pitchFamily="18" charset="0"/>
              </a:rPr>
              <a:t>1</a:t>
            </a:r>
            <a:r>
              <a:rPr lang="en-US" sz="2400" dirty="0">
                <a:cs typeface="Times New Roman" pitchFamily="18" charset="0"/>
              </a:rPr>
              <a:t> and </a:t>
            </a:r>
            <a:r>
              <a:rPr lang="en-US" sz="2400" i="1" dirty="0">
                <a:cs typeface="Times New Roman" pitchFamily="18" charset="0"/>
              </a:rPr>
              <a:t>R</a:t>
            </a:r>
            <a:r>
              <a:rPr lang="en-US" sz="2400" baseline="-30000" dirty="0">
                <a:cs typeface="Times New Roman" pitchFamily="18" charset="0"/>
              </a:rPr>
              <a:t>2</a:t>
            </a:r>
            <a:r>
              <a:rPr lang="en-US" sz="2400" dirty="0">
                <a:cs typeface="Times New Roman" pitchFamily="18" charset="0"/>
              </a:rPr>
              <a:t> form a lossless (non-additive) join decomposition of </a:t>
            </a:r>
            <a:r>
              <a:rPr lang="en-US" sz="2400" i="1" dirty="0">
                <a:cs typeface="Times New Roman" pitchFamily="18" charset="0"/>
              </a:rPr>
              <a:t>R</a:t>
            </a:r>
            <a:r>
              <a:rPr lang="en-US" sz="2400" dirty="0">
                <a:cs typeface="Times New Roman" pitchFamily="18" charset="0"/>
              </a:rPr>
              <a:t> with respect to a set F of functional </a:t>
            </a:r>
            <a:r>
              <a:rPr lang="en-US" sz="2400" i="1" dirty="0">
                <a:cs typeface="Times New Roman" pitchFamily="18" charset="0"/>
              </a:rPr>
              <a:t>and </a:t>
            </a:r>
            <a:r>
              <a:rPr lang="en-US" sz="2400" dirty="0">
                <a:cs typeface="Times New Roman" pitchFamily="18" charset="0"/>
              </a:rPr>
              <a:t>multivalued dependencies if and only if </a:t>
            </a:r>
          </a:p>
          <a:p>
            <a:pPr marL="1371600" lvl="2" indent="-457200" algn="just" eaLnBrk="1" hangingPunct="1"/>
            <a:r>
              <a:rPr lang="en-US" sz="2000" dirty="0">
                <a:cs typeface="Times New Roman" pitchFamily="18" charset="0"/>
              </a:rPr>
              <a:t>(</a:t>
            </a:r>
            <a:r>
              <a:rPr lang="en-US" sz="2000" i="1" dirty="0">
                <a:cs typeface="Times New Roman" pitchFamily="18" charset="0"/>
              </a:rPr>
              <a:t>R</a:t>
            </a:r>
            <a:r>
              <a:rPr lang="en-US" sz="2000" baseline="-30000" dirty="0">
                <a:cs typeface="Times New Roman" pitchFamily="18" charset="0"/>
              </a:rPr>
              <a:t>1 </a:t>
            </a:r>
            <a:r>
              <a:rPr lang="en-US" sz="1800" dirty="0">
                <a:ea typeface="ヒラギノ角ゴ Pro W3" pitchFamily="1" charset="-128"/>
              </a:rPr>
              <a:t>∩</a:t>
            </a:r>
            <a:r>
              <a:rPr lang="en-US" sz="2000" dirty="0">
                <a:cs typeface="Times New Roman" pitchFamily="18" charset="0"/>
              </a:rPr>
              <a:t>  </a:t>
            </a:r>
            <a:r>
              <a:rPr lang="en-US" sz="2000" i="1" dirty="0">
                <a:cs typeface="Times New Roman" pitchFamily="18" charset="0"/>
              </a:rPr>
              <a:t>R</a:t>
            </a:r>
            <a:r>
              <a:rPr lang="en-US" sz="2000" baseline="-30000" dirty="0">
                <a:cs typeface="Times New Roman" pitchFamily="18" charset="0"/>
              </a:rPr>
              <a:t>2</a:t>
            </a:r>
            <a:r>
              <a:rPr lang="en-US" sz="2000" dirty="0">
                <a:cs typeface="Times New Roman" pitchFamily="18" charset="0"/>
              </a:rPr>
              <a:t>) </a:t>
            </a:r>
            <a:r>
              <a:rPr lang="en-US" sz="2000" dirty="0">
                <a:latin typeface="Times New Roman" pitchFamily="18" charset="0"/>
                <a:cs typeface="Times New Roman" pitchFamily="18" charset="0"/>
              </a:rPr>
              <a:t>—</a:t>
            </a:r>
            <a:r>
              <a:rPr lang="en-US" sz="2000" dirty="0">
                <a:cs typeface="Times New Roman" pitchFamily="18" charset="0"/>
              </a:rPr>
              <a:t>&gt;&gt; (</a:t>
            </a:r>
            <a:r>
              <a:rPr lang="en-US" sz="2000" i="1" dirty="0">
                <a:cs typeface="Times New Roman" pitchFamily="18" charset="0"/>
              </a:rPr>
              <a:t>R</a:t>
            </a:r>
            <a:r>
              <a:rPr lang="en-US" sz="2000" baseline="-30000" dirty="0">
                <a:cs typeface="Times New Roman" pitchFamily="18" charset="0"/>
              </a:rPr>
              <a:t>1</a:t>
            </a:r>
            <a:r>
              <a:rPr lang="en-US" sz="2000" dirty="0">
                <a:cs typeface="Times New Roman" pitchFamily="18" charset="0"/>
              </a:rPr>
              <a:t> - </a:t>
            </a:r>
            <a:r>
              <a:rPr lang="en-US" sz="2000" i="1" dirty="0">
                <a:cs typeface="Times New Roman" pitchFamily="18" charset="0"/>
              </a:rPr>
              <a:t>R</a:t>
            </a:r>
            <a:r>
              <a:rPr lang="en-US" sz="2000" baseline="-30000" dirty="0">
                <a:cs typeface="Times New Roman" pitchFamily="18" charset="0"/>
              </a:rPr>
              <a:t>2</a:t>
            </a:r>
            <a:r>
              <a:rPr lang="en-US" sz="2000" dirty="0">
                <a:cs typeface="Times New Roman" pitchFamily="18" charset="0"/>
              </a:rPr>
              <a:t>)</a:t>
            </a:r>
          </a:p>
          <a:p>
            <a:pPr marL="990600" lvl="1" indent="-533400" algn="just" eaLnBrk="1" hangingPunct="1"/>
            <a:r>
              <a:rPr lang="en-US" sz="2400" dirty="0">
                <a:cs typeface="Times New Roman" pitchFamily="18" charset="0"/>
              </a:rPr>
              <a:t>or by symmetry, if and only if </a:t>
            </a:r>
          </a:p>
          <a:p>
            <a:pPr marL="1371600" lvl="2" indent="-457200" algn="just" eaLnBrk="1" hangingPunct="1"/>
            <a:r>
              <a:rPr lang="en-US" sz="2000" dirty="0">
                <a:cs typeface="Times New Roman" pitchFamily="18" charset="0"/>
              </a:rPr>
              <a:t>(</a:t>
            </a:r>
            <a:r>
              <a:rPr lang="en-US" sz="2000" i="1" dirty="0">
                <a:cs typeface="Times New Roman" pitchFamily="18" charset="0"/>
              </a:rPr>
              <a:t>R</a:t>
            </a:r>
            <a:r>
              <a:rPr lang="en-US" sz="2000" baseline="-30000" dirty="0">
                <a:cs typeface="Times New Roman" pitchFamily="18" charset="0"/>
              </a:rPr>
              <a:t>1</a:t>
            </a:r>
            <a:r>
              <a:rPr lang="en-US" sz="2000" dirty="0">
                <a:cs typeface="Times New Roman" pitchFamily="18" charset="0"/>
              </a:rPr>
              <a:t> </a:t>
            </a:r>
            <a:r>
              <a:rPr lang="en-US" sz="1800" dirty="0">
                <a:ea typeface="ヒラギノ角ゴ Pro W3" pitchFamily="1" charset="-128"/>
              </a:rPr>
              <a:t>∩</a:t>
            </a:r>
            <a:r>
              <a:rPr lang="en-US" sz="2000" dirty="0">
                <a:cs typeface="Times New Roman" pitchFamily="18" charset="0"/>
              </a:rPr>
              <a:t> </a:t>
            </a:r>
            <a:r>
              <a:rPr lang="en-US" sz="2000" i="1" dirty="0">
                <a:cs typeface="Times New Roman" pitchFamily="18" charset="0"/>
              </a:rPr>
              <a:t>R</a:t>
            </a:r>
            <a:r>
              <a:rPr lang="en-US" sz="2000" baseline="-30000" dirty="0">
                <a:cs typeface="Times New Roman" pitchFamily="18" charset="0"/>
              </a:rPr>
              <a:t>2</a:t>
            </a:r>
            <a:r>
              <a:rPr lang="en-US" sz="2000" dirty="0">
                <a:cs typeface="Times New Roman" pitchFamily="18" charset="0"/>
              </a:rPr>
              <a:t>) </a:t>
            </a:r>
            <a:r>
              <a:rPr lang="en-US" sz="2000" dirty="0">
                <a:latin typeface="Times New Roman" pitchFamily="18" charset="0"/>
                <a:cs typeface="Times New Roman" pitchFamily="18" charset="0"/>
              </a:rPr>
              <a:t>—</a:t>
            </a:r>
            <a:r>
              <a:rPr lang="en-US" sz="2000" dirty="0">
                <a:cs typeface="Times New Roman" pitchFamily="18" charset="0"/>
              </a:rPr>
              <a:t>&gt;&gt; (</a:t>
            </a:r>
            <a:r>
              <a:rPr lang="en-US" sz="2000" i="1" dirty="0">
                <a:cs typeface="Times New Roman" pitchFamily="18" charset="0"/>
              </a:rPr>
              <a:t>R</a:t>
            </a:r>
            <a:r>
              <a:rPr lang="en-US" sz="2000" baseline="-30000" dirty="0">
                <a:cs typeface="Times New Roman" pitchFamily="18" charset="0"/>
              </a:rPr>
              <a:t>2</a:t>
            </a:r>
            <a:r>
              <a:rPr lang="en-US" sz="2000" dirty="0">
                <a:cs typeface="Times New Roman" pitchFamily="18" charset="0"/>
              </a:rPr>
              <a:t> - </a:t>
            </a:r>
            <a:r>
              <a:rPr lang="en-US" sz="2000" i="1" dirty="0">
                <a:cs typeface="Times New Roman" pitchFamily="18" charset="0"/>
              </a:rPr>
              <a:t>R</a:t>
            </a:r>
            <a:r>
              <a:rPr lang="en-US" sz="2000" baseline="-30000" dirty="0">
                <a:cs typeface="Times New Roman" pitchFamily="18" charset="0"/>
              </a:rPr>
              <a:t>1</a:t>
            </a:r>
            <a:r>
              <a:rPr lang="en-US" sz="2000" dirty="0">
                <a:cs typeface="Times New Roman" pitchFamily="18" charset="0"/>
              </a:rPr>
              <a:t>)).</a:t>
            </a:r>
            <a:r>
              <a:rPr lang="en-US" dirty="0">
                <a:cs typeface="Times New Roman" pitchFamily="18" charset="0"/>
              </a:rPr>
              <a:t> </a:t>
            </a:r>
            <a:r>
              <a:rPr lang="en-US" b="1" dirty="0">
                <a:cs typeface="Times New Roman" pitchFamily="18" charset="0"/>
              </a:rPr>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4000" y="215900"/>
            <a:ext cx="8712200" cy="1143000"/>
          </a:xfrm>
          <a:noFill/>
        </p:spPr>
        <p:txBody>
          <a:bodyPr/>
          <a:lstStyle/>
          <a:p>
            <a:pPr eaLnBrk="1" hangingPunct="1"/>
            <a:r>
              <a:rPr lang="en-US" sz="2800" dirty="0">
                <a:cs typeface="Times New Roman" pitchFamily="18" charset="0"/>
              </a:rPr>
              <a:t>Multivalued Dependencies and Fourth Normal Form (7)</a:t>
            </a:r>
          </a:p>
        </p:txBody>
      </p:sp>
      <p:sp>
        <p:nvSpPr>
          <p:cNvPr id="43011" name="Rectangle 3"/>
          <p:cNvSpPr>
            <a:spLocks noGrp="1" noChangeArrowheads="1"/>
          </p:cNvSpPr>
          <p:nvPr>
            <p:ph idx="1"/>
          </p:nvPr>
        </p:nvSpPr>
        <p:spPr>
          <a:xfrm>
            <a:off x="228600" y="1574800"/>
            <a:ext cx="8229600" cy="4978400"/>
          </a:xfrm>
        </p:spPr>
        <p:txBody>
          <a:bodyPr/>
          <a:lstStyle/>
          <a:p>
            <a:pPr marL="609600" indent="-609600" algn="just" eaLnBrk="1" hangingPunct="1">
              <a:buFont typeface="Wingdings" pitchFamily="2" charset="2"/>
              <a:buNone/>
            </a:pPr>
            <a:r>
              <a:rPr lang="en-US" sz="2400" b="1" dirty="0">
                <a:cs typeface="Courier New" pitchFamily="49" charset="0"/>
              </a:rPr>
              <a:t>Algorithm 11.5: </a:t>
            </a:r>
            <a:r>
              <a:rPr lang="en-US" sz="2400" b="1" dirty="0">
                <a:cs typeface="Times New Roman" pitchFamily="18" charset="0"/>
              </a:rPr>
              <a:t>Relational decomposition into 4NF relations with non-additive join property</a:t>
            </a:r>
          </a:p>
          <a:p>
            <a:pPr marL="609600" indent="-609600" algn="just" eaLnBrk="1" hangingPunct="1"/>
            <a:r>
              <a:rPr lang="en-US" sz="2000" b="1" dirty="0">
                <a:cs typeface="Times New Roman" pitchFamily="18" charset="0"/>
              </a:rPr>
              <a:t>Input: </a:t>
            </a:r>
            <a:r>
              <a:rPr lang="en-US" sz="2000" dirty="0">
                <a:cs typeface="Times New Roman" pitchFamily="18" charset="0"/>
              </a:rPr>
              <a:t>A universal relation R and a set of functional and multivalued dependencies F.</a:t>
            </a:r>
          </a:p>
          <a:p>
            <a:pPr marL="609600" indent="-609600" algn="just" eaLnBrk="1" hangingPunct="1"/>
            <a:endParaRPr lang="en-US" sz="2000" dirty="0">
              <a:cs typeface="Times New Roman" pitchFamily="18" charset="0"/>
            </a:endParaRPr>
          </a:p>
          <a:p>
            <a:pPr marL="609600" indent="-609600" algn="just" eaLnBrk="1" hangingPunct="1">
              <a:buSzTx/>
              <a:buFont typeface="Wingdings" pitchFamily="2" charset="2"/>
              <a:buAutoNum type="arabicPeriod"/>
            </a:pPr>
            <a:r>
              <a:rPr lang="en-US" sz="2000" dirty="0">
                <a:cs typeface="Times New Roman" pitchFamily="18" charset="0"/>
              </a:rPr>
              <a:t>Set D := { R };</a:t>
            </a:r>
          </a:p>
          <a:p>
            <a:pPr marL="609600" indent="-609600" algn="just" eaLnBrk="1" hangingPunct="1">
              <a:buSzTx/>
              <a:buFont typeface="Wingdings" pitchFamily="2" charset="2"/>
              <a:buAutoNum type="arabicPeriod"/>
            </a:pPr>
            <a:r>
              <a:rPr lang="en-US" sz="2000" dirty="0">
                <a:cs typeface="Times New Roman" pitchFamily="18" charset="0"/>
              </a:rPr>
              <a:t>While there is a relation schema </a:t>
            </a:r>
            <a:r>
              <a:rPr lang="en-US" sz="2000" i="1" dirty="0">
                <a:cs typeface="Times New Roman" pitchFamily="18" charset="0"/>
              </a:rPr>
              <a:t>Q</a:t>
            </a:r>
            <a:r>
              <a:rPr lang="en-US" sz="2000" dirty="0">
                <a:cs typeface="Times New Roman" pitchFamily="18" charset="0"/>
              </a:rPr>
              <a:t> in </a:t>
            </a:r>
            <a:r>
              <a:rPr lang="en-US" sz="2000" i="1" dirty="0">
                <a:cs typeface="Times New Roman" pitchFamily="18" charset="0"/>
              </a:rPr>
              <a:t>D</a:t>
            </a:r>
            <a:r>
              <a:rPr lang="en-US" sz="2000" dirty="0">
                <a:cs typeface="Times New Roman" pitchFamily="18" charset="0"/>
              </a:rPr>
              <a:t> that is not in 4NF do {</a:t>
            </a:r>
          </a:p>
          <a:p>
            <a:pPr marL="609600" indent="-609600" algn="just" eaLnBrk="1" hangingPunct="1">
              <a:buSzTx/>
              <a:buFont typeface="Wingdings" pitchFamily="2" charset="2"/>
              <a:buNone/>
            </a:pPr>
            <a:r>
              <a:rPr lang="en-US" sz="2000" dirty="0">
                <a:cs typeface="Times New Roman" pitchFamily="18" charset="0"/>
              </a:rPr>
              <a:t>		choose a relation schema </a:t>
            </a:r>
            <a:r>
              <a:rPr lang="en-US" sz="2000" i="1" dirty="0">
                <a:cs typeface="Times New Roman" pitchFamily="18" charset="0"/>
              </a:rPr>
              <a:t>Q</a:t>
            </a:r>
            <a:r>
              <a:rPr lang="en-US" sz="2000" dirty="0">
                <a:cs typeface="Times New Roman" pitchFamily="18" charset="0"/>
              </a:rPr>
              <a:t> in </a:t>
            </a:r>
            <a:r>
              <a:rPr lang="en-US" sz="2000" i="1" dirty="0">
                <a:cs typeface="Times New Roman" pitchFamily="18" charset="0"/>
              </a:rPr>
              <a:t>D</a:t>
            </a:r>
            <a:r>
              <a:rPr lang="en-US" sz="2000" dirty="0">
                <a:cs typeface="Times New Roman" pitchFamily="18" charset="0"/>
              </a:rPr>
              <a:t> that is not in 4NF;</a:t>
            </a:r>
          </a:p>
          <a:p>
            <a:pPr marL="609600" indent="-609600" algn="just" eaLnBrk="1" hangingPunct="1">
              <a:buFont typeface="Wingdings" pitchFamily="2" charset="2"/>
              <a:buNone/>
            </a:pPr>
            <a:r>
              <a:rPr lang="en-US" sz="2000" dirty="0">
                <a:cs typeface="Times New Roman" pitchFamily="18" charset="0"/>
              </a:rPr>
              <a:t>		find a nontrivial MVD </a:t>
            </a:r>
            <a:r>
              <a:rPr lang="en-US" sz="2000" i="1" dirty="0">
                <a:cs typeface="Times New Roman" pitchFamily="18" charset="0"/>
              </a:rPr>
              <a:t>X</a:t>
            </a:r>
            <a:r>
              <a:rPr lang="en-US" sz="2000" dirty="0">
                <a:cs typeface="Times New Roman" pitchFamily="18" charset="0"/>
              </a:rPr>
              <a:t> </a:t>
            </a:r>
            <a:r>
              <a:rPr lang="en-US" sz="1800" dirty="0">
                <a:latin typeface="Times New Roman" pitchFamily="18" charset="0"/>
                <a:cs typeface="Times New Roman" pitchFamily="18" charset="0"/>
              </a:rPr>
              <a:t>—</a:t>
            </a:r>
            <a:r>
              <a:rPr lang="en-US" sz="1800" dirty="0">
                <a:cs typeface="Times New Roman" pitchFamily="18" charset="0"/>
              </a:rPr>
              <a:t>&gt;&gt;</a:t>
            </a:r>
            <a:r>
              <a:rPr lang="en-US" sz="2000" i="1" dirty="0">
                <a:cs typeface="Times New Roman" pitchFamily="18" charset="0"/>
              </a:rPr>
              <a:t> Y</a:t>
            </a:r>
            <a:r>
              <a:rPr lang="en-US" sz="2000" dirty="0">
                <a:cs typeface="Times New Roman" pitchFamily="18" charset="0"/>
              </a:rPr>
              <a:t> in </a:t>
            </a:r>
            <a:r>
              <a:rPr lang="en-US" sz="2000" i="1" dirty="0">
                <a:cs typeface="Times New Roman" pitchFamily="18" charset="0"/>
              </a:rPr>
              <a:t>Q</a:t>
            </a:r>
            <a:r>
              <a:rPr lang="en-US" sz="2000" dirty="0">
                <a:cs typeface="Times New Roman" pitchFamily="18" charset="0"/>
              </a:rPr>
              <a:t> that violates 4NF;</a:t>
            </a:r>
          </a:p>
          <a:p>
            <a:pPr marL="609600" indent="-609600" eaLnBrk="1" hangingPunct="1">
              <a:buFont typeface="Wingdings" pitchFamily="2" charset="2"/>
              <a:buNone/>
            </a:pPr>
            <a:r>
              <a:rPr lang="en-US" sz="2000" dirty="0">
                <a:cs typeface="Times New Roman" pitchFamily="18" charset="0"/>
              </a:rPr>
              <a:t>		replace </a:t>
            </a:r>
            <a:r>
              <a:rPr lang="en-US" sz="2000" i="1" dirty="0">
                <a:cs typeface="Times New Roman" pitchFamily="18" charset="0"/>
              </a:rPr>
              <a:t>Q</a:t>
            </a:r>
            <a:r>
              <a:rPr lang="en-US" sz="2000" dirty="0">
                <a:cs typeface="Times New Roman" pitchFamily="18" charset="0"/>
              </a:rPr>
              <a:t> in </a:t>
            </a:r>
            <a:r>
              <a:rPr lang="en-US" sz="2000" i="1" dirty="0">
                <a:cs typeface="Times New Roman" pitchFamily="18" charset="0"/>
              </a:rPr>
              <a:t>D</a:t>
            </a:r>
            <a:r>
              <a:rPr lang="en-US" sz="2000" dirty="0">
                <a:cs typeface="Times New Roman" pitchFamily="18" charset="0"/>
              </a:rPr>
              <a:t> by two relation schemas (</a:t>
            </a:r>
            <a:r>
              <a:rPr lang="en-US" sz="2000" i="1" dirty="0">
                <a:cs typeface="Times New Roman" pitchFamily="18" charset="0"/>
              </a:rPr>
              <a:t>Q</a:t>
            </a:r>
            <a:r>
              <a:rPr lang="en-US" sz="2000" dirty="0">
                <a:cs typeface="Times New Roman" pitchFamily="18" charset="0"/>
              </a:rPr>
              <a:t> - </a:t>
            </a:r>
            <a:r>
              <a:rPr lang="en-US" sz="2000" i="1" dirty="0">
                <a:cs typeface="Times New Roman" pitchFamily="18" charset="0"/>
              </a:rPr>
              <a:t>Y</a:t>
            </a:r>
            <a:r>
              <a:rPr lang="en-US" sz="2000" dirty="0">
                <a:cs typeface="Times New Roman" pitchFamily="18" charset="0"/>
              </a:rPr>
              <a:t>) and (</a:t>
            </a:r>
            <a:r>
              <a:rPr lang="en-US" sz="2000" i="1" dirty="0">
                <a:cs typeface="Times New Roman" pitchFamily="18" charset="0"/>
              </a:rPr>
              <a:t>X</a:t>
            </a:r>
            <a:r>
              <a:rPr lang="en-US" sz="2000" dirty="0">
                <a:cs typeface="Times New Roman" pitchFamily="18" charset="0"/>
              </a:rPr>
              <a:t> </a:t>
            </a:r>
            <a:r>
              <a:rPr lang="en-US" sz="2000" dirty="0">
                <a:latin typeface="Lucida Grande" pitchFamily="1" charset="0"/>
                <a:cs typeface="Arial" pitchFamily="34" charset="0"/>
              </a:rPr>
              <a:t>υ</a:t>
            </a:r>
            <a:r>
              <a:rPr lang="en-US" sz="2000" dirty="0">
                <a:cs typeface="Times New Roman" pitchFamily="18" charset="0"/>
              </a:rPr>
              <a:t> </a:t>
            </a:r>
            <a:r>
              <a:rPr lang="en-US" sz="2000" i="1" dirty="0">
                <a:cs typeface="Times New Roman" pitchFamily="18" charset="0"/>
              </a:rPr>
              <a:t>Y</a:t>
            </a:r>
            <a:r>
              <a:rPr lang="en-US" sz="2000" dirty="0">
                <a:cs typeface="Times New Roman" pitchFamily="18" charset="0"/>
              </a:rPr>
              <a:t>);</a:t>
            </a:r>
          </a:p>
          <a:p>
            <a:pPr marL="609600" indent="-609600" algn="just" eaLnBrk="1" hangingPunct="1">
              <a:buFont typeface="Wingdings" pitchFamily="2" charset="2"/>
              <a:buNone/>
            </a:pPr>
            <a:r>
              <a:rPr lang="en-US" sz="2000" dirty="0">
                <a:cs typeface="Times New Roman" pitchFamily="18" charset="0"/>
              </a:rPr>
              <a:t>	};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4000" y="215900"/>
            <a:ext cx="8712200" cy="1143000"/>
          </a:xfrm>
          <a:noFill/>
        </p:spPr>
        <p:txBody>
          <a:bodyPr/>
          <a:lstStyle/>
          <a:p>
            <a:pPr eaLnBrk="1" hangingPunct="1"/>
            <a:r>
              <a:rPr lang="en-US" sz="2800" dirty="0">
                <a:cs typeface="Times New Roman" pitchFamily="18" charset="0"/>
              </a:rPr>
              <a:t>Join Dependencies and Fifth Normal Form (1)</a:t>
            </a:r>
          </a:p>
        </p:txBody>
      </p:sp>
      <p:sp>
        <p:nvSpPr>
          <p:cNvPr id="823299" name="Rectangle 3"/>
          <p:cNvSpPr>
            <a:spLocks noGrp="1" noChangeArrowheads="1"/>
          </p:cNvSpPr>
          <p:nvPr>
            <p:ph idx="1"/>
          </p:nvPr>
        </p:nvSpPr>
        <p:spPr>
          <a:xfrm>
            <a:off x="228600" y="1574800"/>
            <a:ext cx="8305800" cy="4749800"/>
          </a:xfrm>
        </p:spPr>
        <p:txBody>
          <a:bodyPr>
            <a:normAutofit lnSpcReduction="10000"/>
          </a:bodyPr>
          <a:lstStyle/>
          <a:p>
            <a:pPr marL="609600" indent="-609600" algn="just" eaLnBrk="1" fontAlgn="auto" hangingPunct="1">
              <a:spcAft>
                <a:spcPts val="0"/>
              </a:spcAft>
              <a:buFont typeface="Wingdings" pitchFamily="2" charset="2"/>
              <a:buNone/>
              <a:defRPr/>
            </a:pPr>
            <a:r>
              <a:rPr lang="en-US" sz="2400" b="1" u="sng">
                <a:cs typeface="Times New Roman" pitchFamily="18" charset="0"/>
              </a:rPr>
              <a:t>Definition:</a:t>
            </a:r>
            <a:r>
              <a:rPr lang="en-US" sz="2400" b="1">
                <a:cs typeface="Times New Roman" pitchFamily="18" charset="0"/>
              </a:rPr>
              <a:t> </a:t>
            </a:r>
          </a:p>
          <a:p>
            <a:pPr marL="609600" indent="-609600" algn="just" eaLnBrk="1" fontAlgn="auto" hangingPunct="1">
              <a:spcAft>
                <a:spcPts val="0"/>
              </a:spcAft>
              <a:buFont typeface="Wingdings"/>
              <a:buChar char=""/>
              <a:defRPr/>
            </a:pPr>
            <a:r>
              <a:rPr lang="en-US" sz="2400">
                <a:cs typeface="Times New Roman" pitchFamily="18" charset="0"/>
              </a:rPr>
              <a:t>A </a:t>
            </a:r>
            <a:r>
              <a:rPr lang="en-US" sz="2400" b="1">
                <a:cs typeface="Times New Roman" pitchFamily="18" charset="0"/>
              </a:rPr>
              <a:t>join dependency</a:t>
            </a:r>
            <a:r>
              <a:rPr lang="en-US" sz="2400">
                <a:cs typeface="Times New Roman" pitchFamily="18" charset="0"/>
              </a:rPr>
              <a:t> (</a:t>
            </a:r>
            <a:r>
              <a:rPr lang="en-US" sz="2400" b="1">
                <a:cs typeface="Times New Roman" pitchFamily="18" charset="0"/>
              </a:rPr>
              <a:t>JD</a:t>
            </a:r>
            <a:r>
              <a:rPr lang="en-US" sz="2400">
                <a:cs typeface="Times New Roman" pitchFamily="18" charset="0"/>
              </a:rPr>
              <a:t>), denoted by JD(</a:t>
            </a:r>
            <a:r>
              <a:rPr lang="en-US" sz="2400" i="1">
                <a:cs typeface="Times New Roman" pitchFamily="18" charset="0"/>
              </a:rPr>
              <a:t>R</a:t>
            </a:r>
            <a:r>
              <a:rPr lang="en-US" sz="2400" baseline="-30000">
                <a:cs typeface="Times New Roman" pitchFamily="18" charset="0"/>
              </a:rPr>
              <a:t>1</a:t>
            </a:r>
            <a:r>
              <a:rPr lang="en-US" sz="2400">
                <a:cs typeface="Times New Roman" pitchFamily="18" charset="0"/>
              </a:rPr>
              <a:t>, </a:t>
            </a:r>
            <a:r>
              <a:rPr lang="en-US" sz="2400" i="1">
                <a:cs typeface="Times New Roman" pitchFamily="18" charset="0"/>
              </a:rPr>
              <a:t>R</a:t>
            </a:r>
            <a:r>
              <a:rPr lang="en-US" sz="2400" baseline="-30000">
                <a:cs typeface="Times New Roman" pitchFamily="18" charset="0"/>
              </a:rPr>
              <a:t>2</a:t>
            </a:r>
            <a:r>
              <a:rPr lang="en-US" sz="2400">
                <a:cs typeface="Times New Roman" pitchFamily="18" charset="0"/>
              </a:rPr>
              <a:t>, ..., </a:t>
            </a:r>
            <a:r>
              <a:rPr lang="en-US" sz="2400" i="1">
                <a:cs typeface="Times New Roman" pitchFamily="18" charset="0"/>
              </a:rPr>
              <a:t>R</a:t>
            </a:r>
            <a:r>
              <a:rPr lang="en-US" sz="2400" baseline="-30000">
                <a:cs typeface="Times New Roman" pitchFamily="18" charset="0"/>
              </a:rPr>
              <a:t>n</a:t>
            </a:r>
            <a:r>
              <a:rPr lang="en-US" sz="2400">
                <a:cs typeface="Times New Roman" pitchFamily="18" charset="0"/>
              </a:rPr>
              <a:t>), specified on relation schema </a:t>
            </a:r>
            <a:r>
              <a:rPr lang="en-US" sz="2400" i="1">
                <a:cs typeface="Times New Roman" pitchFamily="18" charset="0"/>
              </a:rPr>
              <a:t>R</a:t>
            </a:r>
            <a:r>
              <a:rPr lang="en-US" sz="2400">
                <a:cs typeface="Times New Roman" pitchFamily="18" charset="0"/>
              </a:rPr>
              <a:t>, specifies a constraint on the states </a:t>
            </a:r>
            <a:r>
              <a:rPr lang="en-US" sz="2400" i="1">
                <a:cs typeface="Times New Roman" pitchFamily="18" charset="0"/>
              </a:rPr>
              <a:t>r</a:t>
            </a:r>
            <a:r>
              <a:rPr lang="en-US" sz="2400">
                <a:cs typeface="Times New Roman" pitchFamily="18" charset="0"/>
              </a:rPr>
              <a:t> of </a:t>
            </a:r>
            <a:r>
              <a:rPr lang="en-US" sz="2400" i="1">
                <a:cs typeface="Times New Roman" pitchFamily="18" charset="0"/>
              </a:rPr>
              <a:t>R</a:t>
            </a:r>
            <a:r>
              <a:rPr lang="en-US" sz="2400">
                <a:cs typeface="Times New Roman" pitchFamily="18" charset="0"/>
              </a:rPr>
              <a:t>.</a:t>
            </a:r>
          </a:p>
          <a:p>
            <a:pPr marL="990600" lvl="1" indent="-533400" algn="just" eaLnBrk="1" fontAlgn="auto" hangingPunct="1">
              <a:spcAft>
                <a:spcPts val="0"/>
              </a:spcAft>
              <a:buFont typeface="Wingdings 2"/>
              <a:buChar char=""/>
              <a:defRPr/>
            </a:pPr>
            <a:r>
              <a:rPr lang="en-US" sz="2200">
                <a:cs typeface="Times New Roman" pitchFamily="18" charset="0"/>
              </a:rPr>
              <a:t>The constraint states that every legal state </a:t>
            </a:r>
            <a:r>
              <a:rPr lang="en-US" sz="2200" i="1">
                <a:cs typeface="Times New Roman" pitchFamily="18" charset="0"/>
              </a:rPr>
              <a:t>r</a:t>
            </a:r>
            <a:r>
              <a:rPr lang="en-US" sz="2200">
                <a:cs typeface="Times New Roman" pitchFamily="18" charset="0"/>
              </a:rPr>
              <a:t> of </a:t>
            </a:r>
            <a:r>
              <a:rPr lang="en-US" sz="2200" i="1">
                <a:cs typeface="Times New Roman" pitchFamily="18" charset="0"/>
              </a:rPr>
              <a:t>R</a:t>
            </a:r>
            <a:r>
              <a:rPr lang="en-US" sz="2200">
                <a:cs typeface="Times New Roman" pitchFamily="18" charset="0"/>
              </a:rPr>
              <a:t> should have a non-additive join decomposition into </a:t>
            </a:r>
            <a:r>
              <a:rPr lang="en-US" sz="2200" i="1">
                <a:cs typeface="Times New Roman" pitchFamily="18" charset="0"/>
              </a:rPr>
              <a:t>R</a:t>
            </a:r>
            <a:r>
              <a:rPr lang="en-US" sz="2200" baseline="-30000">
                <a:cs typeface="Times New Roman" pitchFamily="18" charset="0"/>
              </a:rPr>
              <a:t>1</a:t>
            </a:r>
            <a:r>
              <a:rPr lang="en-US" sz="2200">
                <a:cs typeface="Times New Roman" pitchFamily="18" charset="0"/>
              </a:rPr>
              <a:t>, </a:t>
            </a:r>
            <a:r>
              <a:rPr lang="en-US" sz="2200" i="1">
                <a:cs typeface="Times New Roman" pitchFamily="18" charset="0"/>
              </a:rPr>
              <a:t>R</a:t>
            </a:r>
            <a:r>
              <a:rPr lang="en-US" sz="2200" baseline="-30000">
                <a:cs typeface="Times New Roman" pitchFamily="18" charset="0"/>
              </a:rPr>
              <a:t>2</a:t>
            </a:r>
            <a:r>
              <a:rPr lang="en-US" sz="2200">
                <a:cs typeface="Times New Roman" pitchFamily="18" charset="0"/>
              </a:rPr>
              <a:t>, ..., </a:t>
            </a:r>
            <a:r>
              <a:rPr lang="en-US" sz="2200" i="1">
                <a:cs typeface="Times New Roman" pitchFamily="18" charset="0"/>
              </a:rPr>
              <a:t>R</a:t>
            </a:r>
            <a:r>
              <a:rPr lang="en-US" sz="2200" baseline="-30000">
                <a:cs typeface="Times New Roman" pitchFamily="18" charset="0"/>
              </a:rPr>
              <a:t>n</a:t>
            </a:r>
            <a:r>
              <a:rPr lang="en-US" sz="2200">
                <a:cs typeface="Times New Roman" pitchFamily="18" charset="0"/>
              </a:rPr>
              <a:t>; that is, for every such </a:t>
            </a:r>
            <a:r>
              <a:rPr lang="en-US" sz="2200" i="1">
                <a:cs typeface="Times New Roman" pitchFamily="18" charset="0"/>
              </a:rPr>
              <a:t>r</a:t>
            </a:r>
            <a:r>
              <a:rPr lang="en-US" sz="2200">
                <a:cs typeface="Times New Roman" pitchFamily="18" charset="0"/>
              </a:rPr>
              <a:t> we have</a:t>
            </a:r>
          </a:p>
          <a:p>
            <a:pPr marL="990600" lvl="1" indent="-533400" algn="just" eaLnBrk="1" fontAlgn="auto" hangingPunct="1">
              <a:spcAft>
                <a:spcPts val="0"/>
              </a:spcAft>
              <a:buFont typeface="Wingdings 2"/>
              <a:buChar char=""/>
              <a:defRPr/>
            </a:pPr>
            <a:r>
              <a:rPr lang="en-US" sz="2200">
                <a:cs typeface="Times New Roman" pitchFamily="18" charset="0"/>
              </a:rPr>
              <a:t>		* (</a:t>
            </a:r>
            <a:r>
              <a:rPr lang="en-US" sz="2200">
                <a:latin typeface="Symbol" pitchFamily="18" charset="2"/>
              </a:rPr>
              <a:t></a:t>
            </a:r>
            <a:r>
              <a:rPr lang="en-US" sz="2200" i="1" baseline="-30000">
                <a:cs typeface="Times New Roman" pitchFamily="18" charset="0"/>
              </a:rPr>
              <a:t>R1</a:t>
            </a:r>
            <a:r>
              <a:rPr lang="en-US" sz="2200">
                <a:cs typeface="Times New Roman" pitchFamily="18" charset="0"/>
              </a:rPr>
              <a:t>(</a:t>
            </a:r>
            <a:r>
              <a:rPr lang="en-US" sz="2200" i="1">
                <a:cs typeface="Times New Roman" pitchFamily="18" charset="0"/>
              </a:rPr>
              <a:t>r</a:t>
            </a:r>
            <a:r>
              <a:rPr lang="en-US" sz="2200">
                <a:cs typeface="Times New Roman" pitchFamily="18" charset="0"/>
              </a:rPr>
              <a:t>), </a:t>
            </a:r>
            <a:r>
              <a:rPr lang="en-US" sz="2200">
                <a:latin typeface="Symbol" pitchFamily="18" charset="2"/>
              </a:rPr>
              <a:t></a:t>
            </a:r>
            <a:r>
              <a:rPr lang="en-US" sz="2200" i="1" baseline="-30000">
                <a:cs typeface="Times New Roman" pitchFamily="18" charset="0"/>
              </a:rPr>
              <a:t>R2</a:t>
            </a:r>
            <a:r>
              <a:rPr lang="en-US" sz="2200">
                <a:cs typeface="Times New Roman" pitchFamily="18" charset="0"/>
              </a:rPr>
              <a:t>(</a:t>
            </a:r>
            <a:r>
              <a:rPr lang="en-US" sz="2200" i="1">
                <a:cs typeface="Times New Roman" pitchFamily="18" charset="0"/>
              </a:rPr>
              <a:t>r</a:t>
            </a:r>
            <a:r>
              <a:rPr lang="en-US" sz="2200">
                <a:cs typeface="Times New Roman" pitchFamily="18" charset="0"/>
              </a:rPr>
              <a:t>), ..., </a:t>
            </a:r>
            <a:r>
              <a:rPr lang="en-US" sz="2200">
                <a:latin typeface="Symbol" pitchFamily="18" charset="2"/>
              </a:rPr>
              <a:t></a:t>
            </a:r>
            <a:r>
              <a:rPr lang="en-US" sz="2200" i="1" baseline="-30000">
                <a:cs typeface="Times New Roman" pitchFamily="18" charset="0"/>
              </a:rPr>
              <a:t>Rn</a:t>
            </a:r>
            <a:r>
              <a:rPr lang="en-US" sz="2200">
                <a:cs typeface="Times New Roman" pitchFamily="18" charset="0"/>
              </a:rPr>
              <a:t>(</a:t>
            </a:r>
            <a:r>
              <a:rPr lang="en-US" sz="2200" i="1">
                <a:cs typeface="Times New Roman" pitchFamily="18" charset="0"/>
              </a:rPr>
              <a:t>r</a:t>
            </a:r>
            <a:r>
              <a:rPr lang="en-US" sz="2200">
                <a:cs typeface="Times New Roman" pitchFamily="18" charset="0"/>
              </a:rPr>
              <a:t>)) = </a:t>
            </a:r>
            <a:r>
              <a:rPr lang="en-US" sz="2200" i="1">
                <a:cs typeface="Times New Roman" pitchFamily="18" charset="0"/>
              </a:rPr>
              <a:t>r</a:t>
            </a:r>
          </a:p>
          <a:p>
            <a:pPr marL="609600" indent="-609600" algn="just" eaLnBrk="1" fontAlgn="auto" hangingPunct="1">
              <a:spcAft>
                <a:spcPts val="0"/>
              </a:spcAft>
              <a:buFont typeface="Wingdings" pitchFamily="2" charset="2"/>
              <a:buNone/>
              <a:defRPr/>
            </a:pPr>
            <a:r>
              <a:rPr lang="en-US" sz="2400" i="1">
                <a:cs typeface="Times New Roman" pitchFamily="18" charset="0"/>
              </a:rPr>
              <a:t>	</a:t>
            </a:r>
            <a:r>
              <a:rPr lang="en-US" sz="2400" b="1" i="1">
                <a:cs typeface="Times New Roman" pitchFamily="18" charset="0"/>
              </a:rPr>
              <a:t>Note</a:t>
            </a:r>
            <a:r>
              <a:rPr lang="en-US" sz="2400" i="1">
                <a:cs typeface="Times New Roman" pitchFamily="18" charset="0"/>
              </a:rPr>
              <a:t>: an MVD is a special case of a JD where n = 2. </a:t>
            </a:r>
          </a:p>
          <a:p>
            <a:pPr marL="609600" indent="-609600" algn="just" eaLnBrk="1" fontAlgn="auto" hangingPunct="1">
              <a:spcAft>
                <a:spcPts val="0"/>
              </a:spcAft>
              <a:buFont typeface="Wingdings"/>
              <a:buChar char=""/>
              <a:defRPr/>
            </a:pPr>
            <a:r>
              <a:rPr lang="en-US" sz="2400">
                <a:cs typeface="Times New Roman" pitchFamily="18" charset="0"/>
              </a:rPr>
              <a:t>A join dependency JD(</a:t>
            </a:r>
            <a:r>
              <a:rPr lang="en-US" sz="2400" i="1">
                <a:cs typeface="Times New Roman" pitchFamily="18" charset="0"/>
              </a:rPr>
              <a:t>R</a:t>
            </a:r>
            <a:r>
              <a:rPr lang="en-US" sz="2400" baseline="-30000">
                <a:cs typeface="Times New Roman" pitchFamily="18" charset="0"/>
              </a:rPr>
              <a:t>1</a:t>
            </a:r>
            <a:r>
              <a:rPr lang="en-US" sz="2400">
                <a:cs typeface="Times New Roman" pitchFamily="18" charset="0"/>
              </a:rPr>
              <a:t>, </a:t>
            </a:r>
            <a:r>
              <a:rPr lang="en-US" sz="2400" i="1">
                <a:cs typeface="Times New Roman" pitchFamily="18" charset="0"/>
              </a:rPr>
              <a:t>R</a:t>
            </a:r>
            <a:r>
              <a:rPr lang="en-US" sz="2400" baseline="-30000">
                <a:cs typeface="Times New Roman" pitchFamily="18" charset="0"/>
              </a:rPr>
              <a:t>2</a:t>
            </a:r>
            <a:r>
              <a:rPr lang="en-US" sz="2400">
                <a:cs typeface="Times New Roman" pitchFamily="18" charset="0"/>
              </a:rPr>
              <a:t>, ..., </a:t>
            </a:r>
            <a:r>
              <a:rPr lang="en-US" sz="2400" i="1">
                <a:cs typeface="Times New Roman" pitchFamily="18" charset="0"/>
              </a:rPr>
              <a:t>R</a:t>
            </a:r>
            <a:r>
              <a:rPr lang="en-US" sz="2400" baseline="-30000">
                <a:cs typeface="Times New Roman" pitchFamily="18" charset="0"/>
              </a:rPr>
              <a:t>n</a:t>
            </a:r>
            <a:r>
              <a:rPr lang="en-US" sz="2400">
                <a:cs typeface="Times New Roman" pitchFamily="18" charset="0"/>
              </a:rPr>
              <a:t>), specified on relation schema </a:t>
            </a:r>
            <a:r>
              <a:rPr lang="en-US" sz="2400" i="1">
                <a:cs typeface="Times New Roman" pitchFamily="18" charset="0"/>
              </a:rPr>
              <a:t>R</a:t>
            </a:r>
            <a:r>
              <a:rPr lang="en-US" sz="2400">
                <a:cs typeface="Times New Roman" pitchFamily="18" charset="0"/>
              </a:rPr>
              <a:t>, is a </a:t>
            </a:r>
            <a:r>
              <a:rPr lang="en-US" sz="2400" b="1">
                <a:cs typeface="Times New Roman" pitchFamily="18" charset="0"/>
              </a:rPr>
              <a:t>trivial JD</a:t>
            </a:r>
            <a:r>
              <a:rPr lang="en-US" sz="2400">
                <a:cs typeface="Times New Roman" pitchFamily="18" charset="0"/>
              </a:rPr>
              <a:t> if one of the relation schemas </a:t>
            </a:r>
            <a:r>
              <a:rPr lang="en-US" sz="2400" i="1">
                <a:cs typeface="Times New Roman" pitchFamily="18" charset="0"/>
              </a:rPr>
              <a:t>R</a:t>
            </a:r>
            <a:r>
              <a:rPr lang="en-US" sz="2400" baseline="-30000">
                <a:cs typeface="Times New Roman" pitchFamily="18" charset="0"/>
              </a:rPr>
              <a:t>i</a:t>
            </a:r>
            <a:r>
              <a:rPr lang="en-US" sz="2400">
                <a:cs typeface="Times New Roman" pitchFamily="18" charset="0"/>
              </a:rPr>
              <a:t> in JD(</a:t>
            </a:r>
            <a:r>
              <a:rPr lang="en-US" sz="2400" i="1">
                <a:cs typeface="Times New Roman" pitchFamily="18" charset="0"/>
              </a:rPr>
              <a:t>R</a:t>
            </a:r>
            <a:r>
              <a:rPr lang="en-US" sz="2400" baseline="-30000">
                <a:cs typeface="Times New Roman" pitchFamily="18" charset="0"/>
              </a:rPr>
              <a:t>1</a:t>
            </a:r>
            <a:r>
              <a:rPr lang="en-US" sz="2400">
                <a:cs typeface="Times New Roman" pitchFamily="18" charset="0"/>
              </a:rPr>
              <a:t>, </a:t>
            </a:r>
            <a:r>
              <a:rPr lang="en-US" sz="2400" i="1">
                <a:cs typeface="Times New Roman" pitchFamily="18" charset="0"/>
              </a:rPr>
              <a:t>R</a:t>
            </a:r>
            <a:r>
              <a:rPr lang="en-US" sz="2400" baseline="-30000">
                <a:cs typeface="Times New Roman" pitchFamily="18" charset="0"/>
              </a:rPr>
              <a:t>2</a:t>
            </a:r>
            <a:r>
              <a:rPr lang="en-US" sz="2400">
                <a:cs typeface="Times New Roman" pitchFamily="18" charset="0"/>
              </a:rPr>
              <a:t>, ..., </a:t>
            </a:r>
            <a:r>
              <a:rPr lang="en-US" sz="2400" i="1">
                <a:cs typeface="Times New Roman" pitchFamily="18" charset="0"/>
              </a:rPr>
              <a:t>R</a:t>
            </a:r>
            <a:r>
              <a:rPr lang="en-US" sz="2400" baseline="-30000">
                <a:cs typeface="Times New Roman" pitchFamily="18" charset="0"/>
              </a:rPr>
              <a:t>n</a:t>
            </a:r>
            <a:r>
              <a:rPr lang="en-US" sz="2400">
                <a:cs typeface="Times New Roman" pitchFamily="18" charset="0"/>
              </a:rPr>
              <a:t>) is equal to </a:t>
            </a:r>
            <a:r>
              <a:rPr lang="en-US" sz="2400" i="1">
                <a:cs typeface="Times New Roman" pitchFamily="18" charset="0"/>
              </a:rPr>
              <a:t>R</a:t>
            </a:r>
            <a:r>
              <a:rPr lang="en-US" sz="2400">
                <a:cs typeface="Times New Roman" pitchFamily="18" charset="0"/>
              </a:rPr>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4000" y="215900"/>
            <a:ext cx="8712200" cy="1143000"/>
          </a:xfrm>
          <a:noFill/>
        </p:spPr>
        <p:txBody>
          <a:bodyPr/>
          <a:lstStyle/>
          <a:p>
            <a:pPr eaLnBrk="1" hangingPunct="1"/>
            <a:r>
              <a:rPr lang="en-US" sz="2800">
                <a:cs typeface="Times New Roman" pitchFamily="18" charset="0"/>
              </a:rPr>
              <a:t>Join Dependencies and Fifth Normal Form (2)</a:t>
            </a:r>
          </a:p>
        </p:txBody>
      </p:sp>
      <p:sp>
        <p:nvSpPr>
          <p:cNvPr id="45059" name="Rectangle 3"/>
          <p:cNvSpPr>
            <a:spLocks noGrp="1" noChangeArrowheads="1"/>
          </p:cNvSpPr>
          <p:nvPr>
            <p:ph idx="1"/>
          </p:nvPr>
        </p:nvSpPr>
        <p:spPr>
          <a:xfrm>
            <a:off x="254000" y="1574800"/>
            <a:ext cx="8356600" cy="4978400"/>
          </a:xfrm>
        </p:spPr>
        <p:txBody>
          <a:bodyPr/>
          <a:lstStyle/>
          <a:p>
            <a:pPr marL="609600" indent="-609600" algn="just" eaLnBrk="1" hangingPunct="1">
              <a:buFont typeface="Wingdings" pitchFamily="2" charset="2"/>
              <a:buNone/>
            </a:pPr>
            <a:r>
              <a:rPr lang="en-US" b="1" u="sng" dirty="0">
                <a:cs typeface="Times New Roman" pitchFamily="18" charset="0"/>
              </a:rPr>
              <a:t>Definition:</a:t>
            </a:r>
            <a:r>
              <a:rPr lang="en-US" b="1" dirty="0">
                <a:cs typeface="Times New Roman" pitchFamily="18" charset="0"/>
              </a:rPr>
              <a:t> </a:t>
            </a:r>
          </a:p>
          <a:p>
            <a:pPr marL="609600" indent="-609600" algn="just" eaLnBrk="1" hangingPunct="1"/>
            <a:r>
              <a:rPr lang="en-US" dirty="0">
                <a:cs typeface="Times New Roman" pitchFamily="18" charset="0"/>
              </a:rPr>
              <a:t>A relation schema </a:t>
            </a:r>
            <a:r>
              <a:rPr lang="en-US" i="1" dirty="0">
                <a:cs typeface="Times New Roman" pitchFamily="18" charset="0"/>
              </a:rPr>
              <a:t>R</a:t>
            </a:r>
            <a:r>
              <a:rPr lang="en-US" dirty="0">
                <a:cs typeface="Times New Roman" pitchFamily="18" charset="0"/>
              </a:rPr>
              <a:t> is in </a:t>
            </a:r>
            <a:r>
              <a:rPr lang="en-US" b="1" dirty="0">
                <a:cs typeface="Times New Roman" pitchFamily="18" charset="0"/>
              </a:rPr>
              <a:t>fifth normal form </a:t>
            </a:r>
            <a:r>
              <a:rPr lang="en-US" dirty="0">
                <a:cs typeface="Times New Roman" pitchFamily="18" charset="0"/>
              </a:rPr>
              <a:t>(</a:t>
            </a:r>
            <a:r>
              <a:rPr lang="en-US" b="1" dirty="0">
                <a:cs typeface="Times New Roman" pitchFamily="18" charset="0"/>
              </a:rPr>
              <a:t>5NF</a:t>
            </a:r>
            <a:r>
              <a:rPr lang="en-US" dirty="0">
                <a:cs typeface="Times New Roman" pitchFamily="18" charset="0"/>
              </a:rPr>
              <a:t>) (or </a:t>
            </a:r>
            <a:r>
              <a:rPr lang="en-US" b="1" dirty="0">
                <a:cs typeface="Times New Roman" pitchFamily="18" charset="0"/>
              </a:rPr>
              <a:t>Project-Join Normal Form </a:t>
            </a:r>
            <a:r>
              <a:rPr lang="en-US" dirty="0">
                <a:cs typeface="Times New Roman" pitchFamily="18" charset="0"/>
              </a:rPr>
              <a:t>(</a:t>
            </a:r>
            <a:r>
              <a:rPr lang="en-US" b="1" dirty="0">
                <a:cs typeface="Times New Roman" pitchFamily="18" charset="0"/>
              </a:rPr>
              <a:t>PJNF</a:t>
            </a:r>
            <a:r>
              <a:rPr lang="en-US" dirty="0">
                <a:cs typeface="Times New Roman" pitchFamily="18" charset="0"/>
              </a:rPr>
              <a:t>)) with respect to a set </a:t>
            </a:r>
            <a:r>
              <a:rPr lang="en-US" i="1" dirty="0">
                <a:cs typeface="Times New Roman" pitchFamily="18" charset="0"/>
              </a:rPr>
              <a:t>F</a:t>
            </a:r>
            <a:r>
              <a:rPr lang="en-US" dirty="0">
                <a:cs typeface="Times New Roman" pitchFamily="18" charset="0"/>
              </a:rPr>
              <a:t> of functional, multivalued, and join dependencies if, </a:t>
            </a:r>
          </a:p>
          <a:p>
            <a:pPr marL="990600" lvl="1" indent="-533400" algn="just" eaLnBrk="1" hangingPunct="1"/>
            <a:r>
              <a:rPr lang="en-US" dirty="0">
                <a:cs typeface="Times New Roman" pitchFamily="18" charset="0"/>
              </a:rPr>
              <a:t>for every nontrivial join dependency JD(</a:t>
            </a:r>
            <a:r>
              <a:rPr lang="en-US" i="1" dirty="0">
                <a:cs typeface="Times New Roman" pitchFamily="18" charset="0"/>
              </a:rPr>
              <a:t>R</a:t>
            </a:r>
            <a:r>
              <a:rPr lang="en-US" baseline="-30000" dirty="0">
                <a:cs typeface="Times New Roman" pitchFamily="18" charset="0"/>
              </a:rPr>
              <a:t>1</a:t>
            </a:r>
            <a:r>
              <a:rPr lang="en-US" dirty="0">
                <a:cs typeface="Times New Roman" pitchFamily="18" charset="0"/>
              </a:rPr>
              <a:t>, </a:t>
            </a:r>
            <a:r>
              <a:rPr lang="en-US" i="1" dirty="0">
                <a:cs typeface="Times New Roman" pitchFamily="18" charset="0"/>
              </a:rPr>
              <a:t>R</a:t>
            </a:r>
            <a:r>
              <a:rPr lang="en-US" baseline="-30000" dirty="0">
                <a:cs typeface="Times New Roman" pitchFamily="18" charset="0"/>
              </a:rPr>
              <a:t>2</a:t>
            </a:r>
            <a:r>
              <a:rPr lang="en-US" dirty="0">
                <a:cs typeface="Times New Roman" pitchFamily="18" charset="0"/>
              </a:rPr>
              <a:t>, ..., </a:t>
            </a:r>
            <a:r>
              <a:rPr lang="en-US" i="1" dirty="0" err="1">
                <a:cs typeface="Times New Roman" pitchFamily="18" charset="0"/>
              </a:rPr>
              <a:t>R</a:t>
            </a:r>
            <a:r>
              <a:rPr lang="en-US" baseline="-30000" dirty="0" err="1">
                <a:cs typeface="Times New Roman" pitchFamily="18" charset="0"/>
              </a:rPr>
              <a:t>n</a:t>
            </a:r>
            <a:r>
              <a:rPr lang="en-US" dirty="0">
                <a:cs typeface="Times New Roman" pitchFamily="18" charset="0"/>
              </a:rPr>
              <a:t>) in </a:t>
            </a:r>
            <a:r>
              <a:rPr lang="en-US" i="1" dirty="0">
                <a:cs typeface="Times New Roman" pitchFamily="18" charset="0"/>
              </a:rPr>
              <a:t>F</a:t>
            </a:r>
            <a:r>
              <a:rPr lang="en-US" baseline="30000" dirty="0">
                <a:cs typeface="Times New Roman" pitchFamily="18" charset="0"/>
              </a:rPr>
              <a:t>+</a:t>
            </a:r>
            <a:r>
              <a:rPr lang="en-US" dirty="0">
                <a:cs typeface="Times New Roman" pitchFamily="18" charset="0"/>
              </a:rPr>
              <a:t> (that is, implied by </a:t>
            </a:r>
            <a:r>
              <a:rPr lang="en-US" i="1" dirty="0">
                <a:cs typeface="Times New Roman" pitchFamily="18" charset="0"/>
              </a:rPr>
              <a:t>F</a:t>
            </a:r>
            <a:r>
              <a:rPr lang="en-US" dirty="0">
                <a:cs typeface="Times New Roman" pitchFamily="18" charset="0"/>
              </a:rPr>
              <a:t>), </a:t>
            </a:r>
          </a:p>
          <a:p>
            <a:pPr marL="1371600" lvl="2" indent="-457200" algn="just" eaLnBrk="1" hangingPunct="1"/>
            <a:r>
              <a:rPr lang="en-US" dirty="0">
                <a:cs typeface="Times New Roman" pitchFamily="18" charset="0"/>
              </a:rPr>
              <a:t>every </a:t>
            </a:r>
            <a:r>
              <a:rPr lang="en-US" i="1" dirty="0" err="1">
                <a:cs typeface="Times New Roman" pitchFamily="18" charset="0"/>
              </a:rPr>
              <a:t>R</a:t>
            </a:r>
            <a:r>
              <a:rPr lang="en-US" baseline="-30000" dirty="0" err="1">
                <a:cs typeface="Times New Roman" pitchFamily="18" charset="0"/>
              </a:rPr>
              <a:t>i</a:t>
            </a:r>
            <a:r>
              <a:rPr lang="en-US" dirty="0">
                <a:cs typeface="Times New Roman" pitchFamily="18" charset="0"/>
              </a:rPr>
              <a:t> is a </a:t>
            </a:r>
            <a:r>
              <a:rPr lang="en-US" dirty="0" err="1">
                <a:cs typeface="Times New Roman" pitchFamily="18" charset="0"/>
              </a:rPr>
              <a:t>superkey</a:t>
            </a:r>
            <a:r>
              <a:rPr lang="en-US" dirty="0">
                <a:cs typeface="Times New Roman" pitchFamily="18" charset="0"/>
              </a:rPr>
              <a:t> of </a:t>
            </a:r>
            <a:r>
              <a:rPr lang="en-US" i="1" dirty="0">
                <a:cs typeface="Times New Roman" pitchFamily="18" charset="0"/>
              </a:rPr>
              <a:t>R</a:t>
            </a:r>
            <a:r>
              <a:rPr lang="en-US" dirty="0">
                <a:cs typeface="Times New Roman" pitchFamily="18" charset="0"/>
              </a:rPr>
              <a: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normAutofit/>
          </a:bodyPr>
          <a:lstStyle/>
          <a:p>
            <a:pPr fontAlgn="auto">
              <a:spcAft>
                <a:spcPts val="0"/>
              </a:spcAft>
              <a:defRPr/>
            </a:pPr>
            <a:r>
              <a:rPr lang="en-US" sz="3200" b="1">
                <a:cs typeface="Times New Roman" pitchFamily="18" charset="0"/>
              </a:rPr>
              <a:t>Informal Design Guidelines for Relational Databases</a:t>
            </a:r>
            <a:r>
              <a:rPr lang="en-US" sz="3200" b="1"/>
              <a:t> (2)</a:t>
            </a:r>
          </a:p>
        </p:txBody>
      </p:sp>
      <p:sp>
        <p:nvSpPr>
          <p:cNvPr id="18436" name="Rectangle 3"/>
          <p:cNvSpPr>
            <a:spLocks noGrp="1" noChangeArrowheads="1"/>
          </p:cNvSpPr>
          <p:nvPr>
            <p:ph idx="1"/>
          </p:nvPr>
        </p:nvSpPr>
        <p:spPr/>
        <p:txBody>
          <a:bodyPr/>
          <a:lstStyle/>
          <a:p>
            <a:pPr>
              <a:lnSpc>
                <a:spcPct val="90000"/>
              </a:lnSpc>
            </a:pPr>
            <a:r>
              <a:rPr lang="en-US" sz="2800">
                <a:cs typeface="Times New Roman" pitchFamily="18" charset="0"/>
              </a:rPr>
              <a:t>We first discuss informal guidelines for good relational design</a:t>
            </a:r>
          </a:p>
          <a:p>
            <a:pPr>
              <a:lnSpc>
                <a:spcPct val="90000"/>
              </a:lnSpc>
            </a:pPr>
            <a:r>
              <a:rPr lang="en-US" sz="2800">
                <a:cs typeface="Times New Roman" pitchFamily="18" charset="0"/>
              </a:rPr>
              <a:t>Then we discuss formal concepts of functional dependencies and normal forms</a:t>
            </a:r>
          </a:p>
          <a:p>
            <a:pPr>
              <a:lnSpc>
                <a:spcPct val="90000"/>
              </a:lnSpc>
              <a:buFont typeface="Wingdings" pitchFamily="2" charset="2"/>
              <a:buNone/>
            </a:pPr>
            <a:r>
              <a:rPr lang="en-US" sz="2000">
                <a:cs typeface="Times New Roman" pitchFamily="18" charset="0"/>
              </a:rPr>
              <a:t>	- 1NF (First Normal Form)</a:t>
            </a:r>
          </a:p>
          <a:p>
            <a:pPr>
              <a:lnSpc>
                <a:spcPct val="90000"/>
              </a:lnSpc>
              <a:buFont typeface="Wingdings" pitchFamily="2" charset="2"/>
              <a:buNone/>
            </a:pPr>
            <a:r>
              <a:rPr lang="en-US" sz="2000">
                <a:cs typeface="Times New Roman" pitchFamily="18" charset="0"/>
              </a:rPr>
              <a:t>	- 2NF (Second Normal Form)</a:t>
            </a:r>
          </a:p>
          <a:p>
            <a:pPr>
              <a:lnSpc>
                <a:spcPct val="90000"/>
              </a:lnSpc>
              <a:buFont typeface="Wingdings" pitchFamily="2" charset="2"/>
              <a:buNone/>
            </a:pPr>
            <a:r>
              <a:rPr lang="en-US" sz="2000">
                <a:cs typeface="Times New Roman" pitchFamily="18" charset="0"/>
              </a:rPr>
              <a:t>	- 3NF (Third Normal Form)</a:t>
            </a:r>
          </a:p>
          <a:p>
            <a:pPr>
              <a:lnSpc>
                <a:spcPct val="90000"/>
              </a:lnSpc>
              <a:buFont typeface="Wingdings" pitchFamily="2" charset="2"/>
              <a:buNone/>
            </a:pPr>
            <a:r>
              <a:rPr lang="en-US" sz="2000">
                <a:cs typeface="Times New Roman" pitchFamily="18" charset="0"/>
              </a:rPr>
              <a:t>	- BCNF (Boyce-Codd Normal Form)</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54000" y="333375"/>
            <a:ext cx="8712200" cy="1143000"/>
          </a:xfrm>
          <a:noFill/>
        </p:spPr>
        <p:txBody>
          <a:bodyPr/>
          <a:lstStyle/>
          <a:p>
            <a:pPr eaLnBrk="1" hangingPunct="1"/>
            <a:r>
              <a:rPr lang="en-US" sz="2800">
                <a:cs typeface="Times New Roman" pitchFamily="18" charset="0"/>
              </a:rPr>
              <a:t>Relation SUPPLY with Join Dependency and conversion to Fifth Normal Form</a:t>
            </a:r>
            <a:endParaRPr lang="en-US" sz="2800">
              <a:cs typeface="Times New Roman" pitchFamily="18" charset="0"/>
              <a:sym typeface="Symbol" pitchFamily="18" charset="2"/>
            </a:endParaRP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50</a:t>
            </a:fld>
            <a:endParaRPr lang="en-US"/>
          </a:p>
        </p:txBody>
      </p:sp>
      <p:pic>
        <p:nvPicPr>
          <p:cNvPr id="46083" name="Picture 5" descr="fig11_04a"/>
          <p:cNvPicPr>
            <a:picLocks noChangeAspect="1" noChangeArrowheads="1"/>
          </p:cNvPicPr>
          <p:nvPr/>
        </p:nvPicPr>
        <p:blipFill>
          <a:blip r:embed="rId3"/>
          <a:srcRect/>
          <a:stretch>
            <a:fillRect/>
          </a:stretch>
        </p:blipFill>
        <p:spPr bwMode="auto">
          <a:xfrm>
            <a:off x="609600" y="1600200"/>
            <a:ext cx="7772400" cy="4495800"/>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308848" cy="990600"/>
          </a:xfrm>
        </p:spPr>
        <p:txBody>
          <a:bodyPr>
            <a:normAutofit/>
          </a:bodyPr>
          <a:lstStyle/>
          <a:p>
            <a:pPr algn="ctr"/>
            <a:r>
              <a:rPr lang="en-US" sz="3600" b="1" dirty="0"/>
              <a:t>NORMALIZATION ALGORITHMS</a:t>
            </a:r>
          </a:p>
        </p:txBody>
      </p:sp>
      <p:sp>
        <p:nvSpPr>
          <p:cNvPr id="4" name="Footer Placeholder 3"/>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7E54D235-F8DB-480E-B2D1-3CF0239D31F6}"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200" b="1">
                <a:cs typeface="Times New Roman" pitchFamily="18" charset="0"/>
              </a:rPr>
              <a:t>Closure of f</a:t>
            </a:r>
          </a:p>
        </p:txBody>
      </p:sp>
      <p:sp>
        <p:nvSpPr>
          <p:cNvPr id="34820" name="Rectangle 3"/>
          <p:cNvSpPr>
            <a:spLocks noGrp="1" noChangeArrowheads="1"/>
          </p:cNvSpPr>
          <p:nvPr>
            <p:ph idx="1"/>
          </p:nvPr>
        </p:nvSpPr>
        <p:spPr>
          <a:xfrm>
            <a:off x="301625" y="1554163"/>
            <a:ext cx="8686800" cy="4525962"/>
          </a:xfrm>
        </p:spPr>
        <p:txBody>
          <a:bodyPr>
            <a:normAutofit fontScale="85000" lnSpcReduction="20000"/>
          </a:bodyPr>
          <a:lstStyle/>
          <a:p>
            <a:pPr algn="just"/>
            <a:r>
              <a:rPr lang="en-US" sz="2800"/>
              <a:t>The set of all dependencies that include F as well as all dependencies that can be inferred from F is called the closure of F; it is denoted by F+.</a:t>
            </a:r>
          </a:p>
          <a:p>
            <a:endParaRPr lang="en-US" sz="2800"/>
          </a:p>
          <a:p>
            <a:r>
              <a:rPr lang="en-US" sz="2800"/>
              <a:t>Example…</a:t>
            </a:r>
          </a:p>
          <a:p>
            <a:pPr>
              <a:buFont typeface="Wingdings 2" pitchFamily="18" charset="2"/>
              <a:buNone/>
            </a:pPr>
            <a:endParaRPr lang="en-US" sz="1800" i="1"/>
          </a:p>
          <a:p>
            <a:pPr>
              <a:buFont typeface="Wingdings 2" pitchFamily="18" charset="2"/>
              <a:buNone/>
            </a:pPr>
            <a:r>
              <a:rPr lang="en-US" sz="1800" i="1"/>
              <a:t>F = {Ssn → {Ename, Bdate, Address, Dnumber}, Dnumber → {Dname, Dmgr_ssn} }</a:t>
            </a:r>
          </a:p>
          <a:p>
            <a:endParaRPr lang="en-US" sz="1800"/>
          </a:p>
          <a:p>
            <a:r>
              <a:rPr lang="en-US" sz="1800"/>
              <a:t>Some of the additional functional dependencies that we can infer from F are the following:</a:t>
            </a:r>
          </a:p>
          <a:p>
            <a:endParaRPr lang="en-US" sz="1800" i="1"/>
          </a:p>
          <a:p>
            <a:pPr>
              <a:buFont typeface="Wingdings 2" pitchFamily="18" charset="2"/>
              <a:buNone/>
            </a:pPr>
            <a:r>
              <a:rPr lang="en-US" sz="1800"/>
              <a:t>Ssn → {Dname, Dmgr_ssn}</a:t>
            </a:r>
          </a:p>
          <a:p>
            <a:pPr>
              <a:buFont typeface="Wingdings 2" pitchFamily="18" charset="2"/>
              <a:buNone/>
            </a:pPr>
            <a:r>
              <a:rPr lang="en-US" sz="1800"/>
              <a:t>Ssn → Ssn</a:t>
            </a:r>
          </a:p>
          <a:p>
            <a:pPr>
              <a:buFont typeface="Wingdings 2" pitchFamily="18" charset="2"/>
              <a:buNone/>
            </a:pPr>
            <a:r>
              <a:rPr lang="en-US" sz="1800"/>
              <a:t>Dnumber → Dname</a:t>
            </a: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200" b="1">
                <a:cs typeface="Times New Roman" pitchFamily="18" charset="0"/>
              </a:rPr>
              <a:t>2.2 Inference Rules for FDs (1)</a:t>
            </a:r>
            <a:r>
              <a:rPr lang="en-US"/>
              <a:t> </a:t>
            </a:r>
          </a:p>
        </p:txBody>
      </p:sp>
      <p:sp>
        <p:nvSpPr>
          <p:cNvPr id="35844" name="Rectangle 3"/>
          <p:cNvSpPr>
            <a:spLocks noGrp="1" noChangeArrowheads="1"/>
          </p:cNvSpPr>
          <p:nvPr>
            <p:ph idx="1"/>
          </p:nvPr>
        </p:nvSpPr>
        <p:spPr/>
        <p:txBody>
          <a:bodyPr>
            <a:normAutofit fontScale="92500" lnSpcReduction="20000"/>
          </a:bodyPr>
          <a:lstStyle/>
          <a:p>
            <a:pPr>
              <a:lnSpc>
                <a:spcPct val="90000"/>
              </a:lnSpc>
            </a:pPr>
            <a:r>
              <a:rPr lang="en-US" sz="2800">
                <a:cs typeface="Times New Roman" pitchFamily="18" charset="0"/>
              </a:rPr>
              <a:t>Given a set of FDs F, we can </a:t>
            </a:r>
            <a:r>
              <a:rPr lang="en-US" sz="2800" i="1">
                <a:cs typeface="Times New Roman" pitchFamily="18" charset="0"/>
              </a:rPr>
              <a:t>infer</a:t>
            </a:r>
            <a:r>
              <a:rPr lang="en-US" sz="2800">
                <a:cs typeface="Times New Roman" pitchFamily="18" charset="0"/>
              </a:rPr>
              <a:t>  additional FDs that hold whenever the FDs in F hold</a:t>
            </a:r>
          </a:p>
          <a:p>
            <a:pPr>
              <a:lnSpc>
                <a:spcPct val="90000"/>
              </a:lnSpc>
              <a:buFont typeface="Wingdings" pitchFamily="2" charset="2"/>
              <a:buNone/>
            </a:pPr>
            <a:r>
              <a:rPr lang="en-US" sz="2800">
                <a:cs typeface="Times New Roman" pitchFamily="18" charset="0"/>
              </a:rPr>
              <a:t> </a:t>
            </a:r>
            <a:r>
              <a:rPr lang="en-US" sz="2800" b="1" u="sng">
                <a:cs typeface="Times New Roman" pitchFamily="18" charset="0"/>
              </a:rPr>
              <a:t>Armstrong's inference rules:</a:t>
            </a:r>
            <a:endParaRPr lang="en-US" sz="2800" b="1">
              <a:cs typeface="Times New Roman" pitchFamily="18" charset="0"/>
            </a:endParaRPr>
          </a:p>
          <a:p>
            <a:pPr>
              <a:lnSpc>
                <a:spcPct val="90000"/>
              </a:lnSpc>
              <a:buFont typeface="Wingdings" pitchFamily="2" charset="2"/>
              <a:buNone/>
            </a:pPr>
            <a:r>
              <a:rPr lang="en-US" sz="2400">
                <a:cs typeface="Times New Roman" pitchFamily="18" charset="0"/>
              </a:rPr>
              <a:t>IR1. (</a:t>
            </a:r>
            <a:r>
              <a:rPr lang="en-US" sz="2400" b="1">
                <a:cs typeface="Times New Roman" pitchFamily="18" charset="0"/>
              </a:rPr>
              <a:t>Reflexive</a:t>
            </a:r>
            <a:r>
              <a:rPr lang="en-US" sz="2400">
                <a:cs typeface="Times New Roman" pitchFamily="18" charset="0"/>
              </a:rPr>
              <a:t>) If Y </a:t>
            </a:r>
            <a:r>
              <a:rPr lang="en-US" sz="2400" i="1" u="sng">
                <a:latin typeface="BostonII" charset="0"/>
                <a:cs typeface="Times New Roman" pitchFamily="18" charset="0"/>
              </a:rPr>
              <a:t>subset-of</a:t>
            </a:r>
            <a:r>
              <a:rPr lang="en-US" sz="2400">
                <a:cs typeface="Times New Roman" pitchFamily="18" charset="0"/>
              </a:rPr>
              <a:t> X, then X </a:t>
            </a:r>
            <a:r>
              <a:rPr lang="en-US" sz="2400">
                <a:latin typeface="BostonII" charset="0"/>
                <a:cs typeface="Times New Roman" pitchFamily="18" charset="0"/>
              </a:rPr>
              <a:t>-&gt; </a:t>
            </a:r>
            <a:r>
              <a:rPr lang="en-US" sz="2400">
                <a:cs typeface="Times New Roman" pitchFamily="18" charset="0"/>
              </a:rPr>
              <a:t>Y</a:t>
            </a:r>
          </a:p>
          <a:p>
            <a:pPr>
              <a:lnSpc>
                <a:spcPct val="90000"/>
              </a:lnSpc>
              <a:buFont typeface="Wingdings" pitchFamily="2" charset="2"/>
              <a:buNone/>
            </a:pPr>
            <a:r>
              <a:rPr lang="en-US" sz="2400">
                <a:cs typeface="Times New Roman" pitchFamily="18" charset="0"/>
              </a:rPr>
              <a:t>IR2. (</a:t>
            </a:r>
            <a:r>
              <a:rPr lang="en-US" sz="2400" b="1">
                <a:cs typeface="Times New Roman" pitchFamily="18" charset="0"/>
              </a:rPr>
              <a:t>Augmentation</a:t>
            </a:r>
            <a:r>
              <a:rPr lang="en-US" sz="2400">
                <a:cs typeface="Times New Roman" pitchFamily="18" charset="0"/>
              </a:rPr>
              <a:t>) If X </a:t>
            </a:r>
            <a:r>
              <a:rPr lang="en-US" sz="2400">
                <a:latin typeface="BostonII" charset="0"/>
                <a:cs typeface="Times New Roman" pitchFamily="18" charset="0"/>
              </a:rPr>
              <a:t>-&gt; </a:t>
            </a:r>
            <a:r>
              <a:rPr lang="en-US" sz="2400">
                <a:cs typeface="Times New Roman" pitchFamily="18" charset="0"/>
              </a:rPr>
              <a:t>Y, then XZ </a:t>
            </a:r>
            <a:r>
              <a:rPr lang="en-US" sz="2400">
                <a:latin typeface="BostonII" charset="0"/>
                <a:cs typeface="Times New Roman" pitchFamily="18" charset="0"/>
              </a:rPr>
              <a:t>-&gt; </a:t>
            </a:r>
            <a:r>
              <a:rPr lang="en-US" sz="2400">
                <a:cs typeface="Times New Roman" pitchFamily="18" charset="0"/>
              </a:rPr>
              <a:t>YZ</a:t>
            </a:r>
          </a:p>
          <a:p>
            <a:pPr>
              <a:lnSpc>
                <a:spcPct val="90000"/>
              </a:lnSpc>
              <a:buFont typeface="Wingdings" pitchFamily="2" charset="2"/>
              <a:buNone/>
            </a:pPr>
            <a:r>
              <a:rPr lang="en-US" sz="2400">
                <a:cs typeface="Times New Roman" pitchFamily="18" charset="0"/>
              </a:rPr>
              <a:t>		(Notation: XZ stands for X </a:t>
            </a:r>
            <a:r>
              <a:rPr lang="en-US" sz="2400">
                <a:latin typeface="BostonII" charset="0"/>
                <a:cs typeface="Times New Roman" pitchFamily="18" charset="0"/>
              </a:rPr>
              <a:t>U</a:t>
            </a:r>
            <a:r>
              <a:rPr lang="en-US" sz="2400">
                <a:cs typeface="Times New Roman" pitchFamily="18" charset="0"/>
              </a:rPr>
              <a:t> Z)</a:t>
            </a:r>
          </a:p>
          <a:p>
            <a:pPr>
              <a:lnSpc>
                <a:spcPct val="90000"/>
              </a:lnSpc>
              <a:buFont typeface="Wingdings" pitchFamily="2" charset="2"/>
              <a:buNone/>
            </a:pPr>
            <a:r>
              <a:rPr lang="en-US" sz="2400">
                <a:cs typeface="Times New Roman" pitchFamily="18" charset="0"/>
              </a:rPr>
              <a:t>IR3. (</a:t>
            </a:r>
            <a:r>
              <a:rPr lang="en-US" sz="2400" b="1">
                <a:cs typeface="Times New Roman" pitchFamily="18" charset="0"/>
              </a:rPr>
              <a:t>Transitive</a:t>
            </a:r>
            <a:r>
              <a:rPr lang="en-US" sz="2400">
                <a:cs typeface="Times New Roman" pitchFamily="18" charset="0"/>
              </a:rPr>
              <a:t>) If X </a:t>
            </a:r>
            <a:r>
              <a:rPr lang="en-US" sz="2400">
                <a:latin typeface="BostonII" charset="0"/>
                <a:cs typeface="Times New Roman" pitchFamily="18" charset="0"/>
              </a:rPr>
              <a:t>-&gt; </a:t>
            </a:r>
            <a:r>
              <a:rPr lang="en-US" sz="2400">
                <a:cs typeface="Times New Roman" pitchFamily="18" charset="0"/>
              </a:rPr>
              <a:t>Y and Y </a:t>
            </a:r>
            <a:r>
              <a:rPr lang="en-US" sz="2400">
                <a:latin typeface="BostonII" charset="0"/>
                <a:cs typeface="Times New Roman" pitchFamily="18" charset="0"/>
              </a:rPr>
              <a:t>-&gt; </a:t>
            </a:r>
            <a:r>
              <a:rPr lang="en-US" sz="2400">
                <a:cs typeface="Times New Roman" pitchFamily="18" charset="0"/>
              </a:rPr>
              <a:t>Z, then X </a:t>
            </a:r>
            <a:r>
              <a:rPr lang="en-US" sz="2400">
                <a:latin typeface="BostonII" charset="0"/>
                <a:cs typeface="Times New Roman" pitchFamily="18" charset="0"/>
              </a:rPr>
              <a:t>-&gt; </a:t>
            </a:r>
            <a:r>
              <a:rPr lang="en-US" sz="2400">
                <a:cs typeface="Times New Roman" pitchFamily="18" charset="0"/>
              </a:rPr>
              <a:t>Z</a:t>
            </a:r>
          </a:p>
          <a:p>
            <a:pPr>
              <a:lnSpc>
                <a:spcPct val="90000"/>
              </a:lnSpc>
              <a:buFont typeface="Wingdings" pitchFamily="2" charset="2"/>
              <a:buNone/>
            </a:pPr>
            <a:endParaRPr lang="en-US" sz="2400">
              <a:cs typeface="Times New Roman" pitchFamily="18" charset="0"/>
            </a:endParaRPr>
          </a:p>
          <a:p>
            <a:pPr>
              <a:lnSpc>
                <a:spcPct val="90000"/>
              </a:lnSpc>
            </a:pPr>
            <a:r>
              <a:rPr lang="en-US" sz="2800">
                <a:cs typeface="Times New Roman" pitchFamily="18" charset="0"/>
              </a:rPr>
              <a:t> IR1, IR2, IR3 form a </a:t>
            </a:r>
            <a:r>
              <a:rPr lang="en-US" sz="2800" i="1">
                <a:cs typeface="Times New Roman" pitchFamily="18" charset="0"/>
              </a:rPr>
              <a:t>sound</a:t>
            </a:r>
            <a:r>
              <a:rPr lang="en-US" sz="2800">
                <a:cs typeface="Times New Roman" pitchFamily="18" charset="0"/>
              </a:rPr>
              <a:t>  and</a:t>
            </a:r>
            <a:r>
              <a:rPr lang="en-US" sz="2800" i="1">
                <a:cs typeface="Times New Roman" pitchFamily="18" charset="0"/>
              </a:rPr>
              <a:t> complete</a:t>
            </a:r>
            <a:r>
              <a:rPr lang="en-US" sz="2800">
                <a:cs typeface="Times New Roman" pitchFamily="18" charset="0"/>
              </a:rPr>
              <a:t>  set of inference rules</a:t>
            </a:r>
            <a:r>
              <a:rPr lang="en-US" sz="2800"/>
              <a:t> </a:t>
            </a: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200" b="1">
                <a:cs typeface="Times New Roman" pitchFamily="18" charset="0"/>
              </a:rPr>
              <a:t>Inference Rules for FDs (2)</a:t>
            </a:r>
          </a:p>
        </p:txBody>
      </p:sp>
      <p:sp>
        <p:nvSpPr>
          <p:cNvPr id="36868" name="Rectangle 3"/>
          <p:cNvSpPr>
            <a:spLocks noGrp="1" noChangeArrowheads="1"/>
          </p:cNvSpPr>
          <p:nvPr>
            <p:ph idx="1"/>
          </p:nvPr>
        </p:nvSpPr>
        <p:spPr/>
        <p:txBody>
          <a:bodyPr>
            <a:normAutofit fontScale="85000" lnSpcReduction="20000"/>
          </a:bodyPr>
          <a:lstStyle/>
          <a:p>
            <a:pPr>
              <a:buFont typeface="Wingdings" pitchFamily="2" charset="2"/>
              <a:buNone/>
            </a:pPr>
            <a:r>
              <a:rPr lang="en-US" sz="2800" u="sng">
                <a:cs typeface="Times New Roman" pitchFamily="18" charset="0"/>
              </a:rPr>
              <a:t>Some </a:t>
            </a:r>
            <a:r>
              <a:rPr lang="en-US" sz="2800" b="1" u="sng">
                <a:cs typeface="Times New Roman" pitchFamily="18" charset="0"/>
              </a:rPr>
              <a:t>additional inference rules</a:t>
            </a:r>
            <a:r>
              <a:rPr lang="en-US" sz="2800" u="sng">
                <a:cs typeface="Times New Roman" pitchFamily="18" charset="0"/>
              </a:rPr>
              <a:t> that are useful:</a:t>
            </a:r>
            <a:endParaRPr lang="en-US" sz="2800">
              <a:cs typeface="Times New Roman" pitchFamily="18" charset="0"/>
            </a:endParaRPr>
          </a:p>
          <a:p>
            <a:pPr>
              <a:buFont typeface="Wingdings" pitchFamily="2" charset="2"/>
              <a:buNone/>
            </a:pPr>
            <a:r>
              <a:rPr lang="en-US" sz="2400">
                <a:cs typeface="Times New Roman" pitchFamily="18" charset="0"/>
              </a:rPr>
              <a:t>(</a:t>
            </a:r>
            <a:r>
              <a:rPr lang="en-US" sz="2400" b="1">
                <a:cs typeface="Times New Roman" pitchFamily="18" charset="0"/>
              </a:rPr>
              <a:t>Decomposition</a:t>
            </a:r>
            <a:r>
              <a:rPr lang="en-US" sz="2400">
                <a:cs typeface="Times New Roman" pitchFamily="18" charset="0"/>
              </a:rPr>
              <a:t>) If X </a:t>
            </a:r>
            <a:r>
              <a:rPr lang="en-US" sz="2400">
                <a:latin typeface="BostonII" charset="0"/>
                <a:cs typeface="Times New Roman" pitchFamily="18" charset="0"/>
              </a:rPr>
              <a:t>-&gt; </a:t>
            </a:r>
            <a:r>
              <a:rPr lang="en-US" sz="2400">
                <a:cs typeface="Times New Roman" pitchFamily="18" charset="0"/>
              </a:rPr>
              <a:t>YZ, then X </a:t>
            </a:r>
            <a:r>
              <a:rPr lang="en-US" sz="2400">
                <a:latin typeface="BostonII" charset="0"/>
                <a:cs typeface="Times New Roman" pitchFamily="18" charset="0"/>
              </a:rPr>
              <a:t>-&gt; </a:t>
            </a:r>
            <a:r>
              <a:rPr lang="en-US" sz="2400">
                <a:cs typeface="Times New Roman" pitchFamily="18" charset="0"/>
              </a:rPr>
              <a:t>Y and X </a:t>
            </a:r>
            <a:r>
              <a:rPr lang="en-US" sz="2400">
                <a:latin typeface="BostonII" charset="0"/>
                <a:cs typeface="Times New Roman" pitchFamily="18" charset="0"/>
              </a:rPr>
              <a:t>-&gt; </a:t>
            </a:r>
            <a:r>
              <a:rPr lang="en-US" sz="2400">
                <a:cs typeface="Times New Roman" pitchFamily="18" charset="0"/>
              </a:rPr>
              <a:t>Z</a:t>
            </a:r>
          </a:p>
          <a:p>
            <a:pPr>
              <a:buFont typeface="Wingdings" pitchFamily="2" charset="2"/>
              <a:buNone/>
            </a:pPr>
            <a:r>
              <a:rPr lang="en-US" sz="2400">
                <a:cs typeface="Times New Roman" pitchFamily="18" charset="0"/>
              </a:rPr>
              <a:t>(</a:t>
            </a:r>
            <a:r>
              <a:rPr lang="en-US" sz="2400" b="1">
                <a:cs typeface="Times New Roman" pitchFamily="18" charset="0"/>
              </a:rPr>
              <a:t>Union</a:t>
            </a:r>
            <a:r>
              <a:rPr lang="en-US" sz="2400">
                <a:cs typeface="Times New Roman" pitchFamily="18" charset="0"/>
              </a:rPr>
              <a:t>) If X </a:t>
            </a:r>
            <a:r>
              <a:rPr lang="en-US" sz="2400">
                <a:latin typeface="BostonII" charset="0"/>
                <a:cs typeface="Times New Roman" pitchFamily="18" charset="0"/>
              </a:rPr>
              <a:t>-&gt; </a:t>
            </a:r>
            <a:r>
              <a:rPr lang="en-US" sz="2400">
                <a:cs typeface="Times New Roman" pitchFamily="18" charset="0"/>
              </a:rPr>
              <a:t>Y and X </a:t>
            </a:r>
            <a:r>
              <a:rPr lang="en-US" sz="2400">
                <a:latin typeface="BostonII" charset="0"/>
                <a:cs typeface="Times New Roman" pitchFamily="18" charset="0"/>
              </a:rPr>
              <a:t>-&gt; </a:t>
            </a:r>
            <a:r>
              <a:rPr lang="en-US" sz="2400">
                <a:cs typeface="Times New Roman" pitchFamily="18" charset="0"/>
              </a:rPr>
              <a:t>Z, then X </a:t>
            </a:r>
            <a:r>
              <a:rPr lang="en-US" sz="2400">
                <a:latin typeface="BostonII" charset="0"/>
                <a:cs typeface="Times New Roman" pitchFamily="18" charset="0"/>
              </a:rPr>
              <a:t>-&gt; </a:t>
            </a:r>
            <a:r>
              <a:rPr lang="en-US" sz="2400">
                <a:cs typeface="Times New Roman" pitchFamily="18" charset="0"/>
              </a:rPr>
              <a:t>YZ</a:t>
            </a:r>
          </a:p>
          <a:p>
            <a:pPr>
              <a:buFont typeface="Wingdings" pitchFamily="2" charset="2"/>
              <a:buNone/>
            </a:pPr>
            <a:r>
              <a:rPr lang="en-US" sz="2400">
                <a:cs typeface="Times New Roman" pitchFamily="18" charset="0"/>
              </a:rPr>
              <a:t>(</a:t>
            </a:r>
            <a:r>
              <a:rPr lang="en-US" sz="2400" b="1">
                <a:cs typeface="Times New Roman" pitchFamily="18" charset="0"/>
              </a:rPr>
              <a:t>Psuedotransitivity</a:t>
            </a:r>
            <a:r>
              <a:rPr lang="en-US" sz="2400">
                <a:cs typeface="Times New Roman" pitchFamily="18" charset="0"/>
              </a:rPr>
              <a:t>) If X </a:t>
            </a:r>
            <a:r>
              <a:rPr lang="en-US" sz="2400">
                <a:latin typeface="BostonII" charset="0"/>
                <a:cs typeface="Times New Roman" pitchFamily="18" charset="0"/>
              </a:rPr>
              <a:t>-&gt; </a:t>
            </a:r>
            <a:r>
              <a:rPr lang="en-US" sz="2400">
                <a:cs typeface="Times New Roman" pitchFamily="18" charset="0"/>
              </a:rPr>
              <a:t>Y and WY </a:t>
            </a:r>
            <a:r>
              <a:rPr lang="en-US" sz="2400">
                <a:latin typeface="BostonII" charset="0"/>
                <a:cs typeface="Times New Roman" pitchFamily="18" charset="0"/>
              </a:rPr>
              <a:t>-&gt; </a:t>
            </a:r>
            <a:r>
              <a:rPr lang="en-US" sz="2400">
                <a:cs typeface="Times New Roman" pitchFamily="18" charset="0"/>
              </a:rPr>
              <a:t>Z, then WX </a:t>
            </a:r>
            <a:r>
              <a:rPr lang="en-US" sz="2400">
                <a:latin typeface="BostonII" charset="0"/>
                <a:cs typeface="Times New Roman" pitchFamily="18" charset="0"/>
              </a:rPr>
              <a:t>-&gt; </a:t>
            </a:r>
            <a:r>
              <a:rPr lang="en-US" sz="2400">
                <a:cs typeface="Times New Roman" pitchFamily="18" charset="0"/>
              </a:rPr>
              <a:t>Z</a:t>
            </a:r>
          </a:p>
          <a:p>
            <a:pPr>
              <a:buFont typeface="Wingdings" pitchFamily="2" charset="2"/>
              <a:buNone/>
            </a:pPr>
            <a:endParaRPr lang="en-US" sz="2400">
              <a:cs typeface="Times New Roman" pitchFamily="18" charset="0"/>
            </a:endParaRPr>
          </a:p>
          <a:p>
            <a:r>
              <a:rPr lang="en-US" sz="2800">
                <a:cs typeface="Times New Roman" pitchFamily="18" charset="0"/>
              </a:rPr>
              <a:t> The last three inference rules, as well as any other inference rules, can be deduced from IR1, IR2, and IR3 (completeness property)</a:t>
            </a:r>
            <a:r>
              <a:rPr lang="en-US" sz="2800"/>
              <a:t> </a:t>
            </a: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PROOF</a:t>
            </a:r>
          </a:p>
        </p:txBody>
      </p:sp>
      <p:sp>
        <p:nvSpPr>
          <p:cNvPr id="37892" name="Content Placeholder 2"/>
          <p:cNvSpPr>
            <a:spLocks noGrp="1"/>
          </p:cNvSpPr>
          <p:nvPr>
            <p:ph idx="1"/>
          </p:nvPr>
        </p:nvSpPr>
        <p:spPr/>
        <p:txBody>
          <a:bodyPr>
            <a:normAutofit fontScale="77500" lnSpcReduction="20000"/>
          </a:bodyPr>
          <a:lstStyle/>
          <a:p>
            <a:pPr algn="just"/>
            <a:r>
              <a:rPr lang="en-US" sz="2400"/>
              <a:t>Proof of IR1. </a:t>
            </a:r>
          </a:p>
          <a:p>
            <a:pPr lvl="1" algn="just"/>
            <a:r>
              <a:rPr lang="en-US" sz="1800"/>
              <a:t>Suppose that X ⊇ Y and that two tuples t1 and t2 exist in some relation instance r of R such that t1 [X] = t2 [X]. Then t1[Y] = t2[Y] because X ⊇ Y; hence, X→Y must hold in r.</a:t>
            </a:r>
          </a:p>
          <a:p>
            <a:pPr algn="just"/>
            <a:r>
              <a:rPr lang="en-US" sz="2400"/>
              <a:t>Proof of IR2 (by contradiction). </a:t>
            </a:r>
          </a:p>
          <a:p>
            <a:pPr lvl="1" algn="just"/>
            <a:r>
              <a:rPr lang="en-US" sz="1800"/>
              <a:t>Assume that X→Y holds in a relation instance r of R but that XZ→YZ does not hold. Then there must exist two tuples t1 and t2 in r such that (1) t1 [X] = t2 [X], (2) t1 [Y] = t2 [Y], (3) t1 [XZ] = t2 [XZ], and (4) t1 [YZ] ≠ t2 [YZ]. This is not possible because from (1) and (3) we deduce (5) t1 [Z] = t2 [Z], and from (2) and (5) we deduce (6) t1 [YZ] = t2 [YZ], contradicting (4).</a:t>
            </a:r>
          </a:p>
          <a:p>
            <a:pPr algn="just"/>
            <a:r>
              <a:rPr lang="en-US" sz="2400"/>
              <a:t>Proof of IR3. </a:t>
            </a:r>
          </a:p>
          <a:p>
            <a:pPr lvl="1" algn="just"/>
            <a:r>
              <a:rPr lang="en-US" sz="1800"/>
              <a:t>Assume that (1) X → Y and (2) Y → Z both hold in a relation r. Then for any two tuples t1 and t2 in r such that t1 [X] = t2 [X], we must have (3) t1 [Y] = t2 [Y], from assumption (1); hence we must also have (4) t1 [Z] = t2 [Z] from (3) and assumption (2); thus X→Z must hold in r.</a:t>
            </a: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CONTD</a:t>
            </a:r>
          </a:p>
        </p:txBody>
      </p:sp>
      <p:sp>
        <p:nvSpPr>
          <p:cNvPr id="38916" name="Content Placeholder 2"/>
          <p:cNvSpPr>
            <a:spLocks noGrp="1"/>
          </p:cNvSpPr>
          <p:nvPr>
            <p:ph idx="1"/>
          </p:nvPr>
        </p:nvSpPr>
        <p:spPr>
          <a:xfrm>
            <a:off x="304800" y="1465263"/>
            <a:ext cx="8686800" cy="4525962"/>
          </a:xfrm>
        </p:spPr>
        <p:txBody>
          <a:bodyPr>
            <a:normAutofit fontScale="70000" lnSpcReduction="20000"/>
          </a:bodyPr>
          <a:lstStyle/>
          <a:p>
            <a:r>
              <a:rPr lang="en-US" sz="2400"/>
              <a:t>Proof of IR4 (Using IR1 through IR3).</a:t>
            </a:r>
          </a:p>
          <a:p>
            <a:pPr lvl="1"/>
            <a:r>
              <a:rPr lang="en-US" sz="1800"/>
              <a:t>X→YZ (given).</a:t>
            </a:r>
          </a:p>
          <a:p>
            <a:pPr lvl="1"/>
            <a:r>
              <a:rPr lang="en-US" sz="1800"/>
              <a:t>YZ→Y (using IR1 and knowing that YZ ⊇ Y).</a:t>
            </a:r>
          </a:p>
          <a:p>
            <a:pPr lvl="1"/>
            <a:r>
              <a:rPr lang="en-US" sz="1800"/>
              <a:t>X→Y (using IR3 on 1 and 2).</a:t>
            </a:r>
          </a:p>
          <a:p>
            <a:r>
              <a:rPr lang="en-US" sz="2400"/>
              <a:t>Proof of IR5 (using IR1 through IR3).</a:t>
            </a:r>
          </a:p>
          <a:p>
            <a:pPr lvl="1"/>
            <a:r>
              <a:rPr lang="en-US" sz="1800"/>
              <a:t>X→Y (given).</a:t>
            </a:r>
          </a:p>
          <a:p>
            <a:pPr lvl="1"/>
            <a:r>
              <a:rPr lang="en-US" sz="1800"/>
              <a:t>X→Z (given).</a:t>
            </a:r>
          </a:p>
          <a:p>
            <a:pPr lvl="1"/>
            <a:r>
              <a:rPr lang="en-US" sz="1800"/>
              <a:t>X→XY (using IR2 on 1 by augmenting with X; notice that XX = X).</a:t>
            </a:r>
          </a:p>
          <a:p>
            <a:pPr lvl="1"/>
            <a:r>
              <a:rPr lang="en-US" sz="1800"/>
              <a:t>XY→YZ (using IR2 on 2 by augmenting with Y).</a:t>
            </a:r>
          </a:p>
          <a:p>
            <a:pPr lvl="1"/>
            <a:r>
              <a:rPr lang="en-US" sz="1800"/>
              <a:t>X→YZ (using IR3 on 3 and 4).</a:t>
            </a:r>
          </a:p>
          <a:p>
            <a:r>
              <a:rPr lang="en-US" sz="2400"/>
              <a:t>Proof of IR6 (using IR1 through IR3).</a:t>
            </a:r>
          </a:p>
          <a:p>
            <a:pPr lvl="1"/>
            <a:r>
              <a:rPr lang="en-US" sz="1800"/>
              <a:t>X→Y (given).</a:t>
            </a:r>
          </a:p>
          <a:p>
            <a:pPr lvl="1"/>
            <a:r>
              <a:rPr lang="en-US" sz="1800"/>
              <a:t>WY→Z (given).</a:t>
            </a:r>
          </a:p>
          <a:p>
            <a:pPr lvl="1"/>
            <a:r>
              <a:rPr lang="en-US" sz="1800"/>
              <a:t>WX→WY (using IR2 on 1 by augmenting with W).</a:t>
            </a:r>
          </a:p>
          <a:p>
            <a:pPr lvl="1"/>
            <a:r>
              <a:rPr lang="en-US" sz="1800"/>
              <a:t>WX→Z (using IR3 on 3 and 2).</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041645D3-FCDD-4035-88CD-39CE2E661191}"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a:p>
        </p:txBody>
      </p:sp>
      <p:sp>
        <p:nvSpPr>
          <p:cNvPr id="39940" name="Content Placeholder 2"/>
          <p:cNvSpPr>
            <a:spLocks noGrp="1"/>
          </p:cNvSpPr>
          <p:nvPr>
            <p:ph idx="1"/>
          </p:nvPr>
        </p:nvSpPr>
        <p:spPr/>
        <p:txBody>
          <a:bodyPr>
            <a:normAutofit fontScale="77500" lnSpcReduction="20000"/>
          </a:bodyPr>
          <a:lstStyle/>
          <a:p>
            <a:pPr algn="just"/>
            <a:r>
              <a:rPr lang="en-US" sz="2800"/>
              <a:t>The inference rules IR1 through IR3 are </a:t>
            </a:r>
            <a:r>
              <a:rPr lang="en-US" sz="2800" b="1"/>
              <a:t>sound</a:t>
            </a:r>
            <a:r>
              <a:rPr lang="en-US" sz="2800"/>
              <a:t> and </a:t>
            </a:r>
            <a:r>
              <a:rPr lang="en-US" sz="2800" b="1"/>
              <a:t>complete</a:t>
            </a:r>
          </a:p>
          <a:p>
            <a:pPr lvl="1" algn="just"/>
            <a:r>
              <a:rPr lang="en-US" sz="2400" b="1"/>
              <a:t>sound </a:t>
            </a:r>
            <a:r>
              <a:rPr lang="en-US" sz="2400"/>
              <a:t>because given a set of functional dependencies F specified on a relation schema R, any dependency that we can infer from F by using IR1 through IR3 holds in every relation state r or R that satisfies the dependencies in F.</a:t>
            </a:r>
          </a:p>
          <a:p>
            <a:pPr lvl="1" algn="just"/>
            <a:endParaRPr lang="en-US" sz="2400"/>
          </a:p>
          <a:p>
            <a:pPr lvl="1" algn="just"/>
            <a:r>
              <a:rPr lang="en-US" sz="2400" b="1"/>
              <a:t>complete </a:t>
            </a:r>
            <a:r>
              <a:rPr lang="en-US" sz="2400"/>
              <a:t>because using IR1 through IR3 repeatedly to infer dependencies until no more dependencies can be inferred results in the complete set of all possible dependencies that can be inferred from F.</a:t>
            </a:r>
            <a:endParaRPr lang="en-US" sz="2400" b="1"/>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Closure of x under f</a:t>
            </a:r>
          </a:p>
        </p:txBody>
      </p:sp>
      <p:sp>
        <p:nvSpPr>
          <p:cNvPr id="40964" name="Content Placeholder 2"/>
          <p:cNvSpPr>
            <a:spLocks noGrp="1"/>
          </p:cNvSpPr>
          <p:nvPr>
            <p:ph idx="1"/>
          </p:nvPr>
        </p:nvSpPr>
        <p:spPr/>
        <p:txBody>
          <a:bodyPr/>
          <a:lstStyle/>
          <a:p>
            <a:pPr algn="just"/>
            <a:r>
              <a:rPr lang="en-US"/>
              <a:t>For each set of attributes </a:t>
            </a:r>
            <a:r>
              <a:rPr lang="en-US" i="1"/>
              <a:t>X, we determine the set X</a:t>
            </a:r>
            <a:r>
              <a:rPr lang="en-US" baseline="30000"/>
              <a:t>+</a:t>
            </a:r>
            <a:r>
              <a:rPr lang="en-US" i="1"/>
              <a:t> of attributes </a:t>
            </a:r>
            <a:r>
              <a:rPr lang="en-US"/>
              <a:t>that are functionally determined by </a:t>
            </a:r>
            <a:r>
              <a:rPr lang="en-US" i="1"/>
              <a:t>X based on F; X</a:t>
            </a:r>
            <a:r>
              <a:rPr lang="en-US" baseline="30000"/>
              <a:t>+</a:t>
            </a:r>
            <a:r>
              <a:rPr lang="en-US" i="1"/>
              <a:t> is called the </a:t>
            </a:r>
            <a:r>
              <a:rPr lang="en-US" b="1" i="1"/>
              <a:t>closure </a:t>
            </a:r>
            <a:r>
              <a:rPr lang="en-US" b="1"/>
              <a:t>of X under F.</a:t>
            </a:r>
            <a:endParaRPr lang="en-US"/>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fontAlgn="auto">
              <a:spcAft>
                <a:spcPts val="0"/>
              </a:spcAft>
              <a:defRPr/>
            </a:pPr>
            <a:r>
              <a:rPr lang="en-US" b="1" dirty="0"/>
              <a:t>Algorithm: Determining X+, the Closure of X under F</a:t>
            </a:r>
            <a:endParaRPr lang="en-US" dirty="0"/>
          </a:p>
        </p:txBody>
      </p:sp>
      <p:sp>
        <p:nvSpPr>
          <p:cNvPr id="41988" name="Content Placeholder 2"/>
          <p:cNvSpPr>
            <a:spLocks noGrp="1"/>
          </p:cNvSpPr>
          <p:nvPr>
            <p:ph idx="1"/>
          </p:nvPr>
        </p:nvSpPr>
        <p:spPr/>
        <p:txBody>
          <a:bodyPr/>
          <a:lstStyle/>
          <a:p>
            <a:pPr>
              <a:buFont typeface="Wingdings 2" pitchFamily="18" charset="2"/>
              <a:buNone/>
            </a:pPr>
            <a:r>
              <a:rPr lang="en-US"/>
              <a:t>Input: A set F of FDs on a relation schema R, and a set of attributes X, which is a subset of R.</a:t>
            </a:r>
          </a:p>
          <a:p>
            <a:pPr marL="914400" lvl="1" indent="-514350">
              <a:buFont typeface="Wingdings 2" pitchFamily="18" charset="2"/>
              <a:buNone/>
            </a:pPr>
            <a:r>
              <a:rPr lang="en-US"/>
              <a:t>X</a:t>
            </a:r>
            <a:r>
              <a:rPr lang="en-US" baseline="30000"/>
              <a:t>+</a:t>
            </a:r>
            <a:r>
              <a:rPr lang="en-US"/>
              <a:t> := X;</a:t>
            </a:r>
          </a:p>
          <a:p>
            <a:pPr marL="914400" lvl="1" indent="-514350">
              <a:buFont typeface="Wingdings 2" pitchFamily="18" charset="2"/>
              <a:buNone/>
            </a:pPr>
            <a:r>
              <a:rPr lang="en-US"/>
              <a:t>repeat</a:t>
            </a:r>
          </a:p>
          <a:p>
            <a:pPr marL="1314450" lvl="2" indent="-514350">
              <a:buFont typeface="Wingdings 2" pitchFamily="18" charset="2"/>
              <a:buNone/>
            </a:pPr>
            <a:r>
              <a:rPr lang="en-US"/>
              <a:t>oldX</a:t>
            </a:r>
            <a:r>
              <a:rPr lang="en-US" baseline="30000"/>
              <a:t> +</a:t>
            </a:r>
            <a:r>
              <a:rPr lang="en-US"/>
              <a:t> := X</a:t>
            </a:r>
            <a:r>
              <a:rPr lang="en-US" baseline="30000"/>
              <a:t> +</a:t>
            </a:r>
            <a:r>
              <a:rPr lang="en-US"/>
              <a:t>;</a:t>
            </a:r>
          </a:p>
          <a:p>
            <a:pPr marL="1314450" lvl="2" indent="-514350">
              <a:buFont typeface="Wingdings 2" pitchFamily="18" charset="2"/>
              <a:buNone/>
            </a:pPr>
            <a:r>
              <a:rPr lang="en-US"/>
              <a:t>for each functional dependency Y→Z in F do</a:t>
            </a:r>
          </a:p>
          <a:p>
            <a:pPr marL="1314450" lvl="2" indent="-514350">
              <a:buFont typeface="Wingdings 2" pitchFamily="18" charset="2"/>
              <a:buNone/>
            </a:pPr>
            <a:r>
              <a:rPr lang="en-US"/>
              <a:t>	if X</a:t>
            </a:r>
            <a:r>
              <a:rPr lang="en-US" baseline="30000"/>
              <a:t> +</a:t>
            </a:r>
            <a:r>
              <a:rPr lang="en-US"/>
              <a:t> ⊇ Y then X</a:t>
            </a:r>
            <a:r>
              <a:rPr lang="en-US" baseline="30000"/>
              <a:t> +</a:t>
            </a:r>
            <a:r>
              <a:rPr lang="en-US"/>
              <a:t> := X</a:t>
            </a:r>
            <a:r>
              <a:rPr lang="en-US" baseline="30000"/>
              <a:t> +</a:t>
            </a:r>
            <a:r>
              <a:rPr lang="en-US"/>
              <a:t> ∪ Z;</a:t>
            </a:r>
          </a:p>
          <a:p>
            <a:pPr marL="914400" lvl="1" indent="-514350">
              <a:buFont typeface="Wingdings 2" pitchFamily="18" charset="2"/>
              <a:buNone/>
            </a:pPr>
            <a:r>
              <a:rPr lang="en-US"/>
              <a:t>until (X</a:t>
            </a:r>
            <a:r>
              <a:rPr lang="en-US" baseline="30000"/>
              <a:t> +</a:t>
            </a:r>
            <a:r>
              <a:rPr lang="en-US"/>
              <a:t> = oldX</a:t>
            </a:r>
            <a:r>
              <a:rPr lang="en-US" baseline="30000"/>
              <a:t> +</a:t>
            </a:r>
            <a:r>
              <a:rPr lang="en-US"/>
              <a:t>);</a:t>
            </a: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200" b="1" dirty="0">
                <a:cs typeface="Times New Roman" pitchFamily="18" charset="0"/>
              </a:rPr>
              <a:t>Semantics of the Relation Attributes</a:t>
            </a:r>
            <a:r>
              <a:rPr lang="en-US" b="1" dirty="0"/>
              <a:t> </a:t>
            </a:r>
          </a:p>
        </p:txBody>
      </p:sp>
      <p:sp>
        <p:nvSpPr>
          <p:cNvPr id="207875" name="Rectangle 3"/>
          <p:cNvSpPr>
            <a:spLocks noGrp="1" noChangeArrowheads="1"/>
          </p:cNvSpPr>
          <p:nvPr>
            <p:ph idx="1"/>
          </p:nvPr>
        </p:nvSpPr>
        <p:spPr>
          <a:xfrm>
            <a:off x="685800" y="1752600"/>
            <a:ext cx="7772400" cy="4114800"/>
          </a:xfrm>
        </p:spPr>
        <p:txBody>
          <a:bodyPr>
            <a:normAutofit fontScale="92500" lnSpcReduction="20000"/>
          </a:bodyPr>
          <a:lstStyle/>
          <a:p>
            <a:pPr marL="320040" indent="-320040" fontAlgn="auto">
              <a:lnSpc>
                <a:spcPct val="90000"/>
              </a:lnSpc>
              <a:spcAft>
                <a:spcPts val="0"/>
              </a:spcAft>
              <a:buFont typeface="Wingdings" pitchFamily="2" charset="2"/>
              <a:buNone/>
              <a:defRPr/>
            </a:pPr>
            <a:r>
              <a:rPr lang="en-US" sz="2800" b="1" dirty="0">
                <a:cs typeface="Times New Roman" pitchFamily="18" charset="0"/>
              </a:rPr>
              <a:t>GUIDELINE 1:</a:t>
            </a:r>
            <a:r>
              <a:rPr lang="en-US" sz="2800" dirty="0">
                <a:cs typeface="Times New Roman" pitchFamily="18" charset="0"/>
              </a:rPr>
              <a:t> Informally, each tuple in a relation should represent one entity or relationship instance. (Applies to individual relations and their attributes).</a:t>
            </a:r>
          </a:p>
          <a:p>
            <a:pPr marL="320040" indent="-320040" fontAlgn="auto">
              <a:lnSpc>
                <a:spcPct val="90000"/>
              </a:lnSpc>
              <a:spcAft>
                <a:spcPts val="0"/>
              </a:spcAft>
              <a:buFont typeface="Wingdings 2"/>
              <a:buChar char=""/>
              <a:defRPr/>
            </a:pPr>
            <a:r>
              <a:rPr lang="en-US" sz="2000" dirty="0">
                <a:cs typeface="Times New Roman" pitchFamily="18" charset="0"/>
              </a:rPr>
              <a:t>Attributes of different entities (EMPLOYEEs, DEPARTMENTs, PROJECTs) should not be mixed in the same relation</a:t>
            </a:r>
          </a:p>
          <a:p>
            <a:pPr marL="320040" indent="-320040" fontAlgn="auto">
              <a:lnSpc>
                <a:spcPct val="90000"/>
              </a:lnSpc>
              <a:spcAft>
                <a:spcPts val="0"/>
              </a:spcAft>
              <a:buFont typeface="Wingdings 2"/>
              <a:buChar char=""/>
              <a:defRPr/>
            </a:pPr>
            <a:r>
              <a:rPr lang="en-US" sz="2000" dirty="0">
                <a:cs typeface="Times New Roman" pitchFamily="18" charset="0"/>
              </a:rPr>
              <a:t>Only foreign keys should be used to refer to other entities</a:t>
            </a:r>
          </a:p>
          <a:p>
            <a:pPr marL="320040" indent="-320040" fontAlgn="auto">
              <a:lnSpc>
                <a:spcPct val="90000"/>
              </a:lnSpc>
              <a:spcAft>
                <a:spcPts val="0"/>
              </a:spcAft>
              <a:buFont typeface="Wingdings 2"/>
              <a:buChar char=""/>
              <a:defRPr/>
            </a:pPr>
            <a:r>
              <a:rPr lang="en-US" sz="2000" dirty="0">
                <a:cs typeface="Times New Roman" pitchFamily="18" charset="0"/>
              </a:rPr>
              <a:t> Entity and relationship attributes should be kept apart as much as possible.</a:t>
            </a:r>
          </a:p>
          <a:p>
            <a:pPr marL="320040" indent="-320040" fontAlgn="auto">
              <a:lnSpc>
                <a:spcPct val="90000"/>
              </a:lnSpc>
              <a:spcAft>
                <a:spcPts val="0"/>
              </a:spcAft>
              <a:buFont typeface="Wingdings" pitchFamily="2" charset="2"/>
              <a:buNone/>
              <a:defRPr/>
            </a:pPr>
            <a:r>
              <a:rPr lang="en-US" sz="2800" dirty="0">
                <a:cs typeface="Times New Roman" pitchFamily="18" charset="0"/>
              </a:rPr>
              <a:t> </a:t>
            </a:r>
            <a:r>
              <a:rPr lang="en-US" sz="2800" i="1" u="sng" dirty="0">
                <a:cs typeface="Times New Roman" pitchFamily="18" charset="0"/>
              </a:rPr>
              <a:t>Bottom Line:</a:t>
            </a:r>
            <a:r>
              <a:rPr lang="en-US" sz="2800" dirty="0">
                <a:cs typeface="Times New Roman" pitchFamily="18" charset="0"/>
              </a:rPr>
              <a:t> Design a schema that can be explained easily relation by relation. The semantics of attributes should be easy to interpret.</a:t>
            </a:r>
            <a:r>
              <a:rPr lang="en-US" sz="2800" dirty="0"/>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just"/>
            <a:r>
              <a:rPr lang="en-US" sz="2400"/>
              <a:t>Equivalence of sets of functional dependencies</a:t>
            </a:r>
          </a:p>
        </p:txBody>
      </p:sp>
      <p:sp>
        <p:nvSpPr>
          <p:cNvPr id="43012" name="Content Placeholder 2"/>
          <p:cNvSpPr>
            <a:spLocks noGrp="1"/>
          </p:cNvSpPr>
          <p:nvPr>
            <p:ph idx="1"/>
          </p:nvPr>
        </p:nvSpPr>
        <p:spPr/>
        <p:txBody>
          <a:bodyPr>
            <a:normAutofit fontScale="85000" lnSpcReduction="10000"/>
          </a:bodyPr>
          <a:lstStyle/>
          <a:p>
            <a:pPr algn="just"/>
            <a:r>
              <a:rPr lang="en-US" sz="2400"/>
              <a:t>A set of functional dependencies F is said to </a:t>
            </a:r>
            <a:r>
              <a:rPr lang="en-US" sz="2400" b="1"/>
              <a:t>cover </a:t>
            </a:r>
            <a:r>
              <a:rPr lang="en-US" sz="2400"/>
              <a:t>another set of functional dependencies E if every FD in E is also in F+; that is, if every dependency in E can be inferred from F; alternatively, we can say that E is </a:t>
            </a:r>
            <a:r>
              <a:rPr lang="en-US" sz="2400" b="1"/>
              <a:t>covered by F.</a:t>
            </a:r>
          </a:p>
          <a:p>
            <a:pPr algn="just"/>
            <a:endParaRPr lang="en-US" sz="2400" b="1"/>
          </a:p>
          <a:p>
            <a:r>
              <a:rPr lang="en-US" sz="2400"/>
              <a:t>Two sets of functional dependencies E and F are </a:t>
            </a:r>
            <a:r>
              <a:rPr lang="en-US" sz="2400" b="1"/>
              <a:t>equivalent if </a:t>
            </a:r>
            <a:r>
              <a:rPr lang="en-US" sz="2400"/>
              <a:t>E+ = F+. Therefore, equivalence means that every FD in E can be inferred from F, and every FD in F can be inferred from E; that is, E is equivalent to F if both the conditions—E covers F and F covers E—hold.</a:t>
            </a: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200" b="1">
                <a:cs typeface="Times New Roman" pitchFamily="18" charset="0"/>
              </a:rPr>
              <a:t>Minimal Sets of FDs</a:t>
            </a:r>
            <a:endParaRPr lang="en-US" sz="3200"/>
          </a:p>
        </p:txBody>
      </p:sp>
      <p:sp>
        <p:nvSpPr>
          <p:cNvPr id="44036" name="Rectangle 3"/>
          <p:cNvSpPr>
            <a:spLocks noGrp="1" noChangeArrowheads="1"/>
          </p:cNvSpPr>
          <p:nvPr>
            <p:ph idx="1"/>
          </p:nvPr>
        </p:nvSpPr>
        <p:spPr/>
        <p:txBody>
          <a:bodyPr>
            <a:normAutofit fontScale="85000" lnSpcReduction="20000"/>
          </a:bodyPr>
          <a:lstStyle/>
          <a:p>
            <a:pPr algn="just"/>
            <a:r>
              <a:rPr lang="en-US" sz="2800"/>
              <a:t>A set of functional dependencies F to be minimal if it satisfies the following conditions:</a:t>
            </a:r>
          </a:p>
          <a:p>
            <a:pPr marL="914400" lvl="1" indent="-514350" algn="just">
              <a:buFont typeface="Franklin Gothic Medium" pitchFamily="34" charset="0"/>
              <a:buAutoNum type="arabicPeriod"/>
            </a:pPr>
            <a:r>
              <a:rPr lang="en-US" sz="2400"/>
              <a:t>Every dependency in F has a single attribute for its right-hand side.</a:t>
            </a:r>
          </a:p>
          <a:p>
            <a:pPr marL="914400" lvl="1" indent="-514350" algn="just">
              <a:buFont typeface="Franklin Gothic Medium" pitchFamily="34" charset="0"/>
              <a:buAutoNum type="arabicPeriod"/>
            </a:pPr>
            <a:r>
              <a:rPr lang="en-US" sz="2400"/>
              <a:t>We cannot replace any dependency X → A in F with a dependency Y → A, where Y is a proper subset of X, and still have a set of dependencies that is equivalent to F.</a:t>
            </a:r>
          </a:p>
          <a:p>
            <a:pPr marL="914400" lvl="1" indent="-514350" algn="just">
              <a:buFont typeface="Franklin Gothic Medium" pitchFamily="34" charset="0"/>
              <a:buAutoNum type="arabicPeriod"/>
            </a:pPr>
            <a:r>
              <a:rPr lang="en-US" sz="2400"/>
              <a:t>We cannot remove any dependency from F and still have a set of dependencies that is equivalent to F.</a:t>
            </a: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Minimal cover</a:t>
            </a:r>
          </a:p>
        </p:txBody>
      </p:sp>
      <p:sp>
        <p:nvSpPr>
          <p:cNvPr id="45060" name="Content Placeholder 2"/>
          <p:cNvSpPr>
            <a:spLocks noGrp="1"/>
          </p:cNvSpPr>
          <p:nvPr>
            <p:ph idx="1"/>
          </p:nvPr>
        </p:nvSpPr>
        <p:spPr/>
        <p:txBody>
          <a:bodyPr/>
          <a:lstStyle/>
          <a:p>
            <a:pPr algn="just"/>
            <a:r>
              <a:rPr lang="en-US"/>
              <a:t>A minimal cover of a set of functional dependencies E is a minimal set of dependencies (in the standard canonical form and without redundancy) that is equivalent to E</a:t>
            </a: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fontAlgn="auto">
              <a:spcAft>
                <a:spcPts val="0"/>
              </a:spcAft>
              <a:defRPr/>
            </a:pPr>
            <a:r>
              <a:rPr lang="en-US" sz="3600" b="1" dirty="0"/>
              <a:t>Algorithm: Finding a Minimal Cover F for a Set of Functional Dependencies E</a:t>
            </a:r>
          </a:p>
        </p:txBody>
      </p:sp>
      <p:sp>
        <p:nvSpPr>
          <p:cNvPr id="46084" name="Content Placeholder 2"/>
          <p:cNvSpPr>
            <a:spLocks noGrp="1"/>
          </p:cNvSpPr>
          <p:nvPr>
            <p:ph idx="1"/>
          </p:nvPr>
        </p:nvSpPr>
        <p:spPr/>
        <p:txBody>
          <a:bodyPr>
            <a:normAutofit fontScale="85000" lnSpcReduction="20000"/>
          </a:bodyPr>
          <a:lstStyle/>
          <a:p>
            <a:pPr marL="457200" indent="-457200">
              <a:buFont typeface="Wingdings 2" pitchFamily="18" charset="2"/>
              <a:buNone/>
            </a:pPr>
            <a:r>
              <a:rPr lang="en-US" sz="2400"/>
              <a:t>Input: A set of functional dependencies E.</a:t>
            </a:r>
          </a:p>
          <a:p>
            <a:pPr marL="457200" indent="-457200">
              <a:buFont typeface="Franklin Gothic Medium" pitchFamily="34" charset="0"/>
              <a:buAutoNum type="arabicPeriod"/>
            </a:pPr>
            <a:r>
              <a:rPr lang="en-US" sz="2400"/>
              <a:t>Set </a:t>
            </a:r>
            <a:r>
              <a:rPr lang="en-US" sz="2400" i="1"/>
              <a:t>F := E.</a:t>
            </a:r>
          </a:p>
          <a:p>
            <a:pPr marL="457200" indent="-457200">
              <a:buFont typeface="Franklin Gothic Medium" pitchFamily="34" charset="0"/>
              <a:buAutoNum type="arabicPeriod"/>
            </a:pPr>
            <a:r>
              <a:rPr lang="en-US" sz="2400"/>
              <a:t>Replace each functional dependency </a:t>
            </a:r>
            <a:r>
              <a:rPr lang="en-US" sz="2400" i="1"/>
              <a:t>X→{A1, A2, ..., An} in F by the n functional </a:t>
            </a:r>
            <a:r>
              <a:rPr lang="en-US" sz="2400"/>
              <a:t>dependencies </a:t>
            </a:r>
            <a:r>
              <a:rPr lang="en-US" sz="2400" i="1"/>
              <a:t>X→A1, X→A2, ..., X→An.</a:t>
            </a:r>
          </a:p>
          <a:p>
            <a:pPr marL="457200" indent="-457200">
              <a:buFont typeface="Franklin Gothic Medium" pitchFamily="34" charset="0"/>
              <a:buAutoNum type="arabicPeriod"/>
            </a:pPr>
            <a:r>
              <a:rPr lang="en-US" sz="2400"/>
              <a:t>For each functional dependency </a:t>
            </a:r>
            <a:r>
              <a:rPr lang="en-US" sz="2400" i="1"/>
              <a:t>X→A in F </a:t>
            </a:r>
            <a:r>
              <a:rPr lang="en-US" sz="2400"/>
              <a:t>for each attribute </a:t>
            </a:r>
            <a:r>
              <a:rPr lang="en-US" sz="2400" i="1"/>
              <a:t>B that is an element of X </a:t>
            </a:r>
            <a:r>
              <a:rPr lang="en-US" sz="2400"/>
              <a:t>if { {</a:t>
            </a:r>
            <a:r>
              <a:rPr lang="en-US" sz="2400" i="1"/>
              <a:t>F – {X→A} } ∪ { (X – {B} ) →A} } is equivalent to F </a:t>
            </a:r>
            <a:r>
              <a:rPr lang="en-US" sz="2400"/>
              <a:t>then replace </a:t>
            </a:r>
            <a:r>
              <a:rPr lang="en-US" sz="2400" i="1"/>
              <a:t>X→A with (X – {B} ) →A in F.</a:t>
            </a:r>
          </a:p>
          <a:p>
            <a:pPr marL="457200" indent="-457200">
              <a:buFont typeface="Franklin Gothic Medium" pitchFamily="34" charset="0"/>
              <a:buAutoNum type="arabicPeriod"/>
            </a:pPr>
            <a:r>
              <a:rPr lang="en-US" sz="2400"/>
              <a:t>For each remaining functional dependency </a:t>
            </a:r>
            <a:r>
              <a:rPr lang="en-US" sz="2400" i="1"/>
              <a:t>X→A in F </a:t>
            </a:r>
            <a:r>
              <a:rPr lang="en-US" sz="2400"/>
              <a:t>if {</a:t>
            </a:r>
            <a:r>
              <a:rPr lang="en-US" sz="2400" i="1"/>
              <a:t>F – {X→A} } is equivalent to F, </a:t>
            </a:r>
            <a:r>
              <a:rPr lang="en-US" sz="2400"/>
              <a:t>then remove </a:t>
            </a:r>
            <a:r>
              <a:rPr lang="en-US" sz="2400" i="1"/>
              <a:t>X→A from F.</a:t>
            </a:r>
            <a:endParaRPr lang="en-US" sz="2400"/>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t>Example</a:t>
            </a:r>
          </a:p>
        </p:txBody>
      </p:sp>
      <p:sp>
        <p:nvSpPr>
          <p:cNvPr id="47108" name="Content Placeholder 2"/>
          <p:cNvSpPr>
            <a:spLocks noGrp="1"/>
          </p:cNvSpPr>
          <p:nvPr>
            <p:ph idx="1"/>
          </p:nvPr>
        </p:nvSpPr>
        <p:spPr/>
        <p:txBody>
          <a:bodyPr/>
          <a:lstStyle/>
          <a:p>
            <a:pPr>
              <a:buFont typeface="Wingdings 2" pitchFamily="18" charset="2"/>
              <a:buNone/>
            </a:pPr>
            <a:r>
              <a:rPr lang="en-US" i="1"/>
              <a:t>Find the minimal cover for the following set of functional dependencies:</a:t>
            </a:r>
          </a:p>
          <a:p>
            <a:pPr>
              <a:buFont typeface="Wingdings 2" pitchFamily="18" charset="2"/>
              <a:buNone/>
            </a:pPr>
            <a:endParaRPr lang="en-US" i="1"/>
          </a:p>
          <a:p>
            <a:pPr algn="ctr">
              <a:buFont typeface="Wingdings 2" pitchFamily="18" charset="2"/>
              <a:buNone/>
            </a:pPr>
            <a:r>
              <a:rPr lang="en-US" b="1" i="1"/>
              <a:t>E : {B→A, D→A, AB→D}.</a:t>
            </a:r>
            <a:endParaRPr lang="en-US" b="1"/>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t>SOLUTION</a:t>
            </a:r>
          </a:p>
        </p:txBody>
      </p:sp>
      <p:sp>
        <p:nvSpPr>
          <p:cNvPr id="3" name="Content Placeholder 2"/>
          <p:cNvSpPr>
            <a:spLocks noGrp="1"/>
          </p:cNvSpPr>
          <p:nvPr>
            <p:ph idx="1"/>
          </p:nvPr>
        </p:nvSpPr>
        <p:spPr>
          <a:xfrm>
            <a:off x="228600" y="1600200"/>
            <a:ext cx="8686800" cy="4449762"/>
          </a:xfrm>
        </p:spPr>
        <p:txBody>
          <a:bodyPr>
            <a:normAutofit fontScale="92500" lnSpcReduction="20000"/>
          </a:bodyPr>
          <a:lstStyle/>
          <a:p>
            <a:pPr algn="just"/>
            <a:r>
              <a:rPr lang="en-US" sz="2000" dirty="0"/>
              <a:t>All above dependencies are in canonical form (that is, they have only one attribute on the right-hand side), so we have completed step 1 of Algorithm and can proceed to step 2. In step 2 we need to determine if </a:t>
            </a:r>
            <a:r>
              <a:rPr lang="en-US" sz="2000" i="1" dirty="0"/>
              <a:t>AB→D has </a:t>
            </a:r>
            <a:r>
              <a:rPr lang="en-US" sz="2000" dirty="0"/>
              <a:t>any redundant attribute on the left-hand side; that is, can it be replaced by </a:t>
            </a:r>
            <a:r>
              <a:rPr lang="en-US" sz="2000" i="1" dirty="0"/>
              <a:t>B→D or A→D?</a:t>
            </a:r>
          </a:p>
          <a:p>
            <a:pPr algn="just"/>
            <a:r>
              <a:rPr lang="en-US" sz="2000" dirty="0"/>
              <a:t>Since B →A, by augmenting with </a:t>
            </a:r>
            <a:r>
              <a:rPr lang="en-US" sz="2000" i="1" dirty="0"/>
              <a:t>B on both sides (IR2), we have BB → AB, </a:t>
            </a:r>
            <a:r>
              <a:rPr lang="en-US" sz="2000" dirty="0"/>
              <a:t>or </a:t>
            </a:r>
            <a:r>
              <a:rPr lang="en-US" sz="2000" i="1" dirty="0"/>
              <a:t>B→AB (</a:t>
            </a:r>
            <a:r>
              <a:rPr lang="en-US" sz="2000" i="1" dirty="0" err="1"/>
              <a:t>i</a:t>
            </a:r>
            <a:r>
              <a:rPr lang="en-US" sz="2000" i="1" dirty="0"/>
              <a:t>). However, AB→D as given (ii).</a:t>
            </a:r>
          </a:p>
          <a:p>
            <a:pPr algn="just"/>
            <a:r>
              <a:rPr lang="en-US" sz="2000" dirty="0"/>
              <a:t>Hence by the transitive rule (IR3), we get from (</a:t>
            </a:r>
            <a:r>
              <a:rPr lang="en-US" sz="2000" dirty="0" err="1"/>
              <a:t>i</a:t>
            </a:r>
            <a:r>
              <a:rPr lang="en-US" sz="2000" dirty="0"/>
              <a:t>) and (ii), </a:t>
            </a:r>
            <a:r>
              <a:rPr lang="en-US" sz="2000" i="1" dirty="0"/>
              <a:t>B → D. Thus AB→D may be replaced by B→D.</a:t>
            </a:r>
          </a:p>
          <a:p>
            <a:pPr algn="just"/>
            <a:r>
              <a:rPr lang="en-US" sz="2000" dirty="0"/>
              <a:t>We now have a set equivalent to original </a:t>
            </a:r>
            <a:r>
              <a:rPr lang="en-US" sz="2000" i="1" dirty="0"/>
              <a:t>E, say E: {B→A, D→A, B→D}. </a:t>
            </a:r>
            <a:r>
              <a:rPr lang="en-US" sz="2000" dirty="0"/>
              <a:t>No further reduction is possible in step 2 since all FDs have a single attribute on the left-hand side.</a:t>
            </a:r>
          </a:p>
          <a:p>
            <a:pPr algn="just"/>
            <a:r>
              <a:rPr lang="en-US" sz="2000" dirty="0"/>
              <a:t>In step 3 we look for a redundant FD in </a:t>
            </a:r>
            <a:r>
              <a:rPr lang="en-US" sz="2000" i="1" dirty="0"/>
              <a:t>E. By using the transitive rule on      B → D and D → A, we derive B → A. Hence B → A is redundant in E and </a:t>
            </a:r>
            <a:r>
              <a:rPr lang="en-US" sz="2000" dirty="0"/>
              <a:t>can be eliminated.</a:t>
            </a:r>
          </a:p>
          <a:p>
            <a:pPr algn="just"/>
            <a:r>
              <a:rPr lang="en-US" sz="2000" dirty="0"/>
              <a:t>Therefore, the minimal cover of </a:t>
            </a:r>
            <a:r>
              <a:rPr lang="en-US" sz="2000" i="1" dirty="0"/>
              <a:t>E is {B→D, D→A}.</a:t>
            </a:r>
            <a:endParaRPr lang="en-US" sz="2000" dirty="0"/>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65</a:t>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2" name="Rectangle 4"/>
          <p:cNvSpPr>
            <a:spLocks noGrp="1" noChangeArrowheads="1"/>
          </p:cNvSpPr>
          <p:nvPr>
            <p:ph type="title"/>
          </p:nvPr>
        </p:nvSpPr>
        <p:spPr/>
        <p:txBody>
          <a:bodyPr>
            <a:normAutofit/>
          </a:bodyPr>
          <a:lstStyle/>
          <a:p>
            <a:pPr eaLnBrk="1" fontAlgn="auto" hangingPunct="1">
              <a:spcAft>
                <a:spcPts val="0"/>
              </a:spcAft>
              <a:defRPr/>
            </a:pPr>
            <a:r>
              <a:rPr lang="en-US"/>
              <a:t>DESIGNING A SET OF RELATIONS (1) </a:t>
            </a:r>
          </a:p>
        </p:txBody>
      </p:sp>
      <p:sp>
        <p:nvSpPr>
          <p:cNvPr id="11267" name="Rectangle 5"/>
          <p:cNvSpPr>
            <a:spLocks noGrp="1" noChangeArrowheads="1"/>
          </p:cNvSpPr>
          <p:nvPr>
            <p:ph idx="1"/>
          </p:nvPr>
        </p:nvSpPr>
        <p:spPr/>
        <p:txBody>
          <a:bodyPr/>
          <a:lstStyle/>
          <a:p>
            <a:pPr eaLnBrk="1" hangingPunct="1"/>
            <a:r>
              <a:rPr lang="en-US" b="1"/>
              <a:t>The Approach of Relational Synthesis (Bottom-up Design):</a:t>
            </a:r>
          </a:p>
          <a:p>
            <a:pPr lvl="1" eaLnBrk="1" hangingPunct="1"/>
            <a:r>
              <a:rPr lang="en-US"/>
              <a:t>Assumes that all possible functional dependencies are known.</a:t>
            </a:r>
          </a:p>
          <a:p>
            <a:pPr lvl="1" eaLnBrk="1" hangingPunct="1"/>
            <a:r>
              <a:rPr lang="en-US"/>
              <a:t>First constructs a minimal set of FDs</a:t>
            </a:r>
          </a:p>
          <a:p>
            <a:pPr lvl="1" eaLnBrk="1" hangingPunct="1"/>
            <a:r>
              <a:rPr lang="en-US"/>
              <a:t>Then applies algorithms that construct a target set of 3NF or BCNF relations.</a:t>
            </a:r>
          </a:p>
          <a:p>
            <a:pPr lvl="1" eaLnBrk="1" hangingPunct="1"/>
            <a:r>
              <a:rPr lang="en-US"/>
              <a:t>Additional criteria may be needed to ensure the </a:t>
            </a:r>
            <a:r>
              <a:rPr lang="en-US" i="1"/>
              <a:t>set of relations</a:t>
            </a:r>
            <a:r>
              <a:rPr lang="en-US"/>
              <a:t> in a relational database are satisfactory (see Algorithms 11.2 and 11.4).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66</a:t>
            </a:fld>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60" name="Rectangle 4"/>
          <p:cNvSpPr>
            <a:spLocks noGrp="1" noChangeArrowheads="1"/>
          </p:cNvSpPr>
          <p:nvPr>
            <p:ph type="title"/>
          </p:nvPr>
        </p:nvSpPr>
        <p:spPr/>
        <p:txBody>
          <a:bodyPr>
            <a:normAutofit/>
          </a:bodyPr>
          <a:lstStyle/>
          <a:p>
            <a:pPr eaLnBrk="1" fontAlgn="auto" hangingPunct="1">
              <a:spcAft>
                <a:spcPts val="0"/>
              </a:spcAft>
              <a:defRPr/>
            </a:pPr>
            <a:r>
              <a:rPr lang="en-US"/>
              <a:t>DESIGNING A SET OF RELATIONS (2)</a:t>
            </a:r>
          </a:p>
        </p:txBody>
      </p:sp>
      <p:sp>
        <p:nvSpPr>
          <p:cNvPr id="12291" name="Rectangle 5"/>
          <p:cNvSpPr>
            <a:spLocks noGrp="1" noChangeArrowheads="1"/>
          </p:cNvSpPr>
          <p:nvPr>
            <p:ph idx="1"/>
          </p:nvPr>
        </p:nvSpPr>
        <p:spPr/>
        <p:txBody>
          <a:bodyPr/>
          <a:lstStyle/>
          <a:p>
            <a:pPr eaLnBrk="1" hangingPunct="1"/>
            <a:r>
              <a:rPr lang="en-US" b="1"/>
              <a:t>Goals: </a:t>
            </a:r>
          </a:p>
          <a:p>
            <a:pPr lvl="1" eaLnBrk="1" hangingPunct="1"/>
            <a:r>
              <a:rPr lang="en-US"/>
              <a:t>Lossless join property (a must)</a:t>
            </a:r>
          </a:p>
          <a:p>
            <a:pPr lvl="2" eaLnBrk="1" hangingPunct="1"/>
            <a:r>
              <a:rPr lang="en-US"/>
              <a:t>Algorithm 11.1 tests for general losslessness.</a:t>
            </a:r>
          </a:p>
          <a:p>
            <a:pPr lvl="1" eaLnBrk="1" hangingPunct="1"/>
            <a:r>
              <a:rPr lang="en-US"/>
              <a:t>Dependency preservation property</a:t>
            </a:r>
          </a:p>
          <a:p>
            <a:pPr lvl="2" eaLnBrk="1" hangingPunct="1"/>
            <a:r>
              <a:rPr lang="en-US"/>
              <a:t>Algorithm 11.3 decomposes a relation into BCNF components by sacrificing the dependency preservation.</a:t>
            </a:r>
          </a:p>
          <a:p>
            <a:pPr lvl="1" eaLnBrk="1" hangingPunct="1"/>
            <a:r>
              <a:rPr lang="en-US"/>
              <a:t>Additional normal forms</a:t>
            </a:r>
          </a:p>
          <a:p>
            <a:pPr lvl="2" eaLnBrk="1" hangingPunct="1"/>
            <a:r>
              <a:rPr lang="en-US"/>
              <a:t>4NF (based on multi-valued dependencies)</a:t>
            </a:r>
          </a:p>
          <a:p>
            <a:pPr lvl="2" eaLnBrk="1" hangingPunct="1"/>
            <a:r>
              <a:rPr lang="en-US"/>
              <a:t>5NF (based on join dependencies)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67</a:t>
            </a:fld>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8" name="Rectangle 4"/>
          <p:cNvSpPr>
            <a:spLocks noGrp="1" noChangeArrowheads="1"/>
          </p:cNvSpPr>
          <p:nvPr>
            <p:ph type="title"/>
          </p:nvPr>
        </p:nvSpPr>
        <p:spPr/>
        <p:txBody>
          <a:bodyPr>
            <a:normAutofit/>
          </a:bodyPr>
          <a:lstStyle/>
          <a:p>
            <a:pPr eaLnBrk="1" fontAlgn="auto" hangingPunct="1">
              <a:spcAft>
                <a:spcPts val="0"/>
              </a:spcAft>
              <a:defRPr/>
            </a:pPr>
            <a:r>
              <a:rPr lang="en-US"/>
              <a:t>1. Properties of Relational Decompositions (1)</a:t>
            </a:r>
          </a:p>
        </p:txBody>
      </p:sp>
      <p:sp>
        <p:nvSpPr>
          <p:cNvPr id="13315" name="Rectangle 5"/>
          <p:cNvSpPr>
            <a:spLocks noGrp="1" noChangeArrowheads="1"/>
          </p:cNvSpPr>
          <p:nvPr>
            <p:ph idx="1"/>
          </p:nvPr>
        </p:nvSpPr>
        <p:spPr/>
        <p:txBody>
          <a:bodyPr>
            <a:normAutofit fontScale="85000" lnSpcReduction="10000"/>
          </a:bodyPr>
          <a:lstStyle/>
          <a:p>
            <a:pPr eaLnBrk="1" hangingPunct="1">
              <a:spcBef>
                <a:spcPct val="0"/>
              </a:spcBef>
            </a:pPr>
            <a:r>
              <a:rPr lang="en-US" sz="3600" b="1"/>
              <a:t>Relation Decomposition and Insufficiency of Normal Forms:  </a:t>
            </a:r>
          </a:p>
          <a:p>
            <a:pPr lvl="1" eaLnBrk="1" hangingPunct="1">
              <a:spcBef>
                <a:spcPct val="0"/>
              </a:spcBef>
            </a:pPr>
            <a:r>
              <a:rPr lang="en-US" sz="3500"/>
              <a:t>Universal Relation Schema:</a:t>
            </a:r>
          </a:p>
          <a:p>
            <a:pPr lvl="2" eaLnBrk="1" hangingPunct="1">
              <a:spcBef>
                <a:spcPct val="0"/>
              </a:spcBef>
            </a:pPr>
            <a:r>
              <a:rPr lang="en-US" sz="3200"/>
              <a:t>A relation schema R = {A1, A2, …, An} that includes all the attributes of the database.</a:t>
            </a:r>
          </a:p>
          <a:p>
            <a:pPr lvl="1" eaLnBrk="1" hangingPunct="1">
              <a:spcBef>
                <a:spcPct val="0"/>
              </a:spcBef>
            </a:pPr>
            <a:r>
              <a:rPr lang="en-US" sz="3500"/>
              <a:t>Universal relation assumption:</a:t>
            </a:r>
          </a:p>
          <a:p>
            <a:pPr lvl="2" eaLnBrk="1" hangingPunct="1">
              <a:spcBef>
                <a:spcPct val="0"/>
              </a:spcBef>
            </a:pPr>
            <a:r>
              <a:rPr lang="en-US" sz="3200"/>
              <a:t>Every attribute name is unique.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title"/>
          </p:nvPr>
        </p:nvSpPr>
        <p:spPr/>
        <p:txBody>
          <a:bodyPr>
            <a:normAutofit/>
          </a:bodyPr>
          <a:lstStyle/>
          <a:p>
            <a:pPr eaLnBrk="1" fontAlgn="auto" hangingPunct="1">
              <a:spcAft>
                <a:spcPts val="0"/>
              </a:spcAft>
              <a:defRPr/>
            </a:pPr>
            <a:r>
              <a:rPr lang="en-US"/>
              <a:t>Properties of Relational Decompositions (2)</a:t>
            </a:r>
          </a:p>
        </p:txBody>
      </p:sp>
      <p:sp>
        <p:nvSpPr>
          <p:cNvPr id="14339" name="Rectangle 5"/>
          <p:cNvSpPr>
            <a:spLocks noGrp="1" noChangeArrowheads="1"/>
          </p:cNvSpPr>
          <p:nvPr>
            <p:ph idx="1"/>
          </p:nvPr>
        </p:nvSpPr>
        <p:spPr/>
        <p:txBody>
          <a:bodyPr/>
          <a:lstStyle/>
          <a:p>
            <a:pPr eaLnBrk="1" hangingPunct="1">
              <a:lnSpc>
                <a:spcPct val="80000"/>
              </a:lnSpc>
            </a:pPr>
            <a:r>
              <a:rPr lang="en-US" sz="3200" b="1"/>
              <a:t>Relation Decomposition and Insufficiency of Normal Forms (cont.):  </a:t>
            </a:r>
          </a:p>
          <a:p>
            <a:pPr lvl="1" eaLnBrk="1" hangingPunct="1">
              <a:spcBef>
                <a:spcPct val="0"/>
              </a:spcBef>
            </a:pPr>
            <a:r>
              <a:rPr lang="en-US" sz="2800"/>
              <a:t>Decomposition:</a:t>
            </a:r>
          </a:p>
          <a:p>
            <a:pPr lvl="2" eaLnBrk="1" hangingPunct="1">
              <a:spcBef>
                <a:spcPct val="0"/>
              </a:spcBef>
            </a:pPr>
            <a:r>
              <a:rPr lang="en-US"/>
              <a:t>The process of decomposing the universal relation schema R into a set of relation schemas D = {R1,R2, …, Rm} that will become the relational database schema by using the functional dependencies.   </a:t>
            </a:r>
          </a:p>
          <a:p>
            <a:pPr lvl="1" eaLnBrk="1" hangingPunct="1">
              <a:lnSpc>
                <a:spcPct val="80000"/>
              </a:lnSpc>
              <a:spcBef>
                <a:spcPct val="0"/>
              </a:spcBef>
            </a:pPr>
            <a:r>
              <a:rPr lang="en-US" sz="2800"/>
              <a:t>Attribute preservation condition:</a:t>
            </a:r>
          </a:p>
          <a:p>
            <a:pPr lvl="2" eaLnBrk="1" hangingPunct="1">
              <a:lnSpc>
                <a:spcPct val="80000"/>
              </a:lnSpc>
              <a:spcBef>
                <a:spcPct val="0"/>
              </a:spcBef>
            </a:pPr>
            <a:r>
              <a:rPr lang="en-US"/>
              <a:t>Each attribute in R will appear in at least one relation schema Ri in the decomposition so that no attributes are “lost”.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69</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a:t>A simplified COMPANY relational database schema</a:t>
            </a:r>
          </a:p>
        </p:txBody>
      </p:sp>
      <p:sp>
        <p:nvSpPr>
          <p:cNvPr id="7" name="Slide Number Placeholder 6"/>
          <p:cNvSpPr>
            <a:spLocks noGrp="1"/>
          </p:cNvSpPr>
          <p:nvPr>
            <p:ph type="sldNum" sz="quarter" idx="10"/>
          </p:nvPr>
        </p:nvSpPr>
        <p:spPr/>
        <p:txBody>
          <a:bodyPr/>
          <a:lstStyle/>
          <a:p>
            <a:pPr>
              <a:defRPr/>
            </a:pPr>
            <a:r>
              <a:rPr lang="en-US"/>
              <a:t>Chapter 10-</a:t>
            </a:r>
            <a:fld id="{6D8B30A8-B23A-4153-8F61-56D8189227BB}" type="slidenum">
              <a:rPr lang="en-US" smtClean="0"/>
              <a:pPr>
                <a:defRPr/>
              </a:pPr>
              <a:t>7</a:t>
            </a:fld>
            <a:endParaRPr lang="en-US"/>
          </a:p>
        </p:txBody>
      </p:sp>
      <p:sp>
        <p:nvSpPr>
          <p:cNvPr id="20484" name="Text Box 4"/>
          <p:cNvSpPr txBox="1">
            <a:spLocks noChangeArrowheads="1"/>
          </p:cNvSpPr>
          <p:nvPr/>
        </p:nvSpPr>
        <p:spPr bwMode="auto">
          <a:xfrm>
            <a:off x="685800" y="5854700"/>
            <a:ext cx="8229600" cy="457200"/>
          </a:xfrm>
          <a:prstGeom prst="rect">
            <a:avLst/>
          </a:prstGeom>
          <a:noFill/>
          <a:ln w="9525">
            <a:noFill/>
            <a:miter lim="800000"/>
            <a:headEnd/>
            <a:tailEnd/>
          </a:ln>
        </p:spPr>
        <p:txBody>
          <a:bodyPr>
            <a:spAutoFit/>
          </a:bodyPr>
          <a:lstStyle/>
          <a:p>
            <a:pPr>
              <a:spcBef>
                <a:spcPct val="50000"/>
              </a:spcBef>
            </a:pPr>
            <a:r>
              <a:rPr lang="en-US" b="1" dirty="0">
                <a:solidFill>
                  <a:schemeClr val="bg2"/>
                </a:solidFill>
              </a:rPr>
              <a:t>Note: The above figure is now called Figure 10.1 in Edition 4</a:t>
            </a:r>
          </a:p>
        </p:txBody>
      </p:sp>
      <p:sp>
        <p:nvSpPr>
          <p:cNvPr id="20485" name="Rectangle 6"/>
          <p:cNvSpPr>
            <a:spLocks noChangeArrowheads="1"/>
          </p:cNvSpPr>
          <p:nvPr/>
        </p:nvSpPr>
        <p:spPr bwMode="auto">
          <a:xfrm>
            <a:off x="1828800" y="1309688"/>
            <a:ext cx="9144000" cy="0"/>
          </a:xfrm>
          <a:prstGeom prst="rect">
            <a:avLst/>
          </a:prstGeom>
          <a:noFill/>
          <a:ln w="9525">
            <a:noFill/>
            <a:miter lim="800000"/>
            <a:headEnd/>
            <a:tailEnd/>
          </a:ln>
        </p:spPr>
        <p:txBody>
          <a:bodyPr>
            <a:spAutoFit/>
          </a:bodyPr>
          <a:lstStyle/>
          <a:p>
            <a:endParaRPr lang="en-US"/>
          </a:p>
        </p:txBody>
      </p:sp>
      <p:pic>
        <p:nvPicPr>
          <p:cNvPr id="20486" name="Picture 5" descr="ch14_elmasri"/>
          <p:cNvPicPr>
            <a:picLocks noChangeAspect="1" noChangeArrowheads="1"/>
          </p:cNvPicPr>
          <p:nvPr/>
        </p:nvPicPr>
        <p:blipFill>
          <a:blip r:embed="rId2"/>
          <a:srcRect/>
          <a:stretch>
            <a:fillRect/>
          </a:stretch>
        </p:blipFill>
        <p:spPr bwMode="auto">
          <a:xfrm>
            <a:off x="1284288" y="1752600"/>
            <a:ext cx="6437312" cy="41021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normAutofit/>
          </a:bodyPr>
          <a:lstStyle/>
          <a:p>
            <a:pPr eaLnBrk="1" fontAlgn="auto" hangingPunct="1">
              <a:spcAft>
                <a:spcPts val="0"/>
              </a:spcAft>
              <a:defRPr/>
            </a:pPr>
            <a:r>
              <a:rPr lang="en-US"/>
              <a:t>Properties of Relational Decompositions (2)</a:t>
            </a:r>
          </a:p>
        </p:txBody>
      </p:sp>
      <p:sp>
        <p:nvSpPr>
          <p:cNvPr id="15363" name="Rectangle 3"/>
          <p:cNvSpPr>
            <a:spLocks noGrp="1" noChangeArrowheads="1"/>
          </p:cNvSpPr>
          <p:nvPr>
            <p:ph idx="1"/>
          </p:nvPr>
        </p:nvSpPr>
        <p:spPr/>
        <p:txBody>
          <a:bodyPr/>
          <a:lstStyle/>
          <a:p>
            <a:pPr eaLnBrk="1" hangingPunct="1"/>
            <a:r>
              <a:rPr lang="en-US"/>
              <a:t>Another goal of decomposition is to have each individual relation Ri in the decomposition D be in BCNF or 3NF. </a:t>
            </a:r>
          </a:p>
          <a:p>
            <a:pPr eaLnBrk="1" hangingPunct="1"/>
            <a:r>
              <a:rPr lang="en-US"/>
              <a:t>Additional properties of decomposition  are needed to prevent from generating spurious tuples</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70</a:t>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4" name="Rectangle 4"/>
          <p:cNvSpPr>
            <a:spLocks noGrp="1" noChangeArrowheads="1"/>
          </p:cNvSpPr>
          <p:nvPr>
            <p:ph type="title"/>
          </p:nvPr>
        </p:nvSpPr>
        <p:spPr/>
        <p:txBody>
          <a:bodyPr>
            <a:normAutofit/>
          </a:bodyPr>
          <a:lstStyle/>
          <a:p>
            <a:pPr eaLnBrk="1" fontAlgn="auto" hangingPunct="1">
              <a:spcAft>
                <a:spcPts val="0"/>
              </a:spcAft>
              <a:defRPr/>
            </a:pPr>
            <a:r>
              <a:rPr lang="en-US"/>
              <a:t>Properties of Relational Decompositions (3)</a:t>
            </a:r>
          </a:p>
        </p:txBody>
      </p:sp>
      <p:sp>
        <p:nvSpPr>
          <p:cNvPr id="16387" name="Rectangle 5"/>
          <p:cNvSpPr>
            <a:spLocks noGrp="1" noChangeArrowheads="1"/>
          </p:cNvSpPr>
          <p:nvPr>
            <p:ph idx="1"/>
          </p:nvPr>
        </p:nvSpPr>
        <p:spPr/>
        <p:txBody>
          <a:bodyPr/>
          <a:lstStyle/>
          <a:p>
            <a:pPr eaLnBrk="1" hangingPunct="1">
              <a:lnSpc>
                <a:spcPct val="80000"/>
              </a:lnSpc>
            </a:pPr>
            <a:r>
              <a:rPr lang="en-US" b="1"/>
              <a:t>Dependency Preservation Property of a Decomposition:</a:t>
            </a:r>
            <a:r>
              <a:rPr lang="en-US"/>
              <a:t> </a:t>
            </a:r>
          </a:p>
          <a:p>
            <a:pPr lvl="1" eaLnBrk="1" hangingPunct="1">
              <a:lnSpc>
                <a:spcPct val="80000"/>
              </a:lnSpc>
            </a:pPr>
            <a:r>
              <a:rPr lang="en-US"/>
              <a:t>Definition: Given a set of dependencies F on R, the </a:t>
            </a:r>
            <a:r>
              <a:rPr lang="en-US" b="1"/>
              <a:t>projection</a:t>
            </a:r>
            <a:r>
              <a:rPr lang="en-US"/>
              <a:t> of F on R</a:t>
            </a:r>
            <a:r>
              <a:rPr lang="en-US" baseline="-25000"/>
              <a:t>i</a:t>
            </a:r>
            <a:r>
              <a:rPr lang="en-US"/>
              <a:t>, denoted by p</a:t>
            </a:r>
            <a:r>
              <a:rPr lang="en-US" baseline="-25000"/>
              <a:t>Ri</a:t>
            </a:r>
            <a:r>
              <a:rPr lang="en-US"/>
              <a:t>(F) where R</a:t>
            </a:r>
            <a:r>
              <a:rPr lang="en-US" baseline="-25000"/>
              <a:t>i</a:t>
            </a:r>
            <a:r>
              <a:rPr lang="en-US"/>
              <a:t> is a subset of R, is the set of dependencies X </a:t>
            </a:r>
            <a:r>
              <a:rPr lang="en-US">
                <a:sym typeface="Wingdings 3" pitchFamily="18" charset="2"/>
              </a:rPr>
              <a:t></a:t>
            </a:r>
            <a:r>
              <a:rPr lang="en-US"/>
              <a:t> Y in F</a:t>
            </a:r>
            <a:r>
              <a:rPr lang="en-US" baseline="30000"/>
              <a:t>+</a:t>
            </a:r>
            <a:r>
              <a:rPr lang="en-US"/>
              <a:t> such that the attributes in X </a:t>
            </a:r>
            <a:r>
              <a:rPr lang="en-US">
                <a:latin typeface="Lucida Grande" pitchFamily="1" charset="0"/>
              </a:rPr>
              <a:t>υ</a:t>
            </a:r>
            <a:r>
              <a:rPr lang="en-US"/>
              <a:t> Y are all contained in R</a:t>
            </a:r>
            <a:r>
              <a:rPr lang="en-US" baseline="-25000"/>
              <a:t>i</a:t>
            </a:r>
            <a:r>
              <a:rPr lang="en-US"/>
              <a:t>.</a:t>
            </a:r>
          </a:p>
          <a:p>
            <a:pPr lvl="1" eaLnBrk="1" hangingPunct="1">
              <a:lnSpc>
                <a:spcPct val="80000"/>
              </a:lnSpc>
            </a:pPr>
            <a:r>
              <a:rPr lang="en-US"/>
              <a:t>Hence, the projection of F on each relation schema R</a:t>
            </a:r>
            <a:r>
              <a:rPr lang="en-US" baseline="-25000"/>
              <a:t>i</a:t>
            </a:r>
            <a:r>
              <a:rPr lang="en-US"/>
              <a:t> in the decomposition D is the set of functional dependencies in F</a:t>
            </a:r>
            <a:r>
              <a:rPr lang="en-US" baseline="30000"/>
              <a:t>+</a:t>
            </a:r>
            <a:r>
              <a:rPr lang="en-US"/>
              <a:t>, the closure of F, such that all their left- and right-hand-side attributes are in R</a:t>
            </a:r>
            <a:r>
              <a:rPr lang="en-US" baseline="-25000"/>
              <a:t>i</a:t>
            </a:r>
            <a:r>
              <a:rPr lang="en-US"/>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2" name="Rectangle 4"/>
          <p:cNvSpPr>
            <a:spLocks noGrp="1" noChangeArrowheads="1"/>
          </p:cNvSpPr>
          <p:nvPr>
            <p:ph type="title"/>
          </p:nvPr>
        </p:nvSpPr>
        <p:spPr/>
        <p:txBody>
          <a:bodyPr>
            <a:normAutofit/>
          </a:bodyPr>
          <a:lstStyle/>
          <a:p>
            <a:pPr eaLnBrk="1" fontAlgn="auto" hangingPunct="1">
              <a:spcAft>
                <a:spcPts val="0"/>
              </a:spcAft>
              <a:defRPr/>
            </a:pPr>
            <a:r>
              <a:rPr lang="en-US"/>
              <a:t>Properties of Relational Decompositions (4)</a:t>
            </a:r>
          </a:p>
        </p:txBody>
      </p:sp>
      <p:sp>
        <p:nvSpPr>
          <p:cNvPr id="17411" name="Rectangle 5"/>
          <p:cNvSpPr>
            <a:spLocks noGrp="1" noChangeArrowheads="1"/>
          </p:cNvSpPr>
          <p:nvPr>
            <p:ph idx="1"/>
          </p:nvPr>
        </p:nvSpPr>
        <p:spPr/>
        <p:txBody>
          <a:bodyPr/>
          <a:lstStyle/>
          <a:p>
            <a:pPr eaLnBrk="1" hangingPunct="1">
              <a:lnSpc>
                <a:spcPct val="80000"/>
              </a:lnSpc>
            </a:pPr>
            <a:r>
              <a:rPr lang="en-US" b="1"/>
              <a:t>Dependency Preservation Property of a Decomposition (cont.):</a:t>
            </a:r>
          </a:p>
          <a:p>
            <a:pPr lvl="1" eaLnBrk="1" hangingPunct="1">
              <a:lnSpc>
                <a:spcPct val="80000"/>
              </a:lnSpc>
            </a:pPr>
            <a:r>
              <a:rPr lang="en-US"/>
              <a:t>Dependency Preservation Property:</a:t>
            </a:r>
          </a:p>
          <a:p>
            <a:pPr lvl="2" eaLnBrk="1" hangingPunct="1">
              <a:lnSpc>
                <a:spcPct val="80000"/>
              </a:lnSpc>
            </a:pPr>
            <a:r>
              <a:rPr lang="en-US"/>
              <a:t>A decomposition D = {R1, R2, ..., Rm} of R is </a:t>
            </a:r>
            <a:r>
              <a:rPr lang="en-US" b="1"/>
              <a:t>dependency-preserving</a:t>
            </a:r>
            <a:r>
              <a:rPr lang="en-US"/>
              <a:t> with respect to F if the union of the projections of F on each Ri in D is equivalent to F; that is</a:t>
            </a:r>
            <a:br>
              <a:rPr lang="en-US"/>
            </a:br>
            <a:r>
              <a:rPr lang="en-US"/>
              <a:t>	((</a:t>
            </a:r>
            <a:r>
              <a:rPr lang="en-US">
                <a:latin typeface="Symbol" pitchFamily="18" charset="2"/>
              </a:rPr>
              <a:t></a:t>
            </a:r>
            <a:r>
              <a:rPr lang="en-US" baseline="-25000"/>
              <a:t>R1</a:t>
            </a:r>
            <a:r>
              <a:rPr lang="en-US"/>
              <a:t>(F)) </a:t>
            </a:r>
            <a:r>
              <a:rPr lang="en-US">
                <a:latin typeface="Lucida Grande" pitchFamily="1" charset="0"/>
              </a:rPr>
              <a:t>υ</a:t>
            </a:r>
            <a:r>
              <a:rPr lang="en-US"/>
              <a:t> . . . </a:t>
            </a:r>
            <a:r>
              <a:rPr lang="en-US">
                <a:latin typeface="Lucida Grande" pitchFamily="1" charset="0"/>
              </a:rPr>
              <a:t>υ</a:t>
            </a:r>
            <a:r>
              <a:rPr lang="en-US"/>
              <a:t> (</a:t>
            </a:r>
            <a:r>
              <a:rPr lang="en-US">
                <a:latin typeface="Symbol" pitchFamily="18" charset="2"/>
              </a:rPr>
              <a:t></a:t>
            </a:r>
            <a:r>
              <a:rPr lang="en-US" baseline="-25000"/>
              <a:t>Rm</a:t>
            </a:r>
            <a:r>
              <a:rPr lang="en-US"/>
              <a:t>(F)))</a:t>
            </a:r>
            <a:r>
              <a:rPr lang="en-US" baseline="30000"/>
              <a:t>+</a:t>
            </a:r>
            <a:r>
              <a:rPr lang="en-US"/>
              <a:t> = F</a:t>
            </a:r>
            <a:r>
              <a:rPr lang="en-US" baseline="30000"/>
              <a:t>+</a:t>
            </a:r>
            <a:r>
              <a:rPr lang="en-US"/>
              <a:t> </a:t>
            </a:r>
          </a:p>
          <a:p>
            <a:pPr lvl="2" eaLnBrk="1" hangingPunct="1">
              <a:lnSpc>
                <a:spcPct val="80000"/>
              </a:lnSpc>
            </a:pPr>
            <a:r>
              <a:rPr lang="en-US"/>
              <a:t>(See examples in Fig 10.12a and Fig 10.11)</a:t>
            </a:r>
          </a:p>
          <a:p>
            <a:pPr eaLnBrk="1" hangingPunct="1">
              <a:lnSpc>
                <a:spcPct val="80000"/>
              </a:lnSpc>
            </a:pPr>
            <a:r>
              <a:rPr lang="en-US"/>
              <a:t>Claim 1:</a:t>
            </a:r>
          </a:p>
          <a:p>
            <a:pPr lvl="1" eaLnBrk="1" hangingPunct="1">
              <a:lnSpc>
                <a:spcPct val="80000"/>
              </a:lnSpc>
            </a:pPr>
            <a:r>
              <a:rPr lang="en-US"/>
              <a:t>It is always possible to find a dependency-preserving decomposition D with respect to F such that each relation Ri in D is in 3nf.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72</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100" name="Rectangle 4"/>
          <p:cNvSpPr>
            <a:spLocks noGrp="1" noChangeArrowheads="1"/>
          </p:cNvSpPr>
          <p:nvPr>
            <p:ph type="title"/>
          </p:nvPr>
        </p:nvSpPr>
        <p:spPr/>
        <p:txBody>
          <a:bodyPr>
            <a:normAutofit/>
          </a:bodyPr>
          <a:lstStyle/>
          <a:p>
            <a:pPr eaLnBrk="1" fontAlgn="auto" hangingPunct="1">
              <a:spcAft>
                <a:spcPts val="0"/>
              </a:spcAft>
              <a:defRPr/>
            </a:pPr>
            <a:r>
              <a:rPr lang="en-US"/>
              <a:t>Properties of Relational Decompositions (5)</a:t>
            </a:r>
          </a:p>
        </p:txBody>
      </p:sp>
      <p:sp>
        <p:nvSpPr>
          <p:cNvPr id="18435" name="Rectangle 5"/>
          <p:cNvSpPr>
            <a:spLocks noGrp="1" noChangeArrowheads="1"/>
          </p:cNvSpPr>
          <p:nvPr>
            <p:ph idx="1"/>
          </p:nvPr>
        </p:nvSpPr>
        <p:spPr/>
        <p:txBody>
          <a:bodyPr>
            <a:normAutofit lnSpcReduction="10000"/>
          </a:bodyPr>
          <a:lstStyle/>
          <a:p>
            <a:pPr eaLnBrk="1" hangingPunct="1">
              <a:lnSpc>
                <a:spcPct val="80000"/>
              </a:lnSpc>
            </a:pPr>
            <a:r>
              <a:rPr lang="en-US" sz="2400" b="1"/>
              <a:t>Lossless (Non-additive) Join Property of a Decomposition: </a:t>
            </a:r>
          </a:p>
          <a:p>
            <a:pPr lvl="1" eaLnBrk="1" hangingPunct="1">
              <a:lnSpc>
                <a:spcPct val="80000"/>
              </a:lnSpc>
            </a:pPr>
            <a:r>
              <a:rPr lang="en-US" sz="2100"/>
              <a:t>Definition: Lossless join property: a decomposition D = {R1, R2, ..., Rm} of R has the </a:t>
            </a:r>
            <a:r>
              <a:rPr lang="en-US" sz="2100" b="1"/>
              <a:t>lossless (nonadditive) join property</a:t>
            </a:r>
            <a:r>
              <a:rPr lang="en-US" sz="2100"/>
              <a:t> with respect to the set of dependencies F on R if, for </a:t>
            </a:r>
            <a:r>
              <a:rPr lang="en-US" sz="2100" i="1"/>
              <a:t>every</a:t>
            </a:r>
            <a:r>
              <a:rPr lang="en-US" sz="2100"/>
              <a:t> relation state r of R that satisfies F, the following holds, where * is the natural join of all the relations in D:  </a:t>
            </a:r>
          </a:p>
          <a:p>
            <a:pPr algn="ctr" eaLnBrk="1" hangingPunct="1">
              <a:lnSpc>
                <a:spcPct val="80000"/>
              </a:lnSpc>
              <a:buFont typeface="Wingdings" pitchFamily="2" charset="2"/>
              <a:buNone/>
            </a:pPr>
            <a:r>
              <a:rPr lang="en-US" sz="2400"/>
              <a:t>* (</a:t>
            </a:r>
            <a:r>
              <a:rPr lang="en-US">
                <a:latin typeface="Symbol" pitchFamily="18" charset="2"/>
              </a:rPr>
              <a:t></a:t>
            </a:r>
            <a:r>
              <a:rPr lang="en-US" sz="2400" baseline="-25000"/>
              <a:t> R1</a:t>
            </a:r>
            <a:r>
              <a:rPr lang="en-US" sz="2400"/>
              <a:t>(r), ..., </a:t>
            </a:r>
            <a:r>
              <a:rPr lang="en-US">
                <a:latin typeface="Symbol" pitchFamily="18" charset="2"/>
              </a:rPr>
              <a:t></a:t>
            </a:r>
            <a:r>
              <a:rPr lang="en-US" sz="2400" baseline="-25000"/>
              <a:t>Rm</a:t>
            </a:r>
            <a:r>
              <a:rPr lang="en-US" sz="2400"/>
              <a:t>(r)) = r</a:t>
            </a:r>
          </a:p>
          <a:p>
            <a:pPr lvl="1" eaLnBrk="1" hangingPunct="1">
              <a:lnSpc>
                <a:spcPct val="80000"/>
              </a:lnSpc>
            </a:pPr>
            <a:r>
              <a:rPr lang="en-US" sz="2100"/>
              <a:t>Note: The word loss in lossless refers to loss of information, not to loss of tuples. In fact, for “loss of information” a  better term is “</a:t>
            </a:r>
            <a:r>
              <a:rPr lang="en-US" sz="2100" b="1"/>
              <a:t>addition of spurious information</a:t>
            </a:r>
            <a:r>
              <a:rPr lang="en-US" sz="2100"/>
              <a: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73</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8" name="Rectangle 4"/>
          <p:cNvSpPr>
            <a:spLocks noGrp="1" noChangeArrowheads="1"/>
          </p:cNvSpPr>
          <p:nvPr>
            <p:ph type="title"/>
          </p:nvPr>
        </p:nvSpPr>
        <p:spPr/>
        <p:txBody>
          <a:bodyPr>
            <a:normAutofit/>
          </a:bodyPr>
          <a:lstStyle/>
          <a:p>
            <a:pPr eaLnBrk="1" fontAlgn="auto" hangingPunct="1">
              <a:spcAft>
                <a:spcPts val="0"/>
              </a:spcAft>
              <a:defRPr/>
            </a:pPr>
            <a:r>
              <a:rPr lang="en-US"/>
              <a:t>Properties of Relational Decompositions (6)</a:t>
            </a:r>
          </a:p>
        </p:txBody>
      </p:sp>
      <p:sp>
        <p:nvSpPr>
          <p:cNvPr id="19459" name="Rectangle 5"/>
          <p:cNvSpPr>
            <a:spLocks noGrp="1" noChangeArrowheads="1"/>
          </p:cNvSpPr>
          <p:nvPr>
            <p:ph idx="1"/>
          </p:nvPr>
        </p:nvSpPr>
        <p:spPr/>
        <p:txBody>
          <a:bodyPr>
            <a:normAutofit fontScale="77500" lnSpcReduction="20000"/>
          </a:bodyPr>
          <a:lstStyle/>
          <a:p>
            <a:pPr marL="381000" indent="-381000" eaLnBrk="1" hangingPunct="1">
              <a:lnSpc>
                <a:spcPct val="90000"/>
              </a:lnSpc>
            </a:pPr>
            <a:r>
              <a:rPr lang="en-US" sz="2000" b="1"/>
              <a:t>Lossless (Non-additive) Join Property of a Decomposition (cont.): </a:t>
            </a:r>
          </a:p>
          <a:p>
            <a:pPr marL="381000" indent="-381000" eaLnBrk="1" hangingPunct="1">
              <a:lnSpc>
                <a:spcPct val="90000"/>
              </a:lnSpc>
            </a:pPr>
            <a:r>
              <a:rPr lang="en-US" sz="2000" b="1"/>
              <a:t>Algorithm 11.1: Testing for Lossless Join Property </a:t>
            </a:r>
          </a:p>
          <a:p>
            <a:pPr marL="838200" lvl="1" indent="-381000" eaLnBrk="1" hangingPunct="1">
              <a:lnSpc>
                <a:spcPct val="90000"/>
              </a:lnSpc>
            </a:pPr>
            <a:r>
              <a:rPr lang="en-US" sz="2000" b="1"/>
              <a:t>Input</a:t>
            </a:r>
            <a:r>
              <a:rPr lang="en-US" sz="2000"/>
              <a:t>: A universal relation R, a decomposition D = {R1, R2, ..., Rm} of R, and a set F of functional dependencies. </a:t>
            </a:r>
          </a:p>
          <a:p>
            <a:pPr marL="381000" indent="-381000" eaLnBrk="1" hangingPunct="1">
              <a:lnSpc>
                <a:spcPct val="90000"/>
              </a:lnSpc>
              <a:buSzTx/>
              <a:buFont typeface="Wingdings" pitchFamily="2" charset="2"/>
              <a:buNone/>
            </a:pPr>
            <a:r>
              <a:rPr lang="en-US" sz="2000" b="1">
                <a:solidFill>
                  <a:srgbClr val="990033"/>
                </a:solidFill>
              </a:rPr>
              <a:t>1. </a:t>
            </a:r>
            <a:r>
              <a:rPr lang="en-US" sz="2000"/>
              <a:t>Create an initial matrix S with one row i for each relation Ri in D, and one column j for each attribute Aj in R.</a:t>
            </a:r>
          </a:p>
          <a:p>
            <a:pPr marL="381000" indent="-381000" eaLnBrk="1" hangingPunct="1">
              <a:lnSpc>
                <a:spcPct val="90000"/>
              </a:lnSpc>
              <a:buSzTx/>
              <a:buFont typeface="Wingdings" pitchFamily="2" charset="2"/>
              <a:buNone/>
            </a:pPr>
            <a:r>
              <a:rPr lang="en-US" sz="2000">
                <a:solidFill>
                  <a:srgbClr val="990033"/>
                </a:solidFill>
              </a:rPr>
              <a:t>2. </a:t>
            </a:r>
            <a:r>
              <a:rPr lang="en-US" sz="2000"/>
              <a:t>Set S(i,j):=bij for all matrix entries. (* each bij is a distinct symbol associated with indices (i,j) *).</a:t>
            </a:r>
          </a:p>
          <a:p>
            <a:pPr marL="381000" indent="-381000" eaLnBrk="1" hangingPunct="1">
              <a:lnSpc>
                <a:spcPct val="90000"/>
              </a:lnSpc>
              <a:buSzTx/>
              <a:buFont typeface="Wingdings" pitchFamily="2" charset="2"/>
              <a:buNone/>
            </a:pPr>
            <a:r>
              <a:rPr lang="en-US" sz="2000" b="1">
                <a:solidFill>
                  <a:srgbClr val="990033"/>
                </a:solidFill>
              </a:rPr>
              <a:t>3. </a:t>
            </a:r>
            <a:r>
              <a:rPr lang="en-US" sz="2000"/>
              <a:t>For each row i representing relation schema Ri</a:t>
            </a:r>
          </a:p>
          <a:p>
            <a:pPr marL="381000" indent="-381000" eaLnBrk="1" hangingPunct="1">
              <a:lnSpc>
                <a:spcPct val="90000"/>
              </a:lnSpc>
              <a:buSzTx/>
              <a:buFont typeface="Wingdings" pitchFamily="2" charset="2"/>
              <a:buNone/>
            </a:pPr>
            <a:r>
              <a:rPr lang="en-US" sz="2000"/>
              <a:t>		{for each column j representing attribute Aj</a:t>
            </a:r>
          </a:p>
          <a:p>
            <a:pPr marL="381000" indent="-381000" eaLnBrk="1" hangingPunct="1">
              <a:lnSpc>
                <a:spcPct val="90000"/>
              </a:lnSpc>
              <a:buSzTx/>
              <a:buFont typeface="Wingdings" pitchFamily="2" charset="2"/>
              <a:buNone/>
            </a:pPr>
            <a:r>
              <a:rPr lang="en-US" sz="2000"/>
              <a:t>		    {if (relation Ri includes attribute Aj) then set S(i,j):= aj;};};</a:t>
            </a:r>
          </a:p>
          <a:p>
            <a:pPr marL="838200" lvl="1" indent="-381000" eaLnBrk="1" hangingPunct="1">
              <a:lnSpc>
                <a:spcPct val="90000"/>
              </a:lnSpc>
            </a:pPr>
            <a:r>
              <a:rPr lang="en-US" sz="2000"/>
              <a:t>(* each aj is a distinct symbol associated with index (j) *)</a:t>
            </a:r>
          </a:p>
          <a:p>
            <a:pPr marL="838200" lvl="1" indent="-381000" algn="r" eaLnBrk="1" hangingPunct="1">
              <a:lnSpc>
                <a:spcPct val="90000"/>
              </a:lnSpc>
            </a:pPr>
            <a:r>
              <a:rPr lang="en-US" sz="2000"/>
              <a:t>CONTINUED on NEXT SLIDE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74</a:t>
            </a:fld>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6" name="Rectangle 4"/>
          <p:cNvSpPr>
            <a:spLocks noGrp="1" noChangeArrowheads="1"/>
          </p:cNvSpPr>
          <p:nvPr>
            <p:ph type="title"/>
          </p:nvPr>
        </p:nvSpPr>
        <p:spPr/>
        <p:txBody>
          <a:bodyPr>
            <a:normAutofit/>
          </a:bodyPr>
          <a:lstStyle/>
          <a:p>
            <a:pPr eaLnBrk="1" fontAlgn="auto" hangingPunct="1">
              <a:spcAft>
                <a:spcPts val="0"/>
              </a:spcAft>
              <a:defRPr/>
            </a:pPr>
            <a:r>
              <a:rPr lang="en-US"/>
              <a:t>Properties of Relational Decompositions (7)</a:t>
            </a:r>
          </a:p>
        </p:txBody>
      </p:sp>
      <p:sp>
        <p:nvSpPr>
          <p:cNvPr id="20483" name="Rectangle 5"/>
          <p:cNvSpPr>
            <a:spLocks noGrp="1" noChangeArrowheads="1"/>
          </p:cNvSpPr>
          <p:nvPr>
            <p:ph idx="1"/>
          </p:nvPr>
        </p:nvSpPr>
        <p:spPr/>
        <p:txBody>
          <a:bodyPr>
            <a:normAutofit fontScale="85000" lnSpcReduction="20000"/>
          </a:bodyPr>
          <a:lstStyle/>
          <a:p>
            <a:pPr eaLnBrk="1" hangingPunct="1">
              <a:lnSpc>
                <a:spcPct val="80000"/>
              </a:lnSpc>
            </a:pPr>
            <a:r>
              <a:rPr lang="en-US" sz="1600" b="1"/>
              <a:t>Lossless (Non-additive) Join Property of a Decomposition (cont.): </a:t>
            </a:r>
          </a:p>
          <a:p>
            <a:pPr eaLnBrk="1" hangingPunct="1">
              <a:lnSpc>
                <a:spcPct val="80000"/>
              </a:lnSpc>
            </a:pPr>
            <a:r>
              <a:rPr lang="en-US" sz="1600" b="1"/>
              <a:t>Algorithm 11.1: Testing for Lossless Join Property </a:t>
            </a:r>
          </a:p>
          <a:p>
            <a:pPr eaLnBrk="1" hangingPunct="1">
              <a:lnSpc>
                <a:spcPct val="80000"/>
              </a:lnSpc>
              <a:buFont typeface="Wingdings" pitchFamily="2" charset="2"/>
              <a:buNone/>
            </a:pPr>
            <a:r>
              <a:rPr lang="en-US" sz="1600" b="1">
                <a:solidFill>
                  <a:srgbClr val="990033"/>
                </a:solidFill>
              </a:rPr>
              <a:t>4. </a:t>
            </a:r>
            <a:r>
              <a:rPr lang="en-US" sz="1600"/>
              <a:t>Repeat the following loop until a complete loop execution results in no changes to S </a:t>
            </a:r>
          </a:p>
          <a:p>
            <a:pPr eaLnBrk="1" hangingPunct="1">
              <a:lnSpc>
                <a:spcPct val="80000"/>
              </a:lnSpc>
              <a:buFont typeface="Wingdings" pitchFamily="2" charset="2"/>
              <a:buNone/>
            </a:pPr>
            <a:r>
              <a:rPr lang="en-US" sz="1600"/>
              <a:t>	{for each functional dependency X </a:t>
            </a:r>
            <a:r>
              <a:rPr lang="en-US" sz="1600">
                <a:sym typeface="Wingdings 3" pitchFamily="18" charset="2"/>
              </a:rPr>
              <a:t></a:t>
            </a:r>
            <a:r>
              <a:rPr lang="en-US" sz="1600"/>
              <a:t>Y in F </a:t>
            </a:r>
          </a:p>
          <a:p>
            <a:pPr eaLnBrk="1" hangingPunct="1">
              <a:lnSpc>
                <a:spcPct val="80000"/>
              </a:lnSpc>
              <a:buFont typeface="Wingdings" pitchFamily="2" charset="2"/>
              <a:buNone/>
            </a:pPr>
            <a:r>
              <a:rPr lang="en-US" sz="1600"/>
              <a:t>		{for all rows in S </a:t>
            </a:r>
            <a:r>
              <a:rPr lang="en-US" sz="1600" i="1"/>
              <a:t>which have the same symbols</a:t>
            </a:r>
            <a:r>
              <a:rPr lang="en-US" sz="1600"/>
              <a:t> in the columns corresponding to attributes in X</a:t>
            </a:r>
          </a:p>
          <a:p>
            <a:pPr eaLnBrk="1" hangingPunct="1">
              <a:lnSpc>
                <a:spcPct val="80000"/>
              </a:lnSpc>
              <a:buFont typeface="Wingdings" pitchFamily="2" charset="2"/>
              <a:buNone/>
            </a:pPr>
            <a:r>
              <a:rPr lang="en-US" sz="1600"/>
              <a:t>	     		{make the symbols in each column that correspond to an attribute in Y be the same in all these rows as follows:</a:t>
            </a:r>
          </a:p>
          <a:p>
            <a:pPr eaLnBrk="1" hangingPunct="1">
              <a:lnSpc>
                <a:spcPct val="80000"/>
              </a:lnSpc>
              <a:buFont typeface="Wingdings" pitchFamily="2" charset="2"/>
              <a:buNone/>
            </a:pPr>
            <a:r>
              <a:rPr lang="en-US" sz="1600"/>
              <a:t>				If any of the rows has an “a” symbol for the column, set the other rows to that </a:t>
            </a:r>
            <a:r>
              <a:rPr lang="en-US" sz="1600" i="1"/>
              <a:t>same</a:t>
            </a:r>
            <a:r>
              <a:rPr lang="en-US" sz="1600"/>
              <a:t> “a” symbol in the column.</a:t>
            </a:r>
          </a:p>
          <a:p>
            <a:pPr eaLnBrk="1" hangingPunct="1">
              <a:lnSpc>
                <a:spcPct val="80000"/>
              </a:lnSpc>
              <a:buFont typeface="Wingdings" pitchFamily="2" charset="2"/>
              <a:buNone/>
            </a:pPr>
            <a:r>
              <a:rPr lang="en-US" sz="1600"/>
              <a:t>				If no “a” symbol exists for the attribute in any of the rows, choose one of the “b” symbols that appear in one of the rows for the attribute and set the other rows to that same “b” symbol in the column ;};</a:t>
            </a:r>
          </a:p>
          <a:p>
            <a:pPr eaLnBrk="1" hangingPunct="1">
              <a:lnSpc>
                <a:spcPct val="80000"/>
              </a:lnSpc>
              <a:buFont typeface="Wingdings" pitchFamily="2" charset="2"/>
              <a:buNone/>
            </a:pPr>
            <a:r>
              <a:rPr lang="en-US" sz="1600"/>
              <a:t>		};</a:t>
            </a:r>
          </a:p>
          <a:p>
            <a:pPr eaLnBrk="1" hangingPunct="1">
              <a:lnSpc>
                <a:spcPct val="80000"/>
              </a:lnSpc>
              <a:buFont typeface="Wingdings" pitchFamily="2" charset="2"/>
              <a:buNone/>
            </a:pPr>
            <a:r>
              <a:rPr lang="en-US" sz="1600"/>
              <a:t>	};</a:t>
            </a:r>
          </a:p>
          <a:p>
            <a:pPr eaLnBrk="1" hangingPunct="1">
              <a:lnSpc>
                <a:spcPct val="80000"/>
              </a:lnSpc>
              <a:buFont typeface="Wingdings" pitchFamily="2" charset="2"/>
              <a:buNone/>
            </a:pPr>
            <a:r>
              <a:rPr lang="en-US" sz="1600" b="1">
                <a:solidFill>
                  <a:srgbClr val="990033"/>
                </a:solidFill>
              </a:rPr>
              <a:t>5. </a:t>
            </a:r>
            <a:r>
              <a:rPr lang="en-US" sz="1600"/>
              <a:t>If a row is made up entirely of “a” symbols, then the decomposition has the lossless join property; otherwise it does not.</a:t>
            </a:r>
          </a:p>
          <a:p>
            <a:pPr eaLnBrk="1" hangingPunct="1">
              <a:lnSpc>
                <a:spcPct val="80000"/>
              </a:lnSpc>
            </a:pPr>
            <a:endParaRPr lang="en-US" sz="16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75</a:t>
            </a:fld>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a:lstStyle/>
          <a:p>
            <a:pPr eaLnBrk="1" hangingPunct="1"/>
            <a:r>
              <a:rPr lang="en-US" sz="3200"/>
              <a:t>Properties of Relational Decompositions (8)</a:t>
            </a:r>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76</a:t>
            </a:fld>
            <a:endParaRPr lang="en-US"/>
          </a:p>
        </p:txBody>
      </p:sp>
      <p:pic>
        <p:nvPicPr>
          <p:cNvPr id="21507" name="Picture 3"/>
          <p:cNvPicPr>
            <a:picLocks noChangeAspect="1" noChangeArrowheads="1"/>
          </p:cNvPicPr>
          <p:nvPr/>
        </p:nvPicPr>
        <p:blipFill>
          <a:blip r:embed="rId3"/>
          <a:srcRect/>
          <a:stretch>
            <a:fillRect/>
          </a:stretch>
        </p:blipFill>
        <p:spPr bwMode="auto">
          <a:xfrm>
            <a:off x="1127125" y="2884488"/>
            <a:ext cx="7102475" cy="3744912"/>
          </a:xfrm>
          <a:prstGeom prst="rect">
            <a:avLst/>
          </a:prstGeom>
          <a:noFill/>
          <a:ln w="9525">
            <a:noFill/>
            <a:miter lim="800000"/>
            <a:headEnd/>
            <a:tailEnd/>
          </a:ln>
        </p:spPr>
      </p:pic>
      <p:sp>
        <p:nvSpPr>
          <p:cNvPr id="21508" name="Rectangle 4"/>
          <p:cNvSpPr>
            <a:spLocks noChangeArrowheads="1"/>
          </p:cNvSpPr>
          <p:nvPr/>
        </p:nvSpPr>
        <p:spPr bwMode="auto">
          <a:xfrm flipH="1">
            <a:off x="762000" y="1524000"/>
            <a:ext cx="7467600" cy="1200150"/>
          </a:xfrm>
          <a:prstGeom prst="rect">
            <a:avLst/>
          </a:prstGeom>
          <a:solidFill>
            <a:srgbClr val="FFFF00"/>
          </a:solidFill>
          <a:ln w="9525">
            <a:solidFill>
              <a:schemeClr val="hlink"/>
            </a:solidFill>
            <a:miter lim="800000"/>
            <a:headEnd/>
            <a:tailEnd/>
          </a:ln>
        </p:spPr>
        <p:txBody>
          <a:bodyPr>
            <a:spAutoFit/>
          </a:bodyPr>
          <a:lstStyle/>
          <a:p>
            <a:r>
              <a:rPr lang="en-US">
                <a:solidFill>
                  <a:schemeClr val="tx2"/>
                </a:solidFill>
              </a:rPr>
              <a:t>Lossless (nonadditive) join test for </a:t>
            </a:r>
            <a:r>
              <a:rPr lang="en-US" i="1">
                <a:solidFill>
                  <a:schemeClr val="tx2"/>
                </a:solidFill>
              </a:rPr>
              <a:t>n</a:t>
            </a:r>
            <a:r>
              <a:rPr lang="en-US">
                <a:solidFill>
                  <a:schemeClr val="tx2"/>
                </a:solidFill>
              </a:rPr>
              <a:t>-ary decompositions. </a:t>
            </a:r>
            <a:br>
              <a:rPr lang="en-US">
                <a:solidFill>
                  <a:schemeClr val="tx2"/>
                </a:solidFill>
              </a:rPr>
            </a:br>
            <a:r>
              <a:rPr lang="en-US">
                <a:solidFill>
                  <a:schemeClr val="tx2"/>
                </a:solidFill>
              </a:rPr>
              <a:t>(a) Case 1: Decomposition of EMP_PROJ into EMP_PROJ1 and EMP_LOCS fails test.</a:t>
            </a:r>
          </a:p>
          <a:p>
            <a:r>
              <a:rPr lang="en-US">
                <a:solidFill>
                  <a:schemeClr val="tx2"/>
                </a:solidFill>
              </a:rPr>
              <a:t>(b) A decomposition of EMP_PROJ that has the lossless join property.</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4000" y="346075"/>
            <a:ext cx="8712200" cy="922338"/>
          </a:xfrm>
        </p:spPr>
        <p:txBody>
          <a:bodyPr/>
          <a:lstStyle/>
          <a:p>
            <a:pPr eaLnBrk="1" hangingPunct="1"/>
            <a:r>
              <a:rPr lang="en-US" sz="2400">
                <a:cs typeface="Times New Roman" pitchFamily="18" charset="0"/>
              </a:rPr>
              <a:t>Properties of Relational Decompositions (8)</a:t>
            </a:r>
            <a:br>
              <a:rPr lang="en-US" sz="2400">
                <a:cs typeface="Times New Roman" pitchFamily="18" charset="0"/>
              </a:rPr>
            </a:br>
            <a:endParaRPr lang="en-US" sz="2800"/>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77</a:t>
            </a:fld>
            <a:endParaRPr lang="en-US"/>
          </a:p>
        </p:txBody>
      </p:sp>
      <p:pic>
        <p:nvPicPr>
          <p:cNvPr id="22531" name="Picture 3"/>
          <p:cNvPicPr>
            <a:picLocks noChangeAspect="1" noChangeArrowheads="1"/>
          </p:cNvPicPr>
          <p:nvPr/>
        </p:nvPicPr>
        <p:blipFill>
          <a:blip r:embed="rId3"/>
          <a:srcRect/>
          <a:stretch>
            <a:fillRect/>
          </a:stretch>
        </p:blipFill>
        <p:spPr bwMode="auto">
          <a:xfrm>
            <a:off x="3238500" y="1676400"/>
            <a:ext cx="5562600" cy="4800600"/>
          </a:xfrm>
          <a:prstGeom prst="rect">
            <a:avLst/>
          </a:prstGeom>
          <a:noFill/>
          <a:ln w="9525">
            <a:noFill/>
            <a:miter lim="800000"/>
            <a:headEnd/>
            <a:tailEnd/>
          </a:ln>
        </p:spPr>
      </p:pic>
      <p:sp>
        <p:nvSpPr>
          <p:cNvPr id="22532" name="Text Box 4"/>
          <p:cNvSpPr txBox="1">
            <a:spLocks noChangeArrowheads="1"/>
          </p:cNvSpPr>
          <p:nvPr/>
        </p:nvSpPr>
        <p:spPr bwMode="auto">
          <a:xfrm>
            <a:off x="152400" y="1709738"/>
            <a:ext cx="2984500" cy="2024062"/>
          </a:xfrm>
          <a:prstGeom prst="rect">
            <a:avLst/>
          </a:prstGeom>
          <a:solidFill>
            <a:srgbClr val="FFFF00"/>
          </a:solidFill>
          <a:ln w="9525" algn="ctr">
            <a:solidFill>
              <a:schemeClr val="hlink"/>
            </a:solidFill>
            <a:miter lim="800000"/>
            <a:headEnd/>
            <a:tailEnd/>
          </a:ln>
        </p:spPr>
        <p:txBody>
          <a:bodyPr>
            <a:spAutoFit/>
          </a:bodyPr>
          <a:lstStyle/>
          <a:p>
            <a:r>
              <a:rPr lang="en-US">
                <a:solidFill>
                  <a:schemeClr val="tx2"/>
                </a:solidFill>
              </a:rPr>
              <a:t>Lossless (nonadditive) join test for n-ary decompositions. </a:t>
            </a:r>
            <a:br>
              <a:rPr lang="en-US">
                <a:solidFill>
                  <a:schemeClr val="tx2"/>
                </a:solidFill>
              </a:rPr>
            </a:br>
            <a:r>
              <a:rPr lang="en-US">
                <a:solidFill>
                  <a:schemeClr val="tx2"/>
                </a:solidFill>
              </a:rPr>
              <a:t>(c) Case 2: Decomposition of EMP_PROJ into EMP, PROJECT, and WORKS_ON satisfies test.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40" name="Rectangle 4"/>
          <p:cNvSpPr>
            <a:spLocks noGrp="1" noChangeArrowheads="1"/>
          </p:cNvSpPr>
          <p:nvPr>
            <p:ph type="title"/>
          </p:nvPr>
        </p:nvSpPr>
        <p:spPr/>
        <p:txBody>
          <a:bodyPr>
            <a:normAutofit/>
          </a:bodyPr>
          <a:lstStyle/>
          <a:p>
            <a:pPr eaLnBrk="1" fontAlgn="auto" hangingPunct="1">
              <a:spcAft>
                <a:spcPts val="0"/>
              </a:spcAft>
              <a:defRPr/>
            </a:pPr>
            <a:r>
              <a:rPr lang="en-US"/>
              <a:t>Properties of Relational Decompositions (9)</a:t>
            </a:r>
          </a:p>
        </p:txBody>
      </p:sp>
      <p:sp>
        <p:nvSpPr>
          <p:cNvPr id="23555" name="Rectangle 5"/>
          <p:cNvSpPr>
            <a:spLocks noGrp="1" noChangeArrowheads="1"/>
          </p:cNvSpPr>
          <p:nvPr>
            <p:ph idx="1"/>
          </p:nvPr>
        </p:nvSpPr>
        <p:spPr/>
        <p:txBody>
          <a:bodyPr/>
          <a:lstStyle/>
          <a:p>
            <a:pPr eaLnBrk="1" hangingPunct="1">
              <a:lnSpc>
                <a:spcPct val="90000"/>
              </a:lnSpc>
            </a:pPr>
            <a:r>
              <a:rPr lang="en-US" b="1"/>
              <a:t>Testing Binary Decompositions for Lossless Join Property</a:t>
            </a:r>
          </a:p>
          <a:p>
            <a:pPr lvl="1" eaLnBrk="1" hangingPunct="1">
              <a:lnSpc>
                <a:spcPct val="90000"/>
              </a:lnSpc>
            </a:pPr>
            <a:r>
              <a:rPr lang="en-US" b="1"/>
              <a:t>Binary Decomposition:</a:t>
            </a:r>
            <a:r>
              <a:rPr lang="en-US"/>
              <a:t> Decomposition of a relation R into two relations. </a:t>
            </a:r>
          </a:p>
          <a:p>
            <a:pPr lvl="1" eaLnBrk="1" hangingPunct="1">
              <a:lnSpc>
                <a:spcPct val="90000"/>
              </a:lnSpc>
            </a:pPr>
            <a:r>
              <a:rPr lang="en-US" b="1"/>
              <a:t>PROPERTY LJ1 (lossless join test for binary decompositions):</a:t>
            </a:r>
            <a:r>
              <a:rPr lang="en-US"/>
              <a:t> A decomposition D = {R1, R2} of R has the lossless join property with respect to a set of functional dependencies F on R </a:t>
            </a:r>
            <a:r>
              <a:rPr lang="en-US" i="1"/>
              <a:t>if and only if</a:t>
            </a:r>
            <a:r>
              <a:rPr lang="en-US"/>
              <a:t> either</a:t>
            </a:r>
          </a:p>
          <a:p>
            <a:pPr lvl="2" eaLnBrk="1" hangingPunct="1">
              <a:lnSpc>
                <a:spcPct val="90000"/>
              </a:lnSpc>
            </a:pPr>
            <a:r>
              <a:rPr lang="en-US"/>
              <a:t>The f.d. ((R1 </a:t>
            </a:r>
            <a:r>
              <a:rPr lang="en-US">
                <a:ea typeface="ヒラギノ角ゴ Pro W3" pitchFamily="1" charset="-128"/>
              </a:rPr>
              <a:t>∩</a:t>
            </a:r>
            <a:r>
              <a:rPr lang="en-US"/>
              <a:t> R2) </a:t>
            </a:r>
            <a:r>
              <a:rPr lang="en-US">
                <a:sym typeface="Wingdings 3" pitchFamily="18" charset="2"/>
              </a:rPr>
              <a:t></a:t>
            </a:r>
            <a:r>
              <a:rPr lang="en-US"/>
              <a:t> (R1- R2)) is in F</a:t>
            </a:r>
            <a:r>
              <a:rPr lang="en-US" baseline="30000"/>
              <a:t>+</a:t>
            </a:r>
            <a:r>
              <a:rPr lang="en-US"/>
              <a:t>, or</a:t>
            </a:r>
          </a:p>
          <a:p>
            <a:pPr lvl="2" eaLnBrk="1" hangingPunct="1">
              <a:lnSpc>
                <a:spcPct val="90000"/>
              </a:lnSpc>
            </a:pPr>
            <a:r>
              <a:rPr lang="en-US"/>
              <a:t>The f.d. ((R1 </a:t>
            </a:r>
            <a:r>
              <a:rPr lang="en-US">
                <a:ea typeface="ヒラギノ角ゴ Pro W3" pitchFamily="1" charset="-128"/>
              </a:rPr>
              <a:t>∩</a:t>
            </a:r>
            <a:r>
              <a:rPr lang="en-US"/>
              <a:t> R2) </a:t>
            </a:r>
            <a:r>
              <a:rPr lang="en-US">
                <a:sym typeface="Wingdings 3" pitchFamily="18" charset="2"/>
              </a:rPr>
              <a:t></a:t>
            </a:r>
            <a:r>
              <a:rPr lang="en-US"/>
              <a:t> (R2 - R1)) is in F</a:t>
            </a:r>
            <a:r>
              <a:rPr lang="en-US" baseline="30000"/>
              <a:t>+</a:t>
            </a:r>
            <a:r>
              <a:rPr lang="en-US"/>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78</a:t>
            </a:fld>
            <a:endParaRPr 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Rectangle 4"/>
          <p:cNvSpPr>
            <a:spLocks noGrp="1" noChangeArrowheads="1"/>
          </p:cNvSpPr>
          <p:nvPr>
            <p:ph type="title"/>
          </p:nvPr>
        </p:nvSpPr>
        <p:spPr/>
        <p:txBody>
          <a:bodyPr>
            <a:normAutofit/>
          </a:bodyPr>
          <a:lstStyle/>
          <a:p>
            <a:pPr eaLnBrk="1" fontAlgn="auto" hangingPunct="1">
              <a:spcAft>
                <a:spcPts val="0"/>
              </a:spcAft>
              <a:defRPr/>
            </a:pPr>
            <a:r>
              <a:rPr lang="en-US"/>
              <a:t>Properties of Relational Decompositions (10)</a:t>
            </a:r>
          </a:p>
        </p:txBody>
      </p:sp>
      <p:sp>
        <p:nvSpPr>
          <p:cNvPr id="784389" name="Rectangle 5"/>
          <p:cNvSpPr>
            <a:spLocks noGrp="1" noChangeArrowheads="1"/>
          </p:cNvSpPr>
          <p:nvPr>
            <p:ph idx="1"/>
          </p:nvPr>
        </p:nvSpPr>
        <p:spPr/>
        <p:txBody>
          <a:bodyPr>
            <a:normAutofit/>
          </a:bodyPr>
          <a:lstStyle/>
          <a:p>
            <a:pPr marL="320040" indent="-320040" eaLnBrk="1" fontAlgn="auto" hangingPunct="1">
              <a:spcAft>
                <a:spcPts val="0"/>
              </a:spcAft>
              <a:buFont typeface="Wingdings"/>
              <a:buChar char=""/>
              <a:defRPr/>
            </a:pPr>
            <a:r>
              <a:rPr lang="en-US" b="1"/>
              <a:t>Successive Lossless Join Decomposition: </a:t>
            </a:r>
          </a:p>
          <a:p>
            <a:pPr marL="640080" lvl="1" indent="-274320" eaLnBrk="1" fontAlgn="auto" hangingPunct="1">
              <a:spcAft>
                <a:spcPts val="0"/>
              </a:spcAft>
              <a:buFont typeface="Wingdings 2"/>
              <a:buChar char=""/>
              <a:defRPr/>
            </a:pPr>
            <a:r>
              <a:rPr lang="en-US" b="1"/>
              <a:t>Claim 2 (Preservation of non-additivity in successive decompositions): </a:t>
            </a:r>
          </a:p>
          <a:p>
            <a:pPr lvl="2" eaLnBrk="1" fontAlgn="auto" hangingPunct="1">
              <a:spcAft>
                <a:spcPts val="0"/>
              </a:spcAft>
              <a:buFont typeface="Wingdings"/>
              <a:buChar char=""/>
              <a:defRPr/>
            </a:pPr>
            <a:r>
              <a:rPr lang="en-US"/>
              <a:t>If a decomposition D = {R1, R2, ..., Rm} of R has the lossless (non-additive) join property with respect to a set of functional dependencies F on R, </a:t>
            </a:r>
          </a:p>
          <a:p>
            <a:pPr lvl="2" eaLnBrk="1" fontAlgn="auto" hangingPunct="1">
              <a:spcAft>
                <a:spcPts val="0"/>
              </a:spcAft>
              <a:buFont typeface="Wingdings"/>
              <a:buChar char=""/>
              <a:defRPr/>
            </a:pPr>
            <a:r>
              <a:rPr lang="en-US"/>
              <a:t>and if a decomposition Di = {Q1, Q2, ..., Qk} of Ri has the lossless (non-additive) join property with respect to the projection of F on Ri,</a:t>
            </a:r>
          </a:p>
          <a:p>
            <a:pPr lvl="3" eaLnBrk="1" fontAlgn="auto" hangingPunct="1">
              <a:spcAft>
                <a:spcPts val="0"/>
              </a:spcAft>
              <a:buClr>
                <a:schemeClr val="accent3"/>
              </a:buClr>
              <a:buFont typeface="Wingdings"/>
              <a:buChar char=""/>
              <a:defRPr/>
            </a:pPr>
            <a:r>
              <a:rPr lang="en-US"/>
              <a:t>then the decomposition D2 = {R1, R2, ..., Ri-1, Q1, Q2, ..., Qk, Ri+1, ..., Rm} of R has the non-additive join property with respect to F.</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79</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444500"/>
            <a:ext cx="8178800" cy="1143000"/>
          </a:xfrm>
        </p:spPr>
        <p:txBody>
          <a:bodyPr/>
          <a:lstStyle/>
          <a:p>
            <a:r>
              <a:rPr lang="en-US" sz="3200"/>
              <a:t>Example States for </a:t>
            </a:r>
            <a:r>
              <a:rPr lang="en-US" sz="2800"/>
              <a:t>EMP_DEPT</a:t>
            </a:r>
            <a:r>
              <a:rPr lang="en-US" sz="3200"/>
              <a:t> and </a:t>
            </a:r>
            <a:r>
              <a:rPr lang="en-US" sz="2800"/>
              <a:t>EMP_PROJ</a:t>
            </a:r>
            <a:endParaRPr lang="en-US"/>
          </a:p>
        </p:txBody>
      </p:sp>
      <p:sp>
        <p:nvSpPr>
          <p:cNvPr id="7" name="Footer Placeholder 6"/>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normAutofit/>
          </a:bodyPr>
          <a:lstStyle/>
          <a:p>
            <a:fld id="{041645D3-FCDD-4035-88CD-39CE2E661191}" type="slidenum">
              <a:rPr lang="en-US" smtClean="0"/>
              <a:pPr/>
              <a:t>8</a:t>
            </a:fld>
            <a:endParaRPr lang="en-US"/>
          </a:p>
        </p:txBody>
      </p:sp>
      <p:pic>
        <p:nvPicPr>
          <p:cNvPr id="25604" name="Picture 4" descr="D:\BMP\ch14_elmasri04.bmp"/>
          <p:cNvPicPr>
            <a:picLocks noChangeAspect="1" noChangeArrowheads="1"/>
          </p:cNvPicPr>
          <p:nvPr/>
        </p:nvPicPr>
        <p:blipFill>
          <a:blip r:embed="rId2"/>
          <a:srcRect/>
          <a:stretch>
            <a:fillRect/>
          </a:stretch>
        </p:blipFill>
        <p:spPr bwMode="auto">
          <a:xfrm>
            <a:off x="381000" y="1587500"/>
            <a:ext cx="8763000" cy="44958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6" name="Rectangle 4"/>
          <p:cNvSpPr>
            <a:spLocks noGrp="1" noChangeArrowheads="1"/>
          </p:cNvSpPr>
          <p:nvPr>
            <p:ph type="title"/>
          </p:nvPr>
        </p:nvSpPr>
        <p:spPr/>
        <p:txBody>
          <a:bodyPr>
            <a:normAutofit/>
          </a:bodyPr>
          <a:lstStyle/>
          <a:p>
            <a:pPr eaLnBrk="1" fontAlgn="auto" hangingPunct="1">
              <a:spcAft>
                <a:spcPts val="0"/>
              </a:spcAft>
              <a:defRPr/>
            </a:pPr>
            <a:r>
              <a:rPr lang="en-US"/>
              <a:t>2. Algorithms for Relational Database Schema Design (1)</a:t>
            </a:r>
          </a:p>
        </p:txBody>
      </p:sp>
      <p:sp>
        <p:nvSpPr>
          <p:cNvPr id="25603" name="Rectangle 5"/>
          <p:cNvSpPr>
            <a:spLocks noGrp="1" noChangeArrowheads="1"/>
          </p:cNvSpPr>
          <p:nvPr>
            <p:ph idx="1"/>
          </p:nvPr>
        </p:nvSpPr>
        <p:spPr/>
        <p:txBody>
          <a:bodyPr>
            <a:normAutofit fontScale="85000" lnSpcReduction="20000"/>
          </a:bodyPr>
          <a:lstStyle/>
          <a:p>
            <a:pPr eaLnBrk="1" hangingPunct="1">
              <a:lnSpc>
                <a:spcPct val="80000"/>
              </a:lnSpc>
            </a:pPr>
            <a:r>
              <a:rPr lang="en-US" sz="2000" b="1"/>
              <a:t>Algorithm 11.2: Relational Synthesis into 3NF with Dependency Preservation (Relational Synthesis Algorithm) </a:t>
            </a:r>
          </a:p>
          <a:p>
            <a:pPr lvl="1" eaLnBrk="1" hangingPunct="1">
              <a:lnSpc>
                <a:spcPct val="80000"/>
              </a:lnSpc>
            </a:pPr>
            <a:r>
              <a:rPr lang="en-US" sz="2000" b="1"/>
              <a:t>Input: A universal relation R and a set of functional dependencies F on the attributes of R.</a:t>
            </a:r>
          </a:p>
          <a:p>
            <a:pPr eaLnBrk="1" hangingPunct="1">
              <a:lnSpc>
                <a:spcPct val="80000"/>
              </a:lnSpc>
              <a:buFont typeface="Wingdings" pitchFamily="2" charset="2"/>
              <a:buNone/>
            </a:pPr>
            <a:r>
              <a:rPr lang="en-US" sz="2000" b="1">
                <a:solidFill>
                  <a:srgbClr val="800000"/>
                </a:solidFill>
              </a:rPr>
              <a:t>1.</a:t>
            </a:r>
            <a:r>
              <a:rPr lang="en-US" sz="2000" b="1"/>
              <a:t> </a:t>
            </a:r>
            <a:r>
              <a:rPr lang="en-US" sz="2000"/>
              <a:t>Find a minimal cover G for F (use Algorithm 10.2);</a:t>
            </a:r>
          </a:p>
          <a:p>
            <a:pPr eaLnBrk="1" hangingPunct="1">
              <a:lnSpc>
                <a:spcPct val="80000"/>
              </a:lnSpc>
              <a:buFont typeface="Wingdings" pitchFamily="2" charset="2"/>
              <a:buNone/>
            </a:pPr>
            <a:r>
              <a:rPr lang="en-US" sz="2000" b="1">
                <a:solidFill>
                  <a:srgbClr val="800000"/>
                </a:solidFill>
              </a:rPr>
              <a:t>2.</a:t>
            </a:r>
            <a:r>
              <a:rPr lang="en-US" sz="2000" b="1"/>
              <a:t> </a:t>
            </a:r>
            <a:r>
              <a:rPr lang="en-US" sz="2000"/>
              <a:t>For each left-hand-side X of a functional dependency that appears in G, </a:t>
            </a:r>
          </a:p>
          <a:p>
            <a:pPr eaLnBrk="1" hangingPunct="1">
              <a:lnSpc>
                <a:spcPct val="80000"/>
              </a:lnSpc>
              <a:buFont typeface="Wingdings" pitchFamily="2" charset="2"/>
              <a:buNone/>
            </a:pPr>
            <a:r>
              <a:rPr lang="en-US" sz="2000"/>
              <a:t>		create a relation schema in D with attributes {X </a:t>
            </a:r>
            <a:r>
              <a:rPr lang="en-US" sz="2000">
                <a:latin typeface="Lucida Grande" pitchFamily="1" charset="0"/>
              </a:rPr>
              <a:t>υ</a:t>
            </a:r>
            <a:r>
              <a:rPr lang="en-US" sz="2000"/>
              <a:t> {A1} </a:t>
            </a:r>
            <a:r>
              <a:rPr lang="en-US" sz="2000">
                <a:latin typeface="Lucida Grande" pitchFamily="1" charset="0"/>
              </a:rPr>
              <a:t>υ</a:t>
            </a:r>
            <a:r>
              <a:rPr lang="en-US" sz="2000"/>
              <a:t> {A2} ... </a:t>
            </a:r>
            <a:r>
              <a:rPr lang="en-US" sz="2000">
                <a:latin typeface="Lucida Grande" pitchFamily="1" charset="0"/>
              </a:rPr>
              <a:t>υ</a:t>
            </a:r>
            <a:r>
              <a:rPr lang="en-US" sz="2000"/>
              <a:t> {Ak}}, </a:t>
            </a:r>
          </a:p>
          <a:p>
            <a:pPr eaLnBrk="1" hangingPunct="1">
              <a:lnSpc>
                <a:spcPct val="80000"/>
              </a:lnSpc>
              <a:buFont typeface="Wingdings" pitchFamily="2" charset="2"/>
              <a:buNone/>
            </a:pPr>
            <a:r>
              <a:rPr lang="en-US" sz="2000"/>
              <a:t>		where X </a:t>
            </a:r>
            <a:r>
              <a:rPr lang="en-US" sz="2000">
                <a:sym typeface="Wingdings 3" pitchFamily="18" charset="2"/>
              </a:rPr>
              <a:t></a:t>
            </a:r>
            <a:r>
              <a:rPr lang="en-US" sz="2000"/>
              <a:t> A1, X </a:t>
            </a:r>
            <a:r>
              <a:rPr lang="en-US" sz="2000">
                <a:sym typeface="Wingdings 3" pitchFamily="18" charset="2"/>
              </a:rPr>
              <a:t></a:t>
            </a:r>
            <a:r>
              <a:rPr lang="en-US" sz="2000"/>
              <a:t> A2, ..., X </a:t>
            </a:r>
            <a:r>
              <a:rPr lang="en-US" sz="2000">
                <a:sym typeface="Wingdings 3" pitchFamily="18" charset="2"/>
              </a:rPr>
              <a:t></a:t>
            </a:r>
            <a:r>
              <a:rPr lang="en-US" sz="2000"/>
              <a:t> Ak are the only dependencies in G with X as left-hand-side (X is the key of this relation) ;</a:t>
            </a:r>
          </a:p>
          <a:p>
            <a:pPr eaLnBrk="1" hangingPunct="1">
              <a:lnSpc>
                <a:spcPct val="80000"/>
              </a:lnSpc>
              <a:buFont typeface="Wingdings" pitchFamily="2" charset="2"/>
              <a:buNone/>
            </a:pPr>
            <a:r>
              <a:rPr lang="en-US" sz="2000" b="1">
                <a:solidFill>
                  <a:srgbClr val="800000"/>
                </a:solidFill>
              </a:rPr>
              <a:t>3.</a:t>
            </a:r>
            <a:r>
              <a:rPr lang="en-US" sz="2000" b="1"/>
              <a:t> </a:t>
            </a:r>
            <a:r>
              <a:rPr lang="en-US" sz="2000"/>
              <a:t>Place any remaining attributes (that have not been placed in any relation) in a single relation schema to ensure the attribute preservation property. </a:t>
            </a:r>
          </a:p>
          <a:p>
            <a:pPr lvl="1" eaLnBrk="1" hangingPunct="1">
              <a:lnSpc>
                <a:spcPct val="80000"/>
              </a:lnSpc>
            </a:pPr>
            <a:r>
              <a:rPr lang="en-US" sz="2000" b="1"/>
              <a:t>Claim 3: Every relation schema created by Algorithm 11.2 is in 3NF.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80</a:t>
            </a:fld>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4" name="Rectangle 4"/>
          <p:cNvSpPr>
            <a:spLocks noGrp="1" noChangeArrowheads="1"/>
          </p:cNvSpPr>
          <p:nvPr>
            <p:ph type="title"/>
          </p:nvPr>
        </p:nvSpPr>
        <p:spPr/>
        <p:txBody>
          <a:bodyPr>
            <a:normAutofit/>
          </a:bodyPr>
          <a:lstStyle/>
          <a:p>
            <a:pPr eaLnBrk="1" fontAlgn="auto" hangingPunct="1">
              <a:spcAft>
                <a:spcPts val="0"/>
              </a:spcAft>
              <a:defRPr/>
            </a:pPr>
            <a:r>
              <a:rPr lang="en-US"/>
              <a:t>Algorithms for Relational Database Schema Design (2)</a:t>
            </a:r>
          </a:p>
        </p:txBody>
      </p:sp>
      <p:sp>
        <p:nvSpPr>
          <p:cNvPr id="788485" name="Rectangle 5"/>
          <p:cNvSpPr>
            <a:spLocks noGrp="1" noChangeArrowheads="1"/>
          </p:cNvSpPr>
          <p:nvPr>
            <p:ph idx="1"/>
          </p:nvPr>
        </p:nvSpPr>
        <p:spPr/>
        <p:txBody>
          <a:bodyPr>
            <a:normAutofit fontScale="77500" lnSpcReduction="20000"/>
          </a:bodyPr>
          <a:lstStyle/>
          <a:p>
            <a:pPr marL="320040" indent="-320040" eaLnBrk="1" fontAlgn="auto" hangingPunct="1">
              <a:lnSpc>
                <a:spcPct val="90000"/>
              </a:lnSpc>
              <a:spcAft>
                <a:spcPts val="0"/>
              </a:spcAft>
              <a:buFont typeface="Wingdings"/>
              <a:buChar char=""/>
              <a:defRPr/>
            </a:pPr>
            <a:r>
              <a:rPr lang="en-US" sz="2000" b="1"/>
              <a:t>Algorithm 11.3: Relational Decomposition into BCNF with Lossless (non-additive) join property</a:t>
            </a:r>
          </a:p>
          <a:p>
            <a:pPr marL="640080" lvl="1" indent="-274320" eaLnBrk="1" fontAlgn="auto" hangingPunct="1">
              <a:lnSpc>
                <a:spcPct val="90000"/>
              </a:lnSpc>
              <a:spcAft>
                <a:spcPts val="0"/>
              </a:spcAft>
              <a:buFont typeface="Wingdings 2"/>
              <a:buChar char=""/>
              <a:defRPr/>
            </a:pPr>
            <a:r>
              <a:rPr lang="en-US" sz="2000" b="1"/>
              <a:t>Input: A universal relation R and a set of functional dependencies F on the attributes of R.</a:t>
            </a:r>
          </a:p>
          <a:p>
            <a:pPr marL="320040" indent="-320040" eaLnBrk="1" fontAlgn="auto" hangingPunct="1">
              <a:lnSpc>
                <a:spcPct val="90000"/>
              </a:lnSpc>
              <a:spcAft>
                <a:spcPts val="0"/>
              </a:spcAft>
              <a:buFont typeface="Wingdings" pitchFamily="2" charset="2"/>
              <a:buNone/>
              <a:defRPr/>
            </a:pPr>
            <a:r>
              <a:rPr lang="en-US" sz="2000" b="1">
                <a:solidFill>
                  <a:srgbClr val="800000"/>
                </a:solidFill>
              </a:rPr>
              <a:t>1.</a:t>
            </a:r>
            <a:r>
              <a:rPr lang="en-US" sz="2000" b="1"/>
              <a:t> </a:t>
            </a:r>
            <a:r>
              <a:rPr lang="en-US" sz="2000"/>
              <a:t>Set D := {R};</a:t>
            </a:r>
          </a:p>
          <a:p>
            <a:pPr marL="320040" indent="-320040" eaLnBrk="1" fontAlgn="auto" hangingPunct="1">
              <a:lnSpc>
                <a:spcPct val="90000"/>
              </a:lnSpc>
              <a:spcAft>
                <a:spcPts val="0"/>
              </a:spcAft>
              <a:buFont typeface="Wingdings" pitchFamily="2" charset="2"/>
              <a:buNone/>
              <a:defRPr/>
            </a:pPr>
            <a:r>
              <a:rPr lang="en-US" sz="2000" b="1">
                <a:solidFill>
                  <a:srgbClr val="800000"/>
                </a:solidFill>
              </a:rPr>
              <a:t>2.</a:t>
            </a:r>
            <a:r>
              <a:rPr lang="en-US" sz="2000" b="1"/>
              <a:t> </a:t>
            </a:r>
            <a:r>
              <a:rPr lang="en-US" sz="2000"/>
              <a:t>While there is a relation schema Q in D that is not in BCNF </a:t>
            </a:r>
          </a:p>
          <a:p>
            <a:pPr marL="320040" indent="-320040" eaLnBrk="1" fontAlgn="auto" hangingPunct="1">
              <a:lnSpc>
                <a:spcPct val="90000"/>
              </a:lnSpc>
              <a:spcAft>
                <a:spcPts val="0"/>
              </a:spcAft>
              <a:buFont typeface="Wingdings" pitchFamily="2" charset="2"/>
              <a:buNone/>
              <a:defRPr/>
            </a:pPr>
            <a:r>
              <a:rPr lang="en-US" sz="2000"/>
              <a:t>	do {</a:t>
            </a:r>
          </a:p>
          <a:p>
            <a:pPr marL="320040" indent="-320040" eaLnBrk="1" fontAlgn="auto" hangingPunct="1">
              <a:lnSpc>
                <a:spcPct val="90000"/>
              </a:lnSpc>
              <a:spcAft>
                <a:spcPts val="0"/>
              </a:spcAft>
              <a:buFont typeface="Wingdings" pitchFamily="2" charset="2"/>
              <a:buNone/>
              <a:defRPr/>
            </a:pPr>
            <a:r>
              <a:rPr lang="en-US" sz="2000"/>
              <a:t>		choose a relation schema Q in D that is not in BCNF;</a:t>
            </a:r>
          </a:p>
          <a:p>
            <a:pPr marL="320040" indent="-320040" eaLnBrk="1" fontAlgn="auto" hangingPunct="1">
              <a:lnSpc>
                <a:spcPct val="90000"/>
              </a:lnSpc>
              <a:spcAft>
                <a:spcPts val="0"/>
              </a:spcAft>
              <a:buFont typeface="Wingdings" pitchFamily="2" charset="2"/>
              <a:buNone/>
              <a:defRPr/>
            </a:pPr>
            <a:r>
              <a:rPr lang="en-US" sz="2000"/>
              <a:t>		find a functional dependency X </a:t>
            </a:r>
            <a:r>
              <a:rPr lang="en-US" sz="2000">
                <a:sym typeface="Wingdings 3" pitchFamily="18" charset="2"/>
              </a:rPr>
              <a:t></a:t>
            </a:r>
            <a:r>
              <a:rPr lang="en-US" sz="2000"/>
              <a:t> Y in Q that violates BCNF;</a:t>
            </a:r>
          </a:p>
          <a:p>
            <a:pPr marL="320040" indent="-320040" eaLnBrk="1" fontAlgn="auto" hangingPunct="1">
              <a:lnSpc>
                <a:spcPct val="90000"/>
              </a:lnSpc>
              <a:spcAft>
                <a:spcPts val="0"/>
              </a:spcAft>
              <a:buFont typeface="Wingdings" pitchFamily="2" charset="2"/>
              <a:buNone/>
              <a:defRPr/>
            </a:pPr>
            <a:r>
              <a:rPr lang="en-US" sz="2000"/>
              <a:t>		replace Q in D by two relation schemas (Q - Y) and (X </a:t>
            </a:r>
            <a:r>
              <a:rPr lang="en-US" sz="2000">
                <a:latin typeface="Lucida Grande" pitchFamily="1" charset="0"/>
              </a:rPr>
              <a:t>υ</a:t>
            </a:r>
            <a:r>
              <a:rPr lang="en-US" sz="2000"/>
              <a:t> Y);</a:t>
            </a:r>
          </a:p>
          <a:p>
            <a:pPr marL="320040" indent="-320040" eaLnBrk="1" fontAlgn="auto" hangingPunct="1">
              <a:lnSpc>
                <a:spcPct val="90000"/>
              </a:lnSpc>
              <a:spcAft>
                <a:spcPts val="0"/>
              </a:spcAft>
              <a:buFont typeface="Wingdings" pitchFamily="2" charset="2"/>
              <a:buNone/>
              <a:defRPr/>
            </a:pPr>
            <a:r>
              <a:rPr lang="en-US" sz="2000"/>
              <a:t>	}; </a:t>
            </a:r>
          </a:p>
          <a:p>
            <a:pPr marL="320040" indent="-320040" eaLnBrk="1" fontAlgn="auto" hangingPunct="1">
              <a:lnSpc>
                <a:spcPct val="90000"/>
              </a:lnSpc>
              <a:spcAft>
                <a:spcPts val="0"/>
              </a:spcAft>
              <a:buFont typeface="Wingdings" pitchFamily="2" charset="2"/>
              <a:buNone/>
              <a:defRPr/>
            </a:pPr>
            <a:endParaRPr lang="en-US" sz="2000"/>
          </a:p>
          <a:p>
            <a:pPr marL="320040" indent="-320040" eaLnBrk="1" fontAlgn="auto" hangingPunct="1">
              <a:lnSpc>
                <a:spcPct val="90000"/>
              </a:lnSpc>
              <a:spcAft>
                <a:spcPts val="0"/>
              </a:spcAft>
              <a:buFont typeface="Wingdings" pitchFamily="2" charset="2"/>
              <a:buNone/>
              <a:defRPr/>
            </a:pPr>
            <a:r>
              <a:rPr lang="en-US" sz="2000" i="1"/>
              <a:t>Assumption: No null values are allowed for the join attributes.</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81</a:t>
            </a:fld>
            <a:endParaRPr 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2" name="Rectangle 4"/>
          <p:cNvSpPr>
            <a:spLocks noGrp="1" noChangeArrowheads="1"/>
          </p:cNvSpPr>
          <p:nvPr>
            <p:ph type="title"/>
          </p:nvPr>
        </p:nvSpPr>
        <p:spPr/>
        <p:txBody>
          <a:bodyPr>
            <a:normAutofit/>
          </a:bodyPr>
          <a:lstStyle/>
          <a:p>
            <a:pPr eaLnBrk="1" fontAlgn="auto" hangingPunct="1">
              <a:spcAft>
                <a:spcPts val="0"/>
              </a:spcAft>
              <a:defRPr/>
            </a:pPr>
            <a:r>
              <a:rPr lang="en-US"/>
              <a:t>Algorithms for Relational Database Schema Design (3)</a:t>
            </a:r>
          </a:p>
        </p:txBody>
      </p:sp>
      <p:sp>
        <p:nvSpPr>
          <p:cNvPr id="27651" name="Rectangle 5"/>
          <p:cNvSpPr>
            <a:spLocks noGrp="1" noChangeArrowheads="1"/>
          </p:cNvSpPr>
          <p:nvPr>
            <p:ph idx="1"/>
          </p:nvPr>
        </p:nvSpPr>
        <p:spPr/>
        <p:txBody>
          <a:bodyPr>
            <a:normAutofit fontScale="77500" lnSpcReduction="20000"/>
          </a:bodyPr>
          <a:lstStyle/>
          <a:p>
            <a:pPr eaLnBrk="1" hangingPunct="1">
              <a:lnSpc>
                <a:spcPct val="90000"/>
              </a:lnSpc>
            </a:pPr>
            <a:r>
              <a:rPr lang="en-US" sz="2000" b="1"/>
              <a:t>Algorithm 11.4 Relational Synthesis into 3NF with Dependency Preservation and Lossless (Non-Additive) Join Property</a:t>
            </a:r>
          </a:p>
          <a:p>
            <a:pPr lvl="1" eaLnBrk="1" hangingPunct="1">
              <a:lnSpc>
                <a:spcPct val="90000"/>
              </a:lnSpc>
            </a:pPr>
            <a:r>
              <a:rPr lang="en-US" sz="2000" b="1"/>
              <a:t>Input: A universal relation R and a set of functional dependencies F on the attributes of R.</a:t>
            </a:r>
          </a:p>
          <a:p>
            <a:pPr eaLnBrk="1" hangingPunct="1">
              <a:lnSpc>
                <a:spcPct val="90000"/>
              </a:lnSpc>
              <a:buFont typeface="Wingdings" pitchFamily="2" charset="2"/>
              <a:buNone/>
            </a:pPr>
            <a:r>
              <a:rPr lang="en-US" sz="2000" b="1">
                <a:solidFill>
                  <a:srgbClr val="800000"/>
                </a:solidFill>
              </a:rPr>
              <a:t>1.</a:t>
            </a:r>
            <a:r>
              <a:rPr lang="en-US" sz="2000" b="1"/>
              <a:t> </a:t>
            </a:r>
            <a:r>
              <a:rPr lang="en-US" sz="2000"/>
              <a:t>Find a minimal cover G for F (Use Algorithm 10.2).</a:t>
            </a:r>
          </a:p>
          <a:p>
            <a:pPr eaLnBrk="1" hangingPunct="1">
              <a:lnSpc>
                <a:spcPct val="90000"/>
              </a:lnSpc>
              <a:buFont typeface="Wingdings" pitchFamily="2" charset="2"/>
              <a:buNone/>
            </a:pPr>
            <a:r>
              <a:rPr lang="en-US" sz="2000" b="1">
                <a:solidFill>
                  <a:srgbClr val="800000"/>
                </a:solidFill>
              </a:rPr>
              <a:t>2.</a:t>
            </a:r>
            <a:r>
              <a:rPr lang="en-US" sz="2000" b="1"/>
              <a:t> </a:t>
            </a:r>
            <a:r>
              <a:rPr lang="en-US" sz="2000"/>
              <a:t>For each left-hand-side X of a functional dependency that appears in G,</a:t>
            </a:r>
          </a:p>
          <a:p>
            <a:pPr eaLnBrk="1" hangingPunct="1">
              <a:lnSpc>
                <a:spcPct val="90000"/>
              </a:lnSpc>
              <a:buFont typeface="Wingdings" pitchFamily="2" charset="2"/>
              <a:buNone/>
            </a:pPr>
            <a:r>
              <a:rPr lang="en-US" sz="2000"/>
              <a:t>		create a relation schema in D with attributes {X </a:t>
            </a:r>
            <a:r>
              <a:rPr lang="en-US" sz="2000">
                <a:latin typeface="Lucida Grande" pitchFamily="1" charset="0"/>
              </a:rPr>
              <a:t>υ</a:t>
            </a:r>
            <a:r>
              <a:rPr lang="en-US" sz="2000"/>
              <a:t> {A1} </a:t>
            </a:r>
            <a:r>
              <a:rPr lang="en-US" sz="2000">
                <a:latin typeface="Lucida Grande" pitchFamily="1" charset="0"/>
              </a:rPr>
              <a:t>υ</a:t>
            </a:r>
            <a:r>
              <a:rPr lang="en-US" sz="2000"/>
              <a:t> {A2} ... </a:t>
            </a:r>
            <a:r>
              <a:rPr lang="en-US" sz="2000">
                <a:latin typeface="Lucida Grande" pitchFamily="1" charset="0"/>
              </a:rPr>
              <a:t>υ</a:t>
            </a:r>
            <a:r>
              <a:rPr lang="en-US" sz="2000"/>
              <a:t> {Ak}}, </a:t>
            </a:r>
          </a:p>
          <a:p>
            <a:pPr eaLnBrk="1" hangingPunct="1">
              <a:lnSpc>
                <a:spcPct val="90000"/>
              </a:lnSpc>
              <a:buFont typeface="Wingdings" pitchFamily="2" charset="2"/>
              <a:buNone/>
            </a:pPr>
            <a:r>
              <a:rPr lang="en-US" sz="2000"/>
              <a:t>		where X </a:t>
            </a:r>
            <a:r>
              <a:rPr lang="en-US" sz="2000">
                <a:sym typeface="Wingdings 3" pitchFamily="18" charset="2"/>
              </a:rPr>
              <a:t></a:t>
            </a:r>
            <a:r>
              <a:rPr lang="en-US" sz="2000"/>
              <a:t> A1, X </a:t>
            </a:r>
            <a:r>
              <a:rPr lang="en-US" sz="2000">
                <a:sym typeface="Wingdings 3" pitchFamily="18" charset="2"/>
              </a:rPr>
              <a:t></a:t>
            </a:r>
            <a:r>
              <a:rPr lang="en-US" sz="2000"/>
              <a:t> A2, ..., X </a:t>
            </a:r>
            <a:r>
              <a:rPr lang="en-US" sz="2000">
                <a:sym typeface="Wingdings 3" pitchFamily="18" charset="2"/>
              </a:rPr>
              <a:t>–&gt;</a:t>
            </a:r>
            <a:r>
              <a:rPr lang="en-US" sz="2000"/>
              <a:t>Ak are the only dependencies in G with X as left-hand-side (X is the key of this relation).</a:t>
            </a:r>
          </a:p>
          <a:p>
            <a:pPr eaLnBrk="1" hangingPunct="1">
              <a:lnSpc>
                <a:spcPct val="90000"/>
              </a:lnSpc>
              <a:buFont typeface="Wingdings" pitchFamily="2" charset="2"/>
              <a:buNone/>
            </a:pPr>
            <a:r>
              <a:rPr lang="en-US" sz="2000" b="1">
                <a:solidFill>
                  <a:srgbClr val="800000"/>
                </a:solidFill>
              </a:rPr>
              <a:t>3.</a:t>
            </a:r>
            <a:r>
              <a:rPr lang="en-US" sz="2000" b="1"/>
              <a:t> </a:t>
            </a:r>
            <a:r>
              <a:rPr lang="en-US" sz="2000"/>
              <a:t>If none of the relation schemas in D contains a key of R, then create one more relation schema in D that contains attributes that form a key of R. </a:t>
            </a:r>
            <a:r>
              <a:rPr lang="en-US" sz="2000" i="1"/>
              <a:t>(Use Algorithm 11.4a to find the key of R)</a:t>
            </a:r>
          </a:p>
          <a:p>
            <a:pPr eaLnBrk="1" hangingPunct="1">
              <a:lnSpc>
                <a:spcPct val="90000"/>
              </a:lnSpc>
            </a:pPr>
            <a:endParaRPr lang="en-US" sz="2000" i="1"/>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82</a:t>
            </a:fld>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0" name="Rectangle 4"/>
          <p:cNvSpPr>
            <a:spLocks noGrp="1" noChangeArrowheads="1"/>
          </p:cNvSpPr>
          <p:nvPr>
            <p:ph type="title"/>
          </p:nvPr>
        </p:nvSpPr>
        <p:spPr/>
        <p:txBody>
          <a:bodyPr>
            <a:normAutofit/>
          </a:bodyPr>
          <a:lstStyle/>
          <a:p>
            <a:pPr eaLnBrk="1" fontAlgn="auto" hangingPunct="1">
              <a:spcAft>
                <a:spcPts val="0"/>
              </a:spcAft>
              <a:defRPr/>
            </a:pPr>
            <a:r>
              <a:rPr lang="en-US"/>
              <a:t>Algorithms for Relational Database Schema Design (4)</a:t>
            </a:r>
          </a:p>
        </p:txBody>
      </p:sp>
      <p:sp>
        <p:nvSpPr>
          <p:cNvPr id="28675" name="Rectangle 5"/>
          <p:cNvSpPr>
            <a:spLocks noGrp="1" noChangeArrowheads="1"/>
          </p:cNvSpPr>
          <p:nvPr>
            <p:ph idx="1"/>
          </p:nvPr>
        </p:nvSpPr>
        <p:spPr/>
        <p:txBody>
          <a:bodyPr>
            <a:normAutofit lnSpcReduction="10000"/>
          </a:bodyPr>
          <a:lstStyle/>
          <a:p>
            <a:pPr eaLnBrk="1" hangingPunct="1">
              <a:lnSpc>
                <a:spcPct val="80000"/>
              </a:lnSpc>
            </a:pPr>
            <a:r>
              <a:rPr lang="en-US" b="1"/>
              <a:t>Algorithm 11.4a Finding a Key K for R Given a set F of Functional Dependencies</a:t>
            </a:r>
          </a:p>
          <a:p>
            <a:pPr lvl="1" eaLnBrk="1" hangingPunct="1">
              <a:lnSpc>
                <a:spcPct val="80000"/>
              </a:lnSpc>
            </a:pPr>
            <a:r>
              <a:rPr lang="en-US" sz="2800" b="1"/>
              <a:t>Input: A universal relation R and a set of functional dependencies F on the attributes of R.</a:t>
            </a:r>
          </a:p>
          <a:p>
            <a:pPr eaLnBrk="1" hangingPunct="1">
              <a:lnSpc>
                <a:spcPct val="80000"/>
              </a:lnSpc>
              <a:buFont typeface="Wingdings" pitchFamily="2" charset="2"/>
              <a:buNone/>
            </a:pPr>
            <a:r>
              <a:rPr lang="en-US" sz="2400" b="1">
                <a:solidFill>
                  <a:srgbClr val="800000"/>
                </a:solidFill>
              </a:rPr>
              <a:t>1.</a:t>
            </a:r>
            <a:r>
              <a:rPr lang="en-US" sz="2400" b="1"/>
              <a:t> </a:t>
            </a:r>
            <a:r>
              <a:rPr lang="en-US"/>
              <a:t>Set K := R;</a:t>
            </a:r>
          </a:p>
          <a:p>
            <a:pPr eaLnBrk="1" hangingPunct="1">
              <a:lnSpc>
                <a:spcPct val="80000"/>
              </a:lnSpc>
              <a:buFont typeface="Wingdings" pitchFamily="2" charset="2"/>
              <a:buNone/>
            </a:pPr>
            <a:r>
              <a:rPr lang="en-US" sz="2400" b="1">
                <a:solidFill>
                  <a:srgbClr val="800000"/>
                </a:solidFill>
              </a:rPr>
              <a:t>2.</a:t>
            </a:r>
            <a:r>
              <a:rPr lang="en-US" sz="2400" b="1"/>
              <a:t> </a:t>
            </a:r>
            <a:r>
              <a:rPr lang="en-US"/>
              <a:t>For each attribute A in K {</a:t>
            </a:r>
          </a:p>
          <a:p>
            <a:pPr eaLnBrk="1" hangingPunct="1">
              <a:lnSpc>
                <a:spcPct val="80000"/>
              </a:lnSpc>
              <a:buFont typeface="Wingdings" pitchFamily="2" charset="2"/>
              <a:buNone/>
            </a:pPr>
            <a:r>
              <a:rPr lang="en-US"/>
              <a:t>		Compute (K - A)+ with respect to F;</a:t>
            </a:r>
          </a:p>
          <a:p>
            <a:pPr eaLnBrk="1" hangingPunct="1">
              <a:lnSpc>
                <a:spcPct val="80000"/>
              </a:lnSpc>
              <a:buFont typeface="Wingdings" pitchFamily="2" charset="2"/>
              <a:buNone/>
            </a:pPr>
            <a:r>
              <a:rPr lang="en-US"/>
              <a:t>		If (K - A)+ contains all the attributes in R, </a:t>
            </a:r>
          </a:p>
          <a:p>
            <a:pPr eaLnBrk="1" hangingPunct="1">
              <a:lnSpc>
                <a:spcPct val="80000"/>
              </a:lnSpc>
              <a:buFont typeface="Wingdings" pitchFamily="2" charset="2"/>
              <a:buNone/>
            </a:pPr>
            <a:r>
              <a:rPr lang="en-US"/>
              <a:t>			then set K := K - {A}; </a:t>
            </a:r>
          </a:p>
          <a:p>
            <a:pPr eaLnBrk="1" hangingPunct="1">
              <a:lnSpc>
                <a:spcPct val="80000"/>
              </a:lnSpc>
              <a:buFont typeface="Wingdings" pitchFamily="2" charset="2"/>
              <a:buNone/>
            </a:pPr>
            <a:r>
              <a:rPr lang="en-US"/>
              <a:t>	}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83</a:t>
            </a:fld>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2800">
                <a:cs typeface="Times New Roman" pitchFamily="18" charset="0"/>
              </a:rPr>
              <a:t>Algorithms for Relational Database Schema Design (5)</a:t>
            </a:r>
            <a:endParaRPr lang="en-US" sz="32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84</a:t>
            </a:fld>
            <a:endParaRPr lang="en-US"/>
          </a:p>
        </p:txBody>
      </p:sp>
      <p:pic>
        <p:nvPicPr>
          <p:cNvPr id="29699" name="Picture 6" descr="fig11_02a"/>
          <p:cNvPicPr>
            <a:picLocks noChangeAspect="1" noChangeArrowheads="1"/>
          </p:cNvPicPr>
          <p:nvPr/>
        </p:nvPicPr>
        <p:blipFill>
          <a:blip r:embed="rId3"/>
          <a:srcRect/>
          <a:stretch>
            <a:fillRect/>
          </a:stretch>
        </p:blipFill>
        <p:spPr bwMode="auto">
          <a:xfrm>
            <a:off x="457200" y="1752600"/>
            <a:ext cx="8153400" cy="4400550"/>
          </a:xfrm>
          <a:prstGeom prst="rect">
            <a:avLst/>
          </a:prstGeom>
          <a:noFill/>
          <a:ln w="9525">
            <a:noFill/>
            <a:miter lim="800000"/>
            <a:headEnd/>
            <a:tailEnd/>
          </a:ln>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2800">
                <a:cs typeface="Times New Roman" pitchFamily="18" charset="0"/>
              </a:rPr>
              <a:t>Algorithms for Relational Database Schema Design (5)</a:t>
            </a:r>
            <a:endParaRPr lang="en-US" sz="28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85</a:t>
            </a:fld>
            <a:endParaRPr lang="en-US"/>
          </a:p>
        </p:txBody>
      </p:sp>
      <p:pic>
        <p:nvPicPr>
          <p:cNvPr id="30723" name="Picture 6" descr="fig11_02b"/>
          <p:cNvPicPr>
            <a:picLocks noChangeAspect="1" noChangeArrowheads="1"/>
          </p:cNvPicPr>
          <p:nvPr/>
        </p:nvPicPr>
        <p:blipFill>
          <a:blip r:embed="rId3"/>
          <a:srcRect/>
          <a:stretch>
            <a:fillRect/>
          </a:stretch>
        </p:blipFill>
        <p:spPr bwMode="auto">
          <a:xfrm>
            <a:off x="228600" y="1633538"/>
            <a:ext cx="8534400" cy="4430712"/>
          </a:xfrm>
          <a:prstGeom prst="rect">
            <a:avLst/>
          </a:prstGeom>
          <a:noFill/>
          <a:ln w="9525">
            <a:noFill/>
            <a:miter lim="800000"/>
            <a:headEnd/>
            <a:tailEnd/>
          </a:ln>
        </p:spPr>
      </p:pic>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6" name="Rectangle 6"/>
          <p:cNvSpPr>
            <a:spLocks noGrp="1" noChangeArrowheads="1"/>
          </p:cNvSpPr>
          <p:nvPr>
            <p:ph type="title"/>
          </p:nvPr>
        </p:nvSpPr>
        <p:spPr/>
        <p:txBody>
          <a:bodyPr>
            <a:normAutofit/>
          </a:bodyPr>
          <a:lstStyle/>
          <a:p>
            <a:pPr eaLnBrk="1" fontAlgn="auto" hangingPunct="1">
              <a:spcAft>
                <a:spcPts val="0"/>
              </a:spcAft>
              <a:defRPr/>
            </a:pPr>
            <a:r>
              <a:rPr lang="en-US" sz="3200"/>
              <a:t>Algorithms for Relational Database Schema Design (6)</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86</a:t>
            </a:fld>
            <a:endParaRPr lang="en-US"/>
          </a:p>
        </p:txBody>
      </p:sp>
      <p:pic>
        <p:nvPicPr>
          <p:cNvPr id="31747" name="Picture 7" descr="fig11_03a"/>
          <p:cNvPicPr>
            <a:picLocks noChangeAspect="1" noChangeArrowheads="1"/>
          </p:cNvPicPr>
          <p:nvPr/>
        </p:nvPicPr>
        <p:blipFill>
          <a:blip r:embed="rId3"/>
          <a:srcRect/>
          <a:stretch>
            <a:fillRect/>
          </a:stretch>
        </p:blipFill>
        <p:spPr bwMode="auto">
          <a:xfrm>
            <a:off x="228600" y="1638300"/>
            <a:ext cx="8382000" cy="4533900"/>
          </a:xfrm>
          <a:prstGeom prst="rect">
            <a:avLst/>
          </a:prstGeom>
          <a:noFill/>
          <a:ln w="9525">
            <a:noFill/>
            <a:miter lim="800000"/>
            <a:headEnd/>
            <a:tailEnd/>
          </a:ln>
        </p:spPr>
      </p:pic>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2800">
                <a:cs typeface="Times New Roman" pitchFamily="18" charset="0"/>
              </a:rPr>
              <a:t>Algorithms for Relational Database Schema Design (6)</a:t>
            </a:r>
            <a:endParaRPr lang="en-US" sz="32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87</a:t>
            </a:fld>
            <a:endParaRPr lang="en-US"/>
          </a:p>
        </p:txBody>
      </p:sp>
      <p:pic>
        <p:nvPicPr>
          <p:cNvPr id="32771" name="Picture 5" descr="fig11_03b"/>
          <p:cNvPicPr>
            <a:picLocks noChangeAspect="1" noChangeArrowheads="1"/>
          </p:cNvPicPr>
          <p:nvPr/>
        </p:nvPicPr>
        <p:blipFill>
          <a:blip r:embed="rId3"/>
          <a:srcRect/>
          <a:stretch>
            <a:fillRect/>
          </a:stretch>
        </p:blipFill>
        <p:spPr bwMode="auto">
          <a:xfrm>
            <a:off x="363538" y="1663700"/>
            <a:ext cx="8018462" cy="4737100"/>
          </a:xfrm>
          <a:prstGeom prst="rect">
            <a:avLst/>
          </a:prstGeom>
          <a:noFill/>
          <a:ln w="9525">
            <a:noFill/>
            <a:miter lim="800000"/>
            <a:headEnd/>
            <a:tailEnd/>
          </a:ln>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22" name="Rectangle 6"/>
          <p:cNvSpPr>
            <a:spLocks noGrp="1" noChangeArrowheads="1"/>
          </p:cNvSpPr>
          <p:nvPr>
            <p:ph type="title"/>
          </p:nvPr>
        </p:nvSpPr>
        <p:spPr/>
        <p:txBody>
          <a:bodyPr>
            <a:normAutofit/>
          </a:bodyPr>
          <a:lstStyle/>
          <a:p>
            <a:pPr eaLnBrk="1" fontAlgn="auto" hangingPunct="1">
              <a:spcAft>
                <a:spcPts val="0"/>
              </a:spcAft>
              <a:defRPr/>
            </a:pPr>
            <a:r>
              <a:rPr lang="en-US" sz="3200"/>
              <a:t>Algorithms for Relational Database Schema Design (7)</a:t>
            </a:r>
          </a:p>
        </p:txBody>
      </p:sp>
      <p:sp>
        <p:nvSpPr>
          <p:cNvPr id="33795" name="Rectangle 7"/>
          <p:cNvSpPr>
            <a:spLocks noGrp="1" noChangeArrowheads="1"/>
          </p:cNvSpPr>
          <p:nvPr>
            <p:ph idx="1"/>
          </p:nvPr>
        </p:nvSpPr>
        <p:spPr/>
        <p:txBody>
          <a:bodyPr/>
          <a:lstStyle/>
          <a:p>
            <a:pPr eaLnBrk="1" hangingPunct="1">
              <a:lnSpc>
                <a:spcPct val="90000"/>
              </a:lnSpc>
            </a:pPr>
            <a:r>
              <a:rPr lang="en-US" b="1"/>
              <a:t>Discussion of Normalization Algorithms:</a:t>
            </a:r>
          </a:p>
          <a:p>
            <a:pPr eaLnBrk="1" hangingPunct="1">
              <a:lnSpc>
                <a:spcPct val="90000"/>
              </a:lnSpc>
            </a:pPr>
            <a:r>
              <a:rPr lang="en-US"/>
              <a:t>Problems:</a:t>
            </a:r>
          </a:p>
          <a:p>
            <a:pPr lvl="1" eaLnBrk="1" hangingPunct="1">
              <a:lnSpc>
                <a:spcPct val="90000"/>
              </a:lnSpc>
            </a:pPr>
            <a:r>
              <a:rPr lang="en-US"/>
              <a:t>The database designer must first specify </a:t>
            </a:r>
            <a:r>
              <a:rPr lang="en-US" i="1"/>
              <a:t>all</a:t>
            </a:r>
            <a:r>
              <a:rPr lang="en-US"/>
              <a:t> the relevant functional dependencies among the database attributes. </a:t>
            </a:r>
          </a:p>
          <a:p>
            <a:pPr lvl="1" eaLnBrk="1" hangingPunct="1">
              <a:lnSpc>
                <a:spcPct val="90000"/>
              </a:lnSpc>
            </a:pPr>
            <a:r>
              <a:rPr lang="en-US"/>
              <a:t>These algorithms are </a:t>
            </a:r>
            <a:r>
              <a:rPr lang="en-US" i="1"/>
              <a:t>not deterministic</a:t>
            </a:r>
            <a:r>
              <a:rPr lang="en-US"/>
              <a:t> in general. </a:t>
            </a:r>
          </a:p>
          <a:p>
            <a:pPr lvl="1" eaLnBrk="1" hangingPunct="1">
              <a:lnSpc>
                <a:spcPct val="90000"/>
              </a:lnSpc>
            </a:pPr>
            <a:r>
              <a:rPr lang="en-US"/>
              <a:t>It is not always possible to find a decomposition into relation schemas that preserves dependencies and allows each relation schema in the decomposition to be in BCNF (instead of 3NF as in Algorithm 11.4).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88</a:t>
            </a:fld>
            <a:endParaRPr 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962" name="Rectangle 98"/>
          <p:cNvSpPr>
            <a:spLocks noGrp="1" noChangeArrowheads="1"/>
          </p:cNvSpPr>
          <p:nvPr>
            <p:ph type="title"/>
          </p:nvPr>
        </p:nvSpPr>
        <p:spPr/>
        <p:txBody>
          <a:bodyPr>
            <a:normAutofit/>
          </a:bodyPr>
          <a:lstStyle/>
          <a:p>
            <a:pPr eaLnBrk="1" fontAlgn="auto" hangingPunct="1">
              <a:spcAft>
                <a:spcPts val="0"/>
              </a:spcAft>
              <a:defRPr/>
            </a:pPr>
            <a:r>
              <a:rPr lang="en-US" sz="3200"/>
              <a:t>Algorithms for Relational Database Schema Design (8)</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89</a:t>
            </a:fld>
            <a:endParaRPr lang="en-US"/>
          </a:p>
        </p:txBody>
      </p:sp>
      <p:pic>
        <p:nvPicPr>
          <p:cNvPr id="34819" name="Picture 99" descr="tbl11_01"/>
          <p:cNvPicPr>
            <a:picLocks noChangeAspect="1" noChangeArrowheads="1"/>
          </p:cNvPicPr>
          <p:nvPr/>
        </p:nvPicPr>
        <p:blipFill>
          <a:blip r:embed="rId3"/>
          <a:srcRect/>
          <a:stretch>
            <a:fillRect/>
          </a:stretch>
        </p:blipFill>
        <p:spPr bwMode="auto">
          <a:xfrm>
            <a:off x="979488" y="1600200"/>
            <a:ext cx="7021512" cy="4843463"/>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rmAutofit/>
          </a:bodyPr>
          <a:lstStyle/>
          <a:p>
            <a:pPr fontAlgn="auto">
              <a:spcAft>
                <a:spcPts val="0"/>
              </a:spcAft>
              <a:defRPr/>
            </a:pPr>
            <a:r>
              <a:rPr lang="en-US" sz="3200" b="1" dirty="0">
                <a:cs typeface="Times New Roman" pitchFamily="18" charset="0"/>
              </a:rPr>
              <a:t>Redundant Information in Tuples and Update Anomalies</a:t>
            </a:r>
            <a:r>
              <a:rPr lang="en-US" dirty="0"/>
              <a:t> </a:t>
            </a:r>
          </a:p>
        </p:txBody>
      </p:sp>
      <p:sp>
        <p:nvSpPr>
          <p:cNvPr id="21508" name="Rectangle 3"/>
          <p:cNvSpPr>
            <a:spLocks noGrp="1" noChangeArrowheads="1"/>
          </p:cNvSpPr>
          <p:nvPr>
            <p:ph idx="1"/>
          </p:nvPr>
        </p:nvSpPr>
        <p:spPr/>
        <p:txBody>
          <a:bodyPr/>
          <a:lstStyle/>
          <a:p>
            <a:r>
              <a:rPr lang="en-US" sz="2800">
                <a:cs typeface="Times New Roman" pitchFamily="18" charset="0"/>
              </a:rPr>
              <a:t>Mixing attributes of multiple entities may cause problems</a:t>
            </a:r>
          </a:p>
          <a:p>
            <a:r>
              <a:rPr lang="en-US" sz="2800">
                <a:cs typeface="Times New Roman" pitchFamily="18" charset="0"/>
              </a:rPr>
              <a:t>Information is stored redundantly wasting storage</a:t>
            </a:r>
          </a:p>
          <a:p>
            <a:r>
              <a:rPr lang="en-US" sz="2800">
                <a:cs typeface="Times New Roman" pitchFamily="18" charset="0"/>
              </a:rPr>
              <a:t>Problems with update anomalies</a:t>
            </a:r>
          </a:p>
          <a:p>
            <a:pPr lvl="1"/>
            <a:r>
              <a:rPr lang="en-US">
                <a:cs typeface="Times New Roman" pitchFamily="18" charset="0"/>
              </a:rPr>
              <a:t>Insertion anomalies</a:t>
            </a:r>
          </a:p>
          <a:p>
            <a:pPr lvl="1"/>
            <a:r>
              <a:rPr lang="en-US">
                <a:cs typeface="Times New Roman" pitchFamily="18" charset="0"/>
              </a:rPr>
              <a:t>Deletion anomalies</a:t>
            </a:r>
            <a:endParaRPr lang="en-US" sz="2400">
              <a:cs typeface="Times New Roman" pitchFamily="18" charset="0"/>
            </a:endParaRPr>
          </a:p>
          <a:p>
            <a:pPr lvl="1"/>
            <a:r>
              <a:rPr lang="en-US">
                <a:cs typeface="Times New Roman" pitchFamily="18" charset="0"/>
              </a:rPr>
              <a:t>Modification anomalies</a:t>
            </a:r>
            <a:r>
              <a:rPr lang="en-US"/>
              <a:t>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4000" y="215900"/>
            <a:ext cx="8712200" cy="1143000"/>
          </a:xfrm>
          <a:noFill/>
        </p:spPr>
        <p:txBody>
          <a:bodyPr/>
          <a:lstStyle/>
          <a:p>
            <a:pPr eaLnBrk="1" hangingPunct="1"/>
            <a:r>
              <a:rPr lang="en-US" sz="2800">
                <a:cs typeface="Times New Roman" pitchFamily="18" charset="0"/>
              </a:rPr>
              <a:t>5. Inclusion Dependencies (1)</a:t>
            </a:r>
          </a:p>
        </p:txBody>
      </p:sp>
      <p:sp>
        <p:nvSpPr>
          <p:cNvPr id="47107" name="Rectangle 3"/>
          <p:cNvSpPr>
            <a:spLocks noGrp="1" noChangeArrowheads="1"/>
          </p:cNvSpPr>
          <p:nvPr>
            <p:ph idx="1"/>
          </p:nvPr>
        </p:nvSpPr>
        <p:spPr>
          <a:xfrm>
            <a:off x="304800" y="1651000"/>
            <a:ext cx="8432800" cy="4978400"/>
          </a:xfrm>
        </p:spPr>
        <p:txBody>
          <a:bodyPr>
            <a:normAutofit lnSpcReduction="10000"/>
          </a:bodyPr>
          <a:lstStyle/>
          <a:p>
            <a:pPr marL="609600" indent="-609600" algn="just" eaLnBrk="1" hangingPunct="1">
              <a:lnSpc>
                <a:spcPct val="80000"/>
              </a:lnSpc>
              <a:buFont typeface="Wingdings" pitchFamily="2" charset="2"/>
              <a:buNone/>
            </a:pPr>
            <a:r>
              <a:rPr lang="en-US" sz="2400" b="1" u="sng">
                <a:cs typeface="Times New Roman" pitchFamily="18" charset="0"/>
              </a:rPr>
              <a:t>Definition:</a:t>
            </a:r>
            <a:r>
              <a:rPr lang="en-US" sz="2400" b="1">
                <a:cs typeface="Times New Roman" pitchFamily="18" charset="0"/>
              </a:rPr>
              <a:t> </a:t>
            </a:r>
          </a:p>
          <a:p>
            <a:pPr marL="609600" indent="-609600" algn="just" eaLnBrk="1" hangingPunct="1">
              <a:lnSpc>
                <a:spcPct val="80000"/>
              </a:lnSpc>
            </a:pPr>
            <a:r>
              <a:rPr lang="en-US" sz="2400">
                <a:cs typeface="Times New Roman" pitchFamily="18" charset="0"/>
              </a:rPr>
              <a:t>An </a:t>
            </a:r>
            <a:r>
              <a:rPr lang="en-US" sz="2400" b="1">
                <a:cs typeface="Times New Roman" pitchFamily="18" charset="0"/>
              </a:rPr>
              <a:t>inclusion dependency</a:t>
            </a:r>
            <a:r>
              <a:rPr lang="en-US" sz="2400">
                <a:cs typeface="Times New Roman" pitchFamily="18" charset="0"/>
              </a:rPr>
              <a:t> </a:t>
            </a:r>
            <a:r>
              <a:rPr lang="en-US" sz="2400" i="1">
                <a:cs typeface="Times New Roman" pitchFamily="18" charset="0"/>
              </a:rPr>
              <a:t>R</a:t>
            </a:r>
            <a:r>
              <a:rPr lang="en-US" sz="2400">
                <a:cs typeface="Times New Roman" pitchFamily="18" charset="0"/>
              </a:rPr>
              <a:t>.</a:t>
            </a:r>
            <a:r>
              <a:rPr lang="en-US" sz="2400" i="1">
                <a:cs typeface="Times New Roman" pitchFamily="18" charset="0"/>
              </a:rPr>
              <a:t>X</a:t>
            </a:r>
            <a:r>
              <a:rPr lang="en-US" sz="2400">
                <a:cs typeface="Times New Roman" pitchFamily="18" charset="0"/>
              </a:rPr>
              <a:t> &lt; </a:t>
            </a:r>
            <a:r>
              <a:rPr lang="en-US" sz="2400" i="1">
                <a:cs typeface="Times New Roman" pitchFamily="18" charset="0"/>
              </a:rPr>
              <a:t>S</a:t>
            </a:r>
            <a:r>
              <a:rPr lang="en-US" sz="2400">
                <a:cs typeface="Times New Roman" pitchFamily="18" charset="0"/>
              </a:rPr>
              <a:t>.</a:t>
            </a:r>
            <a:r>
              <a:rPr lang="en-US" sz="2400" i="1">
                <a:cs typeface="Times New Roman" pitchFamily="18" charset="0"/>
              </a:rPr>
              <a:t>Y</a:t>
            </a:r>
            <a:r>
              <a:rPr lang="en-US" sz="2400">
                <a:cs typeface="Times New Roman" pitchFamily="18" charset="0"/>
              </a:rPr>
              <a:t> between two sets of attributes</a:t>
            </a:r>
            <a:r>
              <a:rPr lang="en-US" sz="2400">
                <a:latin typeface="Times New Roman" pitchFamily="18" charset="0"/>
                <a:cs typeface="Times New Roman" pitchFamily="18" charset="0"/>
              </a:rPr>
              <a:t>—</a:t>
            </a:r>
            <a:r>
              <a:rPr lang="en-US" sz="2400" i="1">
                <a:cs typeface="Times New Roman" pitchFamily="18" charset="0"/>
              </a:rPr>
              <a:t>X</a:t>
            </a:r>
            <a:r>
              <a:rPr lang="en-US" sz="2400">
                <a:cs typeface="Times New Roman" pitchFamily="18" charset="0"/>
              </a:rPr>
              <a:t> of relation schema </a:t>
            </a:r>
            <a:r>
              <a:rPr lang="en-US" sz="2400" i="1">
                <a:cs typeface="Times New Roman" pitchFamily="18" charset="0"/>
              </a:rPr>
              <a:t>R</a:t>
            </a:r>
            <a:r>
              <a:rPr lang="en-US" sz="2400">
                <a:cs typeface="Times New Roman" pitchFamily="18" charset="0"/>
              </a:rPr>
              <a:t>, and </a:t>
            </a:r>
            <a:r>
              <a:rPr lang="en-US" sz="2400" i="1">
                <a:cs typeface="Times New Roman" pitchFamily="18" charset="0"/>
              </a:rPr>
              <a:t>Y</a:t>
            </a:r>
            <a:r>
              <a:rPr lang="en-US" sz="2400">
                <a:cs typeface="Times New Roman" pitchFamily="18" charset="0"/>
              </a:rPr>
              <a:t> of relation schema </a:t>
            </a:r>
            <a:r>
              <a:rPr lang="en-US" sz="2400" i="1">
                <a:cs typeface="Times New Roman" pitchFamily="18" charset="0"/>
              </a:rPr>
              <a:t>S</a:t>
            </a:r>
            <a:r>
              <a:rPr lang="en-US" sz="2400">
                <a:latin typeface="Times New Roman" pitchFamily="18" charset="0"/>
                <a:cs typeface="Times New Roman" pitchFamily="18" charset="0"/>
              </a:rPr>
              <a:t>—</a:t>
            </a:r>
            <a:r>
              <a:rPr lang="en-US" sz="2400">
                <a:cs typeface="Times New Roman" pitchFamily="18" charset="0"/>
              </a:rPr>
              <a:t>specifies the constraint that, at any specific time when </a:t>
            </a:r>
            <a:r>
              <a:rPr lang="en-US" sz="2400" i="1">
                <a:cs typeface="Times New Roman" pitchFamily="18" charset="0"/>
              </a:rPr>
              <a:t>r</a:t>
            </a:r>
            <a:r>
              <a:rPr lang="en-US" sz="2400">
                <a:cs typeface="Times New Roman" pitchFamily="18" charset="0"/>
              </a:rPr>
              <a:t> is a relation state of </a:t>
            </a:r>
            <a:r>
              <a:rPr lang="en-US" sz="2400" i="1">
                <a:cs typeface="Times New Roman" pitchFamily="18" charset="0"/>
              </a:rPr>
              <a:t>R</a:t>
            </a:r>
            <a:r>
              <a:rPr lang="en-US" sz="2400">
                <a:cs typeface="Times New Roman" pitchFamily="18" charset="0"/>
              </a:rPr>
              <a:t> and </a:t>
            </a:r>
            <a:r>
              <a:rPr lang="en-US" sz="2400" i="1">
                <a:cs typeface="Times New Roman" pitchFamily="18" charset="0"/>
              </a:rPr>
              <a:t>s</a:t>
            </a:r>
            <a:r>
              <a:rPr lang="en-US" sz="2400">
                <a:cs typeface="Times New Roman" pitchFamily="18" charset="0"/>
              </a:rPr>
              <a:t> a relation state of </a:t>
            </a:r>
            <a:r>
              <a:rPr lang="en-US" sz="2400" i="1">
                <a:cs typeface="Times New Roman" pitchFamily="18" charset="0"/>
              </a:rPr>
              <a:t>S</a:t>
            </a:r>
            <a:r>
              <a:rPr lang="en-US" sz="2400">
                <a:cs typeface="Times New Roman" pitchFamily="18" charset="0"/>
              </a:rPr>
              <a:t>, we must have</a:t>
            </a:r>
            <a:r>
              <a:rPr lang="en-US" sz="2400">
                <a:latin typeface="MathematicalPi 1" pitchFamily="82" charset="0"/>
                <a:cs typeface="Times New Roman" pitchFamily="18" charset="0"/>
              </a:rPr>
              <a:t>		</a:t>
            </a:r>
          </a:p>
          <a:p>
            <a:pPr marL="990600" lvl="1" indent="-533400" algn="ctr" eaLnBrk="1" hangingPunct="1">
              <a:lnSpc>
                <a:spcPct val="80000"/>
              </a:lnSpc>
              <a:buFont typeface="Wingdings" pitchFamily="2" charset="2"/>
              <a:buNone/>
            </a:pPr>
            <a:r>
              <a:rPr lang="en-US" sz="2200">
                <a:latin typeface="Symbol" pitchFamily="18" charset="2"/>
              </a:rPr>
              <a:t></a:t>
            </a:r>
            <a:r>
              <a:rPr lang="en-US" sz="2200" baseline="-30000">
                <a:cs typeface="Times New Roman" pitchFamily="18" charset="0"/>
              </a:rPr>
              <a:t>X</a:t>
            </a:r>
            <a:r>
              <a:rPr lang="en-US" sz="2200">
                <a:cs typeface="Times New Roman" pitchFamily="18" charset="0"/>
              </a:rPr>
              <a:t>(r(R)) </a:t>
            </a:r>
            <a:r>
              <a:rPr lang="en-US" sz="2000" i="1">
                <a:cs typeface="Times New Roman" pitchFamily="18" charset="0"/>
                <a:sym typeface="Symbol" pitchFamily="18" charset="2"/>
              </a:rPr>
              <a:t></a:t>
            </a:r>
            <a:r>
              <a:rPr lang="en-US" sz="2000">
                <a:cs typeface="Times New Roman" pitchFamily="18" charset="0"/>
              </a:rPr>
              <a:t> </a:t>
            </a:r>
            <a:r>
              <a:rPr lang="en-US" sz="2200">
                <a:latin typeface="Symbol" pitchFamily="18" charset="2"/>
              </a:rPr>
              <a:t></a:t>
            </a:r>
            <a:r>
              <a:rPr lang="en-US" sz="2200" baseline="-30000">
                <a:cs typeface="Times New Roman" pitchFamily="18" charset="0"/>
              </a:rPr>
              <a:t>Y</a:t>
            </a:r>
            <a:r>
              <a:rPr lang="en-US" sz="2200">
                <a:cs typeface="Times New Roman" pitchFamily="18" charset="0"/>
              </a:rPr>
              <a:t>(s(S))</a:t>
            </a:r>
          </a:p>
          <a:p>
            <a:pPr marL="609600" indent="-609600" algn="just" eaLnBrk="1" hangingPunct="1">
              <a:lnSpc>
                <a:spcPct val="80000"/>
              </a:lnSpc>
            </a:pPr>
            <a:r>
              <a:rPr lang="en-US" sz="2400" b="1">
                <a:cs typeface="Times New Roman" pitchFamily="18" charset="0"/>
              </a:rPr>
              <a:t>Note</a:t>
            </a:r>
            <a:r>
              <a:rPr lang="en-US" sz="2400">
                <a:cs typeface="Times New Roman" pitchFamily="18" charset="0"/>
              </a:rPr>
              <a:t>: </a:t>
            </a:r>
          </a:p>
          <a:p>
            <a:pPr marL="990600" lvl="1" indent="-533400" algn="just" eaLnBrk="1" hangingPunct="1">
              <a:lnSpc>
                <a:spcPct val="80000"/>
              </a:lnSpc>
            </a:pPr>
            <a:r>
              <a:rPr lang="en-US" sz="2200">
                <a:cs typeface="Times New Roman" pitchFamily="18" charset="0"/>
              </a:rPr>
              <a:t>The </a:t>
            </a:r>
            <a:r>
              <a:rPr lang="en-US" sz="2200">
                <a:latin typeface="MathematicalPi 4" pitchFamily="82" charset="0"/>
                <a:cs typeface="Times New Roman" pitchFamily="18" charset="0"/>
              </a:rPr>
              <a:t>?</a:t>
            </a:r>
            <a:r>
              <a:rPr lang="en-US" sz="2200">
                <a:cs typeface="Times New Roman" pitchFamily="18" charset="0"/>
              </a:rPr>
              <a:t> (subset) relationship does not necessarily have to be a proper subset. </a:t>
            </a:r>
          </a:p>
          <a:p>
            <a:pPr marL="990600" lvl="1" indent="-533400" algn="just" eaLnBrk="1" hangingPunct="1">
              <a:lnSpc>
                <a:spcPct val="80000"/>
              </a:lnSpc>
            </a:pPr>
            <a:r>
              <a:rPr lang="en-US" sz="2200">
                <a:cs typeface="Times New Roman" pitchFamily="18" charset="0"/>
              </a:rPr>
              <a:t>The sets of attributes on which the inclusion dependency is specified</a:t>
            </a:r>
            <a:r>
              <a:rPr lang="en-US" sz="2200">
                <a:latin typeface="Times New Roman" pitchFamily="18" charset="0"/>
                <a:cs typeface="Times New Roman" pitchFamily="18" charset="0"/>
              </a:rPr>
              <a:t>—</a:t>
            </a:r>
            <a:r>
              <a:rPr lang="en-US" sz="2200" i="1">
                <a:cs typeface="Times New Roman" pitchFamily="18" charset="0"/>
              </a:rPr>
              <a:t>X</a:t>
            </a:r>
            <a:r>
              <a:rPr lang="en-US" sz="2200">
                <a:cs typeface="Times New Roman" pitchFamily="18" charset="0"/>
              </a:rPr>
              <a:t> of </a:t>
            </a:r>
            <a:r>
              <a:rPr lang="en-US" sz="2200" i="1">
                <a:cs typeface="Times New Roman" pitchFamily="18" charset="0"/>
              </a:rPr>
              <a:t>R</a:t>
            </a:r>
            <a:r>
              <a:rPr lang="en-US" sz="2200">
                <a:cs typeface="Times New Roman" pitchFamily="18" charset="0"/>
              </a:rPr>
              <a:t> and </a:t>
            </a:r>
            <a:r>
              <a:rPr lang="en-US" sz="2200" i="1">
                <a:cs typeface="Times New Roman" pitchFamily="18" charset="0"/>
              </a:rPr>
              <a:t>Y</a:t>
            </a:r>
            <a:r>
              <a:rPr lang="en-US" sz="2200">
                <a:cs typeface="Times New Roman" pitchFamily="18" charset="0"/>
              </a:rPr>
              <a:t> of </a:t>
            </a:r>
            <a:r>
              <a:rPr lang="en-US" sz="2200" i="1">
                <a:cs typeface="Times New Roman" pitchFamily="18" charset="0"/>
              </a:rPr>
              <a:t>S</a:t>
            </a:r>
            <a:r>
              <a:rPr lang="en-US" sz="2200">
                <a:latin typeface="Times New Roman" pitchFamily="18" charset="0"/>
                <a:cs typeface="Times New Roman" pitchFamily="18" charset="0"/>
              </a:rPr>
              <a:t>—</a:t>
            </a:r>
            <a:r>
              <a:rPr lang="en-US" sz="2200">
                <a:cs typeface="Times New Roman" pitchFamily="18" charset="0"/>
              </a:rPr>
              <a:t>must have the same number of attributes.</a:t>
            </a:r>
          </a:p>
          <a:p>
            <a:pPr marL="990600" lvl="1" indent="-533400" algn="just" eaLnBrk="1" hangingPunct="1">
              <a:lnSpc>
                <a:spcPct val="80000"/>
              </a:lnSpc>
            </a:pPr>
            <a:r>
              <a:rPr lang="en-US" sz="2200">
                <a:cs typeface="Times New Roman" pitchFamily="18" charset="0"/>
              </a:rPr>
              <a:t>In addition, the domains for each pair of corresponding attributes should be compatible. </a:t>
            </a:r>
          </a:p>
        </p:txBody>
      </p:sp>
      <p:sp>
        <p:nvSpPr>
          <p:cNvPr id="2" name="Footer Placeholder 1"/>
          <p:cNvSpPr>
            <a:spLocks noGrp="1"/>
          </p:cNvSpPr>
          <p:nvPr>
            <p:ph type="ftr" sz="quarter" idx="11"/>
          </p:nvPr>
        </p:nvSpPr>
        <p:spPr/>
        <p:txBody>
          <a:bodyPr/>
          <a:lstStyle/>
          <a:p>
            <a:r>
              <a:rPr lang="en-US"/>
              <a:t>DEPT OF CSE,AIET,MIJAR</a:t>
            </a:r>
          </a:p>
        </p:txBody>
      </p:sp>
      <p:sp>
        <p:nvSpPr>
          <p:cNvPr id="3" name="Slide Number Placeholder 2"/>
          <p:cNvSpPr>
            <a:spLocks noGrp="1"/>
          </p:cNvSpPr>
          <p:nvPr>
            <p:ph type="sldNum" sz="quarter" idx="12"/>
          </p:nvPr>
        </p:nvSpPr>
        <p:spPr/>
        <p:txBody>
          <a:bodyPr>
            <a:normAutofit/>
          </a:bodyPr>
          <a:lstStyle/>
          <a:p>
            <a:fld id="{041645D3-FCDD-4035-88CD-39CE2E661191}" type="slidenum">
              <a:rPr lang="en-US" smtClean="0"/>
              <a:pPr/>
              <a:t>90</a:t>
            </a:fld>
            <a:endParaRPr 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4000" y="215900"/>
            <a:ext cx="8712200" cy="1143000"/>
          </a:xfrm>
          <a:noFill/>
        </p:spPr>
        <p:txBody>
          <a:bodyPr/>
          <a:lstStyle/>
          <a:p>
            <a:pPr eaLnBrk="1" hangingPunct="1"/>
            <a:r>
              <a:rPr lang="en-US" sz="2800">
                <a:cs typeface="Times New Roman" pitchFamily="18" charset="0"/>
              </a:rPr>
              <a:t>Inclusion Dependencies (2)</a:t>
            </a:r>
          </a:p>
        </p:txBody>
      </p:sp>
      <p:sp>
        <p:nvSpPr>
          <p:cNvPr id="831491" name="Rectangle 3"/>
          <p:cNvSpPr>
            <a:spLocks noGrp="1" noChangeArrowheads="1"/>
          </p:cNvSpPr>
          <p:nvPr>
            <p:ph idx="1"/>
          </p:nvPr>
        </p:nvSpPr>
        <p:spPr>
          <a:xfrm>
            <a:off x="152400" y="1651000"/>
            <a:ext cx="8483600" cy="4749800"/>
          </a:xfrm>
        </p:spPr>
        <p:txBody>
          <a:bodyPr>
            <a:normAutofit lnSpcReduction="10000"/>
          </a:bodyPr>
          <a:lstStyle/>
          <a:p>
            <a:pPr marL="609600" indent="-609600" algn="just" eaLnBrk="1" fontAlgn="auto" hangingPunct="1">
              <a:lnSpc>
                <a:spcPct val="90000"/>
              </a:lnSpc>
              <a:spcAft>
                <a:spcPts val="0"/>
              </a:spcAft>
              <a:buFont typeface="Wingdings"/>
              <a:buChar char=""/>
              <a:defRPr/>
            </a:pPr>
            <a:r>
              <a:rPr lang="en-US" b="1">
                <a:cs typeface="Times New Roman" pitchFamily="18" charset="0"/>
              </a:rPr>
              <a:t>Objective of Inclusion Dependencies</a:t>
            </a:r>
            <a:r>
              <a:rPr lang="en-US" sz="2400" b="1">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200">
                <a:cs typeface="Times New Roman" pitchFamily="18" charset="0"/>
              </a:rPr>
              <a:t>To formalize two types of interrelational constraints which cannot be expressed using F.D.s or MVDs:</a:t>
            </a:r>
          </a:p>
          <a:p>
            <a:pPr marL="1371600" lvl="2" indent="-457200" algn="just" eaLnBrk="1" fontAlgn="auto" hangingPunct="1">
              <a:lnSpc>
                <a:spcPct val="90000"/>
              </a:lnSpc>
              <a:spcAft>
                <a:spcPts val="0"/>
              </a:spcAft>
              <a:buFont typeface="Wingdings"/>
              <a:buChar char=""/>
              <a:defRPr/>
            </a:pPr>
            <a:r>
              <a:rPr lang="en-US">
                <a:cs typeface="Times New Roman" pitchFamily="18" charset="0"/>
              </a:rPr>
              <a:t>Referential integrity constraints</a:t>
            </a:r>
          </a:p>
          <a:p>
            <a:pPr marL="1371600" lvl="2" indent="-457200" algn="just" eaLnBrk="1" fontAlgn="auto" hangingPunct="1">
              <a:lnSpc>
                <a:spcPct val="90000"/>
              </a:lnSpc>
              <a:spcAft>
                <a:spcPts val="0"/>
              </a:spcAft>
              <a:buFont typeface="Wingdings"/>
              <a:buChar char=""/>
              <a:defRPr/>
            </a:pPr>
            <a:r>
              <a:rPr lang="en-US">
                <a:cs typeface="Times New Roman" pitchFamily="18" charset="0"/>
              </a:rPr>
              <a:t>Class/subclass relationships</a:t>
            </a:r>
          </a:p>
          <a:p>
            <a:pPr marL="609600" indent="-609600" algn="just" eaLnBrk="1" fontAlgn="auto" hangingPunct="1">
              <a:lnSpc>
                <a:spcPct val="90000"/>
              </a:lnSpc>
              <a:spcAft>
                <a:spcPts val="0"/>
              </a:spcAft>
              <a:buFont typeface="Wingdings"/>
              <a:buChar char=""/>
              <a:defRPr/>
            </a:pPr>
            <a:r>
              <a:rPr lang="en-US" b="1">
                <a:cs typeface="Times New Roman" pitchFamily="18" charset="0"/>
              </a:rPr>
              <a:t>Inclusion dependency inference rules</a:t>
            </a:r>
            <a:r>
              <a:rPr lang="en-US" sz="2400" b="1">
                <a:cs typeface="Times New Roman" pitchFamily="18" charset="0"/>
              </a:rPr>
              <a:t> </a:t>
            </a:r>
          </a:p>
          <a:p>
            <a:pPr marL="990600" lvl="1" indent="-533400" algn="just" eaLnBrk="1" fontAlgn="auto" hangingPunct="1">
              <a:lnSpc>
                <a:spcPct val="90000"/>
              </a:lnSpc>
              <a:spcAft>
                <a:spcPts val="0"/>
              </a:spcAft>
              <a:buFont typeface="Wingdings 2"/>
              <a:buChar char=""/>
              <a:defRPr/>
            </a:pPr>
            <a:r>
              <a:rPr lang="en-US" sz="2200" b="1">
                <a:cs typeface="Times New Roman" pitchFamily="18" charset="0"/>
              </a:rPr>
              <a:t>IDIR1</a:t>
            </a:r>
            <a:r>
              <a:rPr lang="en-US" sz="2200">
                <a:cs typeface="Times New Roman" pitchFamily="18" charset="0"/>
              </a:rPr>
              <a:t> (</a:t>
            </a:r>
            <a:r>
              <a:rPr lang="en-US" sz="2200" b="1">
                <a:cs typeface="Times New Roman" pitchFamily="18" charset="0"/>
              </a:rPr>
              <a:t>reflexivity</a:t>
            </a:r>
            <a:r>
              <a:rPr lang="en-US" sz="2200">
                <a:cs typeface="Times New Roman" pitchFamily="18" charset="0"/>
              </a:rPr>
              <a:t>): </a:t>
            </a:r>
            <a:r>
              <a:rPr lang="en-US" sz="2200" i="1">
                <a:cs typeface="Times New Roman" pitchFamily="18" charset="0"/>
              </a:rPr>
              <a:t>R</a:t>
            </a:r>
            <a:r>
              <a:rPr lang="en-US" sz="2200">
                <a:cs typeface="Times New Roman" pitchFamily="18" charset="0"/>
              </a:rPr>
              <a:t>.</a:t>
            </a:r>
            <a:r>
              <a:rPr lang="en-US" sz="2200" i="1">
                <a:cs typeface="Times New Roman" pitchFamily="18" charset="0"/>
              </a:rPr>
              <a:t>X</a:t>
            </a:r>
            <a:r>
              <a:rPr lang="en-US" sz="2200">
                <a:cs typeface="Times New Roman" pitchFamily="18" charset="0"/>
              </a:rPr>
              <a:t> &lt; </a:t>
            </a:r>
            <a:r>
              <a:rPr lang="en-US" sz="2200" i="1">
                <a:cs typeface="Times New Roman" pitchFamily="18" charset="0"/>
              </a:rPr>
              <a:t>R</a:t>
            </a:r>
            <a:r>
              <a:rPr lang="en-US" sz="2200">
                <a:cs typeface="Times New Roman" pitchFamily="18" charset="0"/>
              </a:rPr>
              <a:t>.</a:t>
            </a:r>
            <a:r>
              <a:rPr lang="en-US" sz="2200" i="1">
                <a:cs typeface="Times New Roman" pitchFamily="18" charset="0"/>
              </a:rPr>
              <a:t>X</a:t>
            </a:r>
            <a:r>
              <a:rPr lang="en-US" sz="220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200" b="1">
                <a:cs typeface="Times New Roman" pitchFamily="18" charset="0"/>
              </a:rPr>
              <a:t>IDIR2</a:t>
            </a:r>
            <a:r>
              <a:rPr lang="en-US" sz="2200">
                <a:cs typeface="Times New Roman" pitchFamily="18" charset="0"/>
              </a:rPr>
              <a:t> (</a:t>
            </a:r>
            <a:r>
              <a:rPr lang="en-US" sz="2200" b="1">
                <a:cs typeface="Times New Roman" pitchFamily="18" charset="0"/>
              </a:rPr>
              <a:t>attribute correspondence</a:t>
            </a:r>
            <a:r>
              <a:rPr lang="en-US" sz="2200">
                <a:cs typeface="Times New Roman" pitchFamily="18" charset="0"/>
              </a:rPr>
              <a:t>): If </a:t>
            </a:r>
            <a:r>
              <a:rPr lang="en-US" sz="2200" i="1">
                <a:cs typeface="Times New Roman" pitchFamily="18" charset="0"/>
              </a:rPr>
              <a:t>R</a:t>
            </a:r>
            <a:r>
              <a:rPr lang="en-US" sz="2200">
                <a:cs typeface="Times New Roman" pitchFamily="18" charset="0"/>
              </a:rPr>
              <a:t>.</a:t>
            </a:r>
            <a:r>
              <a:rPr lang="en-US" sz="2200" i="1">
                <a:cs typeface="Times New Roman" pitchFamily="18" charset="0"/>
              </a:rPr>
              <a:t>X</a:t>
            </a:r>
            <a:r>
              <a:rPr lang="en-US" sz="2200">
                <a:cs typeface="Times New Roman" pitchFamily="18" charset="0"/>
              </a:rPr>
              <a:t> &lt; </a:t>
            </a:r>
            <a:r>
              <a:rPr lang="en-US" sz="2200" i="1">
                <a:cs typeface="Times New Roman" pitchFamily="18" charset="0"/>
              </a:rPr>
              <a:t>S</a:t>
            </a:r>
            <a:r>
              <a:rPr lang="en-US" sz="2200">
                <a:cs typeface="Times New Roman" pitchFamily="18" charset="0"/>
              </a:rPr>
              <a:t>.</a:t>
            </a:r>
            <a:r>
              <a:rPr lang="en-US" sz="2200" i="1">
                <a:cs typeface="Times New Roman" pitchFamily="18" charset="0"/>
              </a:rPr>
              <a:t>Y</a:t>
            </a:r>
          </a:p>
          <a:p>
            <a:pPr marL="1371600" lvl="2" indent="-457200" algn="just" eaLnBrk="1" fontAlgn="auto" hangingPunct="1">
              <a:lnSpc>
                <a:spcPct val="90000"/>
              </a:lnSpc>
              <a:spcAft>
                <a:spcPts val="0"/>
              </a:spcAft>
              <a:buFont typeface="Wingdings"/>
              <a:buChar char=""/>
              <a:defRPr/>
            </a:pPr>
            <a:r>
              <a:rPr lang="en-US" sz="2000">
                <a:cs typeface="Times New Roman" pitchFamily="18" charset="0"/>
              </a:rPr>
              <a:t>where </a:t>
            </a:r>
            <a:r>
              <a:rPr lang="en-US" sz="2000" i="1">
                <a:cs typeface="Times New Roman" pitchFamily="18" charset="0"/>
              </a:rPr>
              <a:t>X </a:t>
            </a:r>
            <a:r>
              <a:rPr lang="en-US" sz="2000">
                <a:cs typeface="Times New Roman" pitchFamily="18" charset="0"/>
              </a:rPr>
              <a:t>= {</a:t>
            </a:r>
            <a:r>
              <a:rPr lang="en-US" sz="2000" i="1">
                <a:cs typeface="Times New Roman" pitchFamily="18" charset="0"/>
              </a:rPr>
              <a:t>A</a:t>
            </a:r>
            <a:r>
              <a:rPr lang="en-US" sz="2000" baseline="-30000">
                <a:cs typeface="Times New Roman" pitchFamily="18" charset="0"/>
              </a:rPr>
              <a:t>1</a:t>
            </a:r>
            <a:r>
              <a:rPr lang="en-US" sz="2000">
                <a:cs typeface="Times New Roman" pitchFamily="18" charset="0"/>
              </a:rPr>
              <a:t>, </a:t>
            </a:r>
            <a:r>
              <a:rPr lang="en-US" sz="2000" i="1">
                <a:cs typeface="Times New Roman" pitchFamily="18" charset="0"/>
              </a:rPr>
              <a:t>A</a:t>
            </a:r>
            <a:r>
              <a:rPr lang="en-US" sz="2000" baseline="-30000">
                <a:cs typeface="Times New Roman" pitchFamily="18" charset="0"/>
              </a:rPr>
              <a:t>2 </a:t>
            </a:r>
            <a:r>
              <a:rPr lang="en-US" sz="2000">
                <a:cs typeface="Times New Roman" pitchFamily="18" charset="0"/>
              </a:rPr>
              <a:t>,..., </a:t>
            </a:r>
            <a:r>
              <a:rPr lang="en-US" sz="2000" i="1">
                <a:cs typeface="Times New Roman" pitchFamily="18" charset="0"/>
              </a:rPr>
              <a:t>A</a:t>
            </a:r>
            <a:r>
              <a:rPr lang="en-US" sz="2000" baseline="-30000">
                <a:cs typeface="Times New Roman" pitchFamily="18" charset="0"/>
              </a:rPr>
              <a:t>n</a:t>
            </a:r>
            <a:r>
              <a:rPr lang="en-US" sz="2000">
                <a:cs typeface="Times New Roman" pitchFamily="18" charset="0"/>
              </a:rPr>
              <a:t>} and </a:t>
            </a:r>
            <a:r>
              <a:rPr lang="en-US" sz="2000" i="1">
                <a:cs typeface="Times New Roman" pitchFamily="18" charset="0"/>
              </a:rPr>
              <a:t>Y </a:t>
            </a:r>
            <a:r>
              <a:rPr lang="en-US" sz="2000">
                <a:cs typeface="Times New Roman" pitchFamily="18" charset="0"/>
              </a:rPr>
              <a:t>= {</a:t>
            </a:r>
            <a:r>
              <a:rPr lang="en-US" sz="2000" i="1">
                <a:cs typeface="Times New Roman" pitchFamily="18" charset="0"/>
              </a:rPr>
              <a:t>B</a:t>
            </a:r>
            <a:r>
              <a:rPr lang="en-US" sz="2000" baseline="-30000">
                <a:cs typeface="Times New Roman" pitchFamily="18" charset="0"/>
              </a:rPr>
              <a:t>1</a:t>
            </a:r>
            <a:r>
              <a:rPr lang="en-US" sz="2000">
                <a:cs typeface="Times New Roman" pitchFamily="18" charset="0"/>
              </a:rPr>
              <a:t>, </a:t>
            </a:r>
            <a:br>
              <a:rPr lang="en-US" sz="2000">
                <a:cs typeface="Times New Roman" pitchFamily="18" charset="0"/>
              </a:rPr>
            </a:br>
            <a:r>
              <a:rPr lang="en-US" sz="2000">
                <a:cs typeface="Times New Roman" pitchFamily="18" charset="0"/>
              </a:rPr>
              <a:t>	</a:t>
            </a:r>
            <a:r>
              <a:rPr lang="en-US" sz="2000" i="1">
                <a:cs typeface="Times New Roman" pitchFamily="18" charset="0"/>
              </a:rPr>
              <a:t>B</a:t>
            </a:r>
            <a:r>
              <a:rPr lang="en-US" sz="2000" baseline="-30000">
                <a:cs typeface="Times New Roman" pitchFamily="18" charset="0"/>
              </a:rPr>
              <a:t>2</a:t>
            </a:r>
            <a:r>
              <a:rPr lang="en-US" sz="2000">
                <a:cs typeface="Times New Roman" pitchFamily="18" charset="0"/>
              </a:rPr>
              <a:t>, ..., </a:t>
            </a:r>
            <a:r>
              <a:rPr lang="en-US" sz="2000" i="1">
                <a:cs typeface="Times New Roman" pitchFamily="18" charset="0"/>
              </a:rPr>
              <a:t>B</a:t>
            </a:r>
            <a:r>
              <a:rPr lang="en-US" sz="2000" baseline="-30000">
                <a:cs typeface="Times New Roman" pitchFamily="18" charset="0"/>
              </a:rPr>
              <a:t>n</a:t>
            </a:r>
            <a:r>
              <a:rPr lang="en-US" sz="2000">
                <a:cs typeface="Times New Roman" pitchFamily="18" charset="0"/>
              </a:rPr>
              <a:t>} and </a:t>
            </a:r>
            <a:r>
              <a:rPr lang="en-US" sz="2000" i="1">
                <a:cs typeface="Times New Roman" pitchFamily="18" charset="0"/>
              </a:rPr>
              <a:t>A</a:t>
            </a:r>
            <a:r>
              <a:rPr lang="en-US" sz="2000" baseline="-30000">
                <a:cs typeface="Times New Roman" pitchFamily="18" charset="0"/>
              </a:rPr>
              <a:t>i</a:t>
            </a:r>
            <a:r>
              <a:rPr lang="en-US" sz="2000">
                <a:cs typeface="Times New Roman" pitchFamily="18" charset="0"/>
              </a:rPr>
              <a:t> </a:t>
            </a:r>
            <a:r>
              <a:rPr lang="en-US" sz="2000" i="1">
                <a:cs typeface="Times New Roman" pitchFamily="18" charset="0"/>
              </a:rPr>
              <a:t>Corresponds-to</a:t>
            </a:r>
            <a:r>
              <a:rPr lang="en-US" sz="2000">
                <a:cs typeface="Times New Roman" pitchFamily="18" charset="0"/>
              </a:rPr>
              <a:t> </a:t>
            </a:r>
            <a:r>
              <a:rPr lang="en-US" sz="2000" i="1">
                <a:cs typeface="Times New Roman" pitchFamily="18" charset="0"/>
              </a:rPr>
              <a:t>B</a:t>
            </a:r>
            <a:r>
              <a:rPr lang="en-US" sz="2000" baseline="-30000">
                <a:cs typeface="Times New Roman" pitchFamily="18" charset="0"/>
              </a:rPr>
              <a:t>i</a:t>
            </a:r>
            <a:r>
              <a:rPr lang="en-US" sz="2000">
                <a:cs typeface="Times New Roman" pitchFamily="18" charset="0"/>
              </a:rPr>
              <a:t>, then </a:t>
            </a:r>
            <a:r>
              <a:rPr lang="en-US" sz="2000" i="1">
                <a:cs typeface="Times New Roman" pitchFamily="18" charset="0"/>
              </a:rPr>
              <a:t>R</a:t>
            </a:r>
            <a:r>
              <a:rPr lang="en-US" sz="2000">
                <a:cs typeface="Times New Roman" pitchFamily="18" charset="0"/>
              </a:rPr>
              <a:t>.</a:t>
            </a:r>
            <a:r>
              <a:rPr lang="en-US" sz="2000" i="1">
                <a:cs typeface="Times New Roman" pitchFamily="18" charset="0"/>
              </a:rPr>
              <a:t>A</a:t>
            </a:r>
            <a:r>
              <a:rPr lang="en-US" sz="2000" baseline="-30000">
                <a:cs typeface="Times New Roman" pitchFamily="18" charset="0"/>
              </a:rPr>
              <a:t>i</a:t>
            </a:r>
            <a:r>
              <a:rPr lang="en-US" sz="2000">
                <a:cs typeface="Times New Roman" pitchFamily="18" charset="0"/>
              </a:rPr>
              <a:t> &lt; </a:t>
            </a:r>
            <a:r>
              <a:rPr lang="en-US" sz="2000" i="1">
                <a:cs typeface="Times New Roman" pitchFamily="18" charset="0"/>
              </a:rPr>
              <a:t>S</a:t>
            </a:r>
            <a:r>
              <a:rPr lang="en-US" sz="2000">
                <a:cs typeface="Times New Roman" pitchFamily="18" charset="0"/>
              </a:rPr>
              <a:t>.</a:t>
            </a:r>
            <a:r>
              <a:rPr lang="en-US" sz="2000" i="1">
                <a:cs typeface="Times New Roman" pitchFamily="18" charset="0"/>
              </a:rPr>
              <a:t>B</a:t>
            </a:r>
            <a:r>
              <a:rPr lang="en-US" sz="2000" baseline="-30000">
                <a:cs typeface="Times New Roman" pitchFamily="18" charset="0"/>
              </a:rPr>
              <a:t>i</a:t>
            </a:r>
            <a:r>
              <a:rPr lang="en-US" sz="2000">
                <a:cs typeface="Times New Roman" pitchFamily="18" charset="0"/>
              </a:rPr>
              <a:t> </a:t>
            </a:r>
          </a:p>
          <a:p>
            <a:pPr marL="1371600" lvl="2" indent="-457200" algn="just" eaLnBrk="1" fontAlgn="auto" hangingPunct="1">
              <a:lnSpc>
                <a:spcPct val="90000"/>
              </a:lnSpc>
              <a:spcAft>
                <a:spcPts val="0"/>
              </a:spcAft>
              <a:buFont typeface="Wingdings"/>
              <a:buChar char=""/>
              <a:defRPr/>
            </a:pPr>
            <a:r>
              <a:rPr lang="en-US" sz="2000">
                <a:cs typeface="Times New Roman" pitchFamily="18" charset="0"/>
              </a:rPr>
              <a:t>for 1 </a:t>
            </a:r>
            <a:r>
              <a:rPr lang="en-US" sz="1800">
                <a:cs typeface="Arial" pitchFamily="34" charset="0"/>
              </a:rPr>
              <a:t>≤</a:t>
            </a:r>
            <a:r>
              <a:rPr lang="en-US" sz="2000">
                <a:cs typeface="Times New Roman" pitchFamily="18" charset="0"/>
              </a:rPr>
              <a:t>  </a:t>
            </a:r>
            <a:r>
              <a:rPr lang="en-US" sz="2000" i="1">
                <a:cs typeface="Times New Roman" pitchFamily="18" charset="0"/>
              </a:rPr>
              <a:t>i </a:t>
            </a:r>
            <a:r>
              <a:rPr lang="en-US" sz="1800">
                <a:cs typeface="Arial" pitchFamily="34" charset="0"/>
              </a:rPr>
              <a:t>≤</a:t>
            </a:r>
            <a:r>
              <a:rPr lang="en-US" sz="2000">
                <a:cs typeface="Times New Roman" pitchFamily="18" charset="0"/>
              </a:rPr>
              <a:t> </a:t>
            </a:r>
            <a:r>
              <a:rPr lang="en-US" sz="2000" i="1">
                <a:cs typeface="Times New Roman" pitchFamily="18" charset="0"/>
              </a:rPr>
              <a:t>n</a:t>
            </a:r>
            <a:r>
              <a:rPr lang="en-US" sz="2000">
                <a:cs typeface="Times New Roman" pitchFamily="18" charset="0"/>
              </a:rPr>
              <a:t>.</a:t>
            </a:r>
          </a:p>
          <a:p>
            <a:pPr marL="990600" lvl="1" indent="-533400" algn="just" eaLnBrk="1" fontAlgn="auto" hangingPunct="1">
              <a:lnSpc>
                <a:spcPct val="90000"/>
              </a:lnSpc>
              <a:spcAft>
                <a:spcPts val="0"/>
              </a:spcAft>
              <a:buFont typeface="Wingdings 2"/>
              <a:buChar char=""/>
              <a:defRPr/>
            </a:pPr>
            <a:r>
              <a:rPr lang="en-US" sz="2200" b="1">
                <a:cs typeface="Times New Roman" pitchFamily="18" charset="0"/>
              </a:rPr>
              <a:t>IDIR3</a:t>
            </a:r>
            <a:r>
              <a:rPr lang="en-US" sz="2200">
                <a:cs typeface="Times New Roman" pitchFamily="18" charset="0"/>
              </a:rPr>
              <a:t> (</a:t>
            </a:r>
            <a:r>
              <a:rPr lang="en-US" sz="2200" b="1">
                <a:cs typeface="Times New Roman" pitchFamily="18" charset="0"/>
              </a:rPr>
              <a:t>transitivity</a:t>
            </a:r>
            <a:r>
              <a:rPr lang="en-US" sz="2200">
                <a:cs typeface="Times New Roman" pitchFamily="18" charset="0"/>
              </a:rPr>
              <a:t>): If </a:t>
            </a:r>
            <a:r>
              <a:rPr lang="en-US" sz="2200" i="1">
                <a:cs typeface="Times New Roman" pitchFamily="18" charset="0"/>
              </a:rPr>
              <a:t>R</a:t>
            </a:r>
            <a:r>
              <a:rPr lang="en-US" sz="2200">
                <a:cs typeface="Times New Roman" pitchFamily="18" charset="0"/>
              </a:rPr>
              <a:t>.</a:t>
            </a:r>
            <a:r>
              <a:rPr lang="en-US" sz="2200" i="1">
                <a:cs typeface="Times New Roman" pitchFamily="18" charset="0"/>
              </a:rPr>
              <a:t>X</a:t>
            </a:r>
            <a:r>
              <a:rPr lang="en-US" sz="2200">
                <a:cs typeface="Times New Roman" pitchFamily="18" charset="0"/>
              </a:rPr>
              <a:t> &lt; </a:t>
            </a:r>
            <a:r>
              <a:rPr lang="en-US" sz="2200" i="1">
                <a:cs typeface="Times New Roman" pitchFamily="18" charset="0"/>
              </a:rPr>
              <a:t>S</a:t>
            </a:r>
            <a:r>
              <a:rPr lang="en-US" sz="2200">
                <a:cs typeface="Times New Roman" pitchFamily="18" charset="0"/>
              </a:rPr>
              <a:t>.</a:t>
            </a:r>
            <a:r>
              <a:rPr lang="en-US" sz="2200" i="1">
                <a:cs typeface="Times New Roman" pitchFamily="18" charset="0"/>
              </a:rPr>
              <a:t>Y</a:t>
            </a:r>
            <a:r>
              <a:rPr lang="en-US" sz="2200">
                <a:cs typeface="Times New Roman" pitchFamily="18" charset="0"/>
              </a:rPr>
              <a:t> and </a:t>
            </a:r>
            <a:r>
              <a:rPr lang="en-US" sz="2200" i="1">
                <a:cs typeface="Times New Roman" pitchFamily="18" charset="0"/>
              </a:rPr>
              <a:t>S</a:t>
            </a:r>
            <a:r>
              <a:rPr lang="en-US" sz="2200">
                <a:cs typeface="Times New Roman" pitchFamily="18" charset="0"/>
              </a:rPr>
              <a:t>.</a:t>
            </a:r>
            <a:r>
              <a:rPr lang="en-US" sz="2200" i="1">
                <a:cs typeface="Times New Roman" pitchFamily="18" charset="0"/>
              </a:rPr>
              <a:t>Y</a:t>
            </a:r>
            <a:r>
              <a:rPr lang="en-US" sz="2200">
                <a:cs typeface="Times New Roman" pitchFamily="18" charset="0"/>
              </a:rPr>
              <a:t> &lt; </a:t>
            </a:r>
            <a:r>
              <a:rPr lang="en-US" sz="2200" i="1">
                <a:cs typeface="Times New Roman" pitchFamily="18" charset="0"/>
              </a:rPr>
              <a:t>T</a:t>
            </a:r>
            <a:r>
              <a:rPr lang="en-US" sz="2200">
                <a:cs typeface="Times New Roman" pitchFamily="18" charset="0"/>
              </a:rPr>
              <a:t>.</a:t>
            </a:r>
            <a:r>
              <a:rPr lang="en-US" sz="2200" i="1">
                <a:cs typeface="Times New Roman" pitchFamily="18" charset="0"/>
              </a:rPr>
              <a:t>Z</a:t>
            </a:r>
            <a:r>
              <a:rPr lang="en-US" sz="2200">
                <a:cs typeface="Times New Roman" pitchFamily="18" charset="0"/>
              </a:rPr>
              <a:t>, then </a:t>
            </a:r>
            <a:r>
              <a:rPr lang="en-US" sz="2200" i="1">
                <a:cs typeface="Times New Roman" pitchFamily="18" charset="0"/>
              </a:rPr>
              <a:t>R</a:t>
            </a:r>
            <a:r>
              <a:rPr lang="en-US" sz="2200">
                <a:cs typeface="Times New Roman" pitchFamily="18" charset="0"/>
              </a:rPr>
              <a:t>.</a:t>
            </a:r>
            <a:r>
              <a:rPr lang="en-US" sz="2200" i="1">
                <a:cs typeface="Times New Roman" pitchFamily="18" charset="0"/>
              </a:rPr>
              <a:t>X</a:t>
            </a:r>
            <a:r>
              <a:rPr lang="en-US" sz="2200">
                <a:cs typeface="Times New Roman" pitchFamily="18" charset="0"/>
              </a:rPr>
              <a:t> &lt; 		</a:t>
            </a:r>
            <a:r>
              <a:rPr lang="en-US" sz="2200" i="1">
                <a:cs typeface="Times New Roman" pitchFamily="18" charset="0"/>
              </a:rPr>
              <a:t>T</a:t>
            </a:r>
            <a:r>
              <a:rPr lang="en-US" sz="2200">
                <a:cs typeface="Times New Roman" pitchFamily="18" charset="0"/>
              </a:rPr>
              <a:t>.</a:t>
            </a:r>
            <a:r>
              <a:rPr lang="en-US" sz="2200" i="1">
                <a:cs typeface="Times New Roman" pitchFamily="18" charset="0"/>
              </a:rPr>
              <a:t>Z</a:t>
            </a:r>
            <a:r>
              <a:rPr lang="en-US" sz="2200">
                <a:cs typeface="Times New Roman" pitchFamily="18" charset="0"/>
              </a:rPr>
              <a:t>.</a:t>
            </a:r>
          </a:p>
          <a:p>
            <a:pPr marL="609600" indent="-609600" algn="just" eaLnBrk="1" fontAlgn="auto" hangingPunct="1">
              <a:lnSpc>
                <a:spcPct val="90000"/>
              </a:lnSpc>
              <a:spcAft>
                <a:spcPts val="0"/>
              </a:spcAft>
              <a:buFont typeface="Wingdings" pitchFamily="2" charset="2"/>
              <a:buNone/>
              <a:defRPr/>
            </a:pPr>
            <a:endParaRPr lang="en-US" sz="2400">
              <a:cs typeface="Times New Roman" pitchFamily="18" charset="0"/>
            </a:endParaRPr>
          </a:p>
        </p:txBody>
      </p:sp>
      <p:sp>
        <p:nvSpPr>
          <p:cNvPr id="2" name="Footer Placeholder 1"/>
          <p:cNvSpPr>
            <a:spLocks noGrp="1"/>
          </p:cNvSpPr>
          <p:nvPr>
            <p:ph type="ftr" sz="quarter" idx="11"/>
          </p:nvPr>
        </p:nvSpPr>
        <p:spPr/>
        <p:txBody>
          <a:bodyPr/>
          <a:lstStyle/>
          <a:p>
            <a:r>
              <a:rPr lang="en-US"/>
              <a:t>DEPT OF CSE,AIET,MIJAR</a:t>
            </a:r>
          </a:p>
        </p:txBody>
      </p:sp>
      <p:sp>
        <p:nvSpPr>
          <p:cNvPr id="3" name="Slide Number Placeholder 2"/>
          <p:cNvSpPr>
            <a:spLocks noGrp="1"/>
          </p:cNvSpPr>
          <p:nvPr>
            <p:ph type="sldNum" sz="quarter" idx="12"/>
          </p:nvPr>
        </p:nvSpPr>
        <p:spPr/>
        <p:txBody>
          <a:bodyPr>
            <a:normAutofit/>
          </a:bodyPr>
          <a:lstStyle/>
          <a:p>
            <a:fld id="{041645D3-FCDD-4035-88CD-39CE2E661191}" type="slidenum">
              <a:rPr lang="en-US" smtClean="0"/>
              <a:pPr/>
              <a:t>91</a:t>
            </a:fld>
            <a:endParaRPr lang="en-U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4000" y="215900"/>
            <a:ext cx="8712200" cy="1143000"/>
          </a:xfrm>
          <a:noFill/>
        </p:spPr>
        <p:txBody>
          <a:bodyPr/>
          <a:lstStyle/>
          <a:p>
            <a:pPr eaLnBrk="1" hangingPunct="1"/>
            <a:r>
              <a:rPr lang="en-US" sz="2800">
                <a:cs typeface="Times New Roman" pitchFamily="18" charset="0"/>
              </a:rPr>
              <a:t>6. Other Dependencies and Normal Forms (1)</a:t>
            </a:r>
          </a:p>
        </p:txBody>
      </p:sp>
      <p:sp>
        <p:nvSpPr>
          <p:cNvPr id="49155" name="Rectangle 3"/>
          <p:cNvSpPr>
            <a:spLocks noGrp="1" noChangeArrowheads="1"/>
          </p:cNvSpPr>
          <p:nvPr>
            <p:ph idx="1"/>
          </p:nvPr>
        </p:nvSpPr>
        <p:spPr>
          <a:xfrm>
            <a:off x="254000" y="1574800"/>
            <a:ext cx="8509000" cy="4673600"/>
          </a:xfrm>
        </p:spPr>
        <p:txBody>
          <a:bodyPr>
            <a:normAutofit lnSpcReduction="10000"/>
          </a:bodyPr>
          <a:lstStyle/>
          <a:p>
            <a:pPr marL="609600" indent="-609600" algn="just" eaLnBrk="1" hangingPunct="1">
              <a:buFont typeface="Wingdings" pitchFamily="2" charset="2"/>
              <a:buNone/>
            </a:pPr>
            <a:r>
              <a:rPr lang="en-US" sz="2400" b="1">
                <a:cs typeface="Times New Roman" pitchFamily="18" charset="0"/>
              </a:rPr>
              <a:t>Template Dependencies:</a:t>
            </a:r>
            <a:r>
              <a:rPr lang="en-US" sz="2000" b="1">
                <a:cs typeface="Times New Roman" pitchFamily="18" charset="0"/>
              </a:rPr>
              <a:t> </a:t>
            </a:r>
          </a:p>
          <a:p>
            <a:pPr marL="609600" indent="-609600" algn="just" eaLnBrk="1" hangingPunct="1"/>
            <a:r>
              <a:rPr lang="en-US" sz="2000">
                <a:cs typeface="Times New Roman" pitchFamily="18" charset="0"/>
              </a:rPr>
              <a:t>Template dependencies provide a technique for representing constraints in relations that typically have no easy and formal definitions. </a:t>
            </a:r>
          </a:p>
          <a:p>
            <a:pPr marL="609600" indent="-609600" algn="just" eaLnBrk="1" hangingPunct="1"/>
            <a:r>
              <a:rPr lang="en-US" sz="2000">
                <a:cs typeface="Times New Roman" pitchFamily="18" charset="0"/>
              </a:rPr>
              <a:t>The idea is to specify a template</a:t>
            </a:r>
            <a:r>
              <a:rPr lang="en-US" sz="2000">
                <a:latin typeface="Times New Roman" pitchFamily="18" charset="0"/>
                <a:cs typeface="Times New Roman" pitchFamily="18" charset="0"/>
              </a:rPr>
              <a:t>—</a:t>
            </a:r>
            <a:r>
              <a:rPr lang="en-US" sz="2000">
                <a:cs typeface="Times New Roman" pitchFamily="18" charset="0"/>
              </a:rPr>
              <a:t>or example</a:t>
            </a:r>
            <a:r>
              <a:rPr lang="en-US" sz="2000">
                <a:latin typeface="Times New Roman" pitchFamily="18" charset="0"/>
                <a:cs typeface="Times New Roman" pitchFamily="18" charset="0"/>
              </a:rPr>
              <a:t>—</a:t>
            </a:r>
            <a:r>
              <a:rPr lang="en-US" sz="2000">
                <a:cs typeface="Times New Roman" pitchFamily="18" charset="0"/>
              </a:rPr>
              <a:t>that defines each constraint or dependency. </a:t>
            </a:r>
          </a:p>
          <a:p>
            <a:pPr marL="609600" indent="-609600" algn="just" eaLnBrk="1" hangingPunct="1"/>
            <a:r>
              <a:rPr lang="en-US" sz="2000">
                <a:cs typeface="Times New Roman" pitchFamily="18" charset="0"/>
              </a:rPr>
              <a:t>There are two types of templates:</a:t>
            </a:r>
          </a:p>
          <a:p>
            <a:pPr marL="990600" lvl="1" indent="-533400" algn="just" eaLnBrk="1" hangingPunct="1"/>
            <a:r>
              <a:rPr lang="en-US" sz="2000">
                <a:cs typeface="Times New Roman" pitchFamily="18" charset="0"/>
              </a:rPr>
              <a:t>tuple-generating templates</a:t>
            </a:r>
          </a:p>
          <a:p>
            <a:pPr marL="990600" lvl="1" indent="-533400" algn="just" eaLnBrk="1" hangingPunct="1"/>
            <a:r>
              <a:rPr lang="en-US" sz="2000">
                <a:cs typeface="Times New Roman" pitchFamily="18" charset="0"/>
              </a:rPr>
              <a:t>constraint-generating templates. </a:t>
            </a:r>
          </a:p>
          <a:p>
            <a:pPr marL="609600" indent="-609600" algn="just" eaLnBrk="1" hangingPunct="1"/>
            <a:r>
              <a:rPr lang="en-US" sz="2000">
                <a:cs typeface="Times New Roman" pitchFamily="18" charset="0"/>
              </a:rPr>
              <a:t>A template consists of a number of </a:t>
            </a:r>
            <a:r>
              <a:rPr lang="en-US" sz="2000" b="1">
                <a:cs typeface="Times New Roman" pitchFamily="18" charset="0"/>
              </a:rPr>
              <a:t>hypothesis tuples</a:t>
            </a:r>
            <a:r>
              <a:rPr lang="en-US" sz="2000">
                <a:cs typeface="Times New Roman" pitchFamily="18" charset="0"/>
              </a:rPr>
              <a:t> that are meant to show an example of the tuples that may appear in one or more relations. The other part of the template is the </a:t>
            </a:r>
            <a:r>
              <a:rPr lang="en-US" sz="2000" b="1">
                <a:cs typeface="Times New Roman" pitchFamily="18" charset="0"/>
              </a:rPr>
              <a:t>template conclusion.</a:t>
            </a:r>
            <a:r>
              <a:rPr lang="en-US" sz="2000">
                <a:cs typeface="Times New Roman" pitchFamily="18" charset="0"/>
              </a:rPr>
              <a:t> </a:t>
            </a:r>
          </a:p>
        </p:txBody>
      </p:sp>
      <p:sp>
        <p:nvSpPr>
          <p:cNvPr id="2" name="Footer Placeholder 1"/>
          <p:cNvSpPr>
            <a:spLocks noGrp="1"/>
          </p:cNvSpPr>
          <p:nvPr>
            <p:ph type="ftr" sz="quarter" idx="11"/>
          </p:nvPr>
        </p:nvSpPr>
        <p:spPr/>
        <p:txBody>
          <a:bodyPr/>
          <a:lstStyle/>
          <a:p>
            <a:r>
              <a:rPr lang="en-US"/>
              <a:t>DEPT OF CSE,AIET,MIJAR</a:t>
            </a:r>
          </a:p>
        </p:txBody>
      </p:sp>
      <p:sp>
        <p:nvSpPr>
          <p:cNvPr id="3" name="Slide Number Placeholder 2"/>
          <p:cNvSpPr>
            <a:spLocks noGrp="1"/>
          </p:cNvSpPr>
          <p:nvPr>
            <p:ph type="sldNum" sz="quarter" idx="12"/>
          </p:nvPr>
        </p:nvSpPr>
        <p:spPr/>
        <p:txBody>
          <a:bodyPr>
            <a:normAutofit/>
          </a:bodyPr>
          <a:lstStyle/>
          <a:p>
            <a:fld id="{041645D3-FCDD-4035-88CD-39CE2E661191}" type="slidenum">
              <a:rPr lang="en-US" smtClean="0"/>
              <a:pPr/>
              <a:t>92</a:t>
            </a:fld>
            <a:endParaRPr 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4000" y="215900"/>
            <a:ext cx="8712200" cy="1143000"/>
          </a:xfrm>
          <a:noFill/>
        </p:spPr>
        <p:txBody>
          <a:bodyPr/>
          <a:lstStyle/>
          <a:p>
            <a:pPr eaLnBrk="1" hangingPunct="1"/>
            <a:r>
              <a:rPr lang="en-US" sz="2800">
                <a:cs typeface="Times New Roman" pitchFamily="18" charset="0"/>
              </a:rPr>
              <a:t>Other Dependencies and Normal Forms (2)</a:t>
            </a:r>
          </a:p>
        </p:txBody>
      </p:sp>
      <p:sp>
        <p:nvSpPr>
          <p:cNvPr id="2" name="Footer Placeholder 1"/>
          <p:cNvSpPr>
            <a:spLocks noGrp="1"/>
          </p:cNvSpPr>
          <p:nvPr>
            <p:ph type="ftr" sz="quarter" idx="11"/>
          </p:nvPr>
        </p:nvSpPr>
        <p:spPr/>
        <p:txBody>
          <a:bodyPr/>
          <a:lstStyle/>
          <a:p>
            <a:r>
              <a:rPr lang="en-US"/>
              <a:t>DEPT OF CSE,AIET,MIJAR</a:t>
            </a:r>
          </a:p>
        </p:txBody>
      </p:sp>
      <p:sp>
        <p:nvSpPr>
          <p:cNvPr id="3" name="Slide Number Placeholder 2"/>
          <p:cNvSpPr>
            <a:spLocks noGrp="1"/>
          </p:cNvSpPr>
          <p:nvPr>
            <p:ph type="sldNum" sz="quarter" idx="12"/>
          </p:nvPr>
        </p:nvSpPr>
        <p:spPr/>
        <p:txBody>
          <a:bodyPr>
            <a:normAutofit/>
          </a:bodyPr>
          <a:lstStyle/>
          <a:p>
            <a:fld id="{041645D3-FCDD-4035-88CD-39CE2E661191}" type="slidenum">
              <a:rPr lang="en-US" smtClean="0"/>
              <a:pPr/>
              <a:t>93</a:t>
            </a:fld>
            <a:endParaRPr lang="en-US"/>
          </a:p>
        </p:txBody>
      </p:sp>
      <p:pic>
        <p:nvPicPr>
          <p:cNvPr id="50179" name="Picture 5" descr="fig11_06"/>
          <p:cNvPicPr>
            <a:picLocks noChangeAspect="1" noChangeArrowheads="1"/>
          </p:cNvPicPr>
          <p:nvPr/>
        </p:nvPicPr>
        <p:blipFill>
          <a:blip r:embed="rId3"/>
          <a:srcRect/>
          <a:stretch>
            <a:fillRect/>
          </a:stretch>
        </p:blipFill>
        <p:spPr bwMode="auto">
          <a:xfrm>
            <a:off x="1371600" y="1600200"/>
            <a:ext cx="6248400" cy="4878388"/>
          </a:xfrm>
          <a:prstGeom prst="rect">
            <a:avLst/>
          </a:prstGeom>
          <a:noFill/>
          <a:ln w="9525">
            <a:noFill/>
            <a:miter lim="800000"/>
            <a:headEnd/>
            <a:tailEnd/>
          </a:ln>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title"/>
          </p:nvPr>
        </p:nvSpPr>
        <p:spPr/>
        <p:txBody>
          <a:bodyPr/>
          <a:lstStyle/>
          <a:p>
            <a:pPr eaLnBrk="1" hangingPunct="1"/>
            <a:r>
              <a:rPr lang="en-US" sz="3200"/>
              <a:t>Other Dependencies and Normal Forms (3)</a:t>
            </a:r>
          </a:p>
        </p:txBody>
      </p:sp>
      <p:sp>
        <p:nvSpPr>
          <p:cNvPr id="2" name="Footer Placeholder 1"/>
          <p:cNvSpPr>
            <a:spLocks noGrp="1"/>
          </p:cNvSpPr>
          <p:nvPr>
            <p:ph type="ftr" sz="quarter" idx="11"/>
          </p:nvPr>
        </p:nvSpPr>
        <p:spPr/>
        <p:txBody>
          <a:bodyPr/>
          <a:lstStyle/>
          <a:p>
            <a:r>
              <a:rPr lang="en-US"/>
              <a:t>DEPT OF CSE,AIET,MIJAR</a:t>
            </a:r>
          </a:p>
        </p:txBody>
      </p:sp>
      <p:sp>
        <p:nvSpPr>
          <p:cNvPr id="3" name="Slide Number Placeholder 2"/>
          <p:cNvSpPr>
            <a:spLocks noGrp="1"/>
          </p:cNvSpPr>
          <p:nvPr>
            <p:ph type="sldNum" sz="quarter" idx="12"/>
          </p:nvPr>
        </p:nvSpPr>
        <p:spPr/>
        <p:txBody>
          <a:bodyPr>
            <a:normAutofit/>
          </a:bodyPr>
          <a:lstStyle/>
          <a:p>
            <a:fld id="{041645D3-FCDD-4035-88CD-39CE2E661191}" type="slidenum">
              <a:rPr lang="en-US" smtClean="0"/>
              <a:pPr/>
              <a:t>94</a:t>
            </a:fld>
            <a:endParaRPr lang="en-US"/>
          </a:p>
        </p:txBody>
      </p:sp>
      <p:pic>
        <p:nvPicPr>
          <p:cNvPr id="51203" name="Picture 6" descr="fig11_07"/>
          <p:cNvPicPr>
            <a:picLocks noChangeAspect="1" noChangeArrowheads="1"/>
          </p:cNvPicPr>
          <p:nvPr/>
        </p:nvPicPr>
        <p:blipFill>
          <a:blip r:embed="rId3"/>
          <a:srcRect/>
          <a:stretch>
            <a:fillRect/>
          </a:stretch>
        </p:blipFill>
        <p:spPr bwMode="auto">
          <a:xfrm>
            <a:off x="228600" y="2662238"/>
            <a:ext cx="8504238" cy="1681162"/>
          </a:xfrm>
          <a:prstGeom prst="rect">
            <a:avLst/>
          </a:prstGeom>
          <a:noFill/>
          <a:ln w="9525">
            <a:noFill/>
            <a:miter lim="800000"/>
            <a:headEnd/>
            <a:tailEnd/>
          </a:ln>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54000" y="215900"/>
            <a:ext cx="8712200" cy="1143000"/>
          </a:xfrm>
          <a:noFill/>
        </p:spPr>
        <p:txBody>
          <a:bodyPr/>
          <a:lstStyle/>
          <a:p>
            <a:pPr eaLnBrk="1" hangingPunct="1"/>
            <a:r>
              <a:rPr lang="en-US" sz="2800">
                <a:cs typeface="Times New Roman" pitchFamily="18" charset="0"/>
              </a:rPr>
              <a:t>Other Dependencies and Normal Forms (4)</a:t>
            </a:r>
          </a:p>
        </p:txBody>
      </p:sp>
      <p:sp>
        <p:nvSpPr>
          <p:cNvPr id="52227" name="Rectangle 3"/>
          <p:cNvSpPr>
            <a:spLocks noGrp="1" noChangeArrowheads="1"/>
          </p:cNvSpPr>
          <p:nvPr>
            <p:ph idx="1"/>
          </p:nvPr>
        </p:nvSpPr>
        <p:spPr>
          <a:xfrm>
            <a:off x="254000" y="1574800"/>
            <a:ext cx="8509000" cy="4749800"/>
          </a:xfrm>
        </p:spPr>
        <p:txBody>
          <a:bodyPr/>
          <a:lstStyle/>
          <a:p>
            <a:pPr marL="609600" indent="-609600" algn="just" eaLnBrk="1" hangingPunct="1">
              <a:lnSpc>
                <a:spcPct val="90000"/>
              </a:lnSpc>
              <a:buFont typeface="Wingdings" pitchFamily="2" charset="2"/>
              <a:buNone/>
            </a:pPr>
            <a:r>
              <a:rPr lang="en-US" sz="2400" b="1" dirty="0">
                <a:cs typeface="Times New Roman" pitchFamily="18" charset="0"/>
              </a:rPr>
              <a:t>Domain-Key Normal Form (DKNF):</a:t>
            </a:r>
            <a:r>
              <a:rPr lang="en-US" sz="2000" b="1" dirty="0">
                <a:cs typeface="Times New Roman" pitchFamily="18" charset="0"/>
              </a:rPr>
              <a:t> </a:t>
            </a:r>
          </a:p>
          <a:p>
            <a:pPr marL="609600" indent="-609600" algn="just" eaLnBrk="1" hangingPunct="1">
              <a:lnSpc>
                <a:spcPct val="90000"/>
              </a:lnSpc>
            </a:pPr>
            <a:r>
              <a:rPr lang="en-US" sz="2000" b="1" dirty="0">
                <a:cs typeface="Times New Roman" pitchFamily="18" charset="0"/>
              </a:rPr>
              <a:t>Definition:</a:t>
            </a:r>
          </a:p>
          <a:p>
            <a:pPr marL="990600" lvl="1" indent="-533400" algn="just" eaLnBrk="1" hangingPunct="1">
              <a:lnSpc>
                <a:spcPct val="90000"/>
              </a:lnSpc>
            </a:pPr>
            <a:r>
              <a:rPr lang="en-US" sz="2000" dirty="0">
                <a:cs typeface="Times New Roman" pitchFamily="18" charset="0"/>
              </a:rPr>
              <a:t>A relation schema is said to be in </a:t>
            </a:r>
            <a:r>
              <a:rPr lang="en-US" sz="2000" b="1" dirty="0">
                <a:cs typeface="Times New Roman" pitchFamily="18" charset="0"/>
              </a:rPr>
              <a:t>DKNF</a:t>
            </a:r>
            <a:r>
              <a:rPr lang="en-US" sz="2000" dirty="0">
                <a:cs typeface="Times New Roman" pitchFamily="18" charset="0"/>
              </a:rPr>
              <a:t> if all constraints and dependencies that should hold on the valid relation states can be enforced simply by enforcing the domain constraints and key constraints on the relation. </a:t>
            </a:r>
          </a:p>
          <a:p>
            <a:pPr marL="609600" indent="-609600" algn="just" eaLnBrk="1" hangingPunct="1">
              <a:lnSpc>
                <a:spcPct val="90000"/>
              </a:lnSpc>
            </a:pPr>
            <a:r>
              <a:rPr lang="en-US" sz="2000" dirty="0">
                <a:cs typeface="Times New Roman" pitchFamily="18" charset="0"/>
              </a:rPr>
              <a:t>The </a:t>
            </a:r>
            <a:r>
              <a:rPr lang="en-US" sz="2000" b="1" dirty="0">
                <a:cs typeface="Times New Roman" pitchFamily="18" charset="0"/>
              </a:rPr>
              <a:t>idea</a:t>
            </a:r>
            <a:r>
              <a:rPr lang="en-US" sz="2000" dirty="0">
                <a:cs typeface="Times New Roman" pitchFamily="18" charset="0"/>
              </a:rPr>
              <a:t> is to specify (theoretically, at least) the </a:t>
            </a:r>
            <a:r>
              <a:rPr lang="en-US" sz="2000" dirty="0">
                <a:latin typeface="Times New Roman" pitchFamily="18" charset="0"/>
                <a:cs typeface="Times New Roman" pitchFamily="18" charset="0"/>
              </a:rPr>
              <a:t>“</a:t>
            </a:r>
            <a:r>
              <a:rPr lang="en-US" sz="2000" i="1" dirty="0">
                <a:cs typeface="Times New Roman" pitchFamily="18" charset="0"/>
              </a:rPr>
              <a:t>ultimate normal form</a:t>
            </a:r>
            <a:r>
              <a:rPr lang="en-US" sz="2000" dirty="0">
                <a:latin typeface="Times New Roman" pitchFamily="18" charset="0"/>
                <a:cs typeface="Times New Roman" pitchFamily="18" charset="0"/>
              </a:rPr>
              <a:t>”</a:t>
            </a:r>
            <a:r>
              <a:rPr lang="en-US" sz="2000" dirty="0">
                <a:cs typeface="Times New Roman" pitchFamily="18" charset="0"/>
              </a:rPr>
              <a:t> that takes into account all possible types of dependencies and constraints. . </a:t>
            </a:r>
          </a:p>
          <a:p>
            <a:pPr marL="609600" indent="-609600" algn="just" eaLnBrk="1" hangingPunct="1">
              <a:lnSpc>
                <a:spcPct val="90000"/>
              </a:lnSpc>
            </a:pPr>
            <a:r>
              <a:rPr lang="en-US" sz="2000" dirty="0">
                <a:cs typeface="Times New Roman" pitchFamily="18"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eaLnBrk="1" hangingPunct="1">
              <a:lnSpc>
                <a:spcPct val="90000"/>
              </a:lnSpc>
            </a:pPr>
            <a:r>
              <a:rPr lang="en-US" sz="2000" dirty="0">
                <a:cs typeface="Times New Roman" pitchFamily="18" charset="0"/>
              </a:rPr>
              <a:t>The practical utility of DKNF is limited </a:t>
            </a:r>
          </a:p>
        </p:txBody>
      </p:sp>
      <p:sp>
        <p:nvSpPr>
          <p:cNvPr id="2" name="Footer Placeholder 1"/>
          <p:cNvSpPr>
            <a:spLocks noGrp="1"/>
          </p:cNvSpPr>
          <p:nvPr>
            <p:ph type="ftr" sz="quarter" idx="11"/>
          </p:nvPr>
        </p:nvSpPr>
        <p:spPr/>
        <p:txBody>
          <a:bodyPr/>
          <a:lstStyle/>
          <a:p>
            <a:r>
              <a:rPr lang="en-US"/>
              <a:t>DEPT OF CSE,AIET,MIJAR</a:t>
            </a:r>
          </a:p>
        </p:txBody>
      </p:sp>
      <p:sp>
        <p:nvSpPr>
          <p:cNvPr id="3" name="Slide Number Placeholder 2"/>
          <p:cNvSpPr>
            <a:spLocks noGrp="1"/>
          </p:cNvSpPr>
          <p:nvPr>
            <p:ph type="sldNum" sz="quarter" idx="12"/>
          </p:nvPr>
        </p:nvSpPr>
        <p:spPr/>
        <p:txBody>
          <a:bodyPr>
            <a:normAutofit/>
          </a:bodyPr>
          <a:lstStyle/>
          <a:p>
            <a:fld id="{041645D3-FCDD-4035-88CD-39CE2E661191}" type="slidenum">
              <a:rPr lang="en-US" smtClean="0"/>
              <a:pPr/>
              <a:t>95</a:t>
            </a:fld>
            <a:endParaRPr lang="en-US"/>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6" name="Content Placeholder 5"/>
          <p:cNvSpPr>
            <a:spLocks noGrp="1"/>
          </p:cNvSpPr>
          <p:nvPr>
            <p:ph idx="1"/>
          </p:nvPr>
        </p:nvSpPr>
        <p:spPr/>
        <p:txBody>
          <a:bodyPr>
            <a:normAutofit/>
          </a:bodyPr>
          <a:lstStyle/>
          <a:p>
            <a:pPr marL="514350" indent="-514350" algn="just">
              <a:buFont typeface="+mj-lt"/>
              <a:buAutoNum type="arabicPeriod"/>
            </a:pPr>
            <a:r>
              <a:rPr lang="en-US" dirty="0"/>
              <a:t>Explain the informal design guidelines for the database design.</a:t>
            </a:r>
          </a:p>
          <a:p>
            <a:pPr marL="514350" indent="-514350" algn="just">
              <a:buFont typeface="+mj-lt"/>
              <a:buAutoNum type="arabicPeriod"/>
            </a:pPr>
            <a:r>
              <a:rPr lang="en-US" dirty="0"/>
              <a:t>Which normal form is based on full functional dependency? Explain the normal form which is based on this.</a:t>
            </a:r>
          </a:p>
          <a:p>
            <a:pPr marL="514350" indent="-514350" algn="just">
              <a:buFont typeface="+mj-lt"/>
              <a:buAutoNum type="arabicPeriod"/>
            </a:pPr>
            <a:r>
              <a:rPr lang="en-US" dirty="0"/>
              <a:t>What is transitive dependency? Explain 3NF with example.</a:t>
            </a:r>
          </a:p>
          <a:p>
            <a:pPr marL="514350" indent="-514350" algn="just">
              <a:buFont typeface="+mj-lt"/>
              <a:buAutoNum type="arabicPeriod"/>
            </a:pPr>
            <a:r>
              <a:rPr lang="en-US" dirty="0"/>
              <a:t>What is multivalued dependency? Explain 4NF with example.</a:t>
            </a:r>
          </a:p>
          <a:p>
            <a:pPr marL="514350" indent="-514350" algn="just">
              <a:buFont typeface="+mj-lt"/>
              <a:buAutoNum type="arabicPeriod"/>
            </a:pPr>
            <a:r>
              <a:rPr lang="en-US" dirty="0"/>
              <a:t>Write an algorithm to find the minimal cover.</a:t>
            </a:r>
          </a:p>
          <a:p>
            <a:pPr marL="514350" indent="-514350" algn="just">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041645D3-FCDD-4035-88CD-39CE2E661191}" type="slidenum">
              <a:rPr lang="en-US" smtClean="0"/>
              <a:pPr/>
              <a:t>96</a:t>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1061</TotalTime>
  <Words>8425</Words>
  <Application>Microsoft Office PowerPoint</Application>
  <PresentationFormat>On-screen Show (4:3)</PresentationFormat>
  <Paragraphs>710</Paragraphs>
  <Slides>96</Slides>
  <Notes>41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96</vt:i4>
      </vt:variant>
    </vt:vector>
  </HeadingPairs>
  <TitlesOfParts>
    <vt:vector size="115" baseType="lpstr">
      <vt:lpstr>AkzidenzGroteskBE-Regular</vt:lpstr>
      <vt:lpstr>Arial</vt:lpstr>
      <vt:lpstr>Bodega Sans</vt:lpstr>
      <vt:lpstr>BostonII</vt:lpstr>
      <vt:lpstr>Calibri</vt:lpstr>
      <vt:lpstr>CIDFont+F5</vt:lpstr>
      <vt:lpstr>Franklin Gothic Medium</vt:lpstr>
      <vt:lpstr>Lucida Grande</vt:lpstr>
      <vt:lpstr>MathematicalPi 1</vt:lpstr>
      <vt:lpstr>MathematicalPi 4</vt:lpstr>
      <vt:lpstr>MinionPro-Regular</vt:lpstr>
      <vt:lpstr>Symbol</vt:lpstr>
      <vt:lpstr>Times New Roman</vt:lpstr>
      <vt:lpstr>Trebuchet MS</vt:lpstr>
      <vt:lpstr>Wingdings</vt:lpstr>
      <vt:lpstr>Wingdings 2</vt:lpstr>
      <vt:lpstr>Wingdings 3</vt:lpstr>
      <vt:lpstr>ZapfDingbats</vt:lpstr>
      <vt:lpstr>Facet</vt:lpstr>
      <vt:lpstr>UNIT – 4  Database Design Theory and Methodology </vt:lpstr>
      <vt:lpstr>PowerPoint Presentation</vt:lpstr>
      <vt:lpstr>Informal Design Guidelines for Relational Databases (1)</vt:lpstr>
      <vt:lpstr>PowerPoint Presentation</vt:lpstr>
      <vt:lpstr>Informal Design Guidelines for Relational Databases (2)</vt:lpstr>
      <vt:lpstr>Semantics of the Relation Attributes </vt:lpstr>
      <vt:lpstr>A simplified COMPANY relational database schema</vt:lpstr>
      <vt:lpstr>Example States for EMP_DEPT and EMP_PROJ</vt:lpstr>
      <vt:lpstr>Redundant Information in Tuples and Update Anomalies </vt:lpstr>
      <vt:lpstr>Two relation schemas suffering from anomalies</vt:lpstr>
      <vt:lpstr>Guideline to Redundant Information in Tuples and Update Anomalies</vt:lpstr>
      <vt:lpstr>Null Values in Tuples </vt:lpstr>
      <vt:lpstr>Spurious Tuples </vt:lpstr>
      <vt:lpstr>Spurious Tuples (2)</vt:lpstr>
      <vt:lpstr>Functional Dependencies (1) </vt:lpstr>
      <vt:lpstr>Functional Dependencies (2)</vt:lpstr>
      <vt:lpstr>Examples of FD constraints (1) </vt:lpstr>
      <vt:lpstr>Examples of FD constraints (2)</vt:lpstr>
      <vt:lpstr>Normal Forms Based on Primary Keys </vt:lpstr>
      <vt:lpstr>Normalization of Relations (1)</vt:lpstr>
      <vt:lpstr>Normalization of Relations (2)</vt:lpstr>
      <vt:lpstr>PowerPoint Presentation</vt:lpstr>
      <vt:lpstr>Practical Use of Normal Forms</vt:lpstr>
      <vt:lpstr>Definitions of Keys and Attributes  Participating in Keys (1)</vt:lpstr>
      <vt:lpstr>Definitions of Keys and Attributes  Participating in Keys (2)</vt:lpstr>
      <vt:lpstr>First Normal Form </vt:lpstr>
      <vt:lpstr>Normalization into 1NF</vt:lpstr>
      <vt:lpstr>Second Normal Form (1) </vt:lpstr>
      <vt:lpstr>Second Normal Form (2)</vt:lpstr>
      <vt:lpstr>Normalizing into 2NF and 3NF</vt:lpstr>
      <vt:lpstr>Normalization into 2NF and 3NF</vt:lpstr>
      <vt:lpstr>Third Normal Form (1)</vt:lpstr>
      <vt:lpstr>Third Normal Form (2)</vt:lpstr>
      <vt:lpstr>General Normal Form Definitions (For Multiple Keys) (1)</vt:lpstr>
      <vt:lpstr>General Normal Form Definitions (2)</vt:lpstr>
      <vt:lpstr>BCNF (Boyce-Codd Normal Form) </vt:lpstr>
      <vt:lpstr>A relation TEACH that is in 3NF but not in BCNF</vt:lpstr>
      <vt:lpstr>Achieving the BCNF by Decomposition (1)</vt:lpstr>
      <vt:lpstr>Achieving the BCNF by Decomposition (2)</vt:lpstr>
      <vt:lpstr>Multivalued Dependencies and Fourth Normal Form (1)</vt:lpstr>
      <vt:lpstr>Multivalued Dependencies and Fourth Normal Form (1)</vt:lpstr>
      <vt:lpstr>Multivalued Dependencies and Fourth Normal Form (2)</vt:lpstr>
      <vt:lpstr>Multivalued Dependencies and Fourth Normal Form (3)</vt:lpstr>
      <vt:lpstr>Multivalued Dependencies and Fourth Normal Form (4)</vt:lpstr>
      <vt:lpstr>Multivalued Dependencies and Fourth Normal Form (5)</vt:lpstr>
      <vt:lpstr>Multivalued Dependencies and Fourth Normal Form (6)</vt:lpstr>
      <vt:lpstr>Multivalued Dependencies and Fourth Normal Form (7)</vt:lpstr>
      <vt:lpstr>Join Dependencies and Fifth Normal Form (1)</vt:lpstr>
      <vt:lpstr>Join Dependencies and Fifth Normal Form (2)</vt:lpstr>
      <vt:lpstr>Relation SUPPLY with Join Dependency and conversion to Fifth Normal Form</vt:lpstr>
      <vt:lpstr>NORMALIZATION ALGORITHMS</vt:lpstr>
      <vt:lpstr>Closure of f</vt:lpstr>
      <vt:lpstr>2.2 Inference Rules for FDs (1) </vt:lpstr>
      <vt:lpstr>Inference Rules for FDs (2)</vt:lpstr>
      <vt:lpstr>PROOF</vt:lpstr>
      <vt:lpstr>CONTD</vt:lpstr>
      <vt:lpstr>PowerPoint Presentation</vt:lpstr>
      <vt:lpstr>Closure of x under f</vt:lpstr>
      <vt:lpstr>Algorithm: Determining X+, the Closure of X under F</vt:lpstr>
      <vt:lpstr>Equivalence of sets of functional dependencies</vt:lpstr>
      <vt:lpstr>Minimal Sets of FDs</vt:lpstr>
      <vt:lpstr>Minimal cover</vt:lpstr>
      <vt:lpstr>Algorithm: Finding a Minimal Cover F for a Set of Functional Dependencies E</vt:lpstr>
      <vt:lpstr>Example</vt:lpstr>
      <vt:lpstr>SOLUTION</vt:lpstr>
      <vt:lpstr>DESIGNING A SET OF RELATIONS (1) </vt:lpstr>
      <vt:lpstr>DESIGNING A SET OF RELATIONS (2)</vt:lpstr>
      <vt:lpstr>1. Properties of Relational Decompositions (1)</vt:lpstr>
      <vt:lpstr>Properties of Relational Decompositions (2)</vt:lpstr>
      <vt:lpstr>Properties of Relational Decompositions (2)</vt:lpstr>
      <vt:lpstr>Properties of Relational Decompositions (3)</vt:lpstr>
      <vt:lpstr>Properties of Relational Decompositions (4)</vt:lpstr>
      <vt:lpstr>Properties of Relational Decompositions (5)</vt:lpstr>
      <vt:lpstr>Properties of Relational Decompositions (6)</vt:lpstr>
      <vt:lpstr>Properties of Relational Decompositions (7)</vt:lpstr>
      <vt:lpstr>Properties of Relational Decompositions (8)</vt:lpstr>
      <vt:lpstr>Properties of Relational Decompositions (8) </vt:lpstr>
      <vt:lpstr>Properties of Relational Decompositions (9)</vt:lpstr>
      <vt:lpstr>Properties of Relational Decompositions (10)</vt:lpstr>
      <vt:lpstr>2. Algorithms for Relational Database Schema Design (1)</vt:lpstr>
      <vt:lpstr>Algorithms for Relational Database Schema Design (2)</vt:lpstr>
      <vt:lpstr>Algorithms for Relational Database Schema Design (3)</vt:lpstr>
      <vt:lpstr>Algorithms for Relational Database Schema Design (4)</vt:lpstr>
      <vt:lpstr>Algorithms for Relational Database Schema Design (5)</vt:lpstr>
      <vt:lpstr>Algorithms for Relational Database Schema Design (5)</vt:lpstr>
      <vt:lpstr>Algorithms for Relational Database Schema Design (6)</vt:lpstr>
      <vt:lpstr>Algorithms for Relational Database Schema Design (6)</vt:lpstr>
      <vt:lpstr>Algorithms for Relational Database Schema Design (7)</vt:lpstr>
      <vt:lpstr>Algorithms for Relational Database Schema Design (8)</vt:lpstr>
      <vt:lpstr>5. Inclusion Dependencies (1)</vt:lpstr>
      <vt:lpstr>Inclusion Dependencies (2)</vt:lpstr>
      <vt:lpstr>6. Other Dependencies and Normal Forms (1)</vt:lpstr>
      <vt:lpstr>Other Dependencies and Normal Forms (2)</vt:lpstr>
      <vt:lpstr>Other Dependencies and Normal Forms (3)</vt:lpstr>
      <vt:lpstr>Other Dependencies and Normal Forms (4)</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4  NORMALIZATION: DATABASE DESIGN THEORY NORMALIZATION ALGORITHMS</dc:title>
  <dc:creator>Manjunatha</dc:creator>
  <cp:lastModifiedBy>Shruthi Shetty J</cp:lastModifiedBy>
  <cp:revision>32</cp:revision>
  <dcterms:created xsi:type="dcterms:W3CDTF">2017-10-19T06:14:05Z</dcterms:created>
  <dcterms:modified xsi:type="dcterms:W3CDTF">2023-07-12T06:23:25Z</dcterms:modified>
</cp:coreProperties>
</file>