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95" r:id="rId4"/>
    <p:sldId id="29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80" r:id="rId22"/>
    <p:sldId id="273" r:id="rId23"/>
    <p:sldId id="274" r:id="rId24"/>
    <p:sldId id="284" r:id="rId25"/>
    <p:sldId id="275" r:id="rId26"/>
    <p:sldId id="276" r:id="rId27"/>
    <p:sldId id="277" r:id="rId28"/>
    <p:sldId id="278" r:id="rId29"/>
    <p:sldId id="279" r:id="rId30"/>
    <p:sldId id="281" r:id="rId31"/>
    <p:sldId id="282" r:id="rId32"/>
    <p:sldId id="283" r:id="rId33"/>
    <p:sldId id="285" r:id="rId34"/>
    <p:sldId id="286" r:id="rId35"/>
    <p:sldId id="287" r:id="rId36"/>
    <p:sldId id="288" r:id="rId37"/>
    <p:sldId id="289" r:id="rId38"/>
    <p:sldId id="290" r:id="rId39"/>
    <p:sldId id="291"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970E-5F6D-4BAE-A263-DDAEB4B14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1C0355-ABF0-46FE-9B04-BE6D306FA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68F7CD-C881-430A-9B4E-0CD972CC36DA}"/>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5" name="Footer Placeholder 4">
            <a:extLst>
              <a:ext uri="{FF2B5EF4-FFF2-40B4-BE49-F238E27FC236}">
                <a16:creationId xmlns:a16="http://schemas.microsoft.com/office/drawing/2014/main" id="{639BF38A-4EC8-40C5-AF85-B6975F10E6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BF9BFD-8564-4971-B6B4-0EF0B425D9CC}"/>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360334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5AA7B-917D-4AD5-B16B-D2A3AB3133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674288-8DE3-4E49-A1E1-DB5BA9914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9802C-0775-4E2E-ACE3-2F76A4EC8C14}"/>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5" name="Footer Placeholder 4">
            <a:extLst>
              <a:ext uri="{FF2B5EF4-FFF2-40B4-BE49-F238E27FC236}">
                <a16:creationId xmlns:a16="http://schemas.microsoft.com/office/drawing/2014/main" id="{A32C2750-8BFE-4F96-98B0-42E0DF189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633699-2415-4D33-9129-89EBD306E034}"/>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52543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469176-63D9-45AF-BC50-B48C2BBD05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2CBD86-25AC-44E2-8740-3D99BA5A4B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C349BC-7C81-47F8-AAFA-FB7F0BBB9E20}"/>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5" name="Footer Placeholder 4">
            <a:extLst>
              <a:ext uri="{FF2B5EF4-FFF2-40B4-BE49-F238E27FC236}">
                <a16:creationId xmlns:a16="http://schemas.microsoft.com/office/drawing/2014/main" id="{12510C75-5C04-4F96-9CED-BEBC0218B7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965C5-B3DF-42C2-B6DC-77840DCADE0F}"/>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3384941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B1EB7-5FF5-4829-9E26-D901B72B81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C22A83-D2B8-4294-A476-EFA962DC11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2D49AD-9BB6-4AFF-A08F-E4EEA095DD86}"/>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5" name="Footer Placeholder 4">
            <a:extLst>
              <a:ext uri="{FF2B5EF4-FFF2-40B4-BE49-F238E27FC236}">
                <a16:creationId xmlns:a16="http://schemas.microsoft.com/office/drawing/2014/main" id="{8A8ECB14-311E-44E1-817E-C200250C6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A517FA-7A11-4A22-86FB-813F5A233DED}"/>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1642213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D384D-2C03-4B02-88FD-D487AD3C32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81BA7E-E077-4C67-855A-6A8B76E43E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EEE4D8-4780-4839-82C5-3BD403D2A885}"/>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5" name="Footer Placeholder 4">
            <a:extLst>
              <a:ext uri="{FF2B5EF4-FFF2-40B4-BE49-F238E27FC236}">
                <a16:creationId xmlns:a16="http://schemas.microsoft.com/office/drawing/2014/main" id="{4E8C5B83-7739-459D-9DFB-DDB9C1B947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37BD3F-3128-40DE-B1EF-A3FD0DF5B50B}"/>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943866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77D8-B2F5-49EE-8343-91E87FEF7C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C1B8A5-538F-40F1-AA03-FF3903BC30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F93AA3-121C-4F10-B03E-1605CA2B1A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95B52C-4DBE-4479-BEF5-C76444FC68A0}"/>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6" name="Footer Placeholder 5">
            <a:extLst>
              <a:ext uri="{FF2B5EF4-FFF2-40B4-BE49-F238E27FC236}">
                <a16:creationId xmlns:a16="http://schemas.microsoft.com/office/drawing/2014/main" id="{F2DE3BAC-48C8-401D-8A5D-30B221E70F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DEF13-3802-4405-BB2D-CFCAE823B97A}"/>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2125010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B40C-E078-4379-8D71-F83837A18D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C0343-5599-4B52-B4DB-9BA2FD5494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96EF9-1F40-4B82-9819-2351622680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DBA8EA-70CC-4EA9-B6F9-68B062526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68CCD0-F9D1-481E-A867-CD0B2C85E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762386-3F8E-472B-B565-9115012D7501}"/>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8" name="Footer Placeholder 7">
            <a:extLst>
              <a:ext uri="{FF2B5EF4-FFF2-40B4-BE49-F238E27FC236}">
                <a16:creationId xmlns:a16="http://schemas.microsoft.com/office/drawing/2014/main" id="{9896DD94-61CE-4AEC-9D82-1303F782D4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7BE838-9B26-4900-A002-2A5476E3B137}"/>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234392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8052-C7BF-4A1E-A445-5BD6351077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E6A306-5300-472D-AE79-40F51225BFEA}"/>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4" name="Footer Placeholder 3">
            <a:extLst>
              <a:ext uri="{FF2B5EF4-FFF2-40B4-BE49-F238E27FC236}">
                <a16:creationId xmlns:a16="http://schemas.microsoft.com/office/drawing/2014/main" id="{B3C81C95-1147-4E08-BF29-495E1C82EE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E8221F-357C-44C0-9253-46F318D24827}"/>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160485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55CBB-539C-4755-9D6E-DEC3BFE2EE00}"/>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3" name="Footer Placeholder 2">
            <a:extLst>
              <a:ext uri="{FF2B5EF4-FFF2-40B4-BE49-F238E27FC236}">
                <a16:creationId xmlns:a16="http://schemas.microsoft.com/office/drawing/2014/main" id="{293B75B5-6919-4670-9D7C-8D08D7ED58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E7F8E3-C1B0-469A-A06A-55B6F490DF9D}"/>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9171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4A49-D11F-4A38-BE91-8A5576D3B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44D93C-4F84-480E-A531-E7114D261B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EDDF8B-8B35-4BC5-B18E-8DBE4F159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3DC597-567D-4998-AFF6-F49E66CA010A}"/>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6" name="Footer Placeholder 5">
            <a:extLst>
              <a:ext uri="{FF2B5EF4-FFF2-40B4-BE49-F238E27FC236}">
                <a16:creationId xmlns:a16="http://schemas.microsoft.com/office/drawing/2014/main" id="{B833110F-9F47-4492-A2B7-952CC03D5F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B9B433-F077-41C6-8784-F72B2F7CB7B3}"/>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147671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AAC17-B6CB-40D6-AF6A-DD1A2D3764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C494F7-DA6E-4F93-BA35-E152517F1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003A05-DF54-4F58-8547-4A23E1AAC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66B4A-2292-490E-A9F8-39C5C646FF0F}"/>
              </a:ext>
            </a:extLst>
          </p:cNvPr>
          <p:cNvSpPr>
            <a:spLocks noGrp="1"/>
          </p:cNvSpPr>
          <p:nvPr>
            <p:ph type="dt" sz="half" idx="10"/>
          </p:nvPr>
        </p:nvSpPr>
        <p:spPr/>
        <p:txBody>
          <a:bodyPr/>
          <a:lstStyle/>
          <a:p>
            <a:fld id="{D2D4C05F-61AD-4D07-AB65-1E34CBBF8D8D}" type="datetimeFigureOut">
              <a:rPr lang="en-IN" smtClean="0"/>
              <a:t>04-01-2023</a:t>
            </a:fld>
            <a:endParaRPr lang="en-IN"/>
          </a:p>
        </p:txBody>
      </p:sp>
      <p:sp>
        <p:nvSpPr>
          <p:cNvPr id="6" name="Footer Placeholder 5">
            <a:extLst>
              <a:ext uri="{FF2B5EF4-FFF2-40B4-BE49-F238E27FC236}">
                <a16:creationId xmlns:a16="http://schemas.microsoft.com/office/drawing/2014/main" id="{33D66109-7E79-4D17-885B-40D1A8E3DC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5B6EAF-4913-4FFE-AFF9-96976DCF3D96}"/>
              </a:ext>
            </a:extLst>
          </p:cNvPr>
          <p:cNvSpPr>
            <a:spLocks noGrp="1"/>
          </p:cNvSpPr>
          <p:nvPr>
            <p:ph type="sldNum" sz="quarter" idx="12"/>
          </p:nvPr>
        </p:nvSpPr>
        <p:spPr/>
        <p:txBody>
          <a:bodyPr/>
          <a:lstStyle/>
          <a:p>
            <a:fld id="{46120927-56A5-4525-82FD-FF10298EAF8D}" type="slidenum">
              <a:rPr lang="en-IN" smtClean="0"/>
              <a:t>‹#›</a:t>
            </a:fld>
            <a:endParaRPr lang="en-IN"/>
          </a:p>
        </p:txBody>
      </p:sp>
    </p:spTree>
    <p:extLst>
      <p:ext uri="{BB962C8B-B14F-4D97-AF65-F5344CB8AC3E}">
        <p14:creationId xmlns:p14="http://schemas.microsoft.com/office/powerpoint/2010/main" val="719891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DF02F4-8E0C-41CA-831A-C22FD8CF2B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CA0924-5D60-4158-BD72-3E80E67D77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82F4F-C3BA-4953-B3F8-E481DA18C6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4C05F-61AD-4D07-AB65-1E34CBBF8D8D}" type="datetimeFigureOut">
              <a:rPr lang="en-IN" smtClean="0"/>
              <a:t>04-01-2023</a:t>
            </a:fld>
            <a:endParaRPr lang="en-IN"/>
          </a:p>
        </p:txBody>
      </p:sp>
      <p:sp>
        <p:nvSpPr>
          <p:cNvPr id="5" name="Footer Placeholder 4">
            <a:extLst>
              <a:ext uri="{FF2B5EF4-FFF2-40B4-BE49-F238E27FC236}">
                <a16:creationId xmlns:a16="http://schemas.microsoft.com/office/drawing/2014/main" id="{9F710263-84A1-424A-B7BB-E33B25C081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6611B0-C440-4393-9F0F-D0623AF986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20927-56A5-4525-82FD-FF10298EAF8D}" type="slidenum">
              <a:rPr lang="en-IN" smtClean="0"/>
              <a:t>‹#›</a:t>
            </a:fld>
            <a:endParaRPr lang="en-IN"/>
          </a:p>
        </p:txBody>
      </p:sp>
    </p:spTree>
    <p:extLst>
      <p:ext uri="{BB962C8B-B14F-4D97-AF65-F5344CB8AC3E}">
        <p14:creationId xmlns:p14="http://schemas.microsoft.com/office/powerpoint/2010/main" val="404315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62CC-DE18-43F2-9500-9E3ABF2FE1F7}"/>
              </a:ext>
            </a:extLst>
          </p:cNvPr>
          <p:cNvSpPr>
            <a:spLocks noGrp="1"/>
          </p:cNvSpPr>
          <p:nvPr>
            <p:ph type="ctrTitle"/>
          </p:nvPr>
        </p:nvSpPr>
        <p:spPr>
          <a:xfrm>
            <a:off x="1524000" y="1122362"/>
            <a:ext cx="9144000" cy="3500437"/>
          </a:xfrm>
        </p:spPr>
        <p:txBody>
          <a:bodyPr>
            <a:normAutofit/>
          </a:bodyPr>
          <a:lstStyle/>
          <a:p>
            <a:r>
              <a:rPr lang="en-IN" sz="4800" dirty="0"/>
              <a:t>Design of Synchronous and</a:t>
            </a:r>
            <a:br>
              <a:rPr lang="en-IN" sz="4800" dirty="0"/>
            </a:br>
            <a:r>
              <a:rPr lang="en-IN" sz="4800" dirty="0"/>
              <a:t>Asynchronous Sequential Circuits</a:t>
            </a:r>
          </a:p>
        </p:txBody>
      </p:sp>
      <p:sp>
        <p:nvSpPr>
          <p:cNvPr id="3" name="Subtitle 2">
            <a:extLst>
              <a:ext uri="{FF2B5EF4-FFF2-40B4-BE49-F238E27FC236}">
                <a16:creationId xmlns:a16="http://schemas.microsoft.com/office/drawing/2014/main" id="{1D3422F3-CE81-4301-BC55-5ACEE1DCF349}"/>
              </a:ext>
            </a:extLst>
          </p:cNvPr>
          <p:cNvSpPr>
            <a:spLocks noGrp="1"/>
          </p:cNvSpPr>
          <p:nvPr>
            <p:ph type="subTitle" idx="1"/>
          </p:nvPr>
        </p:nvSpPr>
        <p:spPr>
          <a:xfrm>
            <a:off x="1524000" y="2238374"/>
            <a:ext cx="9144000" cy="2181225"/>
          </a:xfrm>
        </p:spPr>
        <p:txBody>
          <a:bodyPr/>
          <a:lstStyle/>
          <a:p>
            <a:endParaRPr lang="en-IN" dirty="0"/>
          </a:p>
        </p:txBody>
      </p:sp>
    </p:spTree>
    <p:extLst>
      <p:ext uri="{BB962C8B-B14F-4D97-AF65-F5344CB8AC3E}">
        <p14:creationId xmlns:p14="http://schemas.microsoft.com/office/powerpoint/2010/main" val="318552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B474-4154-47A8-8320-F98C81103C4A}"/>
              </a:ext>
            </a:extLst>
          </p:cNvPr>
          <p:cNvSpPr>
            <a:spLocks noGrp="1"/>
          </p:cNvSpPr>
          <p:nvPr>
            <p:ph type="title"/>
          </p:nvPr>
        </p:nvSpPr>
        <p:spPr/>
        <p:txBody>
          <a:bodyPr/>
          <a:lstStyle/>
          <a:p>
            <a:r>
              <a:rPr lang="en-IN" b="1" dirty="0"/>
              <a:t>State Assignment</a:t>
            </a:r>
            <a:endParaRPr lang="en-IN" dirty="0"/>
          </a:p>
        </p:txBody>
      </p:sp>
      <p:sp>
        <p:nvSpPr>
          <p:cNvPr id="3" name="Content Placeholder 2">
            <a:extLst>
              <a:ext uri="{FF2B5EF4-FFF2-40B4-BE49-F238E27FC236}">
                <a16:creationId xmlns:a16="http://schemas.microsoft.com/office/drawing/2014/main" id="{1B5764AA-AF50-4B28-A481-20C225D6B1A8}"/>
              </a:ext>
            </a:extLst>
          </p:cNvPr>
          <p:cNvSpPr>
            <a:spLocks noGrp="1"/>
          </p:cNvSpPr>
          <p:nvPr>
            <p:ph idx="1"/>
          </p:nvPr>
        </p:nvSpPr>
        <p:spPr/>
        <p:txBody>
          <a:bodyPr/>
          <a:lstStyle/>
          <a:p>
            <a:r>
              <a:rPr lang="pt-BR" i="1" dirty="0"/>
              <a:t>a:B=O, A=O b:B=O, </a:t>
            </a:r>
            <a:r>
              <a:rPr lang="pt-BR" dirty="0"/>
              <a:t>A=l </a:t>
            </a:r>
            <a:r>
              <a:rPr lang="pt-BR" i="1" dirty="0"/>
              <a:t>c:B=l, A=O d:B=I, </a:t>
            </a:r>
            <a:r>
              <a:rPr lang="pt-BR" dirty="0"/>
              <a:t>A=l</a:t>
            </a:r>
            <a:endParaRPr lang="en-IN" dirty="0"/>
          </a:p>
        </p:txBody>
      </p:sp>
    </p:spTree>
    <p:extLst>
      <p:ext uri="{BB962C8B-B14F-4D97-AF65-F5344CB8AC3E}">
        <p14:creationId xmlns:p14="http://schemas.microsoft.com/office/powerpoint/2010/main" val="2739464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0650-3EF3-4B6B-856A-94FC32CAC1BE}"/>
              </a:ext>
            </a:extLst>
          </p:cNvPr>
          <p:cNvSpPr>
            <a:spLocks noGrp="1"/>
          </p:cNvSpPr>
          <p:nvPr>
            <p:ph type="title"/>
          </p:nvPr>
        </p:nvSpPr>
        <p:spPr/>
        <p:txBody>
          <a:bodyPr/>
          <a:lstStyle/>
          <a:p>
            <a:r>
              <a:rPr lang="en-IN" b="1" dirty="0"/>
              <a:t>State Synthesis Table- Moore Model</a:t>
            </a:r>
            <a:endParaRPr lang="en-IN" dirty="0"/>
          </a:p>
        </p:txBody>
      </p:sp>
      <p:pic>
        <p:nvPicPr>
          <p:cNvPr id="4" name="Content Placeholder 3">
            <a:extLst>
              <a:ext uri="{FF2B5EF4-FFF2-40B4-BE49-F238E27FC236}">
                <a16:creationId xmlns:a16="http://schemas.microsoft.com/office/drawing/2014/main" id="{5C68DA51-BA33-432C-98FE-8AF532FDE249}"/>
              </a:ext>
            </a:extLst>
          </p:cNvPr>
          <p:cNvPicPr>
            <a:picLocks noGrp="1" noChangeAspect="1"/>
          </p:cNvPicPr>
          <p:nvPr>
            <p:ph idx="1"/>
          </p:nvPr>
        </p:nvPicPr>
        <p:blipFill>
          <a:blip r:embed="rId2"/>
          <a:stretch>
            <a:fillRect/>
          </a:stretch>
        </p:blipFill>
        <p:spPr>
          <a:xfrm>
            <a:off x="914400" y="1690688"/>
            <a:ext cx="10287000" cy="4291012"/>
          </a:xfrm>
          <a:prstGeom prst="rect">
            <a:avLst/>
          </a:prstGeom>
        </p:spPr>
      </p:pic>
    </p:spTree>
    <p:extLst>
      <p:ext uri="{BB962C8B-B14F-4D97-AF65-F5344CB8AC3E}">
        <p14:creationId xmlns:p14="http://schemas.microsoft.com/office/powerpoint/2010/main" val="66794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FED5-2144-4134-9F9D-957A118DA15A}"/>
              </a:ext>
            </a:extLst>
          </p:cNvPr>
          <p:cNvSpPr>
            <a:spLocks noGrp="1"/>
          </p:cNvSpPr>
          <p:nvPr>
            <p:ph type="title"/>
          </p:nvPr>
        </p:nvSpPr>
        <p:spPr>
          <a:xfrm>
            <a:off x="838200" y="365125"/>
            <a:ext cx="10515600" cy="835025"/>
          </a:xfrm>
        </p:spPr>
        <p:txBody>
          <a:bodyPr/>
          <a:lstStyle/>
          <a:p>
            <a:r>
              <a:rPr lang="en-US" b="1" dirty="0"/>
              <a:t>Design equations for Moore model,</a:t>
            </a:r>
            <a:endParaRPr lang="en-IN" dirty="0"/>
          </a:p>
        </p:txBody>
      </p:sp>
      <p:sp>
        <p:nvSpPr>
          <p:cNvPr id="3" name="Content Placeholder 2">
            <a:extLst>
              <a:ext uri="{FF2B5EF4-FFF2-40B4-BE49-F238E27FC236}">
                <a16:creationId xmlns:a16="http://schemas.microsoft.com/office/drawing/2014/main" id="{B208AE75-6A1D-4164-99F0-C4A66A193F7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5E9D7CE-1113-4B27-8FFD-C764A75F229C}"/>
              </a:ext>
            </a:extLst>
          </p:cNvPr>
          <p:cNvPicPr>
            <a:picLocks noChangeAspect="1"/>
          </p:cNvPicPr>
          <p:nvPr/>
        </p:nvPicPr>
        <p:blipFill>
          <a:blip r:embed="rId2"/>
          <a:stretch>
            <a:fillRect/>
          </a:stretch>
        </p:blipFill>
        <p:spPr>
          <a:xfrm>
            <a:off x="1181099" y="1381125"/>
            <a:ext cx="10029825" cy="4795838"/>
          </a:xfrm>
          <a:prstGeom prst="rect">
            <a:avLst/>
          </a:prstGeom>
        </p:spPr>
      </p:pic>
    </p:spTree>
    <p:extLst>
      <p:ext uri="{BB962C8B-B14F-4D97-AF65-F5344CB8AC3E}">
        <p14:creationId xmlns:p14="http://schemas.microsoft.com/office/powerpoint/2010/main" val="133849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D07B-59A4-4935-BF45-34AF163C9AA1}"/>
              </a:ext>
            </a:extLst>
          </p:cNvPr>
          <p:cNvSpPr>
            <a:spLocks noGrp="1"/>
          </p:cNvSpPr>
          <p:nvPr>
            <p:ph type="title"/>
          </p:nvPr>
        </p:nvSpPr>
        <p:spPr>
          <a:xfrm>
            <a:off x="838200" y="923924"/>
            <a:ext cx="10515600" cy="228601"/>
          </a:xfrm>
        </p:spPr>
        <p:txBody>
          <a:bodyPr>
            <a:normAutofit fontScale="90000"/>
          </a:bodyPr>
          <a:lstStyle/>
          <a:p>
            <a:r>
              <a:rPr lang="en-IN" b="1" dirty="0"/>
              <a:t>Circuit diagram following Moore model</a:t>
            </a:r>
            <a:br>
              <a:rPr lang="en-IN" b="1" dirty="0"/>
            </a:br>
            <a:endParaRPr lang="en-IN" dirty="0"/>
          </a:p>
        </p:txBody>
      </p:sp>
      <p:pic>
        <p:nvPicPr>
          <p:cNvPr id="4" name="Content Placeholder 3">
            <a:extLst>
              <a:ext uri="{FF2B5EF4-FFF2-40B4-BE49-F238E27FC236}">
                <a16:creationId xmlns:a16="http://schemas.microsoft.com/office/drawing/2014/main" id="{BA21B8CA-9A97-44EA-8AC7-24B5D34B8D43}"/>
              </a:ext>
            </a:extLst>
          </p:cNvPr>
          <p:cNvPicPr>
            <a:picLocks noGrp="1" noChangeAspect="1"/>
          </p:cNvPicPr>
          <p:nvPr>
            <p:ph idx="1"/>
          </p:nvPr>
        </p:nvPicPr>
        <p:blipFill>
          <a:blip r:embed="rId2"/>
          <a:stretch>
            <a:fillRect/>
          </a:stretch>
        </p:blipFill>
        <p:spPr>
          <a:xfrm>
            <a:off x="1504951" y="1371601"/>
            <a:ext cx="9629774" cy="4333874"/>
          </a:xfrm>
          <a:prstGeom prst="rect">
            <a:avLst/>
          </a:prstGeom>
        </p:spPr>
      </p:pic>
    </p:spTree>
    <p:extLst>
      <p:ext uri="{BB962C8B-B14F-4D97-AF65-F5344CB8AC3E}">
        <p14:creationId xmlns:p14="http://schemas.microsoft.com/office/powerpoint/2010/main" val="1693025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8BF8-6FDD-420B-9F79-B54D47866E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246473-82A7-423D-8935-C275C9AA4F4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D13D64D-3FD1-419B-B21E-D0A93956ED36}"/>
              </a:ext>
            </a:extLst>
          </p:cNvPr>
          <p:cNvPicPr>
            <a:picLocks noChangeAspect="1"/>
          </p:cNvPicPr>
          <p:nvPr/>
        </p:nvPicPr>
        <p:blipFill>
          <a:blip r:embed="rId2"/>
          <a:stretch>
            <a:fillRect/>
          </a:stretch>
        </p:blipFill>
        <p:spPr>
          <a:xfrm>
            <a:off x="1476374" y="1066800"/>
            <a:ext cx="9401175" cy="4943475"/>
          </a:xfrm>
          <a:prstGeom prst="rect">
            <a:avLst/>
          </a:prstGeom>
        </p:spPr>
      </p:pic>
    </p:spTree>
    <p:extLst>
      <p:ext uri="{BB962C8B-B14F-4D97-AF65-F5344CB8AC3E}">
        <p14:creationId xmlns:p14="http://schemas.microsoft.com/office/powerpoint/2010/main" val="1641136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1981-7DC6-4948-A85D-073911FA2D30}"/>
              </a:ext>
            </a:extLst>
          </p:cNvPr>
          <p:cNvSpPr>
            <a:spLocks noGrp="1"/>
          </p:cNvSpPr>
          <p:nvPr>
            <p:ph type="title"/>
          </p:nvPr>
        </p:nvSpPr>
        <p:spPr>
          <a:xfrm>
            <a:off x="838200" y="365125"/>
            <a:ext cx="10515600" cy="796925"/>
          </a:xfrm>
        </p:spPr>
        <p:txBody>
          <a:bodyPr/>
          <a:lstStyle/>
          <a:p>
            <a:r>
              <a:rPr lang="en-US" b="1" dirty="0"/>
              <a:t>Design equations for Mealy models</a:t>
            </a:r>
            <a:endParaRPr lang="en-IN" dirty="0"/>
          </a:p>
        </p:txBody>
      </p:sp>
      <p:pic>
        <p:nvPicPr>
          <p:cNvPr id="4" name="Content Placeholder 3">
            <a:extLst>
              <a:ext uri="{FF2B5EF4-FFF2-40B4-BE49-F238E27FC236}">
                <a16:creationId xmlns:a16="http://schemas.microsoft.com/office/drawing/2014/main" id="{58F41494-655D-42F6-B260-1C0177C0DFF2}"/>
              </a:ext>
            </a:extLst>
          </p:cNvPr>
          <p:cNvPicPr>
            <a:picLocks noGrp="1" noChangeAspect="1"/>
          </p:cNvPicPr>
          <p:nvPr>
            <p:ph idx="1"/>
          </p:nvPr>
        </p:nvPicPr>
        <p:blipFill>
          <a:blip r:embed="rId2"/>
          <a:stretch>
            <a:fillRect/>
          </a:stretch>
        </p:blipFill>
        <p:spPr>
          <a:xfrm>
            <a:off x="1209674" y="1524000"/>
            <a:ext cx="9401175" cy="4552950"/>
          </a:xfrm>
          <a:prstGeom prst="rect">
            <a:avLst/>
          </a:prstGeom>
        </p:spPr>
      </p:pic>
    </p:spTree>
    <p:extLst>
      <p:ext uri="{BB962C8B-B14F-4D97-AF65-F5344CB8AC3E}">
        <p14:creationId xmlns:p14="http://schemas.microsoft.com/office/powerpoint/2010/main" val="282833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C797-6CBB-41E7-83BF-D98099D2365A}"/>
              </a:ext>
            </a:extLst>
          </p:cNvPr>
          <p:cNvSpPr>
            <a:spLocks noGrp="1"/>
          </p:cNvSpPr>
          <p:nvPr>
            <p:ph type="title"/>
          </p:nvPr>
        </p:nvSpPr>
        <p:spPr>
          <a:xfrm>
            <a:off x="838200" y="365126"/>
            <a:ext cx="10515600" cy="1016000"/>
          </a:xfrm>
        </p:spPr>
        <p:txBody>
          <a:bodyPr>
            <a:normAutofit/>
          </a:bodyPr>
          <a:lstStyle/>
          <a:p>
            <a:r>
              <a:rPr lang="en-IN" b="1" dirty="0"/>
              <a:t>Circuit diagram following Mealy model</a:t>
            </a:r>
            <a:endParaRPr lang="en-IN" dirty="0"/>
          </a:p>
        </p:txBody>
      </p:sp>
      <p:pic>
        <p:nvPicPr>
          <p:cNvPr id="4" name="Content Placeholder 3">
            <a:extLst>
              <a:ext uri="{FF2B5EF4-FFF2-40B4-BE49-F238E27FC236}">
                <a16:creationId xmlns:a16="http://schemas.microsoft.com/office/drawing/2014/main" id="{197C326F-F704-4DD1-A663-49BE0114C2EF}"/>
              </a:ext>
            </a:extLst>
          </p:cNvPr>
          <p:cNvPicPr>
            <a:picLocks noGrp="1" noChangeAspect="1"/>
          </p:cNvPicPr>
          <p:nvPr>
            <p:ph idx="1"/>
          </p:nvPr>
        </p:nvPicPr>
        <p:blipFill>
          <a:blip r:embed="rId2"/>
          <a:stretch>
            <a:fillRect/>
          </a:stretch>
        </p:blipFill>
        <p:spPr>
          <a:xfrm>
            <a:off x="1895476" y="1457326"/>
            <a:ext cx="7267574" cy="4429124"/>
          </a:xfrm>
          <a:prstGeom prst="rect">
            <a:avLst/>
          </a:prstGeom>
        </p:spPr>
      </p:pic>
    </p:spTree>
    <p:extLst>
      <p:ext uri="{BB962C8B-B14F-4D97-AF65-F5344CB8AC3E}">
        <p14:creationId xmlns:p14="http://schemas.microsoft.com/office/powerpoint/2010/main" val="3397476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D119-B8ED-420F-8F39-46C72E60FD38}"/>
              </a:ext>
            </a:extLst>
          </p:cNvPr>
          <p:cNvSpPr>
            <a:spLocks noGrp="1"/>
          </p:cNvSpPr>
          <p:nvPr>
            <p:ph type="title"/>
          </p:nvPr>
        </p:nvSpPr>
        <p:spPr/>
        <p:txBody>
          <a:bodyPr/>
          <a:lstStyle/>
          <a:p>
            <a:r>
              <a:rPr lang="en-US" b="1" dirty="0"/>
              <a:t>ROM based implementation of sequence detector: Moore model</a:t>
            </a:r>
            <a:endParaRPr lang="en-IN" dirty="0"/>
          </a:p>
        </p:txBody>
      </p:sp>
      <p:pic>
        <p:nvPicPr>
          <p:cNvPr id="4" name="Content Placeholder 3">
            <a:extLst>
              <a:ext uri="{FF2B5EF4-FFF2-40B4-BE49-F238E27FC236}">
                <a16:creationId xmlns:a16="http://schemas.microsoft.com/office/drawing/2014/main" id="{3A25F7F0-A4E1-4AE5-BDE2-571E6F504FD9}"/>
              </a:ext>
            </a:extLst>
          </p:cNvPr>
          <p:cNvPicPr>
            <a:picLocks noGrp="1" noChangeAspect="1"/>
          </p:cNvPicPr>
          <p:nvPr>
            <p:ph idx="1"/>
          </p:nvPr>
        </p:nvPicPr>
        <p:blipFill>
          <a:blip r:embed="rId2"/>
          <a:stretch>
            <a:fillRect/>
          </a:stretch>
        </p:blipFill>
        <p:spPr>
          <a:xfrm>
            <a:off x="2114550" y="1866900"/>
            <a:ext cx="7772400" cy="4112361"/>
          </a:xfrm>
          <a:prstGeom prst="rect">
            <a:avLst/>
          </a:prstGeom>
        </p:spPr>
      </p:pic>
    </p:spTree>
    <p:extLst>
      <p:ext uri="{BB962C8B-B14F-4D97-AF65-F5344CB8AC3E}">
        <p14:creationId xmlns:p14="http://schemas.microsoft.com/office/powerpoint/2010/main" val="305825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232B-848F-4216-8AEA-049B96E1AA8B}"/>
              </a:ext>
            </a:extLst>
          </p:cNvPr>
          <p:cNvSpPr>
            <a:spLocks noGrp="1"/>
          </p:cNvSpPr>
          <p:nvPr>
            <p:ph type="title"/>
          </p:nvPr>
        </p:nvSpPr>
        <p:spPr/>
        <p:txBody>
          <a:bodyPr/>
          <a:lstStyle/>
          <a:p>
            <a:r>
              <a:rPr lang="en-US" b="1" dirty="0"/>
              <a:t>ROM based implementation of sequence detector: Mealy model</a:t>
            </a:r>
            <a:endParaRPr lang="en-IN" dirty="0"/>
          </a:p>
        </p:txBody>
      </p:sp>
      <p:sp>
        <p:nvSpPr>
          <p:cNvPr id="3" name="Content Placeholder 2">
            <a:extLst>
              <a:ext uri="{FF2B5EF4-FFF2-40B4-BE49-F238E27FC236}">
                <a16:creationId xmlns:a16="http://schemas.microsoft.com/office/drawing/2014/main" id="{818A8AC5-749C-4B19-983E-B7C036BCBD1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99C65E7-D354-4FAE-A803-D0A7E03751AF}"/>
              </a:ext>
            </a:extLst>
          </p:cNvPr>
          <p:cNvPicPr>
            <a:picLocks noChangeAspect="1"/>
          </p:cNvPicPr>
          <p:nvPr/>
        </p:nvPicPr>
        <p:blipFill>
          <a:blip r:embed="rId2"/>
          <a:stretch>
            <a:fillRect/>
          </a:stretch>
        </p:blipFill>
        <p:spPr>
          <a:xfrm>
            <a:off x="1504950" y="1617233"/>
            <a:ext cx="8858250" cy="4559730"/>
          </a:xfrm>
          <a:prstGeom prst="rect">
            <a:avLst/>
          </a:prstGeom>
        </p:spPr>
      </p:pic>
    </p:spTree>
    <p:extLst>
      <p:ext uri="{BB962C8B-B14F-4D97-AF65-F5344CB8AC3E}">
        <p14:creationId xmlns:p14="http://schemas.microsoft.com/office/powerpoint/2010/main" val="1861185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F0FF-AAE4-4128-8DE1-519410450F52}"/>
              </a:ext>
            </a:extLst>
          </p:cNvPr>
          <p:cNvSpPr>
            <a:spLocks noGrp="1"/>
          </p:cNvSpPr>
          <p:nvPr>
            <p:ph type="title"/>
          </p:nvPr>
        </p:nvSpPr>
        <p:spPr>
          <a:xfrm>
            <a:off x="838200" y="365126"/>
            <a:ext cx="10515600" cy="615950"/>
          </a:xfrm>
        </p:spPr>
        <p:txBody>
          <a:bodyPr>
            <a:normAutofit fontScale="90000"/>
          </a:bodyPr>
          <a:lstStyle/>
          <a:p>
            <a:r>
              <a:rPr lang="en-IN" dirty="0"/>
              <a:t>ALGORITHMIC STATE MACHINE</a:t>
            </a:r>
          </a:p>
        </p:txBody>
      </p:sp>
      <p:sp>
        <p:nvSpPr>
          <p:cNvPr id="3" name="Content Placeholder 2">
            <a:extLst>
              <a:ext uri="{FF2B5EF4-FFF2-40B4-BE49-F238E27FC236}">
                <a16:creationId xmlns:a16="http://schemas.microsoft.com/office/drawing/2014/main" id="{A9961FB5-B382-4897-B2B0-0F88F080C785}"/>
              </a:ext>
            </a:extLst>
          </p:cNvPr>
          <p:cNvSpPr>
            <a:spLocks noGrp="1"/>
          </p:cNvSpPr>
          <p:nvPr>
            <p:ph idx="1"/>
          </p:nvPr>
        </p:nvSpPr>
        <p:spPr>
          <a:xfrm>
            <a:off x="476250" y="1295400"/>
            <a:ext cx="10877550" cy="4881563"/>
          </a:xfrm>
        </p:spPr>
        <p:txBody>
          <a:bodyPr>
            <a:noAutofit/>
          </a:bodyPr>
          <a:lstStyle/>
          <a:p>
            <a:pPr algn="just"/>
            <a:r>
              <a:rPr lang="en-US" dirty="0"/>
              <a:t>Algorithmic State Machine (ASM) is a flow chart like representation (ASM Chart) of the algorithm </a:t>
            </a:r>
            <a:r>
              <a:rPr lang="en-IN" dirty="0"/>
              <a:t>a state machine performs.</a:t>
            </a:r>
          </a:p>
          <a:p>
            <a:pPr algn="just"/>
            <a:r>
              <a:rPr lang="en-US" dirty="0"/>
              <a:t>For relatively more complex problem where number of inputs and states are higher the state diagram space becomes so crowded that it is difficult to read. </a:t>
            </a:r>
          </a:p>
          <a:p>
            <a:pPr algn="just"/>
            <a:r>
              <a:rPr lang="en-US" dirty="0"/>
              <a:t>The other advantage of ASM chart is that, it handles implementation issues with greater ease offering better timing infom1ation. </a:t>
            </a:r>
          </a:p>
          <a:p>
            <a:pPr algn="just"/>
            <a:r>
              <a:rPr lang="en-US" dirty="0"/>
              <a:t>In ASM chart, square boxes represents a state. </a:t>
            </a:r>
          </a:p>
          <a:p>
            <a:pPr algn="just"/>
            <a:r>
              <a:rPr lang="en-US" dirty="0"/>
              <a:t>If a state generates an unconditional output (Moore model) it can be specified within the square box. </a:t>
            </a:r>
          </a:p>
        </p:txBody>
      </p:sp>
    </p:spTree>
    <p:extLst>
      <p:ext uri="{BB962C8B-B14F-4D97-AF65-F5344CB8AC3E}">
        <p14:creationId xmlns:p14="http://schemas.microsoft.com/office/powerpoint/2010/main" val="4911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D3DEC-6C50-4936-AE1E-0E7DA6B0B92F}"/>
              </a:ext>
            </a:extLst>
          </p:cNvPr>
          <p:cNvSpPr>
            <a:spLocks noGrp="1"/>
          </p:cNvSpPr>
          <p:nvPr>
            <p:ph idx="1"/>
          </p:nvPr>
        </p:nvSpPr>
        <p:spPr>
          <a:xfrm>
            <a:off x="838200" y="1013791"/>
            <a:ext cx="10515600" cy="5466522"/>
          </a:xfrm>
        </p:spPr>
        <p:txBody>
          <a:bodyPr>
            <a:noAutofit/>
          </a:bodyPr>
          <a:lstStyle/>
          <a:p>
            <a:pPr algn="just"/>
            <a:r>
              <a:rPr lang="en-US" sz="2400" b="0" i="0" u="none" strike="noStrike" baseline="0">
                <a:latin typeface="Times New Roman" panose="02020603050405020304" pitchFamily="18" charset="0"/>
              </a:rPr>
              <a:t>Design problem normally starts with a word description of input output relation and ends with a circuit</a:t>
            </a:r>
          </a:p>
          <a:p>
            <a:pPr marL="0" indent="0" algn="just">
              <a:buNone/>
            </a:pPr>
            <a:r>
              <a:rPr lang="en-US" sz="2400" b="0" i="0" u="none" strike="noStrike" baseline="0">
                <a:latin typeface="Times New Roman" panose="02020603050405020304" pitchFamily="18" charset="0"/>
              </a:rPr>
              <a:t>diagram having sequential and combinatorial logic elements.</a:t>
            </a:r>
          </a:p>
          <a:p>
            <a:pPr algn="just"/>
            <a:r>
              <a:rPr lang="en-US" sz="2400" b="0" i="0" u="none" strike="noStrike" baseline="0">
                <a:latin typeface="Times New Roman" panose="02020603050405020304" pitchFamily="18" charset="0"/>
              </a:rPr>
              <a:t> The word description is first converted to a state transition diagram or Algorithmic State Machine (ASM) chart followed by preparation of state synthesis table.</a:t>
            </a:r>
          </a:p>
          <a:p>
            <a:pPr algn="just"/>
            <a:r>
              <a:rPr lang="en-US" sz="2400" b="0" i="0" u="none" strike="noStrike" baseline="0">
                <a:latin typeface="Times New Roman" panose="02020603050405020304" pitchFamily="18" charset="0"/>
              </a:rPr>
              <a:t> For flip-flop based implementation, excitation tables are used to generate design equations through Karnaugh Map. </a:t>
            </a:r>
          </a:p>
          <a:p>
            <a:pPr algn="just"/>
            <a:r>
              <a:rPr lang="en-US" sz="2400" b="0" i="0" u="none" strike="noStrike" baseline="0">
                <a:latin typeface="Times New Roman" panose="02020603050405020304" pitchFamily="18" charset="0"/>
              </a:rPr>
              <a:t>The final circuit diagram is developed from these design equations. </a:t>
            </a:r>
          </a:p>
          <a:p>
            <a:pPr algn="just"/>
            <a:r>
              <a:rPr lang="en-US" sz="2400" b="0" i="0" u="none" strike="noStrike" baseline="0">
                <a:latin typeface="Times New Roman" panose="02020603050405020304" pitchFamily="18" charset="0"/>
              </a:rPr>
              <a:t>In Read Only Memory (ROM) based implementation, excitation tables are not required however; flip-flops are used as delay elements. </a:t>
            </a:r>
          </a:p>
        </p:txBody>
      </p:sp>
    </p:spTree>
    <p:extLst>
      <p:ext uri="{BB962C8B-B14F-4D97-AF65-F5344CB8AC3E}">
        <p14:creationId xmlns:p14="http://schemas.microsoft.com/office/powerpoint/2010/main" val="2821890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8626E-DD44-40D8-8BE9-695BD111C817}"/>
              </a:ext>
            </a:extLst>
          </p:cNvPr>
          <p:cNvSpPr>
            <a:spLocks noGrp="1"/>
          </p:cNvSpPr>
          <p:nvPr>
            <p:ph idx="1"/>
          </p:nvPr>
        </p:nvSpPr>
        <p:spPr>
          <a:xfrm>
            <a:off x="838200" y="409575"/>
            <a:ext cx="10515600" cy="5767388"/>
          </a:xfrm>
        </p:spPr>
        <p:txBody>
          <a:bodyPr>
            <a:normAutofit/>
          </a:bodyPr>
          <a:lstStyle/>
          <a:p>
            <a:pPr algn="just"/>
            <a:r>
              <a:rPr lang="en-US" dirty="0"/>
              <a:t>A diamond shaped box represents decision to be taken and normally the variable or the condition that is tested is placed inside it with a question mark.</a:t>
            </a:r>
          </a:p>
          <a:p>
            <a:pPr algn="just"/>
            <a:r>
              <a:rPr lang="en-US" dirty="0"/>
              <a:t> There are two exit paths of this decision box since the decision is binary in nature.</a:t>
            </a:r>
            <a:endParaRPr lang="en-IN" dirty="0"/>
          </a:p>
          <a:p>
            <a:pPr algn="just"/>
            <a:r>
              <a:rPr lang="en-US" dirty="0"/>
              <a:t>For Mealy model, oval shaped boxes are used to describe the output that depends on present state as well as the present input. </a:t>
            </a:r>
          </a:p>
          <a:p>
            <a:pPr algn="just"/>
            <a:r>
              <a:rPr lang="en-US" dirty="0"/>
              <a:t>Circles are used to denote start, stop of the algorithm and also the connector point of an ASM chart when it becomes too large and needs to be drawn at more than one place.</a:t>
            </a:r>
          </a:p>
          <a:p>
            <a:pPr algn="just"/>
            <a:r>
              <a:rPr lang="en-US" dirty="0"/>
              <a:t> Entry and exit of each ASM block is shown by arrow headed connecting link.</a:t>
            </a:r>
            <a:endParaRPr lang="en-IN" dirty="0"/>
          </a:p>
        </p:txBody>
      </p:sp>
    </p:spTree>
    <p:extLst>
      <p:ext uri="{BB962C8B-B14F-4D97-AF65-F5344CB8AC3E}">
        <p14:creationId xmlns:p14="http://schemas.microsoft.com/office/powerpoint/2010/main" val="33461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0BF0-C40F-4957-9B8F-91170AAA15CD}"/>
              </a:ext>
            </a:extLst>
          </p:cNvPr>
          <p:cNvSpPr>
            <a:spLocks noGrp="1"/>
          </p:cNvSpPr>
          <p:nvPr>
            <p:ph type="title"/>
          </p:nvPr>
        </p:nvSpPr>
        <p:spPr/>
        <p:txBody>
          <a:bodyPr>
            <a:normAutofit/>
          </a:bodyPr>
          <a:lstStyle/>
          <a:p>
            <a:endParaRPr lang="en-IN" dirty="0"/>
          </a:p>
        </p:txBody>
      </p:sp>
      <p:pic>
        <p:nvPicPr>
          <p:cNvPr id="4" name="Picture 3">
            <a:extLst>
              <a:ext uri="{FF2B5EF4-FFF2-40B4-BE49-F238E27FC236}">
                <a16:creationId xmlns:a16="http://schemas.microsoft.com/office/drawing/2014/main" id="{A9205820-5C78-4DCC-A05F-4699160769E8}"/>
              </a:ext>
            </a:extLst>
          </p:cNvPr>
          <p:cNvPicPr>
            <a:picLocks noChangeAspect="1"/>
          </p:cNvPicPr>
          <p:nvPr/>
        </p:nvPicPr>
        <p:blipFill>
          <a:blip r:embed="rId2"/>
          <a:stretch>
            <a:fillRect/>
          </a:stretch>
        </p:blipFill>
        <p:spPr>
          <a:xfrm>
            <a:off x="4362450" y="561975"/>
            <a:ext cx="7210425" cy="5930900"/>
          </a:xfrm>
          <a:prstGeom prst="rect">
            <a:avLst/>
          </a:prstGeom>
        </p:spPr>
      </p:pic>
      <p:pic>
        <p:nvPicPr>
          <p:cNvPr id="5" name="Content Placeholder 5">
            <a:extLst>
              <a:ext uri="{FF2B5EF4-FFF2-40B4-BE49-F238E27FC236}">
                <a16:creationId xmlns:a16="http://schemas.microsoft.com/office/drawing/2014/main" id="{FCC7900F-9B17-4CCA-A1CC-CF351922A520}"/>
              </a:ext>
            </a:extLst>
          </p:cNvPr>
          <p:cNvPicPr>
            <a:picLocks noGrp="1" noChangeAspect="1"/>
          </p:cNvPicPr>
          <p:nvPr>
            <p:ph idx="1"/>
          </p:nvPr>
        </p:nvPicPr>
        <p:blipFill>
          <a:blip r:embed="rId3"/>
          <a:stretch>
            <a:fillRect/>
          </a:stretch>
        </p:blipFill>
        <p:spPr>
          <a:xfrm>
            <a:off x="838200" y="914401"/>
            <a:ext cx="3524250" cy="5260172"/>
          </a:xfrm>
          <a:prstGeom prst="rect">
            <a:avLst/>
          </a:prstGeom>
        </p:spPr>
      </p:pic>
    </p:spTree>
    <p:extLst>
      <p:ext uri="{BB962C8B-B14F-4D97-AF65-F5344CB8AC3E}">
        <p14:creationId xmlns:p14="http://schemas.microsoft.com/office/powerpoint/2010/main" val="4051188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888D-1374-4AC7-97D4-7F968A0DB91E}"/>
              </a:ext>
            </a:extLst>
          </p:cNvPr>
          <p:cNvSpPr>
            <a:spLocks noGrp="1"/>
          </p:cNvSpPr>
          <p:nvPr>
            <p:ph type="title"/>
          </p:nvPr>
        </p:nvSpPr>
        <p:spPr>
          <a:xfrm>
            <a:off x="838200" y="514350"/>
            <a:ext cx="10515600" cy="485776"/>
          </a:xfrm>
        </p:spPr>
        <p:txBody>
          <a:bodyPr>
            <a:normAutofit fontScale="90000"/>
          </a:bodyPr>
          <a:lstStyle/>
          <a:p>
            <a:r>
              <a:rPr lang="en-IN" sz="4000" b="1" dirty="0"/>
              <a:t>Vending Machine Problem</a:t>
            </a:r>
            <a:br>
              <a:rPr lang="en-IN" dirty="0"/>
            </a:br>
            <a:endParaRPr lang="en-IN" dirty="0"/>
          </a:p>
        </p:txBody>
      </p:sp>
      <p:sp>
        <p:nvSpPr>
          <p:cNvPr id="3" name="Content Placeholder 2">
            <a:extLst>
              <a:ext uri="{FF2B5EF4-FFF2-40B4-BE49-F238E27FC236}">
                <a16:creationId xmlns:a16="http://schemas.microsoft.com/office/drawing/2014/main" id="{7618AAD2-E28D-47A5-8FC8-4D9F14CC04D1}"/>
              </a:ext>
            </a:extLst>
          </p:cNvPr>
          <p:cNvSpPr>
            <a:spLocks noGrp="1"/>
          </p:cNvSpPr>
          <p:nvPr>
            <p:ph idx="1"/>
          </p:nvPr>
        </p:nvSpPr>
        <p:spPr>
          <a:xfrm>
            <a:off x="838199" y="1162049"/>
            <a:ext cx="10696575" cy="5014913"/>
          </a:xfrm>
        </p:spPr>
        <p:txBody>
          <a:bodyPr/>
          <a:lstStyle/>
          <a:p>
            <a:pPr algn="just"/>
            <a:r>
              <a:rPr lang="en-US" dirty="0"/>
              <a:t>The task is to design a synchronous logic control unit of a vending machine. </a:t>
            </a:r>
          </a:p>
          <a:p>
            <a:pPr algn="just"/>
            <a:r>
              <a:rPr lang="en-US" dirty="0"/>
              <a:t>The machine can take only two types of coins of denomination 1 and 2 in any order.</a:t>
            </a:r>
          </a:p>
          <a:p>
            <a:pPr algn="just"/>
            <a:r>
              <a:rPr lang="en-US" dirty="0"/>
              <a:t> It delivers only one product that is priced Rs. 3. </a:t>
            </a:r>
          </a:p>
          <a:p>
            <a:pPr algn="just"/>
            <a:r>
              <a:rPr lang="en-US" dirty="0"/>
              <a:t>On receiving Rs. 3 the product is delivered by asserting an output </a:t>
            </a:r>
            <a:r>
              <a:rPr lang="en-US" i="1" dirty="0"/>
              <a:t>D </a:t>
            </a:r>
            <a:r>
              <a:rPr lang="en-US" dirty="0"/>
              <a:t>= I</a:t>
            </a:r>
          </a:p>
          <a:p>
            <a:pPr marL="0" indent="0" algn="just">
              <a:buNone/>
            </a:pPr>
            <a:r>
              <a:rPr lang="en-US" dirty="0"/>
              <a:t>   which otherwise remains 0. </a:t>
            </a:r>
          </a:p>
          <a:p>
            <a:pPr algn="just"/>
            <a:r>
              <a:rPr lang="en-US" dirty="0"/>
              <a:t>If it gets Rs. 4 then product is delivered by asserting </a:t>
            </a:r>
            <a:r>
              <a:rPr lang="en-US" i="1" dirty="0"/>
              <a:t>X </a:t>
            </a:r>
            <a:r>
              <a:rPr lang="en-US" dirty="0"/>
              <a:t>and also a coin return mechanism is activated by output </a:t>
            </a:r>
            <a:r>
              <a:rPr lang="en-US" i="1" dirty="0"/>
              <a:t>Y </a:t>
            </a:r>
            <a:r>
              <a:rPr lang="en-US" dirty="0"/>
              <a:t>= 1 to return a Re. 1 coin.</a:t>
            </a:r>
            <a:endParaRPr lang="en-IN" dirty="0"/>
          </a:p>
        </p:txBody>
      </p:sp>
    </p:spTree>
    <p:extLst>
      <p:ext uri="{BB962C8B-B14F-4D97-AF65-F5344CB8AC3E}">
        <p14:creationId xmlns:p14="http://schemas.microsoft.com/office/powerpoint/2010/main" val="2269738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68ED6-6E09-4958-88C2-B41FB3FD5A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31967B-5C02-44DF-997C-4EC12068A09E}"/>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CD280AAF-487E-492B-AB8C-662EDBBBE243}"/>
              </a:ext>
            </a:extLst>
          </p:cNvPr>
          <p:cNvPicPr>
            <a:picLocks noChangeAspect="1"/>
          </p:cNvPicPr>
          <p:nvPr/>
        </p:nvPicPr>
        <p:blipFill>
          <a:blip r:embed="rId2"/>
          <a:stretch>
            <a:fillRect/>
          </a:stretch>
        </p:blipFill>
        <p:spPr>
          <a:xfrm>
            <a:off x="1916181" y="532570"/>
            <a:ext cx="6096000" cy="1634300"/>
          </a:xfrm>
          <a:prstGeom prst="rect">
            <a:avLst/>
          </a:prstGeom>
        </p:spPr>
      </p:pic>
      <p:pic>
        <p:nvPicPr>
          <p:cNvPr id="5" name="Content Placeholder 4">
            <a:extLst>
              <a:ext uri="{FF2B5EF4-FFF2-40B4-BE49-F238E27FC236}">
                <a16:creationId xmlns:a16="http://schemas.microsoft.com/office/drawing/2014/main" id="{3F9C8DF6-A4D2-48AB-A718-394583BDA53A}"/>
              </a:ext>
            </a:extLst>
          </p:cNvPr>
          <p:cNvPicPr>
            <a:picLocks noChangeAspect="1"/>
          </p:cNvPicPr>
          <p:nvPr/>
        </p:nvPicPr>
        <p:blipFill>
          <a:blip r:embed="rId3"/>
          <a:stretch>
            <a:fillRect/>
          </a:stretch>
        </p:blipFill>
        <p:spPr>
          <a:xfrm>
            <a:off x="2110409" y="2289728"/>
            <a:ext cx="6095999" cy="3423132"/>
          </a:xfrm>
          <a:prstGeom prst="rect">
            <a:avLst/>
          </a:prstGeom>
        </p:spPr>
      </p:pic>
    </p:spTree>
    <p:extLst>
      <p:ext uri="{BB962C8B-B14F-4D97-AF65-F5344CB8AC3E}">
        <p14:creationId xmlns:p14="http://schemas.microsoft.com/office/powerpoint/2010/main" val="1772832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C8A9-1061-4E05-99BC-E834BE893AD0}"/>
              </a:ext>
            </a:extLst>
          </p:cNvPr>
          <p:cNvSpPr>
            <a:spLocks noGrp="1"/>
          </p:cNvSpPr>
          <p:nvPr>
            <p:ph type="title"/>
          </p:nvPr>
        </p:nvSpPr>
        <p:spPr/>
        <p:txBody>
          <a:bodyPr/>
          <a:lstStyle/>
          <a:p>
            <a:endParaRPr lang="en-IN" dirty="0"/>
          </a:p>
        </p:txBody>
      </p:sp>
      <p:sp>
        <p:nvSpPr>
          <p:cNvPr id="4" name="Content Placeholder 3">
            <a:extLst>
              <a:ext uri="{FF2B5EF4-FFF2-40B4-BE49-F238E27FC236}">
                <a16:creationId xmlns:a16="http://schemas.microsoft.com/office/drawing/2014/main" id="{BAF3569F-5A29-4889-9F3D-0709FEDE4D3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26992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517D-8ACB-47F6-8253-CB4707CF5765}"/>
              </a:ext>
            </a:extLst>
          </p:cNvPr>
          <p:cNvSpPr>
            <a:spLocks noGrp="1"/>
          </p:cNvSpPr>
          <p:nvPr>
            <p:ph type="title"/>
          </p:nvPr>
        </p:nvSpPr>
        <p:spPr>
          <a:xfrm>
            <a:off x="342900" y="365125"/>
            <a:ext cx="2590800" cy="739775"/>
          </a:xfrm>
        </p:spPr>
        <p:txBody>
          <a:bodyPr>
            <a:normAutofit/>
          </a:bodyPr>
          <a:lstStyle/>
          <a:p>
            <a:r>
              <a:rPr lang="en-IN" sz="3600" b="1" dirty="0"/>
              <a:t>ASM Chart</a:t>
            </a:r>
            <a:endParaRPr lang="en-IN" sz="3600" dirty="0"/>
          </a:p>
        </p:txBody>
      </p:sp>
      <p:pic>
        <p:nvPicPr>
          <p:cNvPr id="4" name="Content Placeholder 3">
            <a:extLst>
              <a:ext uri="{FF2B5EF4-FFF2-40B4-BE49-F238E27FC236}">
                <a16:creationId xmlns:a16="http://schemas.microsoft.com/office/drawing/2014/main" id="{A8B816BC-0687-4462-8BAD-38D36C76CFE8}"/>
              </a:ext>
            </a:extLst>
          </p:cNvPr>
          <p:cNvPicPr>
            <a:picLocks noGrp="1" noChangeAspect="1"/>
          </p:cNvPicPr>
          <p:nvPr>
            <p:ph idx="1"/>
          </p:nvPr>
        </p:nvPicPr>
        <p:blipFill>
          <a:blip r:embed="rId2"/>
          <a:stretch>
            <a:fillRect/>
          </a:stretch>
        </p:blipFill>
        <p:spPr>
          <a:xfrm>
            <a:off x="2505075" y="85726"/>
            <a:ext cx="8963026" cy="6772274"/>
          </a:xfrm>
          <a:prstGeom prst="rect">
            <a:avLst/>
          </a:prstGeom>
        </p:spPr>
      </p:pic>
    </p:spTree>
    <p:extLst>
      <p:ext uri="{BB962C8B-B14F-4D97-AF65-F5344CB8AC3E}">
        <p14:creationId xmlns:p14="http://schemas.microsoft.com/office/powerpoint/2010/main" val="1960913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834C-9055-4C90-8772-2590703D35D4}"/>
              </a:ext>
            </a:extLst>
          </p:cNvPr>
          <p:cNvSpPr>
            <a:spLocks noGrp="1"/>
          </p:cNvSpPr>
          <p:nvPr>
            <p:ph type="title"/>
          </p:nvPr>
        </p:nvSpPr>
        <p:spPr>
          <a:xfrm>
            <a:off x="838200" y="365126"/>
            <a:ext cx="10515600" cy="844550"/>
          </a:xfrm>
        </p:spPr>
        <p:txBody>
          <a:bodyPr/>
          <a:lstStyle/>
          <a:p>
            <a:r>
              <a:rPr lang="en-US" b="1" dirty="0"/>
              <a:t>State Assignment and State Synthesis Table</a:t>
            </a:r>
            <a:endParaRPr lang="en-IN" dirty="0"/>
          </a:p>
        </p:txBody>
      </p:sp>
      <p:pic>
        <p:nvPicPr>
          <p:cNvPr id="4" name="Content Placeholder 3">
            <a:extLst>
              <a:ext uri="{FF2B5EF4-FFF2-40B4-BE49-F238E27FC236}">
                <a16:creationId xmlns:a16="http://schemas.microsoft.com/office/drawing/2014/main" id="{E41C2E4B-A0E4-4542-A941-FC02F7C52585}"/>
              </a:ext>
            </a:extLst>
          </p:cNvPr>
          <p:cNvPicPr>
            <a:picLocks noGrp="1" noChangeAspect="1"/>
          </p:cNvPicPr>
          <p:nvPr>
            <p:ph idx="1"/>
          </p:nvPr>
        </p:nvPicPr>
        <p:blipFill>
          <a:blip r:embed="rId2"/>
          <a:stretch>
            <a:fillRect/>
          </a:stretch>
        </p:blipFill>
        <p:spPr>
          <a:xfrm>
            <a:off x="1266825" y="1333500"/>
            <a:ext cx="9267825" cy="4895849"/>
          </a:xfrm>
          <a:prstGeom prst="rect">
            <a:avLst/>
          </a:prstGeom>
        </p:spPr>
      </p:pic>
    </p:spTree>
    <p:extLst>
      <p:ext uri="{BB962C8B-B14F-4D97-AF65-F5344CB8AC3E}">
        <p14:creationId xmlns:p14="http://schemas.microsoft.com/office/powerpoint/2010/main" val="279558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927E-CADF-4B97-B8AA-A56E4FB18D86}"/>
              </a:ext>
            </a:extLst>
          </p:cNvPr>
          <p:cNvSpPr>
            <a:spLocks noGrp="1"/>
          </p:cNvSpPr>
          <p:nvPr>
            <p:ph type="title"/>
          </p:nvPr>
        </p:nvSpPr>
        <p:spPr>
          <a:xfrm>
            <a:off x="647700" y="365126"/>
            <a:ext cx="10706100" cy="920750"/>
          </a:xfrm>
        </p:spPr>
        <p:txBody>
          <a:bodyPr>
            <a:noAutofit/>
          </a:bodyPr>
          <a:lstStyle/>
          <a:p>
            <a:r>
              <a:rPr lang="en-US" sz="3600" b="1" dirty="0"/>
              <a:t>Design Equations from Karnaugh map and Circuit Diagram</a:t>
            </a:r>
            <a:endParaRPr lang="en-IN" sz="3600" dirty="0"/>
          </a:p>
        </p:txBody>
      </p:sp>
      <p:pic>
        <p:nvPicPr>
          <p:cNvPr id="4" name="Content Placeholder 3">
            <a:extLst>
              <a:ext uri="{FF2B5EF4-FFF2-40B4-BE49-F238E27FC236}">
                <a16:creationId xmlns:a16="http://schemas.microsoft.com/office/drawing/2014/main" id="{A8E86A71-BEBF-4AF5-A80E-DBE2FFF875BA}"/>
              </a:ext>
            </a:extLst>
          </p:cNvPr>
          <p:cNvPicPr>
            <a:picLocks noGrp="1" noChangeAspect="1"/>
          </p:cNvPicPr>
          <p:nvPr>
            <p:ph idx="1"/>
          </p:nvPr>
        </p:nvPicPr>
        <p:blipFill>
          <a:blip r:embed="rId2"/>
          <a:stretch>
            <a:fillRect/>
          </a:stretch>
        </p:blipFill>
        <p:spPr>
          <a:xfrm>
            <a:off x="1962150" y="1504950"/>
            <a:ext cx="8334375" cy="4591050"/>
          </a:xfrm>
          <a:prstGeom prst="rect">
            <a:avLst/>
          </a:prstGeom>
        </p:spPr>
      </p:pic>
    </p:spTree>
    <p:extLst>
      <p:ext uri="{BB962C8B-B14F-4D97-AF65-F5344CB8AC3E}">
        <p14:creationId xmlns:p14="http://schemas.microsoft.com/office/powerpoint/2010/main" val="3211030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B1821-058E-4B32-9C3E-44ED717DB2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279D2F-7FE5-4632-8F09-AF796A09B1CD}"/>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90C4FDBA-1505-47B0-A4CE-573A4E843C34}"/>
              </a:ext>
            </a:extLst>
          </p:cNvPr>
          <p:cNvPicPr>
            <a:picLocks noChangeAspect="1"/>
          </p:cNvPicPr>
          <p:nvPr/>
        </p:nvPicPr>
        <p:blipFill>
          <a:blip r:embed="rId2"/>
          <a:stretch>
            <a:fillRect/>
          </a:stretch>
        </p:blipFill>
        <p:spPr>
          <a:xfrm>
            <a:off x="1371600" y="824962"/>
            <a:ext cx="9267825" cy="5194838"/>
          </a:xfrm>
          <a:prstGeom prst="rect">
            <a:avLst/>
          </a:prstGeom>
        </p:spPr>
      </p:pic>
    </p:spTree>
    <p:extLst>
      <p:ext uri="{BB962C8B-B14F-4D97-AF65-F5344CB8AC3E}">
        <p14:creationId xmlns:p14="http://schemas.microsoft.com/office/powerpoint/2010/main" val="277423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734F-48F0-42A7-8058-BA5423C5A4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CDCC7D-6358-4E6E-99EC-2E93162FE03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B2B0FD7-03A7-4D43-B17F-EFABAB3E7299}"/>
              </a:ext>
            </a:extLst>
          </p:cNvPr>
          <p:cNvPicPr>
            <a:picLocks noChangeAspect="1"/>
          </p:cNvPicPr>
          <p:nvPr/>
        </p:nvPicPr>
        <p:blipFill>
          <a:blip r:embed="rId2"/>
          <a:stretch>
            <a:fillRect/>
          </a:stretch>
        </p:blipFill>
        <p:spPr>
          <a:xfrm>
            <a:off x="2114550" y="590550"/>
            <a:ext cx="8248650" cy="5429250"/>
          </a:xfrm>
          <a:prstGeom prst="rect">
            <a:avLst/>
          </a:prstGeom>
        </p:spPr>
      </p:pic>
    </p:spTree>
    <p:extLst>
      <p:ext uri="{BB962C8B-B14F-4D97-AF65-F5344CB8AC3E}">
        <p14:creationId xmlns:p14="http://schemas.microsoft.com/office/powerpoint/2010/main" val="426797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CAE26-6CF3-4E98-9896-70EF0C9E57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FFC436-9257-4F40-B5CB-A1C715101455}"/>
              </a:ext>
            </a:extLst>
          </p:cNvPr>
          <p:cNvSpPr>
            <a:spLocks noGrp="1"/>
          </p:cNvSpPr>
          <p:nvPr>
            <p:ph idx="1"/>
          </p:nvPr>
        </p:nvSpPr>
        <p:spPr/>
        <p:txBody>
          <a:bodyPr/>
          <a:lstStyle/>
          <a:p>
            <a:pPr marL="0" indent="0" algn="just">
              <a:buNone/>
            </a:pPr>
            <a:r>
              <a:rPr lang="en-US" sz="2400" b="0" i="0" u="none" strike="noStrike" baseline="0">
                <a:latin typeface="Times New Roman" panose="02020603050405020304" pitchFamily="18" charset="0"/>
              </a:rPr>
              <a:t>In this chapter, we show how these techniques can be used in sequential circuit design.</a:t>
            </a:r>
          </a:p>
          <a:p>
            <a:pPr algn="just"/>
            <a:r>
              <a:rPr lang="en-US" sz="2400" b="0" i="0" u="none" strike="noStrike" baseline="0">
                <a:latin typeface="Times New Roman" panose="02020603050405020304" pitchFamily="18" charset="0"/>
              </a:rPr>
              <a:t>There are two different approaches of state machine design called Moore model and Mealy model. </a:t>
            </a:r>
          </a:p>
          <a:p>
            <a:pPr algn="just"/>
            <a:r>
              <a:rPr lang="en-US" sz="2400" b="0" i="0" u="none" strike="noStrike" baseline="0">
                <a:latin typeface="Times New Roman" panose="02020603050405020304" pitchFamily="18" charset="0"/>
              </a:rPr>
              <a:t>In Moore model circuit outputs, also called primary outputs are generated solely from secondary outputs or memory values. </a:t>
            </a:r>
          </a:p>
          <a:p>
            <a:pPr algn="just"/>
            <a:r>
              <a:rPr lang="en-US" sz="2400" b="0" i="0" u="none" strike="noStrike" baseline="0">
                <a:latin typeface="Times New Roman" panose="02020603050405020304" pitchFamily="18" charset="0"/>
              </a:rPr>
              <a:t>In Mealy model circuit inputs, also known as primary inputs combine with memory elements </a:t>
            </a:r>
            <a:r>
              <a:rPr lang="en-IN" sz="2400" b="0" i="0" u="none" strike="noStrike" baseline="0">
                <a:latin typeface="Times New Roman" panose="02020603050405020304" pitchFamily="18" charset="0"/>
              </a:rPr>
              <a:t>to generate circuit output.</a:t>
            </a:r>
            <a:endParaRPr lang="en-IN" sz="2400"/>
          </a:p>
          <a:p>
            <a:endParaRPr lang="en-IN"/>
          </a:p>
        </p:txBody>
      </p:sp>
    </p:spTree>
    <p:extLst>
      <p:ext uri="{BB962C8B-B14F-4D97-AF65-F5344CB8AC3E}">
        <p14:creationId xmlns:p14="http://schemas.microsoft.com/office/powerpoint/2010/main" val="43131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4301-469E-4771-9F68-622415F18458}"/>
              </a:ext>
            </a:extLst>
          </p:cNvPr>
          <p:cNvSpPr>
            <a:spLocks noGrp="1"/>
          </p:cNvSpPr>
          <p:nvPr>
            <p:ph type="title"/>
          </p:nvPr>
        </p:nvSpPr>
        <p:spPr>
          <a:xfrm>
            <a:off x="838200" y="365126"/>
            <a:ext cx="10515600" cy="825500"/>
          </a:xfrm>
        </p:spPr>
        <p:txBody>
          <a:bodyPr>
            <a:normAutofit fontScale="90000"/>
          </a:bodyPr>
          <a:lstStyle/>
          <a:p>
            <a:r>
              <a:rPr lang="en-IN" b="1" dirty="0"/>
              <a:t>STATE </a:t>
            </a:r>
            <a:r>
              <a:rPr lang="en-IN" b="1" dirty="0" err="1"/>
              <a:t>RED</a:t>
            </a:r>
            <a:r>
              <a:rPr lang="en-IN" sz="6000" b="1" dirty="0" err="1"/>
              <a:t>u</a:t>
            </a:r>
            <a:r>
              <a:rPr lang="en-IN" b="1" dirty="0" err="1"/>
              <a:t>CTION</a:t>
            </a:r>
            <a:r>
              <a:rPr lang="en-IN" b="1" dirty="0"/>
              <a:t> TECHNIQUE</a:t>
            </a:r>
            <a:endParaRPr lang="en-IN" dirty="0"/>
          </a:p>
        </p:txBody>
      </p:sp>
      <p:pic>
        <p:nvPicPr>
          <p:cNvPr id="4" name="Content Placeholder 3">
            <a:extLst>
              <a:ext uri="{FF2B5EF4-FFF2-40B4-BE49-F238E27FC236}">
                <a16:creationId xmlns:a16="http://schemas.microsoft.com/office/drawing/2014/main" id="{FCA38137-CFFF-4EDB-A98B-88D1E23FBDD3}"/>
              </a:ext>
            </a:extLst>
          </p:cNvPr>
          <p:cNvPicPr>
            <a:picLocks noGrp="1" noChangeAspect="1"/>
          </p:cNvPicPr>
          <p:nvPr>
            <p:ph idx="1"/>
          </p:nvPr>
        </p:nvPicPr>
        <p:blipFill>
          <a:blip r:embed="rId2"/>
          <a:stretch>
            <a:fillRect/>
          </a:stretch>
        </p:blipFill>
        <p:spPr>
          <a:xfrm>
            <a:off x="2876550" y="1514475"/>
            <a:ext cx="6924675" cy="4029075"/>
          </a:xfrm>
          <a:prstGeom prst="rect">
            <a:avLst/>
          </a:prstGeom>
        </p:spPr>
      </p:pic>
    </p:spTree>
    <p:extLst>
      <p:ext uri="{BB962C8B-B14F-4D97-AF65-F5344CB8AC3E}">
        <p14:creationId xmlns:p14="http://schemas.microsoft.com/office/powerpoint/2010/main" val="1356895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AD73-7F64-4B4A-8A65-392A884D2559}"/>
              </a:ext>
            </a:extLst>
          </p:cNvPr>
          <p:cNvSpPr>
            <a:spLocks noGrp="1"/>
          </p:cNvSpPr>
          <p:nvPr>
            <p:ph type="title"/>
          </p:nvPr>
        </p:nvSpPr>
        <p:spPr>
          <a:xfrm>
            <a:off x="838200" y="365126"/>
            <a:ext cx="10515600" cy="825500"/>
          </a:xfrm>
        </p:spPr>
        <p:txBody>
          <a:bodyPr/>
          <a:lstStyle/>
          <a:p>
            <a:r>
              <a:rPr lang="en-IN" b="1" dirty="0"/>
              <a:t>Row Elimination Method</a:t>
            </a:r>
            <a:endParaRPr lang="en-IN" dirty="0"/>
          </a:p>
        </p:txBody>
      </p:sp>
      <p:pic>
        <p:nvPicPr>
          <p:cNvPr id="4" name="Content Placeholder 3">
            <a:extLst>
              <a:ext uri="{FF2B5EF4-FFF2-40B4-BE49-F238E27FC236}">
                <a16:creationId xmlns:a16="http://schemas.microsoft.com/office/drawing/2014/main" id="{E59F46CD-1298-4BA9-B224-A073402D4641}"/>
              </a:ext>
            </a:extLst>
          </p:cNvPr>
          <p:cNvPicPr>
            <a:picLocks noGrp="1" noChangeAspect="1"/>
          </p:cNvPicPr>
          <p:nvPr>
            <p:ph idx="1"/>
          </p:nvPr>
        </p:nvPicPr>
        <p:blipFill>
          <a:blip r:embed="rId2"/>
          <a:stretch>
            <a:fillRect/>
          </a:stretch>
        </p:blipFill>
        <p:spPr>
          <a:xfrm>
            <a:off x="2114550" y="1704976"/>
            <a:ext cx="6162675" cy="3609974"/>
          </a:xfrm>
          <a:prstGeom prst="rect">
            <a:avLst/>
          </a:prstGeom>
        </p:spPr>
      </p:pic>
    </p:spTree>
    <p:extLst>
      <p:ext uri="{BB962C8B-B14F-4D97-AF65-F5344CB8AC3E}">
        <p14:creationId xmlns:p14="http://schemas.microsoft.com/office/powerpoint/2010/main" val="1466203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0AE0-7EB1-4DE0-838E-976464B870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7AFFFD-5C09-49FB-A92E-1685B5641C4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244BEB83-D77E-463B-8C08-22DA0CFF019C}"/>
              </a:ext>
            </a:extLst>
          </p:cNvPr>
          <p:cNvPicPr>
            <a:picLocks noChangeAspect="1"/>
          </p:cNvPicPr>
          <p:nvPr/>
        </p:nvPicPr>
        <p:blipFill>
          <a:blip r:embed="rId2"/>
          <a:stretch>
            <a:fillRect/>
          </a:stretch>
        </p:blipFill>
        <p:spPr>
          <a:xfrm>
            <a:off x="2657475" y="1690688"/>
            <a:ext cx="6610350" cy="3929062"/>
          </a:xfrm>
          <a:prstGeom prst="rect">
            <a:avLst/>
          </a:prstGeom>
        </p:spPr>
      </p:pic>
    </p:spTree>
    <p:extLst>
      <p:ext uri="{BB962C8B-B14F-4D97-AF65-F5344CB8AC3E}">
        <p14:creationId xmlns:p14="http://schemas.microsoft.com/office/powerpoint/2010/main" val="341518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FF7E-23F4-4561-BDA5-AA890EEB6C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922108-D94A-4056-AE78-91A53963B48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CDB16DA-59AD-4550-A520-98D192D30546}"/>
              </a:ext>
            </a:extLst>
          </p:cNvPr>
          <p:cNvPicPr>
            <a:picLocks noChangeAspect="1"/>
          </p:cNvPicPr>
          <p:nvPr/>
        </p:nvPicPr>
        <p:blipFill>
          <a:blip r:embed="rId2"/>
          <a:stretch>
            <a:fillRect/>
          </a:stretch>
        </p:blipFill>
        <p:spPr>
          <a:xfrm>
            <a:off x="2666999" y="1400175"/>
            <a:ext cx="5324475" cy="3990975"/>
          </a:xfrm>
          <a:prstGeom prst="rect">
            <a:avLst/>
          </a:prstGeom>
        </p:spPr>
      </p:pic>
    </p:spTree>
    <p:extLst>
      <p:ext uri="{BB962C8B-B14F-4D97-AF65-F5344CB8AC3E}">
        <p14:creationId xmlns:p14="http://schemas.microsoft.com/office/powerpoint/2010/main" val="2558310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FCFB-1893-4555-9FAF-7320DA986E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D9B3C7-288D-4F71-BCB4-781846FA33D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23E9D7A-74B9-4AD1-BD4C-702E03F39317}"/>
              </a:ext>
            </a:extLst>
          </p:cNvPr>
          <p:cNvPicPr>
            <a:picLocks noChangeAspect="1"/>
          </p:cNvPicPr>
          <p:nvPr/>
        </p:nvPicPr>
        <p:blipFill>
          <a:blip r:embed="rId2"/>
          <a:stretch>
            <a:fillRect/>
          </a:stretch>
        </p:blipFill>
        <p:spPr>
          <a:xfrm>
            <a:off x="3267075" y="1825625"/>
            <a:ext cx="5324475" cy="2936875"/>
          </a:xfrm>
          <a:prstGeom prst="rect">
            <a:avLst/>
          </a:prstGeom>
        </p:spPr>
      </p:pic>
    </p:spTree>
    <p:extLst>
      <p:ext uri="{BB962C8B-B14F-4D97-AF65-F5344CB8AC3E}">
        <p14:creationId xmlns:p14="http://schemas.microsoft.com/office/powerpoint/2010/main" val="3878051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4E66-03E1-4BB0-8666-AD4C7E2904E0}"/>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B7C3BAD-B9B8-4FA1-B036-CCB3E006BA23}"/>
              </a:ext>
            </a:extLst>
          </p:cNvPr>
          <p:cNvPicPr>
            <a:picLocks noGrp="1" noChangeAspect="1"/>
          </p:cNvPicPr>
          <p:nvPr>
            <p:ph idx="1"/>
          </p:nvPr>
        </p:nvPicPr>
        <p:blipFill>
          <a:blip r:embed="rId2"/>
          <a:stretch>
            <a:fillRect/>
          </a:stretch>
        </p:blipFill>
        <p:spPr>
          <a:xfrm>
            <a:off x="4371974" y="2362200"/>
            <a:ext cx="3667125" cy="2828925"/>
          </a:xfrm>
          <a:prstGeom prst="rect">
            <a:avLst/>
          </a:prstGeom>
        </p:spPr>
      </p:pic>
    </p:spTree>
    <p:extLst>
      <p:ext uri="{BB962C8B-B14F-4D97-AF65-F5344CB8AC3E}">
        <p14:creationId xmlns:p14="http://schemas.microsoft.com/office/powerpoint/2010/main" val="2836172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1999-9FCD-4140-9499-01FE7DA123D8}"/>
              </a:ext>
            </a:extLst>
          </p:cNvPr>
          <p:cNvSpPr>
            <a:spLocks noGrp="1"/>
          </p:cNvSpPr>
          <p:nvPr>
            <p:ph type="title"/>
          </p:nvPr>
        </p:nvSpPr>
        <p:spPr>
          <a:xfrm>
            <a:off x="838200" y="365125"/>
            <a:ext cx="10515600" cy="682625"/>
          </a:xfrm>
        </p:spPr>
        <p:txBody>
          <a:bodyPr>
            <a:normAutofit fontScale="90000"/>
          </a:bodyPr>
          <a:lstStyle/>
          <a:p>
            <a:r>
              <a:rPr lang="en-IN" b="1" dirty="0"/>
              <a:t>Implication Table Method</a:t>
            </a:r>
            <a:endParaRPr lang="en-IN" dirty="0"/>
          </a:p>
        </p:txBody>
      </p:sp>
      <p:sp>
        <p:nvSpPr>
          <p:cNvPr id="5" name="Content Placeholder 4">
            <a:extLst>
              <a:ext uri="{FF2B5EF4-FFF2-40B4-BE49-F238E27FC236}">
                <a16:creationId xmlns:a16="http://schemas.microsoft.com/office/drawing/2014/main" id="{B30473A9-291E-4971-A869-1023878C61A1}"/>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4222E0A5-B0D7-4EF4-9A0B-39E42E097253}"/>
              </a:ext>
            </a:extLst>
          </p:cNvPr>
          <p:cNvPicPr>
            <a:picLocks noChangeAspect="1"/>
          </p:cNvPicPr>
          <p:nvPr/>
        </p:nvPicPr>
        <p:blipFill>
          <a:blip r:embed="rId2"/>
          <a:stretch>
            <a:fillRect/>
          </a:stretch>
        </p:blipFill>
        <p:spPr>
          <a:xfrm>
            <a:off x="1685925" y="1504950"/>
            <a:ext cx="8886825" cy="4419599"/>
          </a:xfrm>
          <a:prstGeom prst="rect">
            <a:avLst/>
          </a:prstGeom>
        </p:spPr>
      </p:pic>
    </p:spTree>
    <p:extLst>
      <p:ext uri="{BB962C8B-B14F-4D97-AF65-F5344CB8AC3E}">
        <p14:creationId xmlns:p14="http://schemas.microsoft.com/office/powerpoint/2010/main" val="3058150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3D47-0B29-4578-923E-E2FE6AD2EBAB}"/>
              </a:ext>
            </a:extLst>
          </p:cNvPr>
          <p:cNvSpPr>
            <a:spLocks noGrp="1"/>
          </p:cNvSpPr>
          <p:nvPr>
            <p:ph type="title"/>
          </p:nvPr>
        </p:nvSpPr>
        <p:spPr/>
        <p:txBody>
          <a:bodyPr>
            <a:normAutofit fontScale="90000"/>
          </a:bodyPr>
          <a:lstStyle/>
          <a:p>
            <a:r>
              <a:rPr lang="en-US" dirty="0"/>
              <a:t>Reduce state transition diagram (Moore Model) </a:t>
            </a:r>
            <a:r>
              <a:rPr lang="en-US" dirty="0" err="1"/>
              <a:t>ofFig</a:t>
            </a:r>
            <a:r>
              <a:rPr lang="en-US" dirty="0"/>
              <a:t>. 11. l 7a by (</a:t>
            </a:r>
            <a:r>
              <a:rPr lang="en-US" dirty="0" err="1"/>
              <a:t>i</a:t>
            </a:r>
            <a:r>
              <a:rPr lang="en-US" dirty="0"/>
              <a:t>) row elimination method</a:t>
            </a:r>
            <a:br>
              <a:rPr lang="en-US" dirty="0"/>
            </a:br>
            <a:r>
              <a:rPr lang="en-US" dirty="0"/>
              <a:t>and (ii) implication table method</a:t>
            </a:r>
            <a:endParaRPr lang="en-IN" dirty="0"/>
          </a:p>
        </p:txBody>
      </p:sp>
      <p:pic>
        <p:nvPicPr>
          <p:cNvPr id="4" name="Content Placeholder 3">
            <a:extLst>
              <a:ext uri="{FF2B5EF4-FFF2-40B4-BE49-F238E27FC236}">
                <a16:creationId xmlns:a16="http://schemas.microsoft.com/office/drawing/2014/main" id="{1CA949CA-4060-4C41-AEDC-71743E6775CB}"/>
              </a:ext>
            </a:extLst>
          </p:cNvPr>
          <p:cNvPicPr>
            <a:picLocks noGrp="1" noChangeAspect="1"/>
          </p:cNvPicPr>
          <p:nvPr>
            <p:ph idx="1"/>
          </p:nvPr>
        </p:nvPicPr>
        <p:blipFill>
          <a:blip r:embed="rId2"/>
          <a:stretch>
            <a:fillRect/>
          </a:stretch>
        </p:blipFill>
        <p:spPr>
          <a:xfrm>
            <a:off x="1914525" y="2619375"/>
            <a:ext cx="7772400" cy="3219450"/>
          </a:xfrm>
          <a:prstGeom prst="rect">
            <a:avLst/>
          </a:prstGeom>
        </p:spPr>
      </p:pic>
    </p:spTree>
    <p:extLst>
      <p:ext uri="{BB962C8B-B14F-4D97-AF65-F5344CB8AC3E}">
        <p14:creationId xmlns:p14="http://schemas.microsoft.com/office/powerpoint/2010/main" val="2484790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C896-7511-498F-9973-79259BE9C2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B88EDE-6A1D-4129-9AFE-3C04E60C081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F8F5249-F72D-46D9-B5AA-C3F8ACA3527F}"/>
              </a:ext>
            </a:extLst>
          </p:cNvPr>
          <p:cNvPicPr>
            <a:picLocks noChangeAspect="1"/>
          </p:cNvPicPr>
          <p:nvPr/>
        </p:nvPicPr>
        <p:blipFill>
          <a:blip r:embed="rId2"/>
          <a:stretch>
            <a:fillRect/>
          </a:stretch>
        </p:blipFill>
        <p:spPr>
          <a:xfrm>
            <a:off x="2038351" y="1690688"/>
            <a:ext cx="7505700" cy="3224212"/>
          </a:xfrm>
          <a:prstGeom prst="rect">
            <a:avLst/>
          </a:prstGeom>
        </p:spPr>
      </p:pic>
    </p:spTree>
    <p:extLst>
      <p:ext uri="{BB962C8B-B14F-4D97-AF65-F5344CB8AC3E}">
        <p14:creationId xmlns:p14="http://schemas.microsoft.com/office/powerpoint/2010/main" val="361141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9C49-F1F6-4B8C-9E0D-9EAB9C51F6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89FA6C-7DC2-4169-AD19-7B06EB38DC1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EBE6FD0-EF28-4593-A7F9-A6F2C15B14AB}"/>
              </a:ext>
            </a:extLst>
          </p:cNvPr>
          <p:cNvPicPr>
            <a:picLocks noChangeAspect="1"/>
          </p:cNvPicPr>
          <p:nvPr/>
        </p:nvPicPr>
        <p:blipFill>
          <a:blip r:embed="rId2"/>
          <a:stretch>
            <a:fillRect/>
          </a:stretch>
        </p:blipFill>
        <p:spPr>
          <a:xfrm>
            <a:off x="2705101" y="1200150"/>
            <a:ext cx="6610350" cy="3810000"/>
          </a:xfrm>
          <a:prstGeom prst="rect">
            <a:avLst/>
          </a:prstGeom>
        </p:spPr>
      </p:pic>
    </p:spTree>
    <p:extLst>
      <p:ext uri="{BB962C8B-B14F-4D97-AF65-F5344CB8AC3E}">
        <p14:creationId xmlns:p14="http://schemas.microsoft.com/office/powerpoint/2010/main" val="175975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232F-0CAB-4F32-B42F-1D58330038F7}"/>
              </a:ext>
            </a:extLst>
          </p:cNvPr>
          <p:cNvSpPr>
            <a:spLocks noGrp="1"/>
          </p:cNvSpPr>
          <p:nvPr>
            <p:ph type="title"/>
          </p:nvPr>
        </p:nvSpPr>
        <p:spPr>
          <a:xfrm>
            <a:off x="838200" y="365125"/>
            <a:ext cx="10515600" cy="529397"/>
          </a:xfrm>
        </p:spPr>
        <p:txBody>
          <a:bodyPr>
            <a:normAutofit/>
          </a:bodyPr>
          <a:lstStyle/>
          <a:p>
            <a:r>
              <a:rPr lang="en-IN" sz="2400" b="0" i="0" u="none" strike="noStrike" baseline="0">
                <a:latin typeface="Arial" panose="020B0604020202020204" pitchFamily="34" charset="0"/>
              </a:rPr>
              <a:t>MODEL </a:t>
            </a:r>
            <a:r>
              <a:rPr lang="en-IN" sz="2400" b="0" i="0" u="none" strike="noStrike" baseline="0">
                <a:latin typeface="Times New Roman" panose="02020603050405020304" pitchFamily="18" charset="0"/>
              </a:rPr>
              <a:t>SELECTION</a:t>
            </a:r>
            <a:endParaRPr lang="en-IN" sz="2400"/>
          </a:p>
        </p:txBody>
      </p:sp>
      <p:sp>
        <p:nvSpPr>
          <p:cNvPr id="3" name="Content Placeholder 2">
            <a:extLst>
              <a:ext uri="{FF2B5EF4-FFF2-40B4-BE49-F238E27FC236}">
                <a16:creationId xmlns:a16="http://schemas.microsoft.com/office/drawing/2014/main" id="{D0A0E4EE-75C5-40C0-9DC5-FEC242BB62D7}"/>
              </a:ext>
            </a:extLst>
          </p:cNvPr>
          <p:cNvSpPr>
            <a:spLocks noGrp="1"/>
          </p:cNvSpPr>
          <p:nvPr>
            <p:ph idx="1"/>
          </p:nvPr>
        </p:nvSpPr>
        <p:spPr>
          <a:xfrm>
            <a:off x="927653" y="795130"/>
            <a:ext cx="10515600" cy="4934572"/>
          </a:xfrm>
        </p:spPr>
        <p:txBody>
          <a:bodyPr>
            <a:noAutofit/>
          </a:bodyPr>
          <a:lstStyle/>
          <a:p>
            <a:pPr algn="l"/>
            <a:r>
              <a:rPr lang="en-US" sz="2400" b="0" i="0" u="none" strike="noStrike" baseline="0">
                <a:latin typeface="Times New Roman" panose="02020603050405020304" pitchFamily="18" charset="0"/>
              </a:rPr>
              <a:t>There are two distinct models by which a synchronous sequential logic circuit can be designed. </a:t>
            </a:r>
          </a:p>
          <a:p>
            <a:pPr algn="l"/>
            <a:r>
              <a:rPr lang="en-US" sz="2400" b="0" i="0" u="none" strike="noStrike" baseline="0">
                <a:latin typeface="Times New Roman" panose="02020603050405020304" pitchFamily="18" charset="0"/>
              </a:rPr>
              <a:t>In </a:t>
            </a:r>
            <a:r>
              <a:rPr lang="en-US" sz="2400" b="0" i="1" u="none" strike="noStrike" baseline="0">
                <a:latin typeface="Times New Roman" panose="02020603050405020304" pitchFamily="18" charset="0"/>
              </a:rPr>
              <a:t>Moore model </a:t>
            </a:r>
            <a:r>
              <a:rPr lang="en-US" sz="2400" b="0" i="0" u="none" strike="noStrike" baseline="0">
                <a:latin typeface="Times New Roman" panose="02020603050405020304" pitchFamily="18" charset="0"/>
              </a:rPr>
              <a:t> the output depends only on present state and not on input. </a:t>
            </a:r>
          </a:p>
          <a:p>
            <a:pPr algn="l"/>
            <a:r>
              <a:rPr lang="en-US" sz="2400" b="0" i="0" u="none" strike="noStrike" baseline="0">
                <a:latin typeface="Times New Roman" panose="02020603050405020304" pitchFamily="18" charset="0"/>
              </a:rPr>
              <a:t>In </a:t>
            </a:r>
            <a:r>
              <a:rPr lang="en-US" sz="2400" b="0" i="1" u="none" strike="noStrike" baseline="0">
                <a:latin typeface="Times New Roman" panose="02020603050405020304" pitchFamily="18" charset="0"/>
              </a:rPr>
              <a:t>Mealy model </a:t>
            </a:r>
            <a:r>
              <a:rPr lang="en-US" sz="2400" b="0" i="0" u="none" strike="noStrike" baseline="0">
                <a:latin typeface="Times New Roman" panose="02020603050405020304" pitchFamily="18" charset="0"/>
              </a:rPr>
              <a:t>,the output is derived from present state as well as input. </a:t>
            </a:r>
          </a:p>
          <a:p>
            <a:pPr algn="l"/>
            <a:r>
              <a:rPr lang="en-US" sz="2400" b="0" i="0" u="none" strike="noStrike" baseline="0">
                <a:latin typeface="Times New Roman" panose="02020603050405020304" pitchFamily="18" charset="0"/>
              </a:rPr>
              <a:t>The option to include input in output generation logic gives certain advantage to Mealy model. </a:t>
            </a:r>
          </a:p>
          <a:p>
            <a:pPr algn="l"/>
            <a:r>
              <a:rPr lang="en-US" sz="2400" b="0" i="0" u="none" strike="noStrike" baseline="0">
                <a:latin typeface="Times New Roman" panose="02020603050405020304" pitchFamily="18" charset="0"/>
              </a:rPr>
              <a:t>Usually it requires less number of states and thereby less hardware to solve any problem. </a:t>
            </a:r>
          </a:p>
          <a:p>
            <a:pPr algn="l"/>
            <a:r>
              <a:rPr lang="en-IN" sz="2400" b="0" i="0" u="none" strike="noStrike" baseline="0">
                <a:latin typeface="Times New Roman" panose="02020603050405020304" pitchFamily="18" charset="0"/>
              </a:rPr>
              <a:t>If we want output </a:t>
            </a:r>
            <a:r>
              <a:rPr lang="en-US" sz="2400" b="0" i="0" u="none" strike="noStrike" baseline="0">
                <a:latin typeface="Times New Roman" panose="02020603050405020304" pitchFamily="18" charset="0"/>
              </a:rPr>
              <a:t>transitions to be synchronized while input can change any time Mealy model is not preferred.</a:t>
            </a:r>
          </a:p>
          <a:p>
            <a:pPr algn="l"/>
            <a:r>
              <a:rPr lang="en-US" sz="2400" b="0" i="0" u="none" strike="noStrike" baseline="0">
                <a:latin typeface="Times New Roman" panose="02020603050405020304" pitchFamily="18" charset="0"/>
              </a:rPr>
              <a:t>In Moore model, the output remains stable over entire clock period and changes only when there occurs a state change at clock trigger based on input available at that time.</a:t>
            </a:r>
          </a:p>
        </p:txBody>
      </p:sp>
    </p:spTree>
    <p:extLst>
      <p:ext uri="{BB962C8B-B14F-4D97-AF65-F5344CB8AC3E}">
        <p14:creationId xmlns:p14="http://schemas.microsoft.com/office/powerpoint/2010/main" val="473968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E393-B8B2-449B-90B4-C32B7A3353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C74959-0BFD-4DE7-B431-82B5A98340F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54C1E97-1A60-44BD-842E-D44B232864C7}"/>
              </a:ext>
            </a:extLst>
          </p:cNvPr>
          <p:cNvPicPr>
            <a:picLocks noChangeAspect="1"/>
          </p:cNvPicPr>
          <p:nvPr/>
        </p:nvPicPr>
        <p:blipFill>
          <a:blip r:embed="rId2"/>
          <a:stretch>
            <a:fillRect/>
          </a:stretch>
        </p:blipFill>
        <p:spPr>
          <a:xfrm>
            <a:off x="2552700" y="2276475"/>
            <a:ext cx="6572250" cy="2667000"/>
          </a:xfrm>
          <a:prstGeom prst="rect">
            <a:avLst/>
          </a:prstGeom>
        </p:spPr>
      </p:pic>
    </p:spTree>
    <p:extLst>
      <p:ext uri="{BB962C8B-B14F-4D97-AF65-F5344CB8AC3E}">
        <p14:creationId xmlns:p14="http://schemas.microsoft.com/office/powerpoint/2010/main" val="1729622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E7D1F-87F5-4C6D-98B5-F046B1FF8E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EBD8D7F-B761-4FD6-B4E0-C2B724172F92}"/>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5FEC0413-E5CB-4D14-A128-FC2A790EFD99}"/>
              </a:ext>
            </a:extLst>
          </p:cNvPr>
          <p:cNvPicPr>
            <a:picLocks noChangeAspect="1"/>
          </p:cNvPicPr>
          <p:nvPr/>
        </p:nvPicPr>
        <p:blipFill>
          <a:blip r:embed="rId2"/>
          <a:stretch>
            <a:fillRect/>
          </a:stretch>
        </p:blipFill>
        <p:spPr>
          <a:xfrm>
            <a:off x="1885950" y="800100"/>
            <a:ext cx="8001000" cy="4867275"/>
          </a:xfrm>
          <a:prstGeom prst="rect">
            <a:avLst/>
          </a:prstGeom>
        </p:spPr>
      </p:pic>
    </p:spTree>
    <p:extLst>
      <p:ext uri="{BB962C8B-B14F-4D97-AF65-F5344CB8AC3E}">
        <p14:creationId xmlns:p14="http://schemas.microsoft.com/office/powerpoint/2010/main" val="23897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CF3E-049C-405C-848B-B54BDE264687}"/>
              </a:ext>
            </a:extLst>
          </p:cNvPr>
          <p:cNvSpPr>
            <a:spLocks noGrp="1"/>
          </p:cNvSpPr>
          <p:nvPr>
            <p:ph type="title"/>
          </p:nvPr>
        </p:nvSpPr>
        <p:spPr/>
        <p:txBody>
          <a:bodyPr/>
          <a:lstStyle/>
          <a:p>
            <a:r>
              <a:rPr lang="en-US" b="1" dirty="0"/>
              <a:t>DESIGN OF SYNCHRONOUS SEQUENTIAL CIRCUIT</a:t>
            </a:r>
            <a:endParaRPr lang="en-IN" dirty="0"/>
          </a:p>
        </p:txBody>
      </p:sp>
      <p:pic>
        <p:nvPicPr>
          <p:cNvPr id="4" name="Content Placeholder 3">
            <a:extLst>
              <a:ext uri="{FF2B5EF4-FFF2-40B4-BE49-F238E27FC236}">
                <a16:creationId xmlns:a16="http://schemas.microsoft.com/office/drawing/2014/main" id="{AC5E0BAF-50F7-43C9-97FC-54D4F153C03B}"/>
              </a:ext>
            </a:extLst>
          </p:cNvPr>
          <p:cNvPicPr>
            <a:picLocks noGrp="1" noChangeAspect="1"/>
          </p:cNvPicPr>
          <p:nvPr>
            <p:ph idx="1"/>
          </p:nvPr>
        </p:nvPicPr>
        <p:blipFill>
          <a:blip r:embed="rId2"/>
          <a:stretch>
            <a:fillRect/>
          </a:stretch>
        </p:blipFill>
        <p:spPr>
          <a:xfrm>
            <a:off x="1371600" y="1924050"/>
            <a:ext cx="8848725" cy="4324350"/>
          </a:xfrm>
          <a:prstGeom prst="rect">
            <a:avLst/>
          </a:prstGeom>
        </p:spPr>
      </p:pic>
    </p:spTree>
    <p:extLst>
      <p:ext uri="{BB962C8B-B14F-4D97-AF65-F5344CB8AC3E}">
        <p14:creationId xmlns:p14="http://schemas.microsoft.com/office/powerpoint/2010/main" val="116144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2EC2-A302-4A1B-A554-561335A44E26}"/>
              </a:ext>
            </a:extLst>
          </p:cNvPr>
          <p:cNvSpPr>
            <a:spLocks noGrp="1"/>
          </p:cNvSpPr>
          <p:nvPr>
            <p:ph type="title"/>
          </p:nvPr>
        </p:nvSpPr>
        <p:spPr>
          <a:xfrm>
            <a:off x="838200" y="365126"/>
            <a:ext cx="10515600" cy="615950"/>
          </a:xfrm>
        </p:spPr>
        <p:txBody>
          <a:bodyPr>
            <a:normAutofit fontScale="90000"/>
          </a:bodyPr>
          <a:lstStyle/>
          <a:p>
            <a:r>
              <a:rPr lang="en-US" b="1" dirty="0"/>
              <a:t>The Problem </a:t>
            </a:r>
            <a:endParaRPr lang="en-IN" dirty="0"/>
          </a:p>
        </p:txBody>
      </p:sp>
      <p:sp>
        <p:nvSpPr>
          <p:cNvPr id="3" name="Content Placeholder 2">
            <a:extLst>
              <a:ext uri="{FF2B5EF4-FFF2-40B4-BE49-F238E27FC236}">
                <a16:creationId xmlns:a16="http://schemas.microsoft.com/office/drawing/2014/main" id="{4F262C0B-1727-4F9A-9892-F8C82B9E75D0}"/>
              </a:ext>
            </a:extLst>
          </p:cNvPr>
          <p:cNvSpPr>
            <a:spLocks noGrp="1"/>
          </p:cNvSpPr>
          <p:nvPr>
            <p:ph idx="1"/>
          </p:nvPr>
        </p:nvSpPr>
        <p:spPr>
          <a:xfrm>
            <a:off x="838200" y="2219325"/>
            <a:ext cx="10515600" cy="3957638"/>
          </a:xfrm>
        </p:spPr>
        <p:txBody>
          <a:bodyPr/>
          <a:lstStyle/>
          <a:p>
            <a:pPr algn="just"/>
            <a:r>
              <a:rPr lang="en-US" dirty="0"/>
              <a:t>Design a sequence detector that receives binary data stream at its input, </a:t>
            </a:r>
            <a:r>
              <a:rPr lang="en-US" i="1" dirty="0"/>
              <a:t>X </a:t>
            </a:r>
            <a:r>
              <a:rPr lang="en-US" dirty="0"/>
              <a:t>and signals when a combination 'O 11' arrives at the input by making its output, Y high which otherwise remains low.</a:t>
            </a:r>
          </a:p>
          <a:p>
            <a:pPr algn="just"/>
            <a:endParaRPr lang="en-US" dirty="0"/>
          </a:p>
          <a:p>
            <a:pPr algn="just"/>
            <a:r>
              <a:rPr lang="en-US" dirty="0"/>
              <a:t> Consider, data is coming from left, i.e. the first bit to be identified is I, second I and third O from the input sequence.</a:t>
            </a:r>
            <a:endParaRPr lang="en-IN" dirty="0"/>
          </a:p>
        </p:txBody>
      </p:sp>
    </p:spTree>
    <p:extLst>
      <p:ext uri="{BB962C8B-B14F-4D97-AF65-F5344CB8AC3E}">
        <p14:creationId xmlns:p14="http://schemas.microsoft.com/office/powerpoint/2010/main" val="126821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B837-9AD4-44D7-8984-63B935508856}"/>
              </a:ext>
            </a:extLst>
          </p:cNvPr>
          <p:cNvSpPr>
            <a:spLocks noGrp="1"/>
          </p:cNvSpPr>
          <p:nvPr>
            <p:ph type="title"/>
          </p:nvPr>
        </p:nvSpPr>
        <p:spPr>
          <a:xfrm>
            <a:off x="838200" y="365125"/>
            <a:ext cx="10515600" cy="1063625"/>
          </a:xfrm>
        </p:spPr>
        <p:txBody>
          <a:bodyPr/>
          <a:lstStyle/>
          <a:p>
            <a:r>
              <a:rPr lang="en-US" b="1" dirty="0"/>
              <a:t>State Transition Diagram: Moore Model</a:t>
            </a:r>
            <a:endParaRPr lang="en-IN" dirty="0"/>
          </a:p>
        </p:txBody>
      </p:sp>
      <p:pic>
        <p:nvPicPr>
          <p:cNvPr id="6" name="Content Placeholder 5">
            <a:extLst>
              <a:ext uri="{FF2B5EF4-FFF2-40B4-BE49-F238E27FC236}">
                <a16:creationId xmlns:a16="http://schemas.microsoft.com/office/drawing/2014/main" id="{A8FC63F5-368A-40BA-8D29-DA01670A71E3}"/>
              </a:ext>
            </a:extLst>
          </p:cNvPr>
          <p:cNvPicPr>
            <a:picLocks noGrp="1" noChangeAspect="1"/>
          </p:cNvPicPr>
          <p:nvPr>
            <p:ph idx="1"/>
          </p:nvPr>
        </p:nvPicPr>
        <p:blipFill>
          <a:blip r:embed="rId2"/>
          <a:stretch>
            <a:fillRect/>
          </a:stretch>
        </p:blipFill>
        <p:spPr>
          <a:xfrm>
            <a:off x="1914524" y="1952626"/>
            <a:ext cx="6848475" cy="3695700"/>
          </a:xfrm>
          <a:prstGeom prst="rect">
            <a:avLst/>
          </a:prstGeom>
        </p:spPr>
      </p:pic>
    </p:spTree>
    <p:extLst>
      <p:ext uri="{BB962C8B-B14F-4D97-AF65-F5344CB8AC3E}">
        <p14:creationId xmlns:p14="http://schemas.microsoft.com/office/powerpoint/2010/main" val="32882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53F1-C03C-40C3-B5FB-6C3D1976C1DF}"/>
              </a:ext>
            </a:extLst>
          </p:cNvPr>
          <p:cNvSpPr>
            <a:spLocks noGrp="1"/>
          </p:cNvSpPr>
          <p:nvPr>
            <p:ph type="title"/>
          </p:nvPr>
        </p:nvSpPr>
        <p:spPr>
          <a:xfrm>
            <a:off x="838200" y="365125"/>
            <a:ext cx="10515600" cy="796925"/>
          </a:xfrm>
        </p:spPr>
        <p:txBody>
          <a:bodyPr/>
          <a:lstStyle/>
          <a:p>
            <a:r>
              <a:rPr lang="en-US" dirty="0"/>
              <a:t>State Transition Diagram: Mealy Model</a:t>
            </a:r>
            <a:endParaRPr lang="en-IN" dirty="0"/>
          </a:p>
        </p:txBody>
      </p:sp>
      <p:sp>
        <p:nvSpPr>
          <p:cNvPr id="3" name="Content Placeholder 2">
            <a:extLst>
              <a:ext uri="{FF2B5EF4-FFF2-40B4-BE49-F238E27FC236}">
                <a16:creationId xmlns:a16="http://schemas.microsoft.com/office/drawing/2014/main" id="{83A17E33-1BCE-43FC-87C0-72C99F5F70C6}"/>
              </a:ext>
            </a:extLst>
          </p:cNvPr>
          <p:cNvSpPr>
            <a:spLocks noGrp="1"/>
          </p:cNvSpPr>
          <p:nvPr>
            <p:ph idx="1"/>
          </p:nvPr>
        </p:nvSpPr>
        <p:spPr>
          <a:xfrm>
            <a:off x="838200" y="1257300"/>
            <a:ext cx="10515600" cy="4919663"/>
          </a:xfrm>
        </p:spPr>
        <p:txBody>
          <a:bodyPr/>
          <a:lstStyle/>
          <a:p>
            <a:endParaRPr lang="en-IN" dirty="0"/>
          </a:p>
        </p:txBody>
      </p:sp>
      <p:pic>
        <p:nvPicPr>
          <p:cNvPr id="4" name="Picture 3">
            <a:extLst>
              <a:ext uri="{FF2B5EF4-FFF2-40B4-BE49-F238E27FC236}">
                <a16:creationId xmlns:a16="http://schemas.microsoft.com/office/drawing/2014/main" id="{23F87EDC-2F7A-438E-8D02-EBA08698B37C}"/>
              </a:ext>
            </a:extLst>
          </p:cNvPr>
          <p:cNvPicPr>
            <a:picLocks noChangeAspect="1"/>
          </p:cNvPicPr>
          <p:nvPr/>
        </p:nvPicPr>
        <p:blipFill>
          <a:blip r:embed="rId2"/>
          <a:stretch>
            <a:fillRect/>
          </a:stretch>
        </p:blipFill>
        <p:spPr>
          <a:xfrm>
            <a:off x="2371724" y="2066926"/>
            <a:ext cx="6219825" cy="3457574"/>
          </a:xfrm>
          <a:prstGeom prst="rect">
            <a:avLst/>
          </a:prstGeom>
        </p:spPr>
      </p:pic>
    </p:spTree>
    <p:extLst>
      <p:ext uri="{BB962C8B-B14F-4D97-AF65-F5344CB8AC3E}">
        <p14:creationId xmlns:p14="http://schemas.microsoft.com/office/powerpoint/2010/main" val="2743641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2951-5FEE-4F38-B322-F530ABF23C9B}"/>
              </a:ext>
            </a:extLst>
          </p:cNvPr>
          <p:cNvSpPr>
            <a:spLocks noGrp="1"/>
          </p:cNvSpPr>
          <p:nvPr>
            <p:ph type="title"/>
          </p:nvPr>
        </p:nvSpPr>
        <p:spPr>
          <a:xfrm>
            <a:off x="838200" y="365125"/>
            <a:ext cx="10515600" cy="968375"/>
          </a:xfrm>
        </p:spPr>
        <p:txBody>
          <a:bodyPr/>
          <a:lstStyle/>
          <a:p>
            <a:r>
              <a:rPr lang="en-IN" dirty="0"/>
              <a:t>Conversion of Models</a:t>
            </a:r>
          </a:p>
        </p:txBody>
      </p:sp>
      <p:pic>
        <p:nvPicPr>
          <p:cNvPr id="4" name="Content Placeholder 3">
            <a:extLst>
              <a:ext uri="{FF2B5EF4-FFF2-40B4-BE49-F238E27FC236}">
                <a16:creationId xmlns:a16="http://schemas.microsoft.com/office/drawing/2014/main" id="{621A7CCE-545D-4FD0-8A9C-F07D34B6AF2A}"/>
              </a:ext>
            </a:extLst>
          </p:cNvPr>
          <p:cNvPicPr>
            <a:picLocks noGrp="1" noChangeAspect="1"/>
          </p:cNvPicPr>
          <p:nvPr>
            <p:ph idx="1"/>
          </p:nvPr>
        </p:nvPicPr>
        <p:blipFill>
          <a:blip r:embed="rId2"/>
          <a:stretch>
            <a:fillRect/>
          </a:stretch>
        </p:blipFill>
        <p:spPr>
          <a:xfrm>
            <a:off x="1295401" y="1266825"/>
            <a:ext cx="9039224" cy="5076825"/>
          </a:xfrm>
          <a:prstGeom prst="rect">
            <a:avLst/>
          </a:prstGeom>
        </p:spPr>
      </p:pic>
    </p:spTree>
    <p:extLst>
      <p:ext uri="{BB962C8B-B14F-4D97-AF65-F5344CB8AC3E}">
        <p14:creationId xmlns:p14="http://schemas.microsoft.com/office/powerpoint/2010/main" val="2404665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883</Words>
  <Application>Microsoft Office PowerPoint</Application>
  <PresentationFormat>Widescreen</PresentationFormat>
  <Paragraphs>61</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Design of Synchronous and Asynchronous Sequential Circuits</vt:lpstr>
      <vt:lpstr>PowerPoint Presentation</vt:lpstr>
      <vt:lpstr>PowerPoint Presentation</vt:lpstr>
      <vt:lpstr>MODEL SELECTION</vt:lpstr>
      <vt:lpstr>DESIGN OF SYNCHRONOUS SEQUENTIAL CIRCUIT</vt:lpstr>
      <vt:lpstr>The Problem </vt:lpstr>
      <vt:lpstr>State Transition Diagram: Moore Model</vt:lpstr>
      <vt:lpstr>State Transition Diagram: Mealy Model</vt:lpstr>
      <vt:lpstr>Conversion of Models</vt:lpstr>
      <vt:lpstr>State Assignment</vt:lpstr>
      <vt:lpstr>State Synthesis Table- Moore Model</vt:lpstr>
      <vt:lpstr>Design equations for Moore model,</vt:lpstr>
      <vt:lpstr>Circuit diagram following Moore model </vt:lpstr>
      <vt:lpstr>PowerPoint Presentation</vt:lpstr>
      <vt:lpstr>Design equations for Mealy models</vt:lpstr>
      <vt:lpstr>Circuit diagram following Mealy model</vt:lpstr>
      <vt:lpstr>ROM based implementation of sequence detector: Moore model</vt:lpstr>
      <vt:lpstr>ROM based implementation of sequence detector: Mealy model</vt:lpstr>
      <vt:lpstr>ALGORITHMIC STATE MACHINE</vt:lpstr>
      <vt:lpstr>PowerPoint Presentation</vt:lpstr>
      <vt:lpstr>PowerPoint Presentation</vt:lpstr>
      <vt:lpstr>Vending Machine Problem </vt:lpstr>
      <vt:lpstr>PowerPoint Presentation</vt:lpstr>
      <vt:lpstr>PowerPoint Presentation</vt:lpstr>
      <vt:lpstr>ASM Chart</vt:lpstr>
      <vt:lpstr>State Assignment and State Synthesis Table</vt:lpstr>
      <vt:lpstr>Design Equations from Karnaugh map and Circuit Diagram</vt:lpstr>
      <vt:lpstr>PowerPoint Presentation</vt:lpstr>
      <vt:lpstr>PowerPoint Presentation</vt:lpstr>
      <vt:lpstr>STATE REDuCTION TECHNIQUE</vt:lpstr>
      <vt:lpstr>Row Elimination Method</vt:lpstr>
      <vt:lpstr>PowerPoint Presentation</vt:lpstr>
      <vt:lpstr>PowerPoint Presentation</vt:lpstr>
      <vt:lpstr>PowerPoint Presentation</vt:lpstr>
      <vt:lpstr>PowerPoint Presentation</vt:lpstr>
      <vt:lpstr>Implication Table Method</vt:lpstr>
      <vt:lpstr>Reduce state transition diagram (Moore Model) ofFig. 11. l 7a by (i) row elimination method and (ii) implication table method</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Synchronous and Asynchronous Sequential Circuits</dc:title>
  <dc:creator>Ramya Srikanteswara</dc:creator>
  <cp:lastModifiedBy>avinash kc</cp:lastModifiedBy>
  <cp:revision>25</cp:revision>
  <dcterms:created xsi:type="dcterms:W3CDTF">2019-10-08T08:17:12Z</dcterms:created>
  <dcterms:modified xsi:type="dcterms:W3CDTF">2023-01-04T06:30:31Z</dcterms:modified>
</cp:coreProperties>
</file>