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7" r:id="rId3"/>
    <p:sldId id="278" r:id="rId4"/>
    <p:sldId id="279" r:id="rId5"/>
    <p:sldId id="283" r:id="rId6"/>
    <p:sldId id="322" r:id="rId7"/>
    <p:sldId id="280" r:id="rId8"/>
    <p:sldId id="281" r:id="rId9"/>
    <p:sldId id="282" r:id="rId10"/>
    <p:sldId id="290" r:id="rId11"/>
    <p:sldId id="313" r:id="rId12"/>
    <p:sldId id="296" r:id="rId13"/>
    <p:sldId id="285" r:id="rId14"/>
    <p:sldId id="286" r:id="rId15"/>
    <p:sldId id="289" r:id="rId16"/>
    <p:sldId id="287" r:id="rId17"/>
    <p:sldId id="316" r:id="rId18"/>
    <p:sldId id="288" r:id="rId19"/>
    <p:sldId id="314" r:id="rId20"/>
    <p:sldId id="295" r:id="rId21"/>
    <p:sldId id="292" r:id="rId22"/>
    <p:sldId id="323" r:id="rId23"/>
    <p:sldId id="293" r:id="rId24"/>
    <p:sldId id="297" r:id="rId25"/>
    <p:sldId id="298" r:id="rId26"/>
    <p:sldId id="299" r:id="rId27"/>
    <p:sldId id="300" r:id="rId28"/>
    <p:sldId id="315" r:id="rId29"/>
    <p:sldId id="301" r:id="rId30"/>
    <p:sldId id="302" r:id="rId31"/>
    <p:sldId id="305" r:id="rId32"/>
    <p:sldId id="317" r:id="rId33"/>
    <p:sldId id="306" r:id="rId34"/>
    <p:sldId id="307" r:id="rId35"/>
    <p:sldId id="318" r:id="rId36"/>
    <p:sldId id="321" r:id="rId37"/>
    <p:sldId id="311" r:id="rId38"/>
    <p:sldId id="310" r:id="rId39"/>
    <p:sldId id="319" r:id="rId40"/>
    <p:sldId id="320" r:id="rId41"/>
    <p:sldId id="312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8000"/>
    <a:srgbClr val="CC34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7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4AE973B-0377-4451-A2DF-533322CAF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0BA555B-282E-485F-A77C-9BAF363D8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91108-3184-47D8-A83A-21E983D5F7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39011-DB21-46B9-BC2F-6A39352E1C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42606-C946-4C6B-B725-F2998B42500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F37BD-84F6-4182-AE15-0503454E573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91614-12B2-4407-B41A-BFB109014D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2C239-4A64-4EEC-8747-521ED96F47C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2DA78-EC2B-44B1-BECD-E0293B4597B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5D14F-0331-4EF0-A730-81881D9D7A8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15827-9558-40BE-8158-183BF6D8A0E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76BF3-3F03-4D4A-BDF9-D2A15FB637F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C6C37-0BF6-468C-9152-DAE36E1096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92A6E-C2C0-452E-8B8E-F009BB5CE12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3BDC9-35CC-4227-8E85-68C1BB9DD09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6F6E-0A39-4EC5-B40C-2EA08B5B4C1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B429-517F-41C3-9175-F3BCFAF56D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6DC82-715C-49B1-9F47-ADA978A297B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DD7EC-B9E6-4A84-AB67-923F94221D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63B8D-7BE2-49DC-A5CB-BBCFE9B9836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A92DC-8BA5-4C29-BF54-330D373C81D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CFA1C-09DD-475E-BE30-C7D88049636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A4D62-3487-4344-AEA4-0326C138F58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BBBD-D9E1-4729-A2BE-A6605E63D32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8C3C-9077-49AC-A3B0-E0DD43FF45A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52EB5-EE69-4B5D-83C6-1053E996A5A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B4E61-19E0-46E6-94B5-C6C3100C0D9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29549-C0B7-40C1-B7CD-CDD02C4E4E4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3AF52-BFB3-4AD8-99AB-91357DE3A74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6ACA4-38A1-45BD-8702-5FC33A0A458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B050F-742E-4A1C-8F49-3136A43E3C9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4F93-4378-48BC-AECB-1571F67AE2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6A7D-6F6F-4CA5-AE28-5F3211E320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B0EAA8-47DF-419E-A3F8-C4691CE14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6A344-033C-46C0-8980-B9EC6465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E8CA-37C0-4137-AFED-FD2A166A5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6436-394B-4D7A-A36A-5FE24228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CA52E-33C9-45ED-A83D-384BCC550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BA934-7FFC-4074-83A2-29BB2522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CEAA-E668-4164-89E8-C38A13886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9A68-9E93-4CE4-BF60-830A5A7CE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9A5A2-8727-41EB-91BA-AD36E28FB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92867-67A2-4027-AE3A-4CB6DDA33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973CD-7D57-41B7-9267-A88E38610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9B85A-8FCC-4B4C-A598-AED62856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5F33514-CFC3-4696-A3F3-020F97877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icronautomata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C0D00-A90E-4491-8B8A-316D35EF5C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Finite Automata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EA52A-3282-49CB-88E4-CF594629627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Build a DFA for the following language:</a:t>
            </a:r>
            <a:br>
              <a:rPr lang="en-US" sz="2800"/>
            </a:br>
            <a:r>
              <a:rPr lang="en-US" sz="2800"/>
              <a:t>	</a:t>
            </a:r>
            <a:r>
              <a:rPr lang="en-US" sz="2800">
                <a:solidFill>
                  <a:schemeClr val="tx2"/>
                </a:solidFill>
              </a:rPr>
              <a:t>L = { w | w is a binary string that has even number of 1s and even number of 0s}</a:t>
            </a:r>
          </a:p>
          <a:p>
            <a:pPr eaLnBrk="1" hangingPunct="1"/>
            <a:r>
              <a:rPr lang="en-US" sz="2800"/>
              <a:t>?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DD441-0C5C-4C07-9735-18E1615EB9B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Extension of transitions (</a:t>
            </a:r>
            <a:r>
              <a:rPr lang="el-GR"/>
              <a:t>δ</a:t>
            </a:r>
            <a:r>
              <a:rPr lang="en-US"/>
              <a:t>) to Paths (</a:t>
            </a:r>
            <a:r>
              <a:rPr lang="el-GR"/>
              <a:t>δ</a:t>
            </a:r>
            <a:r>
              <a:rPr lang="en-US"/>
              <a:t>)</a:t>
            </a:r>
            <a:endParaRPr lang="el-GR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</a:t>
            </a:r>
            <a:r>
              <a:rPr lang="en-US" i="1" dirty="0" err="1"/>
              <a:t>q,w</a:t>
            </a:r>
            <a:r>
              <a:rPr lang="en-US" i="1" dirty="0"/>
              <a:t>) = destination state </a:t>
            </a:r>
            <a:r>
              <a:rPr lang="en-US" dirty="0"/>
              <a:t>from state </a:t>
            </a:r>
            <a:r>
              <a:rPr lang="en-US" i="1" dirty="0"/>
              <a:t>q</a:t>
            </a:r>
            <a:r>
              <a:rPr lang="en-US" dirty="0"/>
              <a:t> on input </a:t>
            </a:r>
            <a:r>
              <a:rPr lang="en-US" u="sng" dirty="0"/>
              <a:t>string </a:t>
            </a:r>
            <a:r>
              <a:rPr lang="en-US" i="1" dirty="0"/>
              <a:t>w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</a:t>
            </a:r>
            <a:r>
              <a:rPr lang="en-US" i="1" dirty="0" err="1"/>
              <a:t>q,wa</a:t>
            </a:r>
            <a:r>
              <a:rPr lang="en-US" i="1" dirty="0"/>
              <a:t>) =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 (δ</a:t>
            </a:r>
            <a:r>
              <a:rPr lang="en-US" i="1" dirty="0"/>
              <a:t>(</a:t>
            </a:r>
            <a:r>
              <a:rPr lang="en-US" i="1" dirty="0" err="1"/>
              <a:t>q,w</a:t>
            </a:r>
            <a:r>
              <a:rPr lang="en-US" i="1" dirty="0"/>
              <a:t>), a)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Work out example #3 using the input sequence w=10010, a=1:</a:t>
            </a:r>
          </a:p>
          <a:p>
            <a:pPr lvl="2" eaLnBrk="1" hangingPunct="1">
              <a:lnSpc>
                <a:spcPct val="90000"/>
              </a:lnSpc>
            </a:pPr>
            <a:endParaRPr lang="en-US" dirty="0">
              <a:latin typeface="Lucida Grande" pitchFamily="28" charset="0"/>
              <a:cs typeface="Tahoma" pitchFamily="2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(q</a:t>
            </a:r>
            <a:r>
              <a:rPr lang="en-US" i="1" baseline="-25000" dirty="0"/>
              <a:t>0</a:t>
            </a:r>
            <a:r>
              <a:rPr lang="en-US" i="1" dirty="0"/>
              <a:t>,wa) = ?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676400" y="1981200"/>
            <a:ext cx="152400" cy="76200"/>
            <a:chOff x="144" y="2784"/>
            <a:chExt cx="96" cy="48"/>
          </a:xfrm>
        </p:grpSpPr>
        <p:sp>
          <p:nvSpPr>
            <p:cNvPr id="13330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4038600" y="3429000"/>
            <a:ext cx="152400" cy="76200"/>
            <a:chOff x="144" y="2784"/>
            <a:chExt cx="96" cy="48"/>
          </a:xfrm>
        </p:grpSpPr>
        <p:sp>
          <p:nvSpPr>
            <p:cNvPr id="13328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9" name="Group 10"/>
          <p:cNvGrpSpPr>
            <a:grpSpLocks/>
          </p:cNvGrpSpPr>
          <p:nvPr/>
        </p:nvGrpSpPr>
        <p:grpSpPr bwMode="auto">
          <a:xfrm>
            <a:off x="1676400" y="3505200"/>
            <a:ext cx="152400" cy="76200"/>
            <a:chOff x="144" y="2784"/>
            <a:chExt cx="96" cy="48"/>
          </a:xfrm>
        </p:grpSpPr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13"/>
          <p:cNvGrpSpPr>
            <a:grpSpLocks/>
          </p:cNvGrpSpPr>
          <p:nvPr/>
        </p:nvGrpSpPr>
        <p:grpSpPr bwMode="auto">
          <a:xfrm>
            <a:off x="2438400" y="5791200"/>
            <a:ext cx="152400" cy="76200"/>
            <a:chOff x="144" y="2784"/>
            <a:chExt cx="96" cy="48"/>
          </a:xfrm>
        </p:grpSpPr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3048000" y="1066800"/>
            <a:ext cx="152400" cy="76200"/>
            <a:chOff x="144" y="2784"/>
            <a:chExt cx="96" cy="48"/>
          </a:xfrm>
        </p:grpSpPr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7CB02E-8309-4E7B-AC4C-62820B557BF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of a DFA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/>
              <a:t>A DFA A accepts string </a:t>
            </a:r>
            <a:r>
              <a:rPr lang="en-US" i="1" dirty="0"/>
              <a:t>w </a:t>
            </a:r>
            <a:r>
              <a:rPr lang="en-US" dirty="0"/>
              <a:t>if there is a path from </a:t>
            </a:r>
            <a:r>
              <a:rPr lang="en-US" i="1" dirty="0"/>
              <a:t>q</a:t>
            </a:r>
            <a:r>
              <a:rPr lang="en-US" i="1" baseline="-25000" dirty="0"/>
              <a:t>0</a:t>
            </a:r>
            <a:r>
              <a:rPr lang="en-US" dirty="0"/>
              <a:t> to an accepting (or final) state that is labeled by </a:t>
            </a:r>
            <a:r>
              <a:rPr lang="en-US" i="1" dirty="0"/>
              <a:t>w</a:t>
            </a:r>
          </a:p>
          <a:p>
            <a:pPr eaLnBrk="1" hangingPunct="1">
              <a:lnSpc>
                <a:spcPct val="90000"/>
              </a:lnSpc>
            </a:pPr>
            <a:endParaRPr lang="en-US" i="1" dirty="0"/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i.e., L(A) = { w | 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(q</a:t>
            </a:r>
            <a:r>
              <a:rPr lang="en-US" i="1" baseline="-25000" dirty="0"/>
              <a:t>0</a:t>
            </a:r>
            <a:r>
              <a:rPr lang="en-US" i="1" dirty="0"/>
              <a:t>,w) </a:t>
            </a:r>
            <a:r>
              <a:rPr lang="ru-RU" i="1" dirty="0">
                <a:cs typeface="Arial" charset="0"/>
                <a:sym typeface="Symbol" pitchFamily="28" charset="2"/>
              </a:rPr>
              <a:t></a:t>
            </a:r>
            <a:r>
              <a:rPr lang="ru-RU" i="1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F </a:t>
            </a:r>
            <a:r>
              <a:rPr lang="en-US" i="1" dirty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i="1" dirty="0"/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I.e., L(A) = all strings that lead to an accepting state from q</a:t>
            </a:r>
            <a:r>
              <a:rPr lang="en-US" i="1" baseline="-25000" dirty="0"/>
              <a:t>0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648200" y="3886200"/>
            <a:ext cx="152400" cy="76200"/>
            <a:chOff x="144" y="2784"/>
            <a:chExt cx="96" cy="4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EA120-1F3A-4337-92AB-186943507B1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6600"/>
                </a:solidFill>
              </a:rPr>
              <a:t>Non-deterministic</a:t>
            </a:r>
            <a:r>
              <a:rPr lang="en-US"/>
              <a:t> Finite Automata (NFA)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/>
              <a:t> is of course “non-deterministic”</a:t>
            </a:r>
          </a:p>
          <a:p>
            <a:pPr lvl="2" eaLnBrk="1" hangingPunct="1"/>
            <a:r>
              <a:rPr lang="en-US"/>
              <a:t>Implying that the machine can exist in more than one state at the same time</a:t>
            </a:r>
          </a:p>
          <a:p>
            <a:pPr lvl="2" eaLnBrk="1" hangingPunct="1"/>
            <a:r>
              <a:rPr lang="en-US"/>
              <a:t>Transitions could be non-deterministic	</a:t>
            </a:r>
          </a:p>
          <a:p>
            <a:pPr lvl="1" eaLnBrk="1" hangingPunct="1"/>
            <a:endParaRPr lang="en-US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2362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3429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3429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6417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3657600" y="563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4479925" y="53736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5334000" y="5330825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/>
              <a:t> Each transition function therefore </a:t>
            </a:r>
            <a:br>
              <a:rPr lang="en-US" sz="1800"/>
            </a:br>
            <a:r>
              <a:rPr lang="en-US" sz="1800"/>
              <a:t>maps to a </a:t>
            </a:r>
            <a:r>
              <a:rPr lang="en-US" sz="1800" u="sng"/>
              <a:t>set</a:t>
            </a:r>
            <a:r>
              <a:rPr lang="en-US" sz="1800"/>
              <a:t> of states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6600"/>
                </a:solidFill>
              </a:rPr>
              <a:t>Non-deterministic</a:t>
            </a:r>
            <a:r>
              <a:rPr lang="en-US"/>
              <a:t> Finite Automata (</a:t>
            </a:r>
            <a:r>
              <a:rPr lang="en-US">
                <a:solidFill>
                  <a:srgbClr val="006600"/>
                </a:solidFill>
              </a:rPr>
              <a:t>NFA</a:t>
            </a:r>
            <a:r>
              <a:rPr lang="en-US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6600"/>
                </a:solidFill>
              </a:rPr>
              <a:t>Non-deterministic </a:t>
            </a:r>
            <a:r>
              <a:rPr lang="en-US" sz="2800" dirty="0">
                <a:solidFill>
                  <a:schemeClr val="tx2"/>
                </a:solidFill>
              </a:rPr>
              <a:t>Finite Automaton (</a:t>
            </a:r>
            <a:r>
              <a:rPr lang="en-US" sz="2800" dirty="0">
                <a:solidFill>
                  <a:srgbClr val="006600"/>
                </a:solidFill>
              </a:rPr>
              <a:t>NFA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 ==&gt; set of accepting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/>
              <a:t>==&gt; a transition function, which is a mapping between Q x ∑ ==&gt; </a:t>
            </a:r>
            <a:r>
              <a:rPr lang="en-US" sz="2400" dirty="0">
                <a:solidFill>
                  <a:schemeClr val="hlink"/>
                </a:solidFill>
              </a:rPr>
              <a:t>subset of</a:t>
            </a:r>
            <a:r>
              <a:rPr lang="en-US" sz="2400" dirty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{Q, ∑ , q</a:t>
            </a:r>
            <a:r>
              <a:rPr lang="en-US" sz="2400" baseline="-25000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tx2"/>
                </a:solidFill>
              </a:rPr>
              <a:t>,F,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23945-F6B1-46ED-BCA2-D82F21F76E7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use an NFA?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/>
              <a:t>Input:</a:t>
            </a:r>
            <a:r>
              <a:rPr lang="en-US" sz="240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/>
              <a:t>Question:</a:t>
            </a:r>
            <a:r>
              <a:rPr lang="en-US" sz="240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/>
              <a:t>Steps: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Start at the “start state” q</a:t>
            </a:r>
            <a:r>
              <a:rPr lang="en-US" sz="2000" baseline="-25000"/>
              <a:t>0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Determine </a:t>
            </a:r>
            <a:r>
              <a:rPr lang="en-US" sz="180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after all symbols in w are consumed </a:t>
            </a:r>
            <a:r>
              <a:rPr lang="en-US" sz="2000" u="sng"/>
              <a:t>and</a:t>
            </a:r>
            <a:r>
              <a:rPr lang="en-US" sz="2000"/>
              <a:t> if at least </a:t>
            </a:r>
            <a:r>
              <a:rPr lang="en-US" sz="2000">
                <a:solidFill>
                  <a:srgbClr val="006600"/>
                </a:solidFill>
              </a:rPr>
              <a:t>one of</a:t>
            </a:r>
            <a:r>
              <a:rPr lang="en-US" sz="2000"/>
              <a:t> the current states is a final state then </a:t>
            </a:r>
            <a:r>
              <a:rPr lang="en-US" sz="2000" i="1"/>
              <a:t>accept w;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Otherwise, </a:t>
            </a:r>
            <a:r>
              <a:rPr lang="en-US" sz="2000" i="1"/>
              <a:t>reject w.</a:t>
            </a: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7B3DF-5520-4DE6-875C-97FE9183ECB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6600"/>
                </a:solidFill>
              </a:rPr>
              <a:t>NFA</a:t>
            </a:r>
            <a:r>
              <a:rPr lang="en-US"/>
              <a:t> for strings containing 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848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8483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</a:p>
            <a:p>
              <a:r>
                <a:rPr lang="en-US"/>
                <a:t>state</a:t>
              </a:r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</a:t>
              </a:r>
              <a:r>
                <a:rPr lang="en-US" sz="1800">
                  <a:sym typeface="Symbol" pitchFamily="28" charset="2"/>
                </a:rPr>
                <a:t> </a:t>
              </a:r>
              <a:r>
                <a:rPr lang="en-US" sz="1800"/>
                <a:t>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 </a:t>
            </a:r>
            <a:br>
              <a:rPr lang="en-US" sz="1800">
                <a:solidFill>
                  <a:schemeClr val="hlink"/>
                </a:solidFill>
              </a:rPr>
            </a:br>
            <a:r>
              <a:rPr lang="en-US" sz="180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6C906-4521-45AD-900D-FE792846BCD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an “error state”?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DFA for recognizing the key word “</a:t>
            </a:r>
            <a:r>
              <a:rPr lang="en-US" i="1" dirty="0"/>
              <a:t>while</a:t>
            </a:r>
            <a:r>
              <a:rPr lang="en-US" dirty="0"/>
              <a:t>”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An NFA for the same purpose:</a:t>
            </a:r>
          </a:p>
          <a:p>
            <a:pPr lvl="1" eaLnBrk="1" hangingPunct="1"/>
            <a:endParaRPr lang="en-US" dirty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971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886200" y="2743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724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5181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7150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66294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6553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5438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467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924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3657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/>
              <a:t>q</a:t>
            </a:r>
            <a:r>
              <a:rPr lang="en-US" sz="1800" baseline="-25000" dirty="0" err="1"/>
              <a:t>err</a:t>
            </a:r>
            <a:endParaRPr lang="en-US" sz="1800" dirty="0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4572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486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5867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5943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6019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4572000" y="3505200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other input symbol</a:t>
            </a:r>
          </a:p>
        </p:txBody>
      </p:sp>
      <p:sp>
        <p:nvSpPr>
          <p:cNvPr id="19487" name="Oval 4"/>
          <p:cNvSpPr>
            <a:spLocks noChangeArrowheads="1"/>
          </p:cNvSpPr>
          <p:nvPr/>
        </p:nvSpPr>
        <p:spPr bwMode="auto">
          <a:xfrm>
            <a:off x="3124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88" name="Line 5"/>
          <p:cNvSpPr>
            <a:spLocks noChangeShapeType="1"/>
          </p:cNvSpPr>
          <p:nvPr/>
        </p:nvSpPr>
        <p:spPr bwMode="auto">
          <a:xfrm>
            <a:off x="2743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6"/>
          <p:cNvSpPr txBox="1">
            <a:spLocks noChangeArrowheads="1"/>
          </p:cNvSpPr>
          <p:nvPr/>
        </p:nvSpPr>
        <p:spPr bwMode="auto">
          <a:xfrm>
            <a:off x="3657600" y="5562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90" name="Line 7"/>
          <p:cNvSpPr>
            <a:spLocks noChangeShapeType="1"/>
          </p:cNvSpPr>
          <p:nvPr/>
        </p:nvSpPr>
        <p:spPr bwMode="auto">
          <a:xfrm>
            <a:off x="35814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8"/>
          <p:cNvSpPr>
            <a:spLocks noChangeArrowheads="1"/>
          </p:cNvSpPr>
          <p:nvPr/>
        </p:nvSpPr>
        <p:spPr bwMode="auto">
          <a:xfrm>
            <a:off x="40386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92" name="Text Box 9"/>
          <p:cNvSpPr txBox="1">
            <a:spLocks noChangeArrowheads="1"/>
          </p:cNvSpPr>
          <p:nvPr/>
        </p:nvSpPr>
        <p:spPr bwMode="auto">
          <a:xfrm>
            <a:off x="45720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93" name="Line 10"/>
          <p:cNvSpPr>
            <a:spLocks noChangeShapeType="1"/>
          </p:cNvSpPr>
          <p:nvPr/>
        </p:nvSpPr>
        <p:spPr bwMode="auto">
          <a:xfrm>
            <a:off x="44958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11"/>
          <p:cNvSpPr>
            <a:spLocks noChangeArrowheads="1"/>
          </p:cNvSpPr>
          <p:nvPr/>
        </p:nvSpPr>
        <p:spPr bwMode="auto">
          <a:xfrm>
            <a:off x="4953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95" name="Text Box 12"/>
          <p:cNvSpPr txBox="1">
            <a:spLocks noChangeArrowheads="1"/>
          </p:cNvSpPr>
          <p:nvPr/>
        </p:nvSpPr>
        <p:spPr bwMode="auto">
          <a:xfrm>
            <a:off x="54864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96" name="Line 13"/>
          <p:cNvSpPr>
            <a:spLocks noChangeShapeType="1"/>
          </p:cNvSpPr>
          <p:nvPr/>
        </p:nvSpPr>
        <p:spPr bwMode="auto">
          <a:xfrm>
            <a:off x="5410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>
            <a:off x="5867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98" name="Text Box 15"/>
          <p:cNvSpPr txBox="1">
            <a:spLocks noChangeArrowheads="1"/>
          </p:cNvSpPr>
          <p:nvPr/>
        </p:nvSpPr>
        <p:spPr bwMode="auto">
          <a:xfrm>
            <a:off x="64008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99" name="Line 16"/>
          <p:cNvSpPr>
            <a:spLocks noChangeShapeType="1"/>
          </p:cNvSpPr>
          <p:nvPr/>
        </p:nvSpPr>
        <p:spPr bwMode="auto">
          <a:xfrm>
            <a:off x="6324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17"/>
          <p:cNvSpPr>
            <a:spLocks noChangeArrowheads="1"/>
          </p:cNvSpPr>
          <p:nvPr/>
        </p:nvSpPr>
        <p:spPr bwMode="auto">
          <a:xfrm>
            <a:off x="6781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501" name="Text Box 18"/>
          <p:cNvSpPr txBox="1">
            <a:spLocks noChangeArrowheads="1"/>
          </p:cNvSpPr>
          <p:nvPr/>
        </p:nvSpPr>
        <p:spPr bwMode="auto">
          <a:xfrm>
            <a:off x="73152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502" name="Line 19"/>
          <p:cNvSpPr>
            <a:spLocks noChangeShapeType="1"/>
          </p:cNvSpPr>
          <p:nvPr/>
        </p:nvSpPr>
        <p:spPr bwMode="auto">
          <a:xfrm>
            <a:off x="7239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20"/>
          <p:cNvSpPr>
            <a:spLocks noChangeArrowheads="1"/>
          </p:cNvSpPr>
          <p:nvPr/>
        </p:nvSpPr>
        <p:spPr bwMode="auto">
          <a:xfrm>
            <a:off x="7772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504" name="Oval 21"/>
          <p:cNvSpPr>
            <a:spLocks noChangeArrowheads="1"/>
          </p:cNvSpPr>
          <p:nvPr/>
        </p:nvSpPr>
        <p:spPr bwMode="auto">
          <a:xfrm>
            <a:off x="7696200" y="56388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Freeform 51"/>
          <p:cNvSpPr>
            <a:spLocks/>
          </p:cNvSpPr>
          <p:nvPr/>
        </p:nvSpPr>
        <p:spPr bwMode="auto">
          <a:xfrm>
            <a:off x="5943600" y="4157663"/>
            <a:ext cx="301625" cy="422275"/>
          </a:xfrm>
          <a:custGeom>
            <a:avLst/>
            <a:gdLst>
              <a:gd name="T0" fmla="*/ 110505 w 301172"/>
              <a:gd name="T1" fmla="*/ 0 h 420914"/>
              <a:gd name="T2" fmla="*/ 287316 w 301172"/>
              <a:gd name="T3" fmla="*/ 393500 h 420914"/>
              <a:gd name="T4" fmla="*/ 0 w 301172"/>
              <a:gd name="T5" fmla="*/ 247342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Text Box 29"/>
          <p:cNvSpPr txBox="1">
            <a:spLocks noChangeArrowheads="1"/>
          </p:cNvSpPr>
          <p:nvPr/>
        </p:nvSpPr>
        <p:spPr bwMode="auto">
          <a:xfrm>
            <a:off x="6172200" y="4191000"/>
            <a:ext cx="1509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52400"/>
            <a:ext cx="79319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Note: Omitting to explicitly show error states 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for NFAs),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i.e., this feature should not be confused with the notion of non-determinism. </a:t>
            </a:r>
          </a:p>
        </p:txBody>
      </p:sp>
      <p:sp>
        <p:nvSpPr>
          <p:cNvPr id="19508" name="TextBox 51"/>
          <p:cNvSpPr txBox="1">
            <a:spLocks noChangeArrowheads="1"/>
          </p:cNvSpPr>
          <p:nvPr/>
        </p:nvSpPr>
        <p:spPr bwMode="auto">
          <a:xfrm>
            <a:off x="2667000" y="6248400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Transitions into a dead state are implicit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52F55-267F-49F0-A2CA-63A96D7D749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Build an NFA for the following language: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chemeClr val="tx2"/>
                </a:solidFill>
              </a:rPr>
              <a:t>L = { w | w ends in 01}</a:t>
            </a:r>
          </a:p>
          <a:p>
            <a:pPr eaLnBrk="1" hangingPunct="1"/>
            <a:r>
              <a:rPr lang="en-US"/>
              <a:t>?</a:t>
            </a:r>
          </a:p>
          <a:p>
            <a:pPr eaLnBrk="1" hangingPunct="1"/>
            <a:r>
              <a:rPr lang="en-US"/>
              <a:t>Other examples</a:t>
            </a:r>
          </a:p>
          <a:p>
            <a:pPr lvl="1" eaLnBrk="1" hangingPunct="1"/>
            <a:r>
              <a:rPr lang="en-US"/>
              <a:t>Keyword recognizer (e.g., if, then, else, while, for, include, etc.)</a:t>
            </a:r>
          </a:p>
          <a:p>
            <a:pPr lvl="1" eaLnBrk="1" hangingPunct="1"/>
            <a:r>
              <a:rPr lang="en-US"/>
              <a:t>Strings where the first symbol is present somewhere later on at least once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eaLnBrk="1" hangingPunct="1">
              <a:buFont typeface="Wingdings" pitchFamily="28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76A75-A459-4C36-8385-89C8B989ADA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03325" y="5145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Extension of </a:t>
            </a:r>
            <a:r>
              <a:rPr lang="el-GR"/>
              <a:t>δ</a:t>
            </a:r>
            <a:r>
              <a:rPr lang="en-US"/>
              <a:t> to NFA Paths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/>
              <a:t>Basis:</a:t>
            </a:r>
            <a:r>
              <a:rPr lang="en-US" sz="2800"/>
              <a:t>  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i="1"/>
              <a:t> (q,</a:t>
            </a:r>
            <a:r>
              <a:rPr lang="en-US" sz="2800" i="1">
                <a:sym typeface="Symbol" pitchFamily="28" charset="2"/>
              </a:rPr>
              <a:t></a:t>
            </a:r>
            <a:r>
              <a:rPr lang="en-US" sz="2800" i="1"/>
              <a:t>) = {q}</a:t>
            </a:r>
          </a:p>
          <a:p>
            <a:pPr eaLnBrk="1" hangingPunct="1">
              <a:lnSpc>
                <a:spcPct val="90000"/>
              </a:lnSpc>
            </a:pPr>
            <a:endParaRPr lang="en-US" sz="2800" i="1"/>
          </a:p>
          <a:p>
            <a:pPr eaLnBrk="1" hangingPunct="1">
              <a:lnSpc>
                <a:spcPct val="90000"/>
              </a:lnSpc>
            </a:pPr>
            <a:r>
              <a:rPr lang="en-US" sz="2800" u="sng"/>
              <a:t>Induction:</a:t>
            </a:r>
            <a:r>
              <a:rPr lang="en-US" sz="280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	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/>
              <a:t> (q</a:t>
            </a:r>
            <a:r>
              <a:rPr lang="en-US" sz="2400" i="1" baseline="-25000"/>
              <a:t>0</a:t>
            </a:r>
            <a:r>
              <a:rPr lang="en-US" sz="2400" i="1"/>
              <a:t>,w) = {p</a:t>
            </a:r>
            <a:r>
              <a:rPr lang="en-US" sz="2400" i="1" baseline="-25000"/>
              <a:t>1</a:t>
            </a:r>
            <a:r>
              <a:rPr lang="en-US" sz="2400" i="1"/>
              <a:t>,p</a:t>
            </a:r>
            <a:r>
              <a:rPr lang="en-US" sz="2400" i="1" baseline="-25000"/>
              <a:t>2</a:t>
            </a:r>
            <a:r>
              <a:rPr lang="en-US" sz="2400" i="1"/>
              <a:t>…,p</a:t>
            </a:r>
            <a:r>
              <a:rPr lang="en-US" sz="2400" i="1" baseline="-25000"/>
              <a:t>k</a:t>
            </a:r>
            <a:r>
              <a:rPr lang="en-US" sz="2400" i="1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/>
              <a:t> (p</a:t>
            </a:r>
            <a:r>
              <a:rPr lang="en-US" sz="2400" i="1" baseline="-25000"/>
              <a:t>i</a:t>
            </a:r>
            <a:r>
              <a:rPr lang="en-US" sz="2400" i="1"/>
              <a:t>,a) = S</a:t>
            </a:r>
            <a:r>
              <a:rPr lang="en-US" sz="2400" i="1" baseline="-25000"/>
              <a:t>i 	</a:t>
            </a:r>
            <a:r>
              <a:rPr lang="en-US" sz="2400" i="1"/>
              <a:t>for i=1,2...,k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/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Then,  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/>
              <a:t> (q</a:t>
            </a:r>
            <a:r>
              <a:rPr lang="en-US" sz="2400" i="1" baseline="-25000"/>
              <a:t>0</a:t>
            </a:r>
            <a:r>
              <a:rPr lang="en-US" sz="2400" i="1"/>
              <a:t>,wa) = S</a:t>
            </a:r>
            <a:r>
              <a:rPr lang="en-US" sz="2400" i="1" baseline="-25000"/>
              <a:t>1 </a:t>
            </a:r>
            <a:r>
              <a:rPr lang="en-US" sz="2400" i="1"/>
              <a:t>U S</a:t>
            </a:r>
            <a:r>
              <a:rPr lang="en-US" sz="2400" i="1" baseline="-25000"/>
              <a:t>2 </a:t>
            </a:r>
            <a:r>
              <a:rPr lang="en-US" sz="2400" i="1"/>
              <a:t>U … U S</a:t>
            </a:r>
            <a:r>
              <a:rPr lang="en-US" sz="2400" i="1" baseline="-25000"/>
              <a:t>k </a:t>
            </a:r>
            <a:r>
              <a:rPr lang="en-US" sz="2400" i="1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i="1"/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grpSp>
        <p:nvGrpSpPr>
          <p:cNvPr id="21510" name="Group 7"/>
          <p:cNvGrpSpPr>
            <a:grpSpLocks/>
          </p:cNvGrpSpPr>
          <p:nvPr/>
        </p:nvGrpSpPr>
        <p:grpSpPr bwMode="auto">
          <a:xfrm>
            <a:off x="2819400" y="1981200"/>
            <a:ext cx="152400" cy="76200"/>
            <a:chOff x="144" y="2784"/>
            <a:chExt cx="96" cy="48"/>
          </a:xfrm>
        </p:grpSpPr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3048000" y="4572000"/>
            <a:ext cx="152400" cy="76200"/>
            <a:chOff x="144" y="2784"/>
            <a:chExt cx="96" cy="48"/>
          </a:xfrm>
        </p:grpSpPr>
        <p:sp>
          <p:nvSpPr>
            <p:cNvPr id="21515" name="Line 17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8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2" name="Group 19"/>
          <p:cNvGrpSpPr>
            <a:grpSpLocks/>
          </p:cNvGrpSpPr>
          <p:nvPr/>
        </p:nvGrpSpPr>
        <p:grpSpPr bwMode="auto">
          <a:xfrm>
            <a:off x="3200400" y="3352800"/>
            <a:ext cx="152400" cy="76200"/>
            <a:chOff x="144" y="2784"/>
            <a:chExt cx="96" cy="48"/>
          </a:xfrm>
        </p:grpSpPr>
        <p:sp>
          <p:nvSpPr>
            <p:cNvPr id="21513" name="Line 2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2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Informally, a state diagram that comprehensively captures all possible states and transitions that a machine can take while responding to a stream or sequence of input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Recognizer for “Regular Languages”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Deterministic Finite Automata (DFA)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machine can exist in only one state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</a:rPr>
              <a:t>Non-deterministic Finite Automata (NFA)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machine can exist in multiple states at the same time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7410-9A8A-4AF0-87AF-3A6B650F975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of an NFA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 NFA accepts </a:t>
            </a:r>
            <a:r>
              <a:rPr lang="en-US" i="1"/>
              <a:t>w </a:t>
            </a:r>
            <a:r>
              <a:rPr lang="en-US"/>
              <a:t>if </a:t>
            </a:r>
            <a:r>
              <a:rPr lang="en-US" i="1"/>
              <a:t>there exists at least one </a:t>
            </a:r>
            <a:r>
              <a:rPr lang="en-US"/>
              <a:t>path from the start state to an accepting (or final) state that is labeled by </a:t>
            </a:r>
            <a:r>
              <a:rPr lang="en-US" i="1"/>
              <a:t>w</a:t>
            </a:r>
          </a:p>
          <a:p>
            <a:pPr eaLnBrk="1" hangingPunct="1"/>
            <a:r>
              <a:rPr lang="en-US" i="1"/>
              <a:t>L(N) = { w | </a:t>
            </a:r>
            <a:r>
              <a:rPr lang="el-GR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/>
              <a:t>(q</a:t>
            </a:r>
            <a:r>
              <a:rPr lang="en-US" i="1" baseline="-25000"/>
              <a:t>0</a:t>
            </a:r>
            <a:r>
              <a:rPr lang="en-US" i="1"/>
              <a:t>,w) </a:t>
            </a:r>
            <a:r>
              <a:rPr lang="en-US" i="1">
                <a:cs typeface="Arial" charset="0"/>
              </a:rPr>
              <a:t>∩ F ≠ </a:t>
            </a:r>
            <a:r>
              <a:rPr lang="el-GR" i="1">
                <a:cs typeface="Arial" charset="0"/>
              </a:rPr>
              <a:t>Φ </a:t>
            </a:r>
            <a:r>
              <a:rPr lang="en-US" i="1"/>
              <a:t>}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3733800" y="4038600"/>
            <a:ext cx="152400" cy="76200"/>
            <a:chOff x="144" y="2784"/>
            <a:chExt cx="96" cy="48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62C7F-DCB6-4893-821B-532117F8AB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Advantages &amp; Caveats for NFA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Great for modeling regular expressions  </a:t>
            </a:r>
          </a:p>
          <a:p>
            <a:pPr lvl="1" eaLnBrk="1" hangingPunct="1"/>
            <a:r>
              <a:rPr lang="en-US" sz="2400" dirty="0"/>
              <a:t>String processing - e.g., </a:t>
            </a:r>
            <a:r>
              <a:rPr lang="en-US" sz="2400" dirty="0" err="1"/>
              <a:t>grep</a:t>
            </a:r>
            <a:r>
              <a:rPr lang="en-US" sz="2400" dirty="0"/>
              <a:t>, lexical analyzer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Could a non-deterministic state machine be implemented in practice?</a:t>
            </a:r>
          </a:p>
          <a:p>
            <a:pPr lvl="1" eaLnBrk="1" hangingPunct="1"/>
            <a:r>
              <a:rPr lang="en-US" sz="1800" dirty="0"/>
              <a:t>Probabilistic models could be viewed as extensions of non-deterministic state machines </a:t>
            </a:r>
            <a:br>
              <a:rPr lang="en-US" sz="1800" dirty="0"/>
            </a:br>
            <a:r>
              <a:rPr lang="en-US" sz="1800" dirty="0"/>
              <a:t>(e.g., toss of a coin, a roll of dice)</a:t>
            </a:r>
          </a:p>
          <a:p>
            <a:pPr lvl="2" eaLnBrk="1" hangingPunct="1"/>
            <a:r>
              <a:rPr lang="en-US" sz="1800" dirty="0"/>
              <a:t>They are not the same though</a:t>
            </a:r>
          </a:p>
          <a:p>
            <a:pPr lvl="1" eaLnBrk="1" hangingPunct="1"/>
            <a:r>
              <a:rPr lang="en-US" sz="1800" dirty="0"/>
              <a:t>A parallel computer could exist in multiple “states”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for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r>
              <a:rPr lang="en-US" sz="2400" dirty="0"/>
              <a:t>Micron’s Automata Processor (introduced in 2013)</a:t>
            </a:r>
          </a:p>
          <a:p>
            <a:r>
              <a:rPr lang="en-US" sz="2400" dirty="0"/>
              <a:t>2D array of MISD (multiple instruction single data) fabric w/ thousands to millions of processing elements. </a:t>
            </a:r>
          </a:p>
          <a:p>
            <a:r>
              <a:rPr lang="en-US" sz="2400" dirty="0"/>
              <a:t>1 input symbol = fed to all states (i.e., cores)</a:t>
            </a:r>
          </a:p>
          <a:p>
            <a:r>
              <a:rPr lang="en-US" sz="2400" dirty="0"/>
              <a:t>Non-determinism using circuits</a:t>
            </a:r>
          </a:p>
          <a:p>
            <a:r>
              <a:rPr lang="en-US" sz="2400" dirty="0">
                <a:hlinkClick r:id="rId2"/>
              </a:rPr>
              <a:t>http://www.micronautomata.com/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8" name="Picture 4" descr="Automata dimm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181600"/>
            <a:ext cx="5486400" cy="18452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D4CD0-AFAD-4289-8418-5DE3AC3CA6D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/>
              <a:t>DFA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/>
              <a:t>NFA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008000"/>
                </a:solidFill>
              </a:rPr>
              <a:t>Accepts input if </a:t>
            </a:r>
            <a:r>
              <a:rPr lang="en-US" sz="1800" i="1" dirty="0">
                <a:solidFill>
                  <a:srgbClr val="008000"/>
                </a:solidFill>
              </a:rPr>
              <a:t>one of</a:t>
            </a:r>
            <a:r>
              <a:rPr lang="en-US" sz="1800" dirty="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9530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8502650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But, DFAs and NFAs are equivalent in their power to capture langauges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BC288-E847-468C-8646-AF13DB40A52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Equivalence of DFA &amp; NFA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/>
              <a:t>Theorem</a:t>
            </a:r>
            <a:r>
              <a:rPr lang="en-US" sz="2800"/>
              <a:t>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/>
              <a:t>A language L is accepted by a DFA </a:t>
            </a:r>
            <a:r>
              <a:rPr lang="en-US" sz="2400" i="1" u="sng">
                <a:solidFill>
                  <a:srgbClr val="006600"/>
                </a:solidFill>
              </a:rPr>
              <a:t>if </a:t>
            </a:r>
            <a:r>
              <a:rPr lang="en-US" sz="2400" i="1" u="sng"/>
              <a:t>and </a:t>
            </a:r>
            <a:r>
              <a:rPr lang="en-US" sz="2400" i="1" u="sng">
                <a:solidFill>
                  <a:schemeClr val="hlink"/>
                </a:solidFill>
              </a:rPr>
              <a:t>only</a:t>
            </a:r>
            <a:r>
              <a:rPr lang="en-US" sz="2400" u="sng">
                <a:solidFill>
                  <a:schemeClr val="hlink"/>
                </a:solidFill>
              </a:rPr>
              <a:t> </a:t>
            </a:r>
            <a:r>
              <a:rPr lang="en-US" sz="2400" i="1" u="sng">
                <a:solidFill>
                  <a:schemeClr val="hlink"/>
                </a:solidFill>
              </a:rPr>
              <a:t>if</a:t>
            </a:r>
            <a:r>
              <a:rPr lang="en-US" sz="2400"/>
              <a:t> it is accepted by an NFA.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u="sng"/>
              <a:t>Proof</a:t>
            </a:r>
            <a:r>
              <a:rPr lang="en-US" sz="280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>
                <a:solidFill>
                  <a:srgbClr val="008000"/>
                </a:solidFill>
              </a:rPr>
              <a:t>If part: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/>
              <a:t>Prove by showing every NFA can be converted to an equivalent DFA (in the next few slides…)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>
                <a:solidFill>
                  <a:schemeClr val="hlink"/>
                </a:solidFill>
              </a:rPr>
              <a:t>Only-if part</a:t>
            </a:r>
            <a:r>
              <a:rPr lang="en-US" sz="2400"/>
              <a:t> is trivial</a:t>
            </a:r>
            <a:r>
              <a:rPr lang="en-US" sz="2400">
                <a:solidFill>
                  <a:schemeClr val="hlink"/>
                </a:solidFill>
              </a:rPr>
              <a:t>:</a:t>
            </a:r>
            <a:endParaRPr lang="en-US" sz="240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/>
              <a:t>Every DFA is a special case of an NFA where each state has exactly one transition for every input symbol. Therefore, if L is accepted by a DFA, it is accepted by a corresponding NFA.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2400" y="2514600"/>
            <a:ext cx="1158875" cy="8255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Should be true for any L</a:t>
            </a: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V="1">
            <a:off x="1219200" y="2743200"/>
            <a:ext cx="9144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8382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884" grpId="0" animBg="1"/>
      <p:bldP spid="1228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F94CE-B307-4EC9-87E3-515DE080311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for the </a:t>
            </a:r>
            <a:r>
              <a:rPr lang="en-US">
                <a:solidFill>
                  <a:srgbClr val="006600"/>
                </a:solidFill>
              </a:rPr>
              <a:t>if-part</a:t>
            </a: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>
                <a:solidFill>
                  <a:srgbClr val="006600"/>
                </a:solidFill>
              </a:rPr>
              <a:t>If-part:</a:t>
            </a:r>
            <a:r>
              <a:rPr lang="en-US" sz="2800"/>
              <a:t> A language L is accepted by a DFA if it is accepted by an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rephrasing…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Given any NFA N, we can construct a DFA D such that L(N)=L(D)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How to convert an NFA into a DFA?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/>
              <a:t>Observation:</a:t>
            </a:r>
            <a:r>
              <a:rPr lang="en-US" sz="2400"/>
              <a:t> In an NFA, each transition maps to a </a:t>
            </a:r>
            <a:r>
              <a:rPr lang="en-US" sz="2400" i="1"/>
              <a:t>subset </a:t>
            </a:r>
            <a:r>
              <a:rPr lang="en-US" sz="2400"/>
              <a:t>of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u="sng">
                <a:solidFill>
                  <a:srgbClr val="FF0000"/>
                </a:solidFill>
              </a:rPr>
              <a:t>Idea:</a:t>
            </a:r>
            <a:r>
              <a:rPr lang="en-US" sz="2200">
                <a:solidFill>
                  <a:srgbClr val="FF0000"/>
                </a:solidFill>
              </a:rPr>
              <a:t> Represent: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200">
                <a:solidFill>
                  <a:srgbClr val="FF0000"/>
                </a:solidFill>
              </a:rPr>
              <a:t>       each “subset of NFA_states” </a:t>
            </a:r>
            <a:r>
              <a:rPr lang="en-US" sz="2200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2200">
                <a:solidFill>
                  <a:srgbClr val="FF0000"/>
                </a:solidFill>
              </a:rPr>
              <a:t>a single “DFA_state”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343400" y="6172200"/>
            <a:ext cx="2860675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Subset construction</a:t>
            </a:r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990600" y="4191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NFA to DFA by subset construction</a:t>
            </a: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l-GR" sz="2800">
                <a:latin typeface="Lucida Grande" pitchFamily="28" charset="0"/>
                <a:cs typeface="Tahoma" pitchFamily="28" charset="0"/>
              </a:rPr>
              <a:t>Let N = {Q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indent="-609600" eaLnBrk="1" hangingPunct="1"/>
            <a:r>
              <a:rPr lang="el-GR" sz="2800" u="sng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indent="-609600" eaLnBrk="1" hangingPunct="1"/>
            <a:r>
              <a:rPr lang="en-US" sz="2800" u="sng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80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400">
                <a:cs typeface="Arial" charset="0"/>
              </a:rPr>
              <a:t>∩F</a:t>
            </a:r>
            <a:r>
              <a:rPr lang="en-US" sz="2400" baseline="-25000">
                <a:cs typeface="Arial" charset="0"/>
              </a:rPr>
              <a:t>N</a:t>
            </a:r>
            <a:r>
              <a:rPr lang="en-US" sz="2400">
                <a:cs typeface="Arial" charset="0"/>
              </a:rPr>
              <a:t>≠</a:t>
            </a:r>
            <a:r>
              <a:rPr lang="el-GR" sz="2400">
                <a:cs typeface="Arial" charset="0"/>
              </a:rPr>
              <a:t>Φ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371600" lvl="2" indent="-457200" eaLnBrk="1" hangingPunct="1"/>
            <a:r>
              <a:rPr lang="el-GR" sz="200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(p,a)</a:t>
            </a:r>
            <a:endParaRPr lang="en-US" sz="2000"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657600" y="5905500"/>
            <a:ext cx="54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NFA to DFA construction: Example</a:t>
            </a:r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/>
              <a:t>L = {w | w ends in 01}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/>
        </p:nvGraphicFramePr>
        <p:xfrm>
          <a:off x="3124200" y="3776663"/>
          <a:ext cx="2667000" cy="255428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43600" y="5791200"/>
            <a:ext cx="2320925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Determine transitions</a:t>
            </a:r>
            <a:endParaRPr lang="en-US"/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5867400" y="46482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/>
        </p:nvGraphicFramePr>
        <p:xfrm>
          <a:off x="6324600" y="38100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722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2971800" y="4191000"/>
            <a:ext cx="2743200" cy="1981200"/>
            <a:chOff x="1872" y="2640"/>
            <a:chExt cx="1728" cy="1248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72" y="297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72" y="316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216"/>
            <p:cNvSpPr>
              <a:spLocks noChangeShapeType="1"/>
            </p:cNvSpPr>
            <p:nvPr/>
          </p:nvSpPr>
          <p:spPr bwMode="auto">
            <a:xfrm>
              <a:off x="1872" y="2640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5105400" y="228600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/>
              <a:t>Idea:</a:t>
            </a:r>
            <a:r>
              <a:rPr lang="en-US" sz="1400"/>
              <a:t> To avoid enumerating all of </a:t>
            </a:r>
            <a:br>
              <a:rPr lang="en-US" sz="1400"/>
            </a:br>
            <a:r>
              <a:rPr lang="en-US" sz="1400"/>
              <a:t>	power set, do </a:t>
            </a:r>
            <a:br>
              <a:rPr lang="en-US" sz="1400"/>
            </a:br>
            <a:r>
              <a:rPr lang="en-US" sz="1400"/>
              <a:t>	“lazy creation of states”</a:t>
            </a:r>
            <a:endParaRPr lang="en-US"/>
          </a:p>
        </p:txBody>
      </p:sp>
      <p:sp>
        <p:nvSpPr>
          <p:cNvPr id="129266" name="Rectangle 242"/>
          <p:cNvSpPr>
            <a:spLocks noChangeArrowheads="1"/>
          </p:cNvSpPr>
          <p:nvPr/>
        </p:nvSpPr>
        <p:spPr bwMode="auto">
          <a:xfrm>
            <a:off x="3962400" y="3657600"/>
            <a:ext cx="1905000" cy="3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43600" y="6029325"/>
            <a:ext cx="2692400" cy="523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2.        Retain only those states </a:t>
            </a:r>
            <a:br>
              <a:rPr lang="en-US" sz="1400"/>
            </a:br>
            <a:r>
              <a:rPr lang="en-US" sz="1400"/>
              <a:t>	reachable from {q</a:t>
            </a:r>
            <a:r>
              <a:rPr lang="en-US" sz="1400" baseline="-25000"/>
              <a:t>0</a:t>
            </a:r>
            <a:r>
              <a:rPr lang="en-US" sz="1400"/>
              <a:t>}</a:t>
            </a:r>
            <a:endParaRPr lang="en-US"/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43600" y="5486400"/>
            <a:ext cx="3124200" cy="307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/>
              <a:t>0.	Enumerate all possible subsets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6" grpId="0" animBg="1"/>
      <p:bldP spid="129267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NFA to DFA: Repeating the example using </a:t>
            </a:r>
            <a:r>
              <a:rPr lang="en-US" sz="3600" i="1"/>
              <a:t>LAZY CREATION</a:t>
            </a:r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dirty="0"/>
              <a:t>L = {w | w ends in 01}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33" name="Line 4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/>
        </p:nvGraphicFramePr>
        <p:xfrm>
          <a:off x="3276600" y="40386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4724400" y="5546725"/>
            <a:ext cx="4078288" cy="10064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/>
              <a:t>Main Idea:</a:t>
            </a:r>
            <a:r>
              <a:rPr lang="en-US" sz="2000"/>
              <a:t>  </a:t>
            </a:r>
          </a:p>
          <a:p>
            <a:r>
              <a:rPr lang="en-US" sz="2000"/>
              <a:t>	Introduce states as you go</a:t>
            </a:r>
          </a:p>
          <a:p>
            <a:r>
              <a:rPr lang="en-US" sz="2000"/>
              <a:t>	(on a need basis)</a:t>
            </a:r>
          </a:p>
        </p:txBody>
      </p:sp>
      <p:sp>
        <p:nvSpPr>
          <p:cNvPr id="159904" name="Rectangle 160"/>
          <p:cNvSpPr>
            <a:spLocks noChangeArrowheads="1"/>
          </p:cNvSpPr>
          <p:nvPr/>
        </p:nvSpPr>
        <p:spPr bwMode="auto">
          <a:xfrm>
            <a:off x="3124200" y="4572000"/>
            <a:ext cx="2971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905" name="Rectangle 161"/>
          <p:cNvSpPr>
            <a:spLocks noChangeArrowheads="1"/>
          </p:cNvSpPr>
          <p:nvPr/>
        </p:nvSpPr>
        <p:spPr bwMode="auto">
          <a:xfrm>
            <a:off x="3200400" y="48768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59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9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  <p:bldP spid="159904" grpId="0" animBg="1"/>
      <p:bldP spid="1599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0E3E35-DCAD-4BFE-85F2-CA9A37DC70C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Correctness of subset construction</a:t>
            </a:r>
            <a:endParaRPr 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u="sng">
                <a:solidFill>
                  <a:srgbClr val="00B050"/>
                </a:solidFill>
              </a:rPr>
              <a:t>Theorem:</a:t>
            </a:r>
            <a:r>
              <a:rPr lang="en-US" i="1">
                <a:solidFill>
                  <a:srgbClr val="00B050"/>
                </a:solidFill>
              </a:rPr>
              <a:t> If D is the DFA constructed from NFA N by subset construction, then L(D)=L(N)</a:t>
            </a:r>
          </a:p>
          <a:p>
            <a:pPr eaLnBrk="1" hangingPunct="1"/>
            <a:r>
              <a:rPr lang="en-US" u="sng"/>
              <a:t>Proof:</a:t>
            </a:r>
            <a:endParaRPr lang="en-US"/>
          </a:p>
          <a:p>
            <a:pPr lvl="1" eaLnBrk="1" hangingPunct="1"/>
            <a:r>
              <a:rPr lang="en-US"/>
              <a:t>Show that </a:t>
            </a:r>
            <a:r>
              <a:rPr lang="el-GR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},w) </a:t>
            </a:r>
            <a:r>
              <a:rPr lang="en-US">
                <a:sym typeface="Symbol" pitchFamily="28" charset="2"/>
              </a:rPr>
              <a:t>≡  </a:t>
            </a:r>
            <a:r>
              <a:rPr lang="el-GR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,w} , for all w</a:t>
            </a:r>
          </a:p>
          <a:p>
            <a:pPr lvl="1" eaLnBrk="1" hangingPunct="1"/>
            <a:r>
              <a:rPr lang="en-US"/>
              <a:t>Using induction on w’s length:</a:t>
            </a:r>
          </a:p>
          <a:p>
            <a:pPr lvl="2" eaLnBrk="1" hangingPunct="1"/>
            <a:r>
              <a:rPr lang="en-US"/>
              <a:t>Let w = xa</a:t>
            </a:r>
          </a:p>
          <a:p>
            <a:pPr lvl="2" eaLnBrk="1" hangingPunct="1"/>
            <a:r>
              <a:rPr lang="el-GR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},xa) </a:t>
            </a:r>
            <a:r>
              <a:rPr lang="en-US">
                <a:sym typeface="Symbol" pitchFamily="28" charset="2"/>
              </a:rPr>
              <a:t>≡ </a:t>
            </a:r>
            <a:r>
              <a:rPr lang="el-GR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/>
              <a:t>( </a:t>
            </a:r>
            <a:r>
              <a:rPr lang="el-GR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,x}, a ) </a:t>
            </a:r>
            <a:r>
              <a:rPr lang="en-US">
                <a:sym typeface="Symbol" pitchFamily="28" charset="2"/>
              </a:rPr>
              <a:t>≡</a:t>
            </a:r>
            <a:r>
              <a:rPr lang="en-US"/>
              <a:t> </a:t>
            </a:r>
            <a:r>
              <a:rPr lang="el-GR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,w}</a:t>
            </a:r>
          </a:p>
        </p:txBody>
      </p:sp>
      <p:grpSp>
        <p:nvGrpSpPr>
          <p:cNvPr id="30725" name="Group 8"/>
          <p:cNvGrpSpPr>
            <a:grpSpLocks/>
          </p:cNvGrpSpPr>
          <p:nvPr/>
        </p:nvGrpSpPr>
        <p:grpSpPr bwMode="auto">
          <a:xfrm>
            <a:off x="3733800" y="4114800"/>
            <a:ext cx="152400" cy="76200"/>
            <a:chOff x="144" y="2784"/>
            <a:chExt cx="96" cy="48"/>
          </a:xfrm>
        </p:grpSpPr>
        <p:sp>
          <p:nvSpPr>
            <p:cNvPr id="30738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5715000" y="4114800"/>
            <a:ext cx="152400" cy="76200"/>
            <a:chOff x="144" y="2784"/>
            <a:chExt cx="96" cy="48"/>
          </a:xfrm>
        </p:grpSpPr>
        <p:sp>
          <p:nvSpPr>
            <p:cNvPr id="30736" name="Line 1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7" name="Group 12"/>
          <p:cNvGrpSpPr>
            <a:grpSpLocks/>
          </p:cNvGrpSpPr>
          <p:nvPr/>
        </p:nvGrpSpPr>
        <p:grpSpPr bwMode="auto">
          <a:xfrm>
            <a:off x="2438400" y="5562600"/>
            <a:ext cx="152400" cy="76200"/>
            <a:chOff x="144" y="2784"/>
            <a:chExt cx="96" cy="48"/>
          </a:xfrm>
        </p:grpSpPr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4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4648200" y="5562600"/>
            <a:ext cx="152400" cy="76200"/>
            <a:chOff x="144" y="2784"/>
            <a:chExt cx="96" cy="48"/>
          </a:xfrm>
        </p:grpSpPr>
        <p:sp>
          <p:nvSpPr>
            <p:cNvPr id="30732" name="Line 1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9" name="Group 18"/>
          <p:cNvGrpSpPr>
            <a:grpSpLocks/>
          </p:cNvGrpSpPr>
          <p:nvPr/>
        </p:nvGrpSpPr>
        <p:grpSpPr bwMode="auto">
          <a:xfrm>
            <a:off x="6553200" y="5562600"/>
            <a:ext cx="152400" cy="76200"/>
            <a:chOff x="144" y="2784"/>
            <a:chExt cx="96" cy="48"/>
          </a:xfrm>
        </p:grpSpPr>
        <p:sp>
          <p:nvSpPr>
            <p:cNvPr id="30730" name="Line 19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20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BB7A7-D16F-491D-B3F3-78F14B67957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Deterministic Finite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tx2"/>
                </a:solidFill>
              </a:rPr>
              <a:t>Deterministic Finite Automaton (DFA)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 ==&gt; set of accepting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/>
              <a:t>  ==&gt; a transition function, which is a mapping between Q x ∑ ==&gt;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DFA is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{Q, ∑ , q</a:t>
            </a:r>
            <a:r>
              <a:rPr lang="en-US" sz="2400" baseline="-25000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tx2"/>
                </a:solidFill>
              </a:rPr>
              <a:t>,F,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7755B-8C61-4F85-A0FD-D2778C733DA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bad case where #states(DFA)&gt;&gt;#states(NFA)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L = {w | w is a binary string s.t., the k</a:t>
            </a:r>
            <a:r>
              <a:rPr lang="en-US" sz="2800" baseline="30000"/>
              <a:t>th</a:t>
            </a:r>
            <a:r>
              <a:rPr lang="en-US" sz="2800"/>
              <a:t> symbol from its end is a 1}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NFA has k+1 states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But an equivalent DFA needs to have at least 2</a:t>
            </a:r>
            <a:r>
              <a:rPr lang="en-US" sz="2400" baseline="30000"/>
              <a:t>k</a:t>
            </a:r>
            <a:r>
              <a:rPr lang="en-US" sz="2400"/>
              <a:t> states</a:t>
            </a:r>
            <a:br>
              <a:rPr lang="en-US" sz="2400"/>
            </a:br>
            <a:endParaRPr lang="en-US" sz="240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u="sng"/>
              <a:t>(Pigeon hole principle)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m</a:t>
            </a:r>
            <a:r>
              <a:rPr lang="en-US" sz="2400"/>
              <a:t> holes and &gt;</a:t>
            </a:r>
            <a:r>
              <a:rPr lang="en-US" sz="2400" i="1"/>
              <a:t>m</a:t>
            </a:r>
            <a:r>
              <a:rPr lang="en-US" sz="2400"/>
              <a:t> pigeons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=&gt; at least one hole has to contain two or more pigeons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BB247-3133-49FB-B94E-44D6880BD7E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Text indexing </a:t>
            </a:r>
          </a:p>
          <a:p>
            <a:pPr lvl="1" eaLnBrk="1" hangingPunct="1"/>
            <a:r>
              <a:rPr lang="en-US" sz="2400"/>
              <a:t>inverted indexing</a:t>
            </a:r>
          </a:p>
          <a:p>
            <a:pPr lvl="1" eaLnBrk="1" hangingPunct="1"/>
            <a:r>
              <a:rPr lang="en-US" sz="2400"/>
              <a:t>For each unique word in the database, store all locations that contain it using an NFA or a DFA</a:t>
            </a:r>
          </a:p>
          <a:p>
            <a:pPr eaLnBrk="1" hangingPunct="1"/>
            <a:r>
              <a:rPr lang="en-US" sz="2800"/>
              <a:t>Find pattern P in text T</a:t>
            </a:r>
          </a:p>
          <a:p>
            <a:pPr lvl="1" eaLnBrk="1" hangingPunct="1"/>
            <a:r>
              <a:rPr lang="en-US" sz="2400"/>
              <a:t>Example: Google querying</a:t>
            </a:r>
          </a:p>
          <a:p>
            <a:pPr eaLnBrk="1" hangingPunct="1"/>
            <a:r>
              <a:rPr lang="en-US" sz="2800"/>
              <a:t>Extensions of this idea:</a:t>
            </a:r>
          </a:p>
          <a:p>
            <a:pPr lvl="1" eaLnBrk="1" hangingPunct="1"/>
            <a:r>
              <a:rPr lang="en-US" sz="2400"/>
              <a:t>PATRICIA tree, suffix tree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subtle properties of DFAs and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solidFill>
                  <a:schemeClr val="tx2"/>
                </a:solidFill>
              </a:rPr>
              <a:t>The machine never really terminates. 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It is always waiting for the next input symbol or making transitions.</a:t>
            </a:r>
          </a:p>
          <a:p>
            <a:r>
              <a:rPr lang="en-US" sz="2000">
                <a:solidFill>
                  <a:srgbClr val="FF0000"/>
                </a:solidFill>
              </a:rPr>
              <a:t>The machine decides when to </a:t>
            </a:r>
            <a:r>
              <a:rPr lang="en-US" sz="2000" u="sng">
                <a:solidFill>
                  <a:srgbClr val="FF0000"/>
                </a:solidFill>
              </a:rPr>
              <a:t>consume</a:t>
            </a:r>
            <a:r>
              <a:rPr lang="en-US" sz="2000">
                <a:solidFill>
                  <a:srgbClr val="FF0000"/>
                </a:solidFill>
              </a:rPr>
              <a:t> the next symbol from the input and when to </a:t>
            </a:r>
            <a:r>
              <a:rPr lang="en-US" sz="2000" u="sng">
                <a:solidFill>
                  <a:srgbClr val="FF0000"/>
                </a:solidFill>
              </a:rPr>
              <a:t>ignore</a:t>
            </a:r>
            <a:r>
              <a:rPr lang="en-US" sz="2000">
                <a:solidFill>
                  <a:srgbClr val="FF0000"/>
                </a:solidFill>
              </a:rPr>
              <a:t> it.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(but the machine can never </a:t>
            </a:r>
            <a:r>
              <a:rPr lang="en-US" sz="2000" u="sng">
                <a:solidFill>
                  <a:srgbClr val="FF0000"/>
                </a:solidFill>
              </a:rPr>
              <a:t>skip </a:t>
            </a:r>
            <a:r>
              <a:rPr lang="en-US" sz="2000">
                <a:solidFill>
                  <a:srgbClr val="FF0000"/>
                </a:solidFill>
              </a:rPr>
              <a:t>a symbol)</a:t>
            </a:r>
          </a:p>
          <a:p>
            <a:r>
              <a:rPr lang="en-US" sz="2000">
                <a:solidFill>
                  <a:srgbClr val="7030A0"/>
                </a:solidFill>
              </a:rPr>
              <a:t>=&gt; A transition can happen even </a:t>
            </a:r>
            <a:r>
              <a:rPr lang="en-US" sz="2000" i="1">
                <a:solidFill>
                  <a:srgbClr val="7030A0"/>
                </a:solidFill>
              </a:rPr>
              <a:t>without </a:t>
            </a:r>
            <a:r>
              <a:rPr lang="en-US" sz="2000">
                <a:solidFill>
                  <a:srgbClr val="7030A0"/>
                </a:solidFill>
              </a:rPr>
              <a:t>really consuming an input symbol (think of consuming </a:t>
            </a:r>
            <a:r>
              <a:rPr lang="en-US" sz="2000">
                <a:solidFill>
                  <a:srgbClr val="7030A0"/>
                </a:solidFill>
                <a:sym typeface="Symbol" pitchFamily="28" charset="2"/>
              </a:rPr>
              <a:t> as a free token) – if this happens, then it becomes an -NFA (see next few slides).</a:t>
            </a:r>
          </a:p>
          <a:p>
            <a:r>
              <a:rPr lang="en-US" sz="2000">
                <a:solidFill>
                  <a:srgbClr val="C00000"/>
                </a:solidFill>
                <a:sym typeface="Symbol" pitchFamily="28" charset="2"/>
              </a:rPr>
              <a:t>A single transition </a:t>
            </a:r>
            <a:r>
              <a:rPr lang="en-US" sz="2000" i="1">
                <a:solidFill>
                  <a:srgbClr val="C00000"/>
                </a:solidFill>
                <a:sym typeface="Symbol" pitchFamily="28" charset="2"/>
              </a:rPr>
              <a:t>cannot</a:t>
            </a:r>
            <a:r>
              <a:rPr lang="en-US" sz="2000">
                <a:solidFill>
                  <a:srgbClr val="C00000"/>
                </a:solidFill>
                <a:sym typeface="Symbol" pitchFamily="28" charset="2"/>
              </a:rPr>
              <a:t> consume more than one (non</a:t>
            </a:r>
            <a:r>
              <a:rPr lang="en-US" sz="2000">
                <a:solidFill>
                  <a:srgbClr val="7030A0"/>
                </a:solidFill>
                <a:sym typeface="Symbol" pitchFamily="28" charset="2"/>
              </a:rPr>
              <a:t>-) </a:t>
            </a:r>
            <a:r>
              <a:rPr lang="en-US" sz="2000">
                <a:solidFill>
                  <a:srgbClr val="C00000"/>
                </a:solidFill>
                <a:sym typeface="Symbol" pitchFamily="28" charset="2"/>
              </a:rPr>
              <a:t>symbol.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15AD06-0C64-4C18-BF59-967630FA9AB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BC795-D03D-4601-9A0A-294655918D3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FA with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-Transitions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We can allow </a:t>
            </a:r>
            <a:r>
              <a:rPr lang="en-US" sz="2800" u="sng" dirty="0"/>
              <a:t>explicit</a:t>
            </a:r>
            <a:r>
              <a:rPr lang="en-US" sz="2800" dirty="0"/>
              <a:t> </a:t>
            </a:r>
            <a:r>
              <a:rPr lang="en-US" sz="2800" dirty="0">
                <a:sym typeface="Symbol" pitchFamily="28" charset="2"/>
              </a:rPr>
              <a:t></a:t>
            </a:r>
            <a:r>
              <a:rPr lang="en-US" sz="2800" dirty="0"/>
              <a:t>-transitions in finite automata</a:t>
            </a:r>
          </a:p>
          <a:p>
            <a:pPr lvl="1" eaLnBrk="1" hangingPunct="1"/>
            <a:r>
              <a:rPr lang="en-US" sz="2400" dirty="0"/>
              <a:t>i.e., a transition from one state to another state without consuming any additional input symbol </a:t>
            </a:r>
          </a:p>
          <a:p>
            <a:pPr lvl="1" eaLnBrk="1" hangingPunct="1"/>
            <a:r>
              <a:rPr lang="en-US" sz="2400" dirty="0"/>
              <a:t>Explicit </a:t>
            </a:r>
            <a:r>
              <a:rPr lang="en-US" sz="2400" dirty="0">
                <a:sym typeface="Symbol" pitchFamily="28" charset="2"/>
              </a:rPr>
              <a:t></a:t>
            </a:r>
            <a:r>
              <a:rPr lang="en-US" sz="2400" dirty="0"/>
              <a:t>-transitions between different states introduce non-determinism.</a:t>
            </a:r>
          </a:p>
          <a:p>
            <a:pPr lvl="1" eaLnBrk="1" hangingPunct="1"/>
            <a:r>
              <a:rPr lang="en-US" sz="2400" dirty="0"/>
              <a:t>Makes it easier sometimes to construct NFAs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b="1" i="1" u="sng" dirty="0">
                <a:sym typeface="Symbol" pitchFamily="28" charset="2"/>
              </a:rPr>
              <a:t>Definition:</a:t>
            </a:r>
            <a:r>
              <a:rPr lang="en-US" sz="2800" b="1" i="1" dirty="0">
                <a:sym typeface="Symbol" pitchFamily="28" charset="2"/>
              </a:rPr>
              <a:t> </a:t>
            </a:r>
            <a:r>
              <a:rPr lang="en-US" sz="2800" b="1" i="1" dirty="0"/>
              <a:t> -NFAs are those NFAs with at least one explicit </a:t>
            </a:r>
            <a:r>
              <a:rPr lang="en-US" sz="2800" b="1" i="1" dirty="0">
                <a:sym typeface="Symbol" pitchFamily="28" charset="2"/>
              </a:rPr>
              <a:t></a:t>
            </a:r>
            <a:r>
              <a:rPr lang="en-US" sz="2800" b="1" i="1" dirty="0"/>
              <a:t>-transition defined.</a:t>
            </a:r>
            <a:endParaRPr lang="en-US" sz="2800" b="1" i="1" dirty="0">
              <a:sym typeface="Symbol" pitchFamily="28" charset="2"/>
            </a:endParaRPr>
          </a:p>
          <a:p>
            <a:pPr eaLnBrk="1" hangingPunct="1"/>
            <a:r>
              <a:rPr lang="en-US" sz="2800" dirty="0">
                <a:sym typeface="Symbol" pitchFamily="28" charset="2"/>
              </a:rPr>
              <a:t></a:t>
            </a:r>
            <a:r>
              <a:rPr lang="en-US" sz="2800" dirty="0"/>
              <a:t> -NFAs have one more column in their transition table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an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sp>
        <p:nvSpPr>
          <p:cNvPr id="3584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</a:t>
            </a:r>
            <a:r>
              <a:rPr lang="en-US" u="sng">
                <a:solidFill>
                  <a:schemeClr val="folHlink"/>
                </a:solidFill>
              </a:rPr>
              <a:t>or</a:t>
            </a:r>
            <a:r>
              <a:rPr lang="en-US">
                <a:solidFill>
                  <a:schemeClr val="folHlink"/>
                </a:solidFill>
              </a:rPr>
              <a:t>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590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>
                <a:sym typeface="Symbol" pitchFamily="28" charset="2"/>
              </a:rPr>
              <a:t></a:t>
            </a:r>
            <a:r>
              <a:rPr lang="en-US" sz="2400"/>
              <a:t>-closure of a state q, </a:t>
            </a:r>
            <a:r>
              <a:rPr lang="en-US" sz="2400" b="1" i="1">
                <a:solidFill>
                  <a:schemeClr val="hlink"/>
                </a:solidFill>
              </a:rPr>
              <a:t>ECLOSE(q)</a:t>
            </a:r>
            <a:r>
              <a:rPr lang="en-US" sz="2400"/>
              <a:t>, is the set of all states (including itself) that can be </a:t>
            </a:r>
            <a:r>
              <a:rPr lang="en-US" sz="2400" i="1"/>
              <a:t>reached </a:t>
            </a:r>
            <a:r>
              <a:rPr lang="en-US" sz="2400"/>
              <a:t>from q by repeatedly making an arbitrary number of </a:t>
            </a:r>
            <a:r>
              <a:rPr lang="en-US" sz="2800">
                <a:sym typeface="Symbol" pitchFamily="28" charset="2"/>
              </a:rPr>
              <a:t></a:t>
            </a:r>
            <a:r>
              <a:rPr lang="en-US" sz="2400"/>
              <a:t>-transitions.  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590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92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5894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5895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5897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5898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5899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5887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88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3581400" y="5957888"/>
            <a:ext cx="1681163" cy="750887"/>
            <a:chOff x="2256" y="3321"/>
            <a:chExt cx="1059" cy="473"/>
          </a:xfrm>
        </p:grpSpPr>
        <p:sp>
          <p:nvSpPr>
            <p:cNvPr id="3588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81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1</a:t>
              </a:r>
              <a:r>
                <a:rPr lang="en-US" sz="1400"/>
                <a:t>)</a:t>
              </a:r>
            </a:p>
          </p:txBody>
        </p:sp>
        <p:sp>
          <p:nvSpPr>
            <p:cNvPr id="3588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56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2</a:t>
              </a:r>
              <a:r>
                <a:rPr lang="en-US" sz="1400"/>
                <a:t>)</a:t>
              </a:r>
            </a:p>
          </p:txBody>
        </p:sp>
        <p:sp>
          <p:nvSpPr>
            <p:cNvPr id="3588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5" grpId="0" animBg="1"/>
      <p:bldP spid="14139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1EC90-F3CC-4184-A98B-8553AA82A25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an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sp>
        <p:nvSpPr>
          <p:cNvPr id="3686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99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0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6948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49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50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>
                <a:sym typeface="Symbol" pitchFamily="28" charset="2"/>
              </a:rPr>
              <a:t>Simulate for w=101:</a:t>
            </a:r>
          </a:p>
          <a:p>
            <a:pPr eaLnBrk="1" hangingPunct="1"/>
            <a:endParaRPr lang="en-US" sz="2400"/>
          </a:p>
        </p:txBody>
      </p:sp>
      <p:grpSp>
        <p:nvGrpSpPr>
          <p:cNvPr id="36902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6946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36903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6936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7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939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6940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6942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6943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944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04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6932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3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4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5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6905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58000" y="3733800"/>
            <a:ext cx="419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438900" y="3886200"/>
            <a:ext cx="1212850" cy="719138"/>
            <a:chOff x="6439296" y="3886200"/>
            <a:chExt cx="1212020" cy="719554"/>
          </a:xfrm>
        </p:grpSpPr>
        <p:sp>
          <p:nvSpPr>
            <p:cNvPr id="36925" name="TextBox 34"/>
            <p:cNvSpPr txBox="1">
              <a:spLocks noChangeArrowheads="1"/>
            </p:cNvSpPr>
            <p:nvPr/>
          </p:nvSpPr>
          <p:spPr bwMode="auto">
            <a:xfrm>
              <a:off x="7277496" y="4267200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grpSp>
          <p:nvGrpSpPr>
            <p:cNvPr id="36926" name="Group 59"/>
            <p:cNvGrpSpPr>
              <a:grpSpLocks/>
            </p:cNvGrpSpPr>
            <p:nvPr/>
          </p:nvGrpSpPr>
          <p:grpSpPr bwMode="auto">
            <a:xfrm>
              <a:off x="6439296" y="4038600"/>
              <a:ext cx="1025110" cy="533400"/>
              <a:chOff x="6439296" y="4038600"/>
              <a:chExt cx="1025110" cy="533400"/>
            </a:xfrm>
          </p:grpSpPr>
          <p:sp>
            <p:nvSpPr>
              <p:cNvPr id="36929" name="TextBox 33"/>
              <p:cNvSpPr txBox="1">
                <a:spLocks noChangeArrowheads="1"/>
              </p:cNvSpPr>
              <p:nvPr/>
            </p:nvSpPr>
            <p:spPr bwMode="auto">
              <a:xfrm>
                <a:off x="6439296" y="4233446"/>
                <a:ext cx="4187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r>
                  <a:rPr lang="en-US" sz="1600"/>
                  <a:t>’</a:t>
                </a:r>
              </a:p>
            </p:txBody>
          </p:sp>
          <p:cxnSp>
            <p:nvCxnSpPr>
              <p:cNvPr id="36930" name="Straight Arrow Connector 39"/>
              <p:cNvCxnSpPr>
                <a:cxnSpLocks noChangeShapeType="1"/>
                <a:endCxn id="36929" idx="0"/>
              </p:cNvCxnSpPr>
              <p:nvPr/>
            </p:nvCxnSpPr>
            <p:spPr bwMode="auto">
              <a:xfrm rot="10800000" flipV="1">
                <a:off x="6648648" y="4038600"/>
                <a:ext cx="285552" cy="19484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6931" name="Straight Arrow Connector 41"/>
              <p:cNvCxnSpPr>
                <a:cxnSpLocks noChangeShapeType="1"/>
                <a:stCxn id="33" idx="2"/>
                <a:endCxn id="36925" idx="0"/>
              </p:cNvCxnSpPr>
              <p:nvPr/>
            </p:nvCxnSpPr>
            <p:spPr bwMode="auto">
              <a:xfrm rot="16200000" flipH="1">
                <a:off x="7168456" y="3971250"/>
                <a:ext cx="194846" cy="39705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6927" name="TextBox 48"/>
            <p:cNvSpPr txBox="1">
              <a:spLocks noChangeArrowheads="1"/>
            </p:cNvSpPr>
            <p:nvPr/>
          </p:nvSpPr>
          <p:spPr bwMode="auto">
            <a:xfrm>
              <a:off x="71628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28" name="TextBox 51"/>
            <p:cNvSpPr txBox="1">
              <a:spLocks noChangeArrowheads="1"/>
            </p:cNvSpPr>
            <p:nvPr/>
          </p:nvSpPr>
          <p:spPr bwMode="auto">
            <a:xfrm>
              <a:off x="66294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7239000" y="4995863"/>
            <a:ext cx="449263" cy="719137"/>
            <a:chOff x="7239000" y="4995446"/>
            <a:chExt cx="450020" cy="719554"/>
          </a:xfrm>
        </p:grpSpPr>
        <p:sp>
          <p:nvSpPr>
            <p:cNvPr id="36922" name="TextBox 36"/>
            <p:cNvSpPr txBox="1">
              <a:spLocks noChangeArrowheads="1"/>
            </p:cNvSpPr>
            <p:nvPr/>
          </p:nvSpPr>
          <p:spPr bwMode="auto">
            <a:xfrm>
              <a:off x="7315200" y="53764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cxnSp>
          <p:nvCxnSpPr>
            <p:cNvPr id="36923" name="Straight Arrow Connector 45"/>
            <p:cNvCxnSpPr>
              <a:cxnSpLocks noChangeShapeType="1"/>
              <a:stCxn id="36913" idx="2"/>
              <a:endCxn id="36922" idx="0"/>
            </p:cNvCxnSpPr>
            <p:nvPr/>
          </p:nvCxnSpPr>
          <p:spPr bwMode="auto">
            <a:xfrm rot="5400000">
              <a:off x="7366587" y="5240923"/>
              <a:ext cx="2710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4" name="TextBox 53"/>
            <p:cNvSpPr txBox="1">
              <a:spLocks noChangeArrowheads="1"/>
            </p:cNvSpPr>
            <p:nvPr/>
          </p:nvSpPr>
          <p:spPr bwMode="auto">
            <a:xfrm>
              <a:off x="7239000" y="4995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7239000" y="5605463"/>
            <a:ext cx="449263" cy="642937"/>
            <a:chOff x="7239000" y="5605046"/>
            <a:chExt cx="450020" cy="643354"/>
          </a:xfrm>
        </p:grpSpPr>
        <p:sp>
          <p:nvSpPr>
            <p:cNvPr id="36919" name="TextBox 37"/>
            <p:cNvSpPr txBox="1">
              <a:spLocks noChangeArrowheads="1"/>
            </p:cNvSpPr>
            <p:nvPr/>
          </p:nvSpPr>
          <p:spPr bwMode="auto">
            <a:xfrm>
              <a:off x="7315200" y="5909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cxnSp>
          <p:nvCxnSpPr>
            <p:cNvPr id="36920" name="Straight Arrow Connector 47"/>
            <p:cNvCxnSpPr>
              <a:cxnSpLocks noChangeShapeType="1"/>
              <a:stCxn id="36922" idx="2"/>
              <a:endCxn id="36919" idx="0"/>
            </p:cNvCxnSpPr>
            <p:nvPr/>
          </p:nvCxnSpPr>
          <p:spPr bwMode="auto">
            <a:xfrm rot="5400000">
              <a:off x="7404687" y="5812423"/>
              <a:ext cx="1948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1" name="TextBox 54"/>
            <p:cNvSpPr txBox="1">
              <a:spLocks noChangeArrowheads="1"/>
            </p:cNvSpPr>
            <p:nvPr/>
          </p:nvSpPr>
          <p:spPr bwMode="auto">
            <a:xfrm>
              <a:off x="7239000" y="5605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6324600" y="4462463"/>
            <a:ext cx="1363663" cy="719137"/>
            <a:chOff x="6324600" y="4462046"/>
            <a:chExt cx="1364420" cy="719554"/>
          </a:xfrm>
        </p:grpSpPr>
        <p:sp>
          <p:nvSpPr>
            <p:cNvPr id="36913" name="TextBox 35"/>
            <p:cNvSpPr txBox="1">
              <a:spLocks noChangeArrowheads="1"/>
            </p:cNvSpPr>
            <p:nvPr/>
          </p:nvSpPr>
          <p:spPr bwMode="auto">
            <a:xfrm>
              <a:off x="7315200" y="4766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cxnSp>
          <p:nvCxnSpPr>
            <p:cNvPr id="36914" name="Straight Arrow Connector 43"/>
            <p:cNvCxnSpPr>
              <a:cxnSpLocks noChangeShapeType="1"/>
              <a:stCxn id="36925" idx="2"/>
            </p:cNvCxnSpPr>
            <p:nvPr/>
          </p:nvCxnSpPr>
          <p:spPr bwMode="auto">
            <a:xfrm rot="16200000" flipH="1">
              <a:off x="7330480" y="4739680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5" name="TextBox 52"/>
            <p:cNvSpPr txBox="1">
              <a:spLocks noChangeArrowheads="1"/>
            </p:cNvSpPr>
            <p:nvPr/>
          </p:nvSpPr>
          <p:spPr bwMode="auto">
            <a:xfrm>
              <a:off x="7239000" y="4462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16" name="TextBox 56"/>
            <p:cNvSpPr txBox="1">
              <a:spLocks noChangeArrowheads="1"/>
            </p:cNvSpPr>
            <p:nvPr/>
          </p:nvSpPr>
          <p:spPr bwMode="auto">
            <a:xfrm>
              <a:off x="6484180" y="4843046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Ø</a:t>
              </a:r>
            </a:p>
          </p:txBody>
        </p:sp>
        <p:cxnSp>
          <p:nvCxnSpPr>
            <p:cNvPr id="36917" name="Straight Arrow Connector 57"/>
            <p:cNvCxnSpPr>
              <a:cxnSpLocks noChangeShapeType="1"/>
            </p:cNvCxnSpPr>
            <p:nvPr/>
          </p:nvCxnSpPr>
          <p:spPr bwMode="auto">
            <a:xfrm rot="16200000" flipH="1">
              <a:off x="6499460" y="4782127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8" name="TextBox 58"/>
            <p:cNvSpPr txBox="1">
              <a:spLocks noChangeArrowheads="1"/>
            </p:cNvSpPr>
            <p:nvPr/>
          </p:nvSpPr>
          <p:spPr bwMode="auto">
            <a:xfrm>
              <a:off x="6324600" y="44958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477000" y="49530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9" grpId="0" build="p"/>
      <p:bldP spid="33" grpId="0"/>
      <p:bldP spid="57" grpId="0"/>
      <p:bldP spid="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noFill/>
        </p:spPr>
        <p:txBody>
          <a:bodyPr/>
          <a:lstStyle/>
          <a:p>
            <a:fld id="{4DCF8C33-92ED-42B4-9DA5-0286F64C442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another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191000"/>
          <a:ext cx="3124200" cy="2042160"/>
        </p:xfrm>
        <a:graphic>
          <a:graphicData uri="http://schemas.openxmlformats.org/drawingml/2006/table">
            <a:tbl>
              <a:tblPr/>
              <a:tblGrid>
                <a:gridCol w="51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27" name="Line 83"/>
          <p:cNvSpPr>
            <a:spLocks noChangeShapeType="1"/>
          </p:cNvSpPr>
          <p:nvPr/>
        </p:nvSpPr>
        <p:spPr bwMode="auto">
          <a:xfrm>
            <a:off x="533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9812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>
                <a:sym typeface="Symbol" pitchFamily="28" charset="2"/>
              </a:rPr>
              <a:t>Simulate for w=101:</a:t>
            </a:r>
            <a:r>
              <a:rPr lang="en-US" sz="2800">
                <a:sym typeface="Symbol" pitchFamily="28" charset="2"/>
              </a:rPr>
              <a:t>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>
                <a:sym typeface="Symbol" pitchFamily="28" charset="2"/>
              </a:rPr>
              <a:t>			?</a:t>
            </a:r>
          </a:p>
          <a:p>
            <a:pPr eaLnBrk="1" hangingPunct="1"/>
            <a:endParaRPr lang="en-US" sz="2400"/>
          </a:p>
        </p:txBody>
      </p:sp>
      <p:grpSp>
        <p:nvGrpSpPr>
          <p:cNvPr id="37929" name="Group 31"/>
          <p:cNvGrpSpPr>
            <a:grpSpLocks/>
          </p:cNvGrpSpPr>
          <p:nvPr/>
        </p:nvGrpSpPr>
        <p:grpSpPr bwMode="auto">
          <a:xfrm>
            <a:off x="228600" y="3367088"/>
            <a:ext cx="914400" cy="366712"/>
            <a:chOff x="228600" y="3976688"/>
            <a:chExt cx="914400" cy="366713"/>
          </a:xfrm>
        </p:grpSpPr>
        <p:sp>
          <p:nvSpPr>
            <p:cNvPr id="3795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37930" name="Oval 5"/>
          <p:cNvSpPr>
            <a:spLocks noChangeArrowheads="1"/>
          </p:cNvSpPr>
          <p:nvPr/>
        </p:nvSpPr>
        <p:spPr bwMode="auto">
          <a:xfrm>
            <a:off x="1600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37931" name="Line 9"/>
          <p:cNvSpPr>
            <a:spLocks noChangeShapeType="1"/>
          </p:cNvSpPr>
          <p:nvPr/>
        </p:nvSpPr>
        <p:spPr bwMode="auto">
          <a:xfrm>
            <a:off x="2057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2" name="Oval 10"/>
          <p:cNvSpPr>
            <a:spLocks noChangeArrowheads="1"/>
          </p:cNvSpPr>
          <p:nvPr/>
        </p:nvSpPr>
        <p:spPr bwMode="auto">
          <a:xfrm>
            <a:off x="2590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37933" name="Text Box 11"/>
          <p:cNvSpPr txBox="1">
            <a:spLocks noChangeArrowheads="1"/>
          </p:cNvSpPr>
          <p:nvPr/>
        </p:nvSpPr>
        <p:spPr bwMode="auto">
          <a:xfrm>
            <a:off x="2117725" y="2549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34" name="Freeform 12"/>
          <p:cNvSpPr>
            <a:spLocks/>
          </p:cNvSpPr>
          <p:nvPr/>
        </p:nvSpPr>
        <p:spPr bwMode="auto">
          <a:xfrm>
            <a:off x="1574800" y="23495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5" name="Text Box 13"/>
          <p:cNvSpPr txBox="1">
            <a:spLocks noChangeArrowheads="1"/>
          </p:cNvSpPr>
          <p:nvPr/>
        </p:nvSpPr>
        <p:spPr bwMode="auto">
          <a:xfrm>
            <a:off x="1447800" y="20161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37936" name="Text Box 18"/>
          <p:cNvSpPr txBox="1">
            <a:spLocks noChangeArrowheads="1"/>
          </p:cNvSpPr>
          <p:nvPr/>
        </p:nvSpPr>
        <p:spPr bwMode="auto">
          <a:xfrm>
            <a:off x="3048000" y="25527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37937" name="Oval 19"/>
          <p:cNvSpPr>
            <a:spLocks noChangeArrowheads="1"/>
          </p:cNvSpPr>
          <p:nvPr/>
        </p:nvSpPr>
        <p:spPr bwMode="auto">
          <a:xfrm>
            <a:off x="3581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37938" name="Line 20"/>
          <p:cNvSpPr>
            <a:spLocks noChangeShapeType="1"/>
          </p:cNvSpPr>
          <p:nvPr/>
        </p:nvSpPr>
        <p:spPr bwMode="auto">
          <a:xfrm>
            <a:off x="30480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9" name="Oval 22"/>
          <p:cNvSpPr>
            <a:spLocks noChangeArrowheads="1"/>
          </p:cNvSpPr>
          <p:nvPr/>
        </p:nvSpPr>
        <p:spPr bwMode="auto">
          <a:xfrm>
            <a:off x="3505200" y="2590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Oval 90"/>
          <p:cNvSpPr>
            <a:spLocks noChangeArrowheads="1"/>
          </p:cNvSpPr>
          <p:nvPr/>
        </p:nvSpPr>
        <p:spPr bwMode="auto">
          <a:xfrm>
            <a:off x="12192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q’</a:t>
            </a:r>
            <a:r>
              <a:rPr lang="en-US" sz="1800" baseline="-25000"/>
              <a:t>0</a:t>
            </a:r>
          </a:p>
        </p:txBody>
      </p:sp>
      <p:sp>
        <p:nvSpPr>
          <p:cNvPr id="37941" name="Oval 91"/>
          <p:cNvSpPr>
            <a:spLocks noChangeArrowheads="1"/>
          </p:cNvSpPr>
          <p:nvPr/>
        </p:nvSpPr>
        <p:spPr bwMode="auto">
          <a:xfrm>
            <a:off x="1143000" y="3352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92"/>
          <p:cNvSpPr>
            <a:spLocks noChangeShapeType="1"/>
          </p:cNvSpPr>
          <p:nvPr/>
        </p:nvSpPr>
        <p:spPr bwMode="auto">
          <a:xfrm flipV="1">
            <a:off x="14478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Text Box 93"/>
          <p:cNvSpPr txBox="1">
            <a:spLocks noChangeArrowheads="1"/>
          </p:cNvSpPr>
          <p:nvPr/>
        </p:nvSpPr>
        <p:spPr bwMode="auto">
          <a:xfrm>
            <a:off x="1219200" y="298608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945" name="Straight Arrow Connector 57"/>
          <p:cNvCxnSpPr>
            <a:cxnSpLocks noChangeShapeType="1"/>
            <a:stCxn id="37930" idx="5"/>
          </p:cNvCxnSpPr>
          <p:nvPr/>
        </p:nvCxnSpPr>
        <p:spPr bwMode="auto">
          <a:xfrm>
            <a:off x="1990725" y="3057525"/>
            <a:ext cx="371475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6" name="Text Box 93"/>
          <p:cNvSpPr txBox="1">
            <a:spLocks noChangeArrowheads="1"/>
          </p:cNvSpPr>
          <p:nvPr/>
        </p:nvSpPr>
        <p:spPr bwMode="auto">
          <a:xfrm>
            <a:off x="2133600" y="297180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7" name="Oval 10"/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</a:p>
        </p:txBody>
      </p:sp>
      <p:cxnSp>
        <p:nvCxnSpPr>
          <p:cNvPr id="37948" name="Straight Arrow Connector 61"/>
          <p:cNvCxnSpPr>
            <a:cxnSpLocks noChangeShapeType="1"/>
            <a:stCxn id="37947" idx="6"/>
            <a:endCxn id="37939" idx="3"/>
          </p:cNvCxnSpPr>
          <p:nvPr/>
        </p:nvCxnSpPr>
        <p:spPr bwMode="auto">
          <a:xfrm flipV="1">
            <a:off x="2819400" y="3111500"/>
            <a:ext cx="77470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9" name="Text Box 18"/>
          <p:cNvSpPr txBox="1">
            <a:spLocks noChangeArrowheads="1"/>
          </p:cNvSpPr>
          <p:nvPr/>
        </p:nvSpPr>
        <p:spPr bwMode="auto">
          <a:xfrm>
            <a:off x="3200400" y="2909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B6CA3-5225-4CEE-AF32-0BC3281E8E1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Equivalency of DFA, NFA, </a:t>
            </a:r>
            <a:r>
              <a:rPr lang="en-US">
                <a:sym typeface="Symbol" pitchFamily="28" charset="2"/>
              </a:rPr>
              <a:t></a:t>
            </a:r>
            <a:r>
              <a:rPr lang="en-US" sz="4000"/>
              <a:t>-NFA</a:t>
            </a:r>
            <a:r>
              <a:rPr lang="en-US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Theorem:</a:t>
            </a:r>
            <a:r>
              <a:rPr lang="en-US"/>
              <a:t> A language L is accepted by some </a:t>
            </a:r>
            <a:r>
              <a:rPr lang="en-US">
                <a:sym typeface="Symbol" pitchFamily="28" charset="2"/>
              </a:rPr>
              <a:t></a:t>
            </a:r>
            <a:r>
              <a:rPr lang="en-US" sz="2800"/>
              <a:t>-NFA if and only if L is accepted by some DFA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 u="sng"/>
          </a:p>
          <a:p>
            <a:pPr eaLnBrk="1" hangingPunct="1"/>
            <a:r>
              <a:rPr lang="en-US" sz="2800" u="sng"/>
              <a:t>Implication:</a:t>
            </a:r>
          </a:p>
          <a:p>
            <a:pPr lvl="1" eaLnBrk="1" hangingPunct="1"/>
            <a:r>
              <a:rPr lang="en-US" sz="2400"/>
              <a:t>DFA </a:t>
            </a:r>
            <a:r>
              <a:rPr lang="en-US" sz="2400">
                <a:sym typeface="Symbol" pitchFamily="28" charset="2"/>
              </a:rPr>
              <a:t>≡ </a:t>
            </a:r>
            <a:r>
              <a:rPr lang="en-US" sz="2400"/>
              <a:t> NFA </a:t>
            </a:r>
            <a:r>
              <a:rPr lang="en-US" sz="2400">
                <a:sym typeface="Symbol" pitchFamily="28" charset="2"/>
              </a:rPr>
              <a:t>≡</a:t>
            </a:r>
            <a:r>
              <a:rPr lang="en-US" sz="2400"/>
              <a:t> </a:t>
            </a:r>
            <a:r>
              <a:rPr lang="en-US">
                <a:sym typeface="Symbol" pitchFamily="28" charset="2"/>
              </a:rPr>
              <a:t></a:t>
            </a:r>
            <a:r>
              <a:rPr lang="en-US" sz="2400"/>
              <a:t>-NFA</a:t>
            </a:r>
          </a:p>
          <a:p>
            <a:pPr lvl="1" eaLnBrk="1" hangingPunct="1"/>
            <a:r>
              <a:rPr lang="en-US" sz="2400"/>
              <a:t>(all accept Regular Languages)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1FFA1-3FB0-4619-BDB1-56551E69BDF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Eliminating </a:t>
            </a:r>
            <a:r>
              <a:rPr lang="en-US">
                <a:sym typeface="Symbol" pitchFamily="28" charset="2"/>
              </a:rPr>
              <a:t></a:t>
            </a:r>
            <a:r>
              <a:rPr lang="en-US" sz="4000"/>
              <a:t>-transitions</a:t>
            </a:r>
            <a:r>
              <a:rPr lang="en-US" sz="320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>
                <a:latin typeface="Lucida Grande" pitchFamily="28" charset="0"/>
                <a:cs typeface="Tahoma" pitchFamily="28" charset="0"/>
              </a:rPr>
              <a:t>Let E = {Q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}</a:t>
            </a:r>
            <a:r>
              <a:rPr lang="en-US" sz="2400">
                <a:latin typeface="Lucida Grande" pitchFamily="28" charset="0"/>
                <a:cs typeface="Tahoma" pitchFamily="28" charset="0"/>
              </a:rPr>
              <a:t> be an </a:t>
            </a:r>
            <a:r>
              <a:rPr lang="en-US" sz="2400">
                <a:sym typeface="Symbol" pitchFamily="28" charset="2"/>
              </a:rPr>
              <a:t></a:t>
            </a:r>
            <a:r>
              <a:rPr lang="en-US" sz="2400">
                <a:latin typeface="Lucida Grande" pitchFamily="28" charset="0"/>
                <a:cs typeface="Tahoma" pitchFamily="28" charset="0"/>
              </a:rPr>
              <a:t>-NFA</a:t>
            </a:r>
            <a:endParaRPr lang="el-GR" sz="2400">
              <a:latin typeface="Lucida Grande" pitchFamily="28" charset="0"/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u="sng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>
                <a:latin typeface="Lucida Grande" pitchFamily="28" charset="0"/>
                <a:cs typeface="Tahoma" pitchFamily="28" charset="0"/>
              </a:rPr>
              <a:t>To b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uild </a:t>
            </a:r>
            <a:r>
              <a:rPr lang="en-US" sz="2400">
                <a:latin typeface="Lucida Grande" pitchFamily="28" charset="0"/>
                <a:cs typeface="Tahoma" pitchFamily="28" charset="0"/>
              </a:rPr>
              <a:t>DFA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D={</a:t>
            </a: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} s.t. L(D)=L(E)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u="sng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40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0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= all </a:t>
            </a:r>
            <a:r>
              <a:rPr lang="en-US" sz="2000">
                <a:latin typeface="Lucida Grande" pitchFamily="28" charset="0"/>
                <a:cs typeface="Tahoma" pitchFamily="28" charset="0"/>
              </a:rPr>
              <a:t>reachable 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subsets of Q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E 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factoring in </a:t>
            </a:r>
            <a:r>
              <a:rPr lang="en-US" sz="2000">
                <a:sym typeface="Symbol" pitchFamily="28" charset="2"/>
              </a:rPr>
              <a:t></a:t>
            </a:r>
            <a:r>
              <a:rPr lang="en-US" sz="2000"/>
              <a:t>-closures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>
                <a:latin typeface="Lucida Grande" pitchFamily="28" charset="0"/>
                <a:cs typeface="Tahoma" pitchFamily="28" charset="0"/>
              </a:rPr>
              <a:t>q</a:t>
            </a:r>
            <a:r>
              <a:rPr lang="en-US" sz="2000" baseline="-2500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 = ECLOSE(q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0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=subsets S in Q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000">
                <a:cs typeface="Arial" charset="0"/>
              </a:rPr>
              <a:t>∩F</a:t>
            </a:r>
            <a:r>
              <a:rPr lang="en-US" sz="2000" baseline="-25000">
                <a:cs typeface="Arial" charset="0"/>
              </a:rPr>
              <a:t>E</a:t>
            </a:r>
            <a:r>
              <a:rPr lang="en-US" sz="2000">
                <a:cs typeface="Arial" charset="0"/>
              </a:rPr>
              <a:t>≠</a:t>
            </a:r>
            <a:r>
              <a:rPr lang="el-GR" sz="2000">
                <a:cs typeface="Arial" charset="0"/>
              </a:rPr>
              <a:t>Φ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 and for each input symbol </a:t>
            </a:r>
            <a:r>
              <a:rPr lang="el-GR" sz="2000" i="1">
                <a:latin typeface="Lucida Grande" pitchFamily="28" charset="0"/>
                <a:cs typeface="Tahoma" pitchFamily="28" charset="0"/>
              </a:rPr>
              <a:t>a</a:t>
            </a:r>
            <a:r>
              <a:rPr lang="el-GR" sz="2000" i="1">
                <a:latin typeface="Lucida Grande" pitchFamily="28" charset="0"/>
                <a:cs typeface="Tahoma" pitchFamily="28" charset="0"/>
                <a:sym typeface="Symbol" pitchFamily="28" charset="2"/>
              </a:rPr>
              <a:t>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∑: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>
                <a:latin typeface="Lucida Grande" pitchFamily="28" charset="0"/>
                <a:cs typeface="Tahoma" pitchFamily="28" charset="0"/>
              </a:rPr>
              <a:t>Let R= </a:t>
            </a:r>
            <a:r>
              <a:rPr lang="el-GR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>
                <a:latin typeface="Lucida Grande" pitchFamily="28" charset="0"/>
                <a:cs typeface="Tahoma" pitchFamily="28" charset="0"/>
              </a:rPr>
              <a:t> δ</a:t>
            </a:r>
            <a:r>
              <a:rPr lang="el-GR" sz="18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1800">
                <a:latin typeface="Lucida Grande" pitchFamily="28" charset="0"/>
                <a:cs typeface="Tahoma" pitchFamily="28" charset="0"/>
              </a:rPr>
              <a:t>(p,a)</a:t>
            </a:r>
            <a:r>
              <a:rPr lang="en-US" sz="1800">
                <a:latin typeface="Lucida Grande" pitchFamily="28" charset="0"/>
                <a:cs typeface="Tahoma" pitchFamily="28" charset="0"/>
              </a:rPr>
              <a:t>		</a:t>
            </a:r>
            <a: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go to destination states</a:t>
            </a:r>
            <a:endParaRPr lang="el-GR" sz="180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endParaRPr lang="el-GR" sz="1800"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1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1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1800">
                <a:latin typeface="Lucida Grande" pitchFamily="28" charset="0"/>
                <a:cs typeface="Tahoma" pitchFamily="28" charset="0"/>
              </a:rPr>
              <a:t> = </a:t>
            </a:r>
            <a:r>
              <a:rPr lang="el-GR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>
                <a:latin typeface="Lucida Grande" pitchFamily="28" charset="0"/>
                <a:cs typeface="Tahoma" pitchFamily="28" charset="0"/>
              </a:rPr>
              <a:t> ECLOSE(r)</a:t>
            </a:r>
            <a:r>
              <a:rPr lang="en-US" sz="1800">
                <a:latin typeface="Lucida Grande" pitchFamily="28" charset="0"/>
                <a:cs typeface="Tahoma" pitchFamily="28" charset="0"/>
              </a:rPr>
              <a:t>	</a:t>
            </a:r>
            <a: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from there, take a union</a:t>
            </a:r>
            <a:b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</a:br>
            <a: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					of all their </a:t>
            </a:r>
            <a: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  <a:sym typeface="Symbol" pitchFamily="28" charset="2"/>
              </a:rPr>
              <a:t>-closures</a:t>
            </a:r>
            <a:endParaRPr lang="en-US" sz="180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262313" y="5181600"/>
            <a:ext cx="547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581400" y="5913438"/>
            <a:ext cx="547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 in R</a:t>
            </a: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1219200" y="6248400"/>
            <a:ext cx="437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70C0"/>
                </a:solidFill>
              </a:rPr>
              <a:t>Reading:</a:t>
            </a:r>
            <a:r>
              <a:rPr lang="en-US">
                <a:solidFill>
                  <a:srgbClr val="0070C0"/>
                </a:solidFill>
              </a:rPr>
              <a:t> Section 2.5.5 in book</a:t>
            </a:r>
          </a:p>
        </p:txBody>
      </p:sp>
      <p:cxnSp>
        <p:nvCxnSpPr>
          <p:cNvPr id="39944" name="Straight Connector 8"/>
          <p:cNvCxnSpPr>
            <a:cxnSpLocks noChangeShapeType="1"/>
          </p:cNvCxnSpPr>
          <p:nvPr/>
        </p:nvCxnSpPr>
        <p:spPr bwMode="auto">
          <a:xfrm>
            <a:off x="533400" y="6248400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36869" grpId="0"/>
      <p:bldP spid="368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638841-5C10-4F3D-AB64-818D3E59FDF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 </a:t>
            </a:r>
            <a:r>
              <a:rPr lang="en-US">
                <a:sym typeface="Wingdings" pitchFamily="28" charset="2"/>
              </a:rPr>
              <a:t> DFA</a:t>
            </a:r>
            <a:endParaRPr lang="en-US"/>
          </a:p>
        </p:txBody>
      </p:sp>
      <p:sp>
        <p:nvSpPr>
          <p:cNvPr id="4096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0965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103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0967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0970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0972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0973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0974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6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102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102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0977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137653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1024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E1015-617C-421C-BAC6-F164D45BA0C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does a DFA do on reading an input string?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/>
              <a:t>Input:</a:t>
            </a:r>
            <a:r>
              <a:rPr lang="en-US" sz="2800" dirty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/>
              <a:t>Question:</a:t>
            </a:r>
            <a:r>
              <a:rPr lang="en-US" sz="2800" dirty="0"/>
              <a:t> Is w acceptable by the DFA?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/>
              <a:t>Steps: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Start at the “start state” q</a:t>
            </a:r>
            <a:r>
              <a:rPr lang="en-US" sz="2400" baseline="-25000" dirty="0"/>
              <a:t>0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Compute the next state from the current state,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after all symbols in w are consumed, the current state is one of the accepting states (F) then </a:t>
            </a:r>
            <a:r>
              <a:rPr lang="en-US" sz="2400" i="1" dirty="0"/>
              <a:t>accept w;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Otherwise, </a:t>
            </a:r>
            <a:r>
              <a:rPr lang="en-US" sz="2400" i="1" dirty="0"/>
              <a:t>reject w.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7DCE0F-8767-48C5-80D3-07F9580BB3A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 </a:t>
            </a:r>
            <a:r>
              <a:rPr lang="en-US">
                <a:sym typeface="Wingdings" pitchFamily="28" charset="2"/>
              </a:rPr>
              <a:t> DFA</a:t>
            </a:r>
            <a:endParaRPr lang="en-US"/>
          </a:p>
        </p:txBody>
      </p:sp>
      <p:sp>
        <p:nvSpPr>
          <p:cNvPr id="4198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1989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210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1994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1996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1997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1998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00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209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209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200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752601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2056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038600" y="2525713"/>
            <a:ext cx="3733800" cy="2046287"/>
            <a:chOff x="4038600" y="2526268"/>
            <a:chExt cx="3733800" cy="2045732"/>
          </a:xfrm>
        </p:grpSpPr>
        <p:sp>
          <p:nvSpPr>
            <p:cNvPr id="42070" name="Oval 90"/>
            <p:cNvSpPr>
              <a:spLocks noChangeArrowheads="1"/>
            </p:cNvSpPr>
            <p:nvPr/>
          </p:nvSpPr>
          <p:spPr bwMode="auto">
            <a:xfrm>
              <a:off x="4876800" y="3810000"/>
              <a:ext cx="762000" cy="6715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{q’</a:t>
              </a:r>
              <a:r>
                <a:rPr lang="en-US" sz="1800" baseline="-25000"/>
                <a:t>0</a:t>
              </a:r>
              <a:r>
                <a:rPr lang="en-US" sz="1800"/>
                <a:t>, q</a:t>
              </a:r>
              <a:r>
                <a:rPr lang="en-US" sz="1800" baseline="-25000"/>
                <a:t>0</a:t>
              </a:r>
              <a:r>
                <a:rPr lang="en-US" sz="1800"/>
                <a:t>}</a:t>
              </a:r>
            </a:p>
          </p:txBody>
        </p:sp>
        <p:sp>
          <p:nvSpPr>
            <p:cNvPr id="42071" name="Oval 91"/>
            <p:cNvSpPr>
              <a:spLocks noChangeArrowheads="1"/>
            </p:cNvSpPr>
            <p:nvPr/>
          </p:nvSpPr>
          <p:spPr bwMode="auto">
            <a:xfrm>
              <a:off x="4800600" y="37338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2" name="Line 92"/>
            <p:cNvSpPr>
              <a:spLocks noChangeShapeType="1"/>
            </p:cNvSpPr>
            <p:nvPr/>
          </p:nvSpPr>
          <p:spPr bwMode="auto">
            <a:xfrm flipV="1">
              <a:off x="55626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3" name="Text Box 93"/>
            <p:cNvSpPr txBox="1">
              <a:spLocks noChangeArrowheads="1"/>
            </p:cNvSpPr>
            <p:nvPr/>
          </p:nvSpPr>
          <p:spPr bwMode="auto">
            <a:xfrm>
              <a:off x="5410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grpSp>
          <p:nvGrpSpPr>
            <p:cNvPr id="42074" name="Group 31"/>
            <p:cNvGrpSpPr>
              <a:grpSpLocks/>
            </p:cNvGrpSpPr>
            <p:nvPr/>
          </p:nvGrpSpPr>
          <p:grpSpPr bwMode="auto">
            <a:xfrm>
              <a:off x="4038600" y="3962400"/>
              <a:ext cx="914400" cy="366712"/>
              <a:chOff x="228600" y="3976688"/>
              <a:chExt cx="914400" cy="366713"/>
            </a:xfrm>
          </p:grpSpPr>
          <p:sp>
            <p:nvSpPr>
              <p:cNvPr id="42094" name="Line 6"/>
              <p:cNvSpPr>
                <a:spLocks noChangeShapeType="1"/>
              </p:cNvSpPr>
              <p:nvPr/>
            </p:nvSpPr>
            <p:spPr bwMode="auto">
              <a:xfrm>
                <a:off x="533400" y="428625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5" name="Text Box 7"/>
              <p:cNvSpPr txBox="1">
                <a:spLocks noChangeArrowheads="1"/>
              </p:cNvSpPr>
              <p:nvPr/>
            </p:nvSpPr>
            <p:spPr bwMode="auto">
              <a:xfrm>
                <a:off x="228600" y="3976688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start</a:t>
                </a:r>
              </a:p>
            </p:txBody>
          </p:sp>
        </p:grpSp>
        <p:cxnSp>
          <p:nvCxnSpPr>
            <p:cNvPr id="42075" name="Straight Connector 67"/>
            <p:cNvCxnSpPr>
              <a:cxnSpLocks noChangeShapeType="1"/>
            </p:cNvCxnSpPr>
            <p:nvPr/>
          </p:nvCxnSpPr>
          <p:spPr bwMode="auto">
            <a:xfrm rot="5400000">
              <a:off x="3124200" y="3581400"/>
              <a:ext cx="1981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76" name="Oval 10"/>
            <p:cNvSpPr>
              <a:spLocks noChangeArrowheads="1"/>
            </p:cNvSpPr>
            <p:nvPr/>
          </p:nvSpPr>
          <p:spPr bwMode="auto">
            <a:xfrm>
              <a:off x="5638800" y="29718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7" name="Oval 10"/>
            <p:cNvSpPr>
              <a:spLocks noChangeArrowheads="1"/>
            </p:cNvSpPr>
            <p:nvPr/>
          </p:nvSpPr>
          <p:spPr bwMode="auto">
            <a:xfrm>
              <a:off x="6934200" y="31242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8" name="Oval 91"/>
            <p:cNvSpPr>
              <a:spLocks noChangeArrowheads="1"/>
            </p:cNvSpPr>
            <p:nvPr/>
          </p:nvSpPr>
          <p:spPr bwMode="auto">
            <a:xfrm>
              <a:off x="6858000" y="30480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079" name="Straight Arrow Connector 78"/>
            <p:cNvCxnSpPr>
              <a:cxnSpLocks noChangeShapeType="1"/>
              <a:stCxn id="42076" idx="6"/>
              <a:endCxn id="42078" idx="2"/>
            </p:cNvCxnSpPr>
            <p:nvPr/>
          </p:nvCxnSpPr>
          <p:spPr bwMode="auto">
            <a:xfrm>
              <a:off x="6400800" y="3314700"/>
              <a:ext cx="457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0" name="Text Box 93"/>
            <p:cNvSpPr txBox="1">
              <a:spLocks noChangeArrowheads="1"/>
            </p:cNvSpPr>
            <p:nvPr/>
          </p:nvSpPr>
          <p:spPr bwMode="auto">
            <a:xfrm>
              <a:off x="6553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1" name="Freeform 12"/>
            <p:cNvSpPr>
              <a:spLocks/>
            </p:cNvSpPr>
            <p:nvPr/>
          </p:nvSpPr>
          <p:spPr bwMode="auto">
            <a:xfrm>
              <a:off x="5918200" y="2695575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2" name="Text Box 13"/>
            <p:cNvSpPr txBox="1">
              <a:spLocks noChangeArrowheads="1"/>
            </p:cNvSpPr>
            <p:nvPr/>
          </p:nvSpPr>
          <p:spPr bwMode="auto">
            <a:xfrm>
              <a:off x="5783094" y="25262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42083" name="Oval 5"/>
            <p:cNvSpPr>
              <a:spLocks noChangeArrowheads="1"/>
            </p:cNvSpPr>
            <p:nvPr/>
          </p:nvSpPr>
          <p:spPr bwMode="auto">
            <a:xfrm>
              <a:off x="62484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cxnSp>
          <p:nvCxnSpPr>
            <p:cNvPr id="42084" name="Straight Arrow Connector 84"/>
            <p:cNvCxnSpPr>
              <a:cxnSpLocks noChangeShapeType="1"/>
              <a:stCxn id="42071" idx="6"/>
              <a:endCxn id="42083" idx="2"/>
            </p:cNvCxnSpPr>
            <p:nvPr/>
          </p:nvCxnSpPr>
          <p:spPr bwMode="auto">
            <a:xfrm>
              <a:off x="5715000" y="4152900"/>
              <a:ext cx="533400" cy="190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5" name="Text Box 93"/>
            <p:cNvSpPr txBox="1">
              <a:spLocks noChangeArrowheads="1"/>
            </p:cNvSpPr>
            <p:nvPr/>
          </p:nvSpPr>
          <p:spPr bwMode="auto">
            <a:xfrm>
              <a:off x="5783094" y="38978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6" name="Freeform 12"/>
            <p:cNvSpPr>
              <a:spLocks/>
            </p:cNvSpPr>
            <p:nvPr/>
          </p:nvSpPr>
          <p:spPr bwMode="auto">
            <a:xfrm rot="5181248">
              <a:off x="6664273" y="4141352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Text Box 93"/>
            <p:cNvSpPr txBox="1">
              <a:spLocks noChangeArrowheads="1"/>
            </p:cNvSpPr>
            <p:nvPr/>
          </p:nvSpPr>
          <p:spPr bwMode="auto">
            <a:xfrm>
              <a:off x="70104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88" name="Straight Arrow Connector 89"/>
            <p:cNvCxnSpPr>
              <a:cxnSpLocks noChangeShapeType="1"/>
              <a:stCxn id="42083" idx="0"/>
            </p:cNvCxnSpPr>
            <p:nvPr/>
          </p:nvCxnSpPr>
          <p:spPr bwMode="auto">
            <a:xfrm rot="16200000" flipV="1">
              <a:off x="6096000" y="3733800"/>
              <a:ext cx="4572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9" name="Text Box 93"/>
            <p:cNvSpPr txBox="1">
              <a:spLocks noChangeArrowheads="1"/>
            </p:cNvSpPr>
            <p:nvPr/>
          </p:nvSpPr>
          <p:spPr bwMode="auto">
            <a:xfrm>
              <a:off x="6248400" y="35930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0" name="Straight Arrow Connector 92"/>
            <p:cNvCxnSpPr>
              <a:cxnSpLocks noChangeShapeType="1"/>
              <a:stCxn id="42078" idx="1"/>
            </p:cNvCxnSpPr>
            <p:nvPr/>
          </p:nvCxnSpPr>
          <p:spPr bwMode="auto">
            <a:xfrm rot="-5400000" flipH="1" flipV="1">
              <a:off x="6681531" y="2890019"/>
              <a:ext cx="29649" cy="59111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91" name="Text Box 93"/>
            <p:cNvSpPr txBox="1">
              <a:spLocks noChangeArrowheads="1"/>
            </p:cNvSpPr>
            <p:nvPr/>
          </p:nvSpPr>
          <p:spPr bwMode="auto">
            <a:xfrm>
              <a:off x="6621294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92" name="Text Box 93"/>
            <p:cNvSpPr txBox="1">
              <a:spLocks noChangeArrowheads="1"/>
            </p:cNvSpPr>
            <p:nvPr/>
          </p:nvSpPr>
          <p:spPr bwMode="auto">
            <a:xfrm>
              <a:off x="6629400" y="3733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3" name="Straight Arrow Connector 97"/>
            <p:cNvCxnSpPr>
              <a:cxnSpLocks noChangeShapeType="1"/>
              <a:stCxn id="42078" idx="3"/>
              <a:endCxn id="42083" idx="7"/>
            </p:cNvCxnSpPr>
            <p:nvPr/>
          </p:nvCxnSpPr>
          <p:spPr bwMode="auto">
            <a:xfrm rot="5400000">
              <a:off x="6606125" y="3795969"/>
              <a:ext cx="418306" cy="35326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600200" y="5257800"/>
            <a:ext cx="2057400" cy="1066800"/>
            <a:chOff x="1600200" y="5257800"/>
            <a:chExt cx="2057400" cy="106680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1600200" y="5257800"/>
              <a:ext cx="609600" cy="8382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3048000" y="5715000"/>
              <a:ext cx="609600" cy="6096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3440113" y="4452938"/>
            <a:ext cx="2046287" cy="1371600"/>
            <a:chOff x="3440029" y="4452938"/>
            <a:chExt cx="2046371" cy="1371102"/>
          </a:xfrm>
        </p:grpSpPr>
        <p:cxnSp>
          <p:nvCxnSpPr>
            <p:cNvPr id="42065" name="Elbow Connector 62"/>
            <p:cNvCxnSpPr>
              <a:cxnSpLocks noChangeShapeType="1"/>
              <a:endCxn id="67" idx="2"/>
            </p:cNvCxnSpPr>
            <p:nvPr/>
          </p:nvCxnSpPr>
          <p:spPr bwMode="auto">
            <a:xfrm rot="5400000" flipH="1" flipV="1">
              <a:off x="3268785" y="5005044"/>
              <a:ext cx="990240" cy="64775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67" name="Rectangle 66"/>
            <p:cNvSpPr/>
            <p:nvPr/>
          </p:nvSpPr>
          <p:spPr bwMode="auto">
            <a:xfrm>
              <a:off x="3668638" y="4452938"/>
              <a:ext cx="838234" cy="3808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800" i="1" dirty="0">
                  <a:solidFill>
                    <a:srgbClr val="C00000"/>
                  </a:solidFill>
                  <a:ea typeface="ＭＳ Ｐゴシック" pitchFamily="28" charset="-128"/>
                </a:rPr>
                <a:t>union</a:t>
              </a:r>
            </a:p>
          </p:txBody>
        </p:sp>
        <p:cxnSp>
          <p:nvCxnSpPr>
            <p:cNvPr id="42067" name="Straight Arrow Connector 81"/>
            <p:cNvCxnSpPr>
              <a:cxnSpLocks noChangeShapeType="1"/>
              <a:stCxn id="67" idx="3"/>
            </p:cNvCxnSpPr>
            <p:nvPr/>
          </p:nvCxnSpPr>
          <p:spPr bwMode="auto">
            <a:xfrm>
              <a:off x="4506913" y="4643438"/>
              <a:ext cx="979487" cy="919162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1905000" y="4419600"/>
            <a:ext cx="1447800" cy="1371600"/>
            <a:chOff x="1905000" y="4419600"/>
            <a:chExt cx="1447800" cy="13716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2286000" y="4419600"/>
              <a:ext cx="10668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>
                  <a:solidFill>
                    <a:srgbClr val="C00000"/>
                  </a:solidFill>
                  <a:ea typeface="ＭＳ Ｐゴシック" pitchFamily="28" charset="-128"/>
                </a:rPr>
                <a:t>ECLOSE</a:t>
              </a:r>
            </a:p>
          </p:txBody>
        </p:sp>
        <p:cxnSp>
          <p:nvCxnSpPr>
            <p:cNvPr id="42063" name="Shape 64"/>
            <p:cNvCxnSpPr>
              <a:cxnSpLocks noChangeShapeType="1"/>
              <a:stCxn id="55" idx="0"/>
              <a:endCxn id="90" idx="1"/>
            </p:cNvCxnSpPr>
            <p:nvPr/>
          </p:nvCxnSpPr>
          <p:spPr bwMode="auto">
            <a:xfrm rot="5400000" flipH="1" flipV="1">
              <a:off x="1771650" y="4743450"/>
              <a:ext cx="647700" cy="381000"/>
            </a:xfrm>
            <a:prstGeom prst="bentConnector2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42064" name="Straight Arrow Connector 79"/>
            <p:cNvCxnSpPr>
              <a:cxnSpLocks noChangeShapeType="1"/>
            </p:cNvCxnSpPr>
            <p:nvPr/>
          </p:nvCxnSpPr>
          <p:spPr bwMode="auto">
            <a:xfrm>
              <a:off x="2895600" y="4724400"/>
              <a:ext cx="152400" cy="10668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B1A133-2B90-420B-88AA-7FD0E7C5556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DFA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NFA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DFA vs.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NFA to DFA conversion using subset construction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Equivalency of DFA &amp;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Removal of redundant states and including dead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ym typeface="Symbol" pitchFamily="28" charset="2"/>
              </a:rPr>
              <a:t></a:t>
            </a:r>
            <a:r>
              <a:rPr lang="en-US" sz="2000"/>
              <a:t>-transitions in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Pigeon hole principles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Text searching applications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2543AA-5CF9-4053-8181-DE7D143E98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Languages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L(A) be a language </a:t>
            </a:r>
            <a:r>
              <a:rPr lang="en-US" i="1"/>
              <a:t>recognized </a:t>
            </a:r>
            <a:r>
              <a:rPr lang="en-US"/>
              <a:t>by a DFA A. </a:t>
            </a:r>
          </a:p>
          <a:p>
            <a:pPr lvl="1" eaLnBrk="1" hangingPunct="1"/>
            <a:r>
              <a:rPr lang="en-US"/>
              <a:t>Then L(A) is called a “</a:t>
            </a:r>
            <a:r>
              <a:rPr lang="en-US" i="1">
                <a:solidFill>
                  <a:schemeClr val="tx2"/>
                </a:solidFill>
              </a:rPr>
              <a:t>Regular Language”</a:t>
            </a:r>
            <a:r>
              <a:rPr lang="en-US" i="1"/>
              <a:t>.</a:t>
            </a:r>
          </a:p>
          <a:p>
            <a:pPr eaLnBrk="1" hangingPunct="1"/>
            <a:endParaRPr lang="en-US" i="1"/>
          </a:p>
          <a:p>
            <a:pPr eaLnBrk="1" hangingPunct="1"/>
            <a:r>
              <a:rPr lang="en-US"/>
              <a:t>Locate regular languages in the Chomsky Hierarchy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43978-E35C-486D-9ED0-3CA178A11B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Chomsky Hierachy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819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82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02" name="Straight Arrow Connector 10"/>
          <p:cNvCxnSpPr>
            <a:cxnSpLocks noChangeShapeType="1"/>
          </p:cNvCxnSpPr>
          <p:nvPr/>
        </p:nvCxnSpPr>
        <p:spPr bwMode="auto">
          <a:xfrm flipV="1">
            <a:off x="685800" y="4343400"/>
            <a:ext cx="1143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A93E1-2388-4FB3-9707-9F8E417EFD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Build a DFA for the following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L = {w | w is a binary string that contains 01 as a substring}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Steps for building a DFA to recognize 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∑ = {0,1}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Decide on the states: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Designate start state and final state(s)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0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000" dirty="0">
                <a:latin typeface="Lucida Grande" pitchFamily="28" charset="0"/>
                <a:cs typeface="Tahoma" pitchFamily="28" charset="0"/>
              </a:rPr>
              <a:t>: </a:t>
            </a:r>
            <a:r>
              <a:rPr lang="en-US" sz="2000" dirty="0"/>
              <a:t>Decide on the transitions: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“Final” states == same as “accepting states”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Other states == same as “non-accepting states”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C0BA0-EBD5-4099-97A8-EE12DD14733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DFA for strings containing 01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0301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0302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300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879600" y="3163888"/>
            <a:ext cx="439738" cy="722312"/>
            <a:chOff x="1712" y="1993"/>
            <a:chExt cx="277" cy="455"/>
          </a:xfrm>
        </p:grpSpPr>
        <p:sp>
          <p:nvSpPr>
            <p:cNvPr id="10296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0294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86075" y="3200400"/>
            <a:ext cx="439738" cy="722313"/>
            <a:chOff x="2346" y="2016"/>
            <a:chExt cx="277" cy="455"/>
          </a:xfrm>
        </p:grpSpPr>
        <p:sp>
          <p:nvSpPr>
            <p:cNvPr id="10292" name="Freeform 21"/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Text Box 22"/>
            <p:cNvSpPr txBox="1">
              <a:spLocks noChangeArrowheads="1"/>
            </p:cNvSpPr>
            <p:nvPr/>
          </p:nvSpPr>
          <p:spPr bwMode="auto">
            <a:xfrm>
              <a:off x="2400" y="20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0289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90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0291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717932" y="3810001"/>
            <a:ext cx="1538291" cy="1327151"/>
            <a:chOff x="2342" y="2400"/>
            <a:chExt cx="969" cy="836"/>
          </a:xfrm>
        </p:grpSpPr>
        <p:sp>
          <p:nvSpPr>
            <p:cNvPr id="10287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Text Box 31"/>
            <p:cNvSpPr txBox="1">
              <a:spLocks noChangeArrowheads="1"/>
            </p:cNvSpPr>
            <p:nvPr/>
          </p:nvSpPr>
          <p:spPr bwMode="auto">
            <a:xfrm>
              <a:off x="2342" y="2713"/>
              <a:ext cx="96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Accepting</a:t>
              </a:r>
            </a:p>
            <a:p>
              <a:r>
                <a:rPr lang="en-US" dirty="0"/>
                <a:t>state</a:t>
              </a:r>
            </a:p>
          </p:txBody>
        </p:sp>
      </p:grpSp>
      <p:sp>
        <p:nvSpPr>
          <p:cNvPr id="86132" name="Text Box 116"/>
          <p:cNvSpPr txBox="1">
            <a:spLocks noChangeArrowheads="1"/>
          </p:cNvSpPr>
          <p:nvPr/>
        </p:nvSpPr>
        <p:spPr bwMode="auto">
          <a:xfrm>
            <a:off x="609600" y="5562600"/>
            <a:ext cx="3521075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solidFill>
                  <a:schemeClr val="tx2"/>
                </a:solidFill>
              </a:rPr>
              <a:t> What if the language allows 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  empty strings?</a:t>
            </a:r>
          </a:p>
        </p:txBody>
      </p:sp>
      <p:sp>
        <p:nvSpPr>
          <p:cNvPr id="86135" name="Text Box 119"/>
          <p:cNvSpPr txBox="1">
            <a:spLocks noChangeArrowheads="1"/>
          </p:cNvSpPr>
          <p:nvPr/>
        </p:nvSpPr>
        <p:spPr bwMode="auto">
          <a:xfrm>
            <a:off x="152400" y="2743200"/>
            <a:ext cx="4589463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What makes this DFA deterministic?</a:t>
            </a:r>
          </a:p>
        </p:txBody>
      </p: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34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∑ 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0257" name="Picture 38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8" name="Rectangle 51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59" name="Rectangle 50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0" name="Rectangle 49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1" name="Rectangle 48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2" name="Rectangle 47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</a:p>
          </p:txBody>
        </p:sp>
        <p:sp>
          <p:nvSpPr>
            <p:cNvPr id="10263" name="Rectangle 46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4" name="Rectangle 45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10265" name="Rectangle 44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0266" name="Rectangle 43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7" name="Rectangle 42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68" name="Rectangle 41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9" name="Rectangle 40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0270" name="Line 52"/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54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55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56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57"/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59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60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73"/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74"/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58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53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Line 78"/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81"/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91"/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Text Box 112"/>
            <p:cNvSpPr txBox="1">
              <a:spLocks noChangeArrowheads="1"/>
            </p:cNvSpPr>
            <p:nvPr/>
          </p:nvSpPr>
          <p:spPr bwMode="auto">
            <a:xfrm rot="-5400000">
              <a:off x="2803" y="361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0285" name="Text Box 113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0286" name="Line 120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86132" grpId="0" animBg="1"/>
      <p:bldP spid="86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1CE83-7553-4F48-A748-0BF4A1D16C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/>
              <a:t>Clamping 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clamping circuit waits for a ”1” input, and turns on forever. However, to avoid clamping on spurious noise, we’ll design a DFA that waits for </a:t>
            </a:r>
            <a:r>
              <a:rPr lang="en-US" sz="2000" i="1"/>
              <a:t>two consecutive 1s</a:t>
            </a:r>
            <a:r>
              <a:rPr lang="en-US" sz="2000"/>
              <a:t> in a row before clamping 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Build a DFA for the following language:</a:t>
            </a:r>
            <a:br>
              <a:rPr lang="en-US" sz="2400"/>
            </a:br>
            <a:r>
              <a:rPr lang="en-US" sz="2400"/>
              <a:t>	</a:t>
            </a:r>
            <a:r>
              <a:rPr lang="en-US" sz="2400">
                <a:solidFill>
                  <a:schemeClr val="tx2"/>
                </a:solidFill>
              </a:rPr>
              <a:t>L = { w | w is a bit string which contains the substring 11}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State Design: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q</a:t>
            </a:r>
            <a:r>
              <a:rPr lang="en-US" sz="2000" baseline="-25000"/>
              <a:t>0</a:t>
            </a:r>
            <a:r>
              <a:rPr lang="en-US" sz="2000"/>
              <a:t> : start state (initially off), also means the most recent input was not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q</a:t>
            </a:r>
            <a:r>
              <a:rPr lang="en-US" sz="2000" baseline="-25000"/>
              <a:t>1</a:t>
            </a:r>
            <a:r>
              <a:rPr lang="en-US" sz="2000"/>
              <a:t>: has never seen 11 but the most recent input was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q</a:t>
            </a:r>
            <a:r>
              <a:rPr lang="en-US" sz="2000" baseline="-25000"/>
              <a:t>2</a:t>
            </a:r>
            <a:r>
              <a:rPr lang="en-US" sz="2000"/>
              <a:t>: has seen 11 at least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1504</TotalTime>
  <Words>4143</Words>
  <Application>Microsoft Office PowerPoint</Application>
  <PresentationFormat>On-screen Show (4:3)</PresentationFormat>
  <Paragraphs>855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Lucida Grande</vt:lpstr>
      <vt:lpstr>Wingdings</vt:lpstr>
      <vt:lpstr>Blends</vt:lpstr>
      <vt:lpstr>Finite Automata</vt:lpstr>
      <vt:lpstr>Finite Automaton (FA)</vt:lpstr>
      <vt:lpstr>Deterministic Finite Automata - Definition</vt:lpstr>
      <vt:lpstr>What does a DFA do on reading an input string?</vt:lpstr>
      <vt:lpstr>Regular Languages</vt:lpstr>
      <vt:lpstr>The Chomsky Hierachy</vt:lpstr>
      <vt:lpstr>Example #1</vt:lpstr>
      <vt:lpstr>DFA for strings containing 01</vt:lpstr>
      <vt:lpstr>Example #2</vt:lpstr>
      <vt:lpstr>Example #3</vt:lpstr>
      <vt:lpstr>Extension of transitions (δ) to Paths (δ)</vt:lpstr>
      <vt:lpstr>Language of a DFA</vt:lpstr>
      <vt:lpstr>Non-deterministic Finite Automata (NFA)</vt:lpstr>
      <vt:lpstr>Non-deterministic Finite Automata (NFA)</vt:lpstr>
      <vt:lpstr>How to use an NFA?</vt:lpstr>
      <vt:lpstr>NFA for strings containing 01</vt:lpstr>
      <vt:lpstr>What is an “error state”?</vt:lpstr>
      <vt:lpstr>Example #2</vt:lpstr>
      <vt:lpstr>Extension of δ to NFA Paths</vt:lpstr>
      <vt:lpstr>Language of an NFA</vt:lpstr>
      <vt:lpstr>Advantages &amp; Caveats for NFA</vt:lpstr>
      <vt:lpstr>Technologies for NFAs</vt:lpstr>
      <vt:lpstr>Differences: DFA vs. NFA</vt:lpstr>
      <vt:lpstr>Equivalence of DFA &amp; NFA</vt:lpstr>
      <vt:lpstr>Proof for the if-part</vt:lpstr>
      <vt:lpstr>NFA to DFA by subset construction</vt:lpstr>
      <vt:lpstr>NFA to DFA construction: Example</vt:lpstr>
      <vt:lpstr>NFA to DFA: Repeating the example using LAZY CREATION</vt:lpstr>
      <vt:lpstr>Correctness of subset construction</vt:lpstr>
      <vt:lpstr>A bad case where #states(DFA)&gt;&gt;#states(NFA)</vt:lpstr>
      <vt:lpstr>Applications </vt:lpstr>
      <vt:lpstr>A few subtle properties of DFAs and NFAs</vt:lpstr>
      <vt:lpstr>FA with -Transitions </vt:lpstr>
      <vt:lpstr>Example of an -NFA</vt:lpstr>
      <vt:lpstr>Example of an -NFA</vt:lpstr>
      <vt:lpstr>Example of another -NFA</vt:lpstr>
      <vt:lpstr>Equivalency of DFA, NFA, -NFA </vt:lpstr>
      <vt:lpstr>Eliminating -transitions </vt:lpstr>
      <vt:lpstr>Example: -NFA  DFA</vt:lpstr>
      <vt:lpstr>Example: -NFA  DFA</vt:lpstr>
      <vt:lpstr>Summary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Shruthi Shetty J</cp:lastModifiedBy>
  <cp:revision>457</cp:revision>
  <cp:lastPrinted>2007-08-15T03:01:31Z</cp:lastPrinted>
  <dcterms:created xsi:type="dcterms:W3CDTF">2007-08-14T22:08:29Z</dcterms:created>
  <dcterms:modified xsi:type="dcterms:W3CDTF">2023-11-02T05:40:28Z</dcterms:modified>
</cp:coreProperties>
</file>