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7" r:id="rId9"/>
    <p:sldId id="269" r:id="rId10"/>
    <p:sldId id="270" r:id="rId11"/>
    <p:sldId id="271" r:id="rId12"/>
    <p:sldId id="263" r:id="rId13"/>
    <p:sldId id="264" r:id="rId14"/>
    <p:sldId id="265" r:id="rId15"/>
    <p:sldId id="266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3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UNIT-4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858000" cy="762000"/>
          </a:xfrm>
        </p:spPr>
        <p:txBody>
          <a:bodyPr>
            <a:norm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UNICAST ROUTING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458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2514600"/>
            <a:ext cx="87153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"/>
            <a:ext cx="3452812" cy="169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6305314"/>
              </p:ext>
            </p:extLst>
          </p:nvPr>
        </p:nvGraphicFramePr>
        <p:xfrm>
          <a:off x="7086600" y="115486"/>
          <a:ext cx="914400" cy="33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282498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19182222"/>
              </p:ext>
            </p:extLst>
          </p:nvPr>
        </p:nvGraphicFramePr>
        <p:xfrm>
          <a:off x="4876800" y="115487"/>
          <a:ext cx="609600" cy="30396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"/>
                <a:gridCol w="304800"/>
              </a:tblGrid>
              <a:tr h="298614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98614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298614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98614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298614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</a:tr>
              <a:tr h="403615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0</a:t>
                      </a:r>
                      <a:endParaRPr lang="en-US" dirty="0" smtClean="0"/>
                    </a:p>
                  </a:txBody>
                  <a:tcPr/>
                </a:tc>
              </a:tr>
              <a:tr h="403615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03615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2702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75" y="533401"/>
            <a:ext cx="8229600" cy="914400"/>
          </a:xfrm>
        </p:spPr>
        <p:txBody>
          <a:bodyPr/>
          <a:lstStyle/>
          <a:p>
            <a:r>
              <a:rPr lang="en-IN" dirty="0" smtClean="0"/>
              <a:t>COUNT TO INFINITY PROBLEM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975" y="3200400"/>
            <a:ext cx="8524875" cy="349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2211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/>
              <a:t>An Example</a:t>
            </a:r>
          </a:p>
        </p:txBody>
      </p:sp>
      <p:pic>
        <p:nvPicPr>
          <p:cNvPr id="7172" name="Picture 4" descr="W:\Editorial\KARYN\Booksold\PD3e\final figures\Metafiles\04x15.WMF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752600"/>
            <a:ext cx="3810000" cy="2017713"/>
          </a:xfrm>
        </p:spPr>
      </p:pic>
      <p:graphicFrame>
        <p:nvGraphicFramePr>
          <p:cNvPr id="7258" name="Group 90"/>
          <p:cNvGraphicFramePr>
            <a:graphicFrameLocks noGrp="1"/>
          </p:cNvGraphicFramePr>
          <p:nvPr/>
        </p:nvGraphicFramePr>
        <p:xfrm>
          <a:off x="4572000" y="1600200"/>
          <a:ext cx="4038600" cy="4444683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817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59" name="Text Box 91"/>
          <p:cNvSpPr txBox="1">
            <a:spLocks noChangeArrowheads="1"/>
          </p:cNvSpPr>
          <p:nvPr/>
        </p:nvSpPr>
        <p:spPr bwMode="auto">
          <a:xfrm>
            <a:off x="381000" y="4191000"/>
            <a:ext cx="381000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b="1">
                <a:latin typeface="Comic Sans MS" pitchFamily="66" charset="0"/>
              </a:rPr>
              <a:t> Internal Information at each node -----&gt;</a:t>
            </a:r>
          </a:p>
        </p:txBody>
      </p:sp>
    </p:spTree>
    <p:extLst>
      <p:ext uri="{BB962C8B-B14F-4D97-AF65-F5344CB8AC3E}">
        <p14:creationId xmlns:p14="http://schemas.microsoft.com/office/powerpoint/2010/main" val="148384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Routing Tables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886200"/>
            <a:ext cx="3429000" cy="2514600"/>
          </a:xfrm>
        </p:spPr>
        <p:txBody>
          <a:bodyPr/>
          <a:lstStyle/>
          <a:p>
            <a:r>
              <a:rPr lang="en-US"/>
              <a:t>With this information, routing table at A is --&gt;</a:t>
            </a:r>
          </a:p>
        </p:txBody>
      </p:sp>
      <p:pic>
        <p:nvPicPr>
          <p:cNvPr id="8196" name="Picture 4" descr="W:\Editorial\KARYN\Booksold\PD3e\final figures\Metafiles\04x15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38100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233" name="Group 41"/>
          <p:cNvGraphicFramePr>
            <a:graphicFrameLocks noGrp="1"/>
          </p:cNvGraphicFramePr>
          <p:nvPr/>
        </p:nvGraphicFramePr>
        <p:xfrm>
          <a:off x="5105400" y="1752600"/>
          <a:ext cx="3429000" cy="405384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∞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070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Evolution of the table.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48768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/>
              <a:t>Each node sends a message to neighbors with a list of distances.</a:t>
            </a:r>
          </a:p>
          <a:p>
            <a:pPr>
              <a:lnSpc>
                <a:spcPct val="90000"/>
              </a:lnSpc>
            </a:pPr>
            <a:r>
              <a:rPr lang="en-US" sz="2200"/>
              <a:t>F --&gt; A with G is at a distance 1</a:t>
            </a:r>
          </a:p>
          <a:p>
            <a:pPr>
              <a:lnSpc>
                <a:spcPct val="90000"/>
              </a:lnSpc>
            </a:pPr>
            <a:r>
              <a:rPr lang="en-US" sz="2200"/>
              <a:t>C --&gt; A with D at distance 1.</a:t>
            </a:r>
          </a:p>
        </p:txBody>
      </p:sp>
      <p:pic>
        <p:nvPicPr>
          <p:cNvPr id="9220" name="Picture 4" descr="W:\Editorial\KARYN\Booksold\PD3e\final figures\Metafiles\04x15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4267200"/>
            <a:ext cx="38100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9221" name="Group 5"/>
          <p:cNvGraphicFramePr>
            <a:graphicFrameLocks noGrp="1"/>
          </p:cNvGraphicFramePr>
          <p:nvPr/>
        </p:nvGraphicFramePr>
        <p:xfrm>
          <a:off x="5105400" y="1752600"/>
          <a:ext cx="3429000" cy="4053840"/>
        </p:xfrm>
        <a:graphic>
          <a:graphicData uri="http://schemas.openxmlformats.org/drawingml/2006/table">
            <a:tbl>
              <a:tblPr/>
              <a:tblGrid>
                <a:gridCol w="1143000"/>
                <a:gridCol w="1143000"/>
                <a:gridCol w="1143000"/>
              </a:tblGrid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Cost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Next Hop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8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259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 Distance Matrix</a:t>
            </a:r>
          </a:p>
        </p:txBody>
      </p:sp>
      <p:pic>
        <p:nvPicPr>
          <p:cNvPr id="10244" name="Picture 4" descr="W:\Editorial\KARYN\Booksold\PD3e\final figures\Metafiles\04x15.WM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3810000" cy="2017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0245" name="Group 5"/>
          <p:cNvGraphicFramePr>
            <a:graphicFrameLocks noGrp="1"/>
          </p:cNvGraphicFramePr>
          <p:nvPr/>
        </p:nvGraphicFramePr>
        <p:xfrm>
          <a:off x="4572000" y="1600200"/>
          <a:ext cx="4038600" cy="4444683"/>
        </p:xfrm>
        <a:graphic>
          <a:graphicData uri="http://schemas.openxmlformats.org/drawingml/2006/table">
            <a:tbl>
              <a:tblPr/>
              <a:tblGrid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  <a:gridCol w="504825"/>
              </a:tblGrid>
              <a:tr h="817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G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979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 STATE ROUTING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</a:t>
            </a:r>
            <a:r>
              <a:rPr lang="en-US" dirty="0" smtClean="0"/>
              <a:t>he </a:t>
            </a:r>
            <a:r>
              <a:rPr lang="en-US" dirty="0"/>
              <a:t>cost associated with an edge defines the state of the link. </a:t>
            </a:r>
            <a:endParaRPr lang="en-US" dirty="0" smtClean="0"/>
          </a:p>
          <a:p>
            <a:pPr algn="just"/>
            <a:r>
              <a:rPr lang="en-US" dirty="0" smtClean="0"/>
              <a:t>Links with lower </a:t>
            </a:r>
            <a:r>
              <a:rPr lang="en-US" dirty="0"/>
              <a:t>costs are preferred to links with higher costs; if the cost of a link is infinity, </a:t>
            </a:r>
            <a:r>
              <a:rPr lang="en-US" dirty="0" smtClean="0"/>
              <a:t>it means </a:t>
            </a:r>
            <a:r>
              <a:rPr lang="en-US" dirty="0"/>
              <a:t>that the link does not exist or has been </a:t>
            </a:r>
            <a:r>
              <a:rPr lang="en-US" dirty="0" smtClean="0"/>
              <a:t>broken.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761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Link-State Database (LSDB)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To create a least-cost tree with this method, each </a:t>
            </a:r>
            <a:r>
              <a:rPr lang="en-US" dirty="0">
                <a:solidFill>
                  <a:srgbClr val="FF0000"/>
                </a:solidFill>
              </a:rPr>
              <a:t>node needs to have a complete map</a:t>
            </a:r>
            <a:r>
              <a:rPr lang="en-US" dirty="0"/>
              <a:t> of</a:t>
            </a:r>
          </a:p>
          <a:p>
            <a:pPr marL="0" indent="0" algn="just">
              <a:buNone/>
            </a:pPr>
            <a:r>
              <a:rPr lang="en-US" dirty="0" smtClean="0"/>
              <a:t>    the </a:t>
            </a:r>
            <a:r>
              <a:rPr lang="en-US" dirty="0"/>
              <a:t>network, which means it needs to know </a:t>
            </a:r>
            <a:r>
              <a:rPr lang="en-US" dirty="0" smtClean="0"/>
              <a:t>        </a:t>
            </a:r>
          </a:p>
          <a:p>
            <a:pPr marL="0" indent="0" algn="just">
              <a:buNone/>
            </a:pPr>
            <a:r>
              <a:rPr lang="en-US" dirty="0"/>
              <a:t> </a:t>
            </a:r>
            <a:r>
              <a:rPr lang="en-US" dirty="0" smtClean="0"/>
              <a:t>     the </a:t>
            </a:r>
            <a:r>
              <a:rPr lang="en-US" dirty="0"/>
              <a:t>state of each link. </a:t>
            </a:r>
            <a:endParaRPr lang="en-US" dirty="0" smtClean="0"/>
          </a:p>
          <a:p>
            <a:pPr algn="just"/>
            <a:r>
              <a:rPr lang="en-US" dirty="0" smtClean="0"/>
              <a:t>The </a:t>
            </a:r>
            <a:r>
              <a:rPr lang="en-US" dirty="0">
                <a:solidFill>
                  <a:srgbClr val="FF0000"/>
                </a:solidFill>
              </a:rPr>
              <a:t>collection of </a:t>
            </a:r>
            <a:r>
              <a:rPr lang="en-US" dirty="0" smtClean="0">
                <a:solidFill>
                  <a:srgbClr val="FF0000"/>
                </a:solidFill>
              </a:rPr>
              <a:t>states for </a:t>
            </a:r>
            <a:r>
              <a:rPr lang="en-US" dirty="0">
                <a:solidFill>
                  <a:srgbClr val="FF0000"/>
                </a:solidFill>
              </a:rPr>
              <a:t>all links</a:t>
            </a:r>
            <a:r>
              <a:rPr lang="en-US" dirty="0"/>
              <a:t> is called the </a:t>
            </a:r>
            <a:r>
              <a:rPr lang="en-US" dirty="0">
                <a:solidFill>
                  <a:srgbClr val="FF0000"/>
                </a:solidFill>
              </a:rPr>
              <a:t>link-state database (LSDB)</a:t>
            </a:r>
          </a:p>
        </p:txBody>
      </p:sp>
    </p:spTree>
    <p:extLst>
      <p:ext uri="{BB962C8B-B14F-4D97-AF65-F5344CB8AC3E}">
        <p14:creationId xmlns:p14="http://schemas.microsoft.com/office/powerpoint/2010/main" val="100525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90600"/>
            <a:ext cx="9317955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8022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58200" cy="1477962"/>
          </a:xfrm>
        </p:spPr>
        <p:txBody>
          <a:bodyPr>
            <a:noAutofit/>
          </a:bodyPr>
          <a:lstStyle/>
          <a:p>
            <a:pPr algn="just"/>
            <a:r>
              <a:rPr lang="en-US" sz="3600" dirty="0">
                <a:solidFill>
                  <a:srgbClr val="FF0000"/>
                </a:solidFill>
              </a:rPr>
              <a:t>H</a:t>
            </a:r>
            <a:r>
              <a:rPr lang="en-US" sz="3600" dirty="0" smtClean="0">
                <a:solidFill>
                  <a:srgbClr val="FF0000"/>
                </a:solidFill>
              </a:rPr>
              <a:t>ow does each </a:t>
            </a:r>
            <a:r>
              <a:rPr lang="en-US" sz="3600" dirty="0">
                <a:solidFill>
                  <a:srgbClr val="FF0000"/>
                </a:solidFill>
              </a:rPr>
              <a:t>node </a:t>
            </a:r>
            <a:r>
              <a:rPr lang="en-US" sz="3600" dirty="0" smtClean="0">
                <a:solidFill>
                  <a:srgbClr val="FF0000"/>
                </a:solidFill>
              </a:rPr>
              <a:t>create </a:t>
            </a:r>
            <a:r>
              <a:rPr lang="en-US" sz="3600" dirty="0">
                <a:solidFill>
                  <a:srgbClr val="FF0000"/>
                </a:solidFill>
              </a:rPr>
              <a:t>this LSDB that contains </a:t>
            </a:r>
            <a:r>
              <a:rPr lang="en-US" sz="3600" dirty="0" smtClean="0">
                <a:solidFill>
                  <a:srgbClr val="FF0000"/>
                </a:solidFill>
              </a:rPr>
              <a:t>information about </a:t>
            </a:r>
            <a:r>
              <a:rPr lang="en-US" sz="3600" dirty="0">
                <a:solidFill>
                  <a:srgbClr val="FF0000"/>
                </a:solidFill>
              </a:rPr>
              <a:t>the whole </a:t>
            </a:r>
            <a:r>
              <a:rPr lang="en-US" sz="3600" dirty="0" smtClean="0">
                <a:solidFill>
                  <a:srgbClr val="FF0000"/>
                </a:solidFill>
              </a:rPr>
              <a:t>internet?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452596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 smtClean="0">
                <a:solidFill>
                  <a:srgbClr val="0000FF"/>
                </a:solidFill>
              </a:rPr>
              <a:t>Flooding</a:t>
            </a:r>
          </a:p>
          <a:p>
            <a:pPr algn="just"/>
            <a:r>
              <a:rPr lang="en-US" dirty="0"/>
              <a:t>Each node </a:t>
            </a:r>
            <a:r>
              <a:rPr lang="en-US" dirty="0" smtClean="0"/>
              <a:t>can send </a:t>
            </a:r>
            <a:r>
              <a:rPr lang="en-US" dirty="0"/>
              <a:t>some </a:t>
            </a:r>
            <a:r>
              <a:rPr lang="en-US" dirty="0">
                <a:solidFill>
                  <a:srgbClr val="0000FF"/>
                </a:solidFill>
              </a:rPr>
              <a:t>greeting messages </a:t>
            </a:r>
            <a:r>
              <a:rPr lang="en-US" dirty="0"/>
              <a:t>to all its </a:t>
            </a:r>
            <a:r>
              <a:rPr lang="en-US" dirty="0">
                <a:solidFill>
                  <a:srgbClr val="0000FF"/>
                </a:solidFill>
              </a:rPr>
              <a:t>immediate </a:t>
            </a:r>
            <a:r>
              <a:rPr lang="en-US" dirty="0" smtClean="0">
                <a:solidFill>
                  <a:srgbClr val="0000FF"/>
                </a:solidFill>
              </a:rPr>
              <a:t>neighbors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</a:t>
            </a:r>
            <a:r>
              <a:rPr lang="en-US" dirty="0" smtClean="0"/>
              <a:t>wo </a:t>
            </a:r>
            <a:r>
              <a:rPr lang="en-US" dirty="0"/>
              <a:t>pieces of information for each neighboring node: </a:t>
            </a:r>
            <a:r>
              <a:rPr lang="en-US" dirty="0" smtClean="0">
                <a:solidFill>
                  <a:srgbClr val="C00000"/>
                </a:solidFill>
              </a:rPr>
              <a:t>(LS packet - LSP)</a:t>
            </a:r>
          </a:p>
          <a:p>
            <a:pPr lvl="1" algn="just"/>
            <a:r>
              <a:rPr lang="en-US" dirty="0" smtClean="0">
                <a:solidFill>
                  <a:srgbClr val="0000FF"/>
                </a:solidFill>
              </a:rPr>
              <a:t>The identity </a:t>
            </a:r>
            <a:r>
              <a:rPr lang="en-US" dirty="0">
                <a:solidFill>
                  <a:srgbClr val="0000FF"/>
                </a:solidFill>
              </a:rPr>
              <a:t>of the node </a:t>
            </a:r>
          </a:p>
          <a:p>
            <a:pPr lvl="1" algn="just"/>
            <a:r>
              <a:rPr lang="en-US" dirty="0" smtClean="0">
                <a:solidFill>
                  <a:srgbClr val="0000FF"/>
                </a:solidFill>
              </a:rPr>
              <a:t>The </a:t>
            </a:r>
            <a:r>
              <a:rPr lang="en-US" dirty="0">
                <a:solidFill>
                  <a:srgbClr val="0000FF"/>
                </a:solidFill>
              </a:rPr>
              <a:t>cost of the link</a:t>
            </a:r>
          </a:p>
        </p:txBody>
      </p:sp>
    </p:spTree>
    <p:extLst>
      <p:ext uri="{BB962C8B-B14F-4D97-AF65-F5344CB8AC3E}">
        <p14:creationId xmlns:p14="http://schemas.microsoft.com/office/powerpoint/2010/main" val="117158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IDEA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/>
              <a:t>If a datagram is destined for only one destination (</a:t>
            </a:r>
            <a:r>
              <a:rPr lang="en-US" dirty="0" smtClean="0"/>
              <a:t>one-to-one delivery) - </a:t>
            </a:r>
            <a:r>
              <a:rPr lang="en-US" dirty="0" smtClean="0">
                <a:solidFill>
                  <a:srgbClr val="FF0000"/>
                </a:solidFill>
              </a:rPr>
              <a:t>unicast </a:t>
            </a:r>
            <a:r>
              <a:rPr lang="en-US" dirty="0">
                <a:solidFill>
                  <a:srgbClr val="FF0000"/>
                </a:solidFill>
              </a:rPr>
              <a:t>routing.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datagram is destined for several </a:t>
            </a:r>
            <a:r>
              <a:rPr lang="en-US" dirty="0" smtClean="0"/>
              <a:t>destinations (</a:t>
            </a:r>
            <a:r>
              <a:rPr lang="en-US" dirty="0"/>
              <a:t>one-to-many </a:t>
            </a:r>
            <a:r>
              <a:rPr lang="en-US" dirty="0" smtClean="0"/>
              <a:t>delivery) - </a:t>
            </a:r>
            <a:r>
              <a:rPr lang="en-US" dirty="0" smtClean="0">
                <a:solidFill>
                  <a:srgbClr val="FF0000"/>
                </a:solidFill>
              </a:rPr>
              <a:t>multicast </a:t>
            </a:r>
            <a:r>
              <a:rPr lang="en-US" dirty="0">
                <a:solidFill>
                  <a:srgbClr val="FF0000"/>
                </a:solidFill>
              </a:rPr>
              <a:t>routing. </a:t>
            </a:r>
            <a:endParaRPr lang="en-US" dirty="0" smtClean="0">
              <a:solidFill>
                <a:srgbClr val="FF0000"/>
              </a:solidFill>
            </a:endParaRPr>
          </a:p>
          <a:p>
            <a:pPr algn="just"/>
            <a:r>
              <a:rPr lang="en-US" dirty="0" smtClean="0"/>
              <a:t>If </a:t>
            </a:r>
            <a:r>
              <a:rPr lang="en-US" dirty="0"/>
              <a:t>the datagram </a:t>
            </a:r>
            <a:r>
              <a:rPr lang="en-US" dirty="0" smtClean="0"/>
              <a:t>is supposed </a:t>
            </a:r>
            <a:r>
              <a:rPr lang="en-US" dirty="0"/>
              <a:t>to be delivered to all hosts in the internet (</a:t>
            </a:r>
            <a:r>
              <a:rPr lang="en-US" dirty="0" smtClean="0"/>
              <a:t>one-to-all) - </a:t>
            </a:r>
            <a:r>
              <a:rPr lang="en-US" dirty="0" smtClean="0">
                <a:solidFill>
                  <a:srgbClr val="FF0000"/>
                </a:solidFill>
              </a:rPr>
              <a:t>broadcast</a:t>
            </a:r>
            <a:endParaRPr lang="en-US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  routing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19294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229600" cy="56356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rgbClr val="C00000"/>
                </a:solidFill>
              </a:rPr>
              <a:t>LSP 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839200" cy="60960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LSP is </a:t>
            </a:r>
            <a:r>
              <a:rPr lang="en-US" dirty="0">
                <a:solidFill>
                  <a:srgbClr val="0000FF"/>
                </a:solidFill>
              </a:rPr>
              <a:t>sent out of each </a:t>
            </a:r>
            <a:r>
              <a:rPr lang="en-US" dirty="0" smtClean="0">
                <a:solidFill>
                  <a:srgbClr val="0000FF"/>
                </a:solidFill>
              </a:rPr>
              <a:t>interface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When a node receives an </a:t>
            </a:r>
            <a:r>
              <a:rPr lang="en-US" dirty="0" smtClean="0"/>
              <a:t>LSP from </a:t>
            </a:r>
            <a:r>
              <a:rPr lang="en-US" dirty="0"/>
              <a:t>one of its interfaces, it </a:t>
            </a:r>
            <a:r>
              <a:rPr lang="en-US" dirty="0">
                <a:solidFill>
                  <a:srgbClr val="0000FF"/>
                </a:solidFill>
              </a:rPr>
              <a:t>compares the LSP with the copy it may already have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If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0000FF"/>
                </a:solidFill>
              </a:rPr>
              <a:t>newly </a:t>
            </a:r>
            <a:r>
              <a:rPr lang="en-US" dirty="0">
                <a:solidFill>
                  <a:srgbClr val="0000FF"/>
                </a:solidFill>
              </a:rPr>
              <a:t>arrived LSP is</a:t>
            </a:r>
            <a:r>
              <a:rPr lang="en-US" u="sng" dirty="0">
                <a:solidFill>
                  <a:srgbClr val="0000FF"/>
                </a:solidFill>
              </a:rPr>
              <a:t> older </a:t>
            </a:r>
            <a:r>
              <a:rPr lang="en-US" dirty="0"/>
              <a:t>than the one it has </a:t>
            </a:r>
            <a:r>
              <a:rPr lang="en-US" dirty="0">
                <a:solidFill>
                  <a:srgbClr val="FF0000"/>
                </a:solidFill>
              </a:rPr>
              <a:t>(found by checking the sequence number</a:t>
            </a:r>
            <a:r>
              <a:rPr lang="en-US" dirty="0" smtClean="0"/>
              <a:t>), it </a:t>
            </a:r>
            <a:r>
              <a:rPr lang="en-US" dirty="0">
                <a:solidFill>
                  <a:srgbClr val="0000FF"/>
                </a:solidFill>
              </a:rPr>
              <a:t>discards </a:t>
            </a:r>
            <a:r>
              <a:rPr lang="en-US" dirty="0"/>
              <a:t>the LSP. </a:t>
            </a:r>
            <a:endParaRPr lang="en-US" dirty="0" smtClean="0"/>
          </a:p>
          <a:p>
            <a:pPr algn="just"/>
            <a:r>
              <a:rPr lang="en-US" dirty="0" smtClean="0"/>
              <a:t>If </a:t>
            </a:r>
            <a:r>
              <a:rPr lang="en-US" dirty="0"/>
              <a:t>it </a:t>
            </a:r>
            <a:r>
              <a:rPr lang="en-US" u="sng" dirty="0">
                <a:solidFill>
                  <a:srgbClr val="0000FF"/>
                </a:solidFill>
              </a:rPr>
              <a:t>is newer </a:t>
            </a:r>
            <a:r>
              <a:rPr lang="en-US" dirty="0"/>
              <a:t>or the first one </a:t>
            </a:r>
            <a:r>
              <a:rPr lang="en-US" dirty="0" smtClean="0"/>
              <a:t>received</a:t>
            </a:r>
            <a:r>
              <a:rPr lang="en-US" dirty="0"/>
              <a:t>, the node </a:t>
            </a:r>
            <a:r>
              <a:rPr lang="en-US" u="sng" dirty="0">
                <a:solidFill>
                  <a:srgbClr val="FF0000"/>
                </a:solidFill>
              </a:rPr>
              <a:t>discards the </a:t>
            </a:r>
            <a:r>
              <a:rPr lang="en-US" u="sng" dirty="0" smtClean="0">
                <a:solidFill>
                  <a:srgbClr val="FF0000"/>
                </a:solidFill>
              </a:rPr>
              <a:t>old LSP </a:t>
            </a:r>
            <a:r>
              <a:rPr lang="en-US" dirty="0"/>
              <a:t>(if there is one) and </a:t>
            </a:r>
            <a:r>
              <a:rPr lang="en-US" dirty="0">
                <a:solidFill>
                  <a:srgbClr val="0000FF"/>
                </a:solidFill>
              </a:rPr>
              <a:t>keeps the received </a:t>
            </a:r>
            <a:r>
              <a:rPr lang="en-US" dirty="0" smtClean="0">
                <a:solidFill>
                  <a:srgbClr val="0000FF"/>
                </a:solidFill>
              </a:rPr>
              <a:t>one.</a:t>
            </a:r>
          </a:p>
          <a:p>
            <a:pPr algn="just"/>
            <a:r>
              <a:rPr lang="en-US" dirty="0"/>
              <a:t>It then </a:t>
            </a:r>
            <a:r>
              <a:rPr lang="en-US" dirty="0">
                <a:solidFill>
                  <a:srgbClr val="0000FF"/>
                </a:solidFill>
              </a:rPr>
              <a:t>sends a copy of it out of </a:t>
            </a:r>
            <a:r>
              <a:rPr lang="en-US" dirty="0" smtClean="0">
                <a:solidFill>
                  <a:srgbClr val="0000FF"/>
                </a:solidFill>
              </a:rPr>
              <a:t>each interface </a:t>
            </a:r>
            <a:r>
              <a:rPr lang="en-US" dirty="0">
                <a:solidFill>
                  <a:srgbClr val="C00000"/>
                </a:solidFill>
              </a:rPr>
              <a:t>except the one from which the packet </a:t>
            </a:r>
            <a:r>
              <a:rPr lang="en-US" dirty="0" smtClean="0">
                <a:solidFill>
                  <a:srgbClr val="C00000"/>
                </a:solidFill>
              </a:rPr>
              <a:t>arrived</a:t>
            </a:r>
            <a:r>
              <a:rPr lang="en-US" dirty="0" smtClean="0"/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611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6893" y="115163"/>
            <a:ext cx="9277786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457200" y="4495800"/>
            <a:ext cx="73914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/>
              <a:t>In the </a:t>
            </a:r>
            <a:r>
              <a:rPr lang="en-US" sz="2400" dirty="0">
                <a:solidFill>
                  <a:srgbClr val="C00000"/>
                </a:solidFill>
              </a:rPr>
              <a:t>distance-vector routing algorithm</a:t>
            </a:r>
            <a:r>
              <a:rPr lang="en-US" sz="2400" dirty="0"/>
              <a:t>, each </a:t>
            </a:r>
            <a:r>
              <a:rPr lang="en-US" sz="2400" dirty="0">
                <a:solidFill>
                  <a:srgbClr val="0000FF"/>
                </a:solidFill>
              </a:rPr>
              <a:t>router tells its neighbors </a:t>
            </a:r>
            <a:r>
              <a:rPr lang="en-US" sz="2400" dirty="0" smtClean="0">
                <a:solidFill>
                  <a:srgbClr val="0000FF"/>
                </a:solidFill>
              </a:rPr>
              <a:t>what it </a:t>
            </a:r>
            <a:r>
              <a:rPr lang="en-US" sz="2400" dirty="0">
                <a:solidFill>
                  <a:srgbClr val="0000FF"/>
                </a:solidFill>
              </a:rPr>
              <a:t>knows about the whole internet</a:t>
            </a:r>
            <a:r>
              <a:rPr lang="en-US" sz="2400" dirty="0"/>
              <a:t>; in the </a:t>
            </a:r>
            <a:r>
              <a:rPr lang="en-US" sz="2400" dirty="0">
                <a:solidFill>
                  <a:srgbClr val="C00000"/>
                </a:solidFill>
              </a:rPr>
              <a:t>link-state routing algorithm</a:t>
            </a:r>
            <a:r>
              <a:rPr lang="en-US" sz="2400" dirty="0"/>
              <a:t>, each </a:t>
            </a:r>
            <a:r>
              <a:rPr lang="en-US" sz="2400" dirty="0">
                <a:solidFill>
                  <a:srgbClr val="0000FF"/>
                </a:solidFill>
              </a:rPr>
              <a:t>router </a:t>
            </a:r>
            <a:r>
              <a:rPr lang="en-US" sz="2400" dirty="0" smtClean="0">
                <a:solidFill>
                  <a:srgbClr val="0000FF"/>
                </a:solidFill>
              </a:rPr>
              <a:t>tells the </a:t>
            </a:r>
            <a:r>
              <a:rPr lang="en-US" sz="2400" dirty="0">
                <a:solidFill>
                  <a:srgbClr val="0000FF"/>
                </a:solidFill>
              </a:rPr>
              <a:t>whole internet what it knows about its neighbors.</a:t>
            </a:r>
          </a:p>
        </p:txBody>
      </p:sp>
    </p:spTree>
    <p:extLst>
      <p:ext uri="{BB962C8B-B14F-4D97-AF65-F5344CB8AC3E}">
        <p14:creationId xmlns:p14="http://schemas.microsoft.com/office/powerpoint/2010/main" val="1444250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230" y="381000"/>
            <a:ext cx="5820770" cy="6192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4145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PATH VECTOR ROUTING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458200" cy="4800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Link-State </a:t>
            </a:r>
            <a:r>
              <a:rPr lang="en-US" dirty="0">
                <a:solidFill>
                  <a:srgbClr val="FF0000"/>
                </a:solidFill>
              </a:rPr>
              <a:t>and </a:t>
            </a:r>
            <a:r>
              <a:rPr lang="en-US" dirty="0" smtClean="0">
                <a:solidFill>
                  <a:srgbClr val="FF0000"/>
                </a:solidFill>
              </a:rPr>
              <a:t>Distance-vector </a:t>
            </a:r>
            <a:r>
              <a:rPr lang="en-US" dirty="0"/>
              <a:t>routing are based on the </a:t>
            </a:r>
            <a:r>
              <a:rPr lang="en-US" dirty="0">
                <a:solidFill>
                  <a:srgbClr val="FF0000"/>
                </a:solidFill>
              </a:rPr>
              <a:t>least-cost goal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A</a:t>
            </a:r>
            <a:r>
              <a:rPr lang="en-US" dirty="0" smtClean="0"/>
              <a:t>ssume </a:t>
            </a:r>
            <a:r>
              <a:rPr lang="en-US" dirty="0"/>
              <a:t>that there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0000FF"/>
                </a:solidFill>
              </a:rPr>
              <a:t>some </a:t>
            </a:r>
            <a:r>
              <a:rPr lang="en-US" dirty="0">
                <a:solidFill>
                  <a:srgbClr val="0000FF"/>
                </a:solidFill>
              </a:rPr>
              <a:t>routers </a:t>
            </a:r>
            <a:r>
              <a:rPr lang="en-US" dirty="0"/>
              <a:t>in the internet that a </a:t>
            </a:r>
            <a:r>
              <a:rPr lang="en-US" dirty="0">
                <a:solidFill>
                  <a:srgbClr val="0000FF"/>
                </a:solidFill>
              </a:rPr>
              <a:t>sender </a:t>
            </a:r>
            <a:r>
              <a:rPr lang="en-US" dirty="0"/>
              <a:t>wants to prevent its packets from going </a:t>
            </a:r>
            <a:r>
              <a:rPr lang="en-US" dirty="0" smtClean="0"/>
              <a:t>through.</a:t>
            </a:r>
          </a:p>
          <a:p>
            <a:pPr algn="just"/>
            <a:r>
              <a:rPr lang="en-US" dirty="0">
                <a:solidFill>
                  <a:srgbClr val="0000FF"/>
                </a:solidFill>
              </a:rPr>
              <a:t>G</a:t>
            </a:r>
            <a:r>
              <a:rPr lang="en-US" dirty="0" smtClean="0">
                <a:solidFill>
                  <a:srgbClr val="0000FF"/>
                </a:solidFill>
              </a:rPr>
              <a:t>oal </a:t>
            </a:r>
            <a:r>
              <a:rPr lang="en-US" dirty="0">
                <a:solidFill>
                  <a:srgbClr val="0000FF"/>
                </a:solidFill>
              </a:rPr>
              <a:t>of routing is reachability:</a:t>
            </a:r>
            <a:r>
              <a:rPr lang="en-US" dirty="0"/>
              <a:t> to allow the </a:t>
            </a:r>
            <a:r>
              <a:rPr lang="en-US" dirty="0" smtClean="0"/>
              <a:t>packet to </a:t>
            </a:r>
            <a:r>
              <a:rPr lang="en-US" dirty="0"/>
              <a:t>reach its destination more efficiently without assigning costs to the </a:t>
            </a:r>
            <a:r>
              <a:rPr lang="en-US" dirty="0" smtClean="0"/>
              <a:t>route.</a:t>
            </a:r>
          </a:p>
          <a:p>
            <a:pPr algn="just"/>
            <a:r>
              <a:rPr lang="en-US" dirty="0"/>
              <a:t>The </a:t>
            </a:r>
            <a:r>
              <a:rPr lang="en-US" dirty="0" smtClean="0">
                <a:solidFill>
                  <a:srgbClr val="0000FF"/>
                </a:solidFill>
              </a:rPr>
              <a:t>best route </a:t>
            </a:r>
            <a:r>
              <a:rPr lang="en-US" dirty="0">
                <a:solidFill>
                  <a:srgbClr val="0000FF"/>
                </a:solidFill>
              </a:rPr>
              <a:t>is determined by the source </a:t>
            </a:r>
            <a:r>
              <a:rPr lang="en-US" dirty="0"/>
              <a:t>using the </a:t>
            </a:r>
            <a:r>
              <a:rPr lang="en-US" dirty="0">
                <a:solidFill>
                  <a:srgbClr val="0000FF"/>
                </a:solidFill>
              </a:rPr>
              <a:t>policy it imposes on the route</a:t>
            </a:r>
            <a:r>
              <a:rPr lang="en-US" dirty="0"/>
              <a:t>. In </a:t>
            </a:r>
            <a:r>
              <a:rPr lang="en-US" dirty="0" smtClean="0"/>
              <a:t>other words</a:t>
            </a:r>
            <a:r>
              <a:rPr lang="en-US" dirty="0"/>
              <a:t>, the source can control the </a:t>
            </a:r>
            <a:r>
              <a:rPr lang="en-US" dirty="0" smtClean="0"/>
              <a:t>path.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132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533400"/>
            <a:ext cx="8248650" cy="3524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3227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1385044"/>
            <a:ext cx="7434201" cy="3548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5507924"/>
            <a:ext cx="79914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1" y="76200"/>
            <a:ext cx="79914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When a node is booted, it creates a </a:t>
            </a:r>
            <a:r>
              <a:rPr lang="en-US" b="1" dirty="0">
                <a:solidFill>
                  <a:srgbClr val="0000FF"/>
                </a:solidFill>
              </a:rPr>
              <a:t>path vector based </a:t>
            </a:r>
            <a:r>
              <a:rPr lang="en-US" b="1" dirty="0"/>
              <a:t>on the information it can</a:t>
            </a:r>
          </a:p>
          <a:p>
            <a:r>
              <a:rPr lang="en-US" b="1" dirty="0"/>
              <a:t>obtain about its immediate neighbor</a:t>
            </a:r>
            <a:endParaRPr lang="en-US" b="1" dirty="0"/>
          </a:p>
        </p:txBody>
      </p:sp>
      <p:sp>
        <p:nvSpPr>
          <p:cNvPr id="3" name="Rectangle 2"/>
          <p:cNvSpPr/>
          <p:nvPr/>
        </p:nvSpPr>
        <p:spPr>
          <a:xfrm>
            <a:off x="685799" y="713165"/>
            <a:ext cx="77628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A node sends greeting messages to its </a:t>
            </a:r>
            <a:r>
              <a:rPr lang="en-US" b="1" dirty="0" smtClean="0"/>
              <a:t>immediate neighbors </a:t>
            </a:r>
            <a:r>
              <a:rPr lang="en-US" b="1" dirty="0"/>
              <a:t>to collect these pieces of information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903744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57338"/>
            <a:ext cx="8153400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64736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71563"/>
            <a:ext cx="9081875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438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1038225"/>
            <a:ext cx="9020175" cy="478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4374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An Internet as a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/>
              <a:t>To find the best route, an internet can be modeled as </a:t>
            </a:r>
            <a:r>
              <a:rPr lang="en-US" dirty="0">
                <a:solidFill>
                  <a:srgbClr val="0070C0"/>
                </a:solidFill>
              </a:rPr>
              <a:t>a graph. 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A </a:t>
            </a:r>
            <a:r>
              <a:rPr lang="en-US" dirty="0"/>
              <a:t>graph in computer </a:t>
            </a:r>
            <a:r>
              <a:rPr lang="en-US" dirty="0" smtClean="0"/>
              <a:t>science is </a:t>
            </a:r>
            <a:r>
              <a:rPr lang="en-US" dirty="0"/>
              <a:t>a </a:t>
            </a:r>
            <a:r>
              <a:rPr lang="en-US" dirty="0">
                <a:solidFill>
                  <a:srgbClr val="0070C0"/>
                </a:solidFill>
              </a:rPr>
              <a:t>set of nodes and edges</a:t>
            </a:r>
            <a:r>
              <a:rPr lang="en-US" dirty="0"/>
              <a:t> (lines) that connect the nodes. </a:t>
            </a:r>
            <a:endParaRPr lang="en-US" dirty="0" smtClean="0"/>
          </a:p>
          <a:p>
            <a:pPr algn="just"/>
            <a:r>
              <a:rPr lang="en-US" dirty="0" smtClean="0"/>
              <a:t>To </a:t>
            </a:r>
            <a:r>
              <a:rPr lang="en-US" dirty="0"/>
              <a:t>model an internet </a:t>
            </a:r>
            <a:r>
              <a:rPr lang="en-US" dirty="0" smtClean="0"/>
              <a:t>as a </a:t>
            </a:r>
            <a:r>
              <a:rPr lang="en-US" dirty="0"/>
              <a:t>graph, </a:t>
            </a:r>
            <a:r>
              <a:rPr lang="en-US" dirty="0" smtClean="0"/>
              <a:t>each </a:t>
            </a:r>
            <a:r>
              <a:rPr lang="en-US" dirty="0">
                <a:solidFill>
                  <a:srgbClr val="0070C0"/>
                </a:solidFill>
              </a:rPr>
              <a:t>router as a node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each network between a pair of </a:t>
            </a:r>
            <a:r>
              <a:rPr lang="en-US" dirty="0" smtClean="0">
                <a:solidFill>
                  <a:srgbClr val="0070C0"/>
                </a:solidFill>
              </a:rPr>
              <a:t>routers as </a:t>
            </a:r>
            <a:r>
              <a:rPr lang="en-US" dirty="0">
                <a:solidFill>
                  <a:srgbClr val="0070C0"/>
                </a:solidFill>
              </a:rPr>
              <a:t>an edge. </a:t>
            </a:r>
            <a:endParaRPr lang="en-US" dirty="0" smtClean="0">
              <a:solidFill>
                <a:srgbClr val="0070C0"/>
              </a:solidFill>
            </a:endParaRPr>
          </a:p>
          <a:p>
            <a:pPr algn="just"/>
            <a:r>
              <a:rPr lang="en-US" dirty="0" smtClean="0"/>
              <a:t>An </a:t>
            </a:r>
            <a:r>
              <a:rPr lang="en-US" dirty="0"/>
              <a:t>internet is, in fact, modeled as a </a:t>
            </a:r>
            <a:r>
              <a:rPr lang="en-US" dirty="0">
                <a:solidFill>
                  <a:srgbClr val="0070C0"/>
                </a:solidFill>
              </a:rPr>
              <a:t>weighted graph</a:t>
            </a:r>
          </a:p>
        </p:txBody>
      </p:sp>
    </p:spTree>
    <p:extLst>
      <p:ext uri="{BB962C8B-B14F-4D97-AF65-F5344CB8AC3E}">
        <p14:creationId xmlns:p14="http://schemas.microsoft.com/office/powerpoint/2010/main" val="1352876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1600200"/>
            <a:ext cx="8058150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680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1000125"/>
            <a:ext cx="8439150" cy="4857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9614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14400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Distance Vector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486400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90000"/>
              </a:lnSpc>
            </a:pPr>
            <a:r>
              <a:rPr lang="en-US" dirty="0"/>
              <a:t>Completely </a:t>
            </a:r>
            <a:r>
              <a:rPr lang="en-US" dirty="0" smtClean="0">
                <a:solidFill>
                  <a:srgbClr val="FF0000"/>
                </a:solidFill>
              </a:rPr>
              <a:t>decentralized</a:t>
            </a:r>
            <a:r>
              <a:rPr lang="en-US" dirty="0" smtClean="0"/>
              <a:t>.</a:t>
            </a: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No node has complete information about the costs of all network </a:t>
            </a:r>
            <a:r>
              <a:rPr lang="en-US" dirty="0" smtClean="0"/>
              <a:t>links.</a:t>
            </a:r>
            <a:endParaRPr lang="en-US" dirty="0"/>
          </a:p>
          <a:p>
            <a:pPr algn="just">
              <a:lnSpc>
                <a:spcPct val="90000"/>
              </a:lnSpc>
            </a:pPr>
            <a:r>
              <a:rPr lang="en-US" dirty="0"/>
              <a:t>Gradual calculation of path by </a:t>
            </a:r>
            <a:r>
              <a:rPr lang="en-US" dirty="0">
                <a:solidFill>
                  <a:srgbClr val="FF0000"/>
                </a:solidFill>
              </a:rPr>
              <a:t>exchanging information with </a:t>
            </a:r>
            <a:r>
              <a:rPr lang="en-US" dirty="0" smtClean="0">
                <a:solidFill>
                  <a:srgbClr val="FF0000"/>
                </a:solidFill>
              </a:rPr>
              <a:t>neighbors.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Each node constructs a one-dimensio</a:t>
            </a:r>
            <a:r>
              <a:rPr lang="en-US" dirty="0"/>
              <a:t>nal array containing the “distances” or “costs” to all other nodes </a:t>
            </a:r>
            <a:r>
              <a:rPr lang="en-US" dirty="0" smtClean="0"/>
              <a:t>and </a:t>
            </a:r>
            <a:r>
              <a:rPr lang="en-US" dirty="0"/>
              <a:t>distributes it to its immediate neighbors.</a:t>
            </a:r>
          </a:p>
          <a:p>
            <a:pPr algn="just">
              <a:lnSpc>
                <a:spcPct val="90000"/>
              </a:lnSpc>
            </a:pPr>
            <a:r>
              <a:rPr lang="en-US" dirty="0">
                <a:solidFill>
                  <a:srgbClr val="FF0000"/>
                </a:solidFill>
              </a:rPr>
              <a:t>Key thing -- </a:t>
            </a:r>
            <a:r>
              <a:rPr lang="en-US" dirty="0"/>
              <a:t>each node knows the cost of links to its neighbors.</a:t>
            </a:r>
          </a:p>
          <a:p>
            <a:pPr algn="just">
              <a:lnSpc>
                <a:spcPct val="90000"/>
              </a:lnSpc>
            </a:pPr>
            <a:r>
              <a:rPr lang="en-US" dirty="0"/>
              <a:t>If </a:t>
            </a:r>
            <a:r>
              <a:rPr lang="en-US" dirty="0">
                <a:solidFill>
                  <a:srgbClr val="FF0000"/>
                </a:solidFill>
              </a:rPr>
              <a:t>no link exists </a:t>
            </a:r>
            <a:r>
              <a:rPr lang="en-US" dirty="0"/>
              <a:t>between two nodes, the cost of a direct link between the nodes is </a:t>
            </a:r>
            <a:r>
              <a:rPr lang="en-US" dirty="0">
                <a:solidFill>
                  <a:srgbClr val="FF0000"/>
                </a:solidFill>
              </a:rPr>
              <a:t>“infinity”.</a:t>
            </a:r>
          </a:p>
          <a:p>
            <a:pPr algn="just">
              <a:lnSpc>
                <a:spcPct val="90000"/>
              </a:lnSpc>
            </a:pPr>
            <a:endParaRPr lang="en-US" dirty="0"/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9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2677" y="228600"/>
            <a:ext cx="8382000" cy="55626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dirty="0"/>
              <a:t>The heart of distance-vector routing is the famous </a:t>
            </a:r>
            <a:r>
              <a:rPr lang="en-US" dirty="0">
                <a:solidFill>
                  <a:srgbClr val="FF0000"/>
                </a:solidFill>
              </a:rPr>
              <a:t>Bellman-Ford equation</a:t>
            </a:r>
            <a:r>
              <a:rPr lang="en-US" dirty="0" smtClean="0"/>
              <a:t>.</a:t>
            </a:r>
          </a:p>
          <a:p>
            <a:pPr algn="just"/>
            <a:r>
              <a:rPr lang="en-US" dirty="0"/>
              <a:t>The following shows the general case in which </a:t>
            </a:r>
            <a:r>
              <a:rPr lang="en-US" dirty="0" err="1"/>
              <a:t>D</a:t>
            </a:r>
            <a:r>
              <a:rPr lang="en-US" sz="2400" dirty="0" err="1"/>
              <a:t>ij</a:t>
            </a:r>
            <a:r>
              <a:rPr lang="en-US" sz="2400" dirty="0"/>
              <a:t> </a:t>
            </a:r>
            <a:r>
              <a:rPr lang="en-US" dirty="0"/>
              <a:t>is the </a:t>
            </a:r>
            <a:r>
              <a:rPr lang="en-US" dirty="0" smtClean="0"/>
              <a:t>shortest distance </a:t>
            </a:r>
            <a:r>
              <a:rPr lang="en-US" dirty="0"/>
              <a:t>and </a:t>
            </a:r>
            <a:r>
              <a:rPr lang="en-US" dirty="0" err="1"/>
              <a:t>c</a:t>
            </a:r>
            <a:r>
              <a:rPr lang="en-US" sz="2000" dirty="0" err="1"/>
              <a:t>ij</a:t>
            </a:r>
            <a:r>
              <a:rPr lang="en-US" dirty="0"/>
              <a:t> is the cost between node i and j</a:t>
            </a:r>
            <a:r>
              <a:rPr lang="en-US" dirty="0" smtClean="0"/>
              <a:t>.</a:t>
            </a:r>
          </a:p>
          <a:p>
            <a:pPr algn="just"/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819400"/>
            <a:ext cx="79819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3429000"/>
            <a:ext cx="8096250" cy="41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" y="4114800"/>
            <a:ext cx="8486775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38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085471"/>
              </p:ext>
            </p:extLst>
          </p:nvPr>
        </p:nvGraphicFramePr>
        <p:xfrm>
          <a:off x="65964" y="1905000"/>
          <a:ext cx="914400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282498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3727721"/>
              </p:ext>
            </p:extLst>
          </p:nvPr>
        </p:nvGraphicFramePr>
        <p:xfrm>
          <a:off x="1143000" y="1981200"/>
          <a:ext cx="914400" cy="34576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282498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4</a:t>
                      </a:r>
                      <a:endParaRPr lang="en-US" dirty="0" smtClean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200"/>
            <a:ext cx="3452812" cy="169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12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8660651"/>
              </p:ext>
            </p:extLst>
          </p:nvPr>
        </p:nvGraphicFramePr>
        <p:xfrm>
          <a:off x="2286000" y="2057400"/>
          <a:ext cx="914400" cy="33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282498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0832145"/>
              </p:ext>
            </p:extLst>
          </p:nvPr>
        </p:nvGraphicFramePr>
        <p:xfrm>
          <a:off x="3757612" y="2057400"/>
          <a:ext cx="914400" cy="33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282498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0</a:t>
                      </a:r>
                      <a:endParaRPr lang="en-US" dirty="0" smtClean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6365435"/>
              </p:ext>
            </p:extLst>
          </p:nvPr>
        </p:nvGraphicFramePr>
        <p:xfrm>
          <a:off x="5334000" y="1981200"/>
          <a:ext cx="914400" cy="33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282498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5</a:t>
                      </a:r>
                      <a:endParaRPr lang="en-US" dirty="0" smtClean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0</a:t>
                      </a:r>
                      <a:endParaRPr lang="en-US" dirty="0" smtClean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2282609"/>
              </p:ext>
            </p:extLst>
          </p:nvPr>
        </p:nvGraphicFramePr>
        <p:xfrm>
          <a:off x="6477000" y="1836916"/>
          <a:ext cx="914400" cy="33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282498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2</a:t>
                      </a:r>
                      <a:endParaRPr lang="en-US" dirty="0" smtClean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67918470"/>
              </p:ext>
            </p:extLst>
          </p:nvPr>
        </p:nvGraphicFramePr>
        <p:xfrm>
          <a:off x="7620000" y="1905000"/>
          <a:ext cx="914400" cy="33119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/>
                <a:gridCol w="457200"/>
              </a:tblGrid>
              <a:tr h="282498">
                <a:tc gridSpan="2"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282498">
                <a:tc>
                  <a:txBody>
                    <a:bodyPr/>
                    <a:lstStyle/>
                    <a:p>
                      <a:r>
                        <a:rPr lang="en-IN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</a:t>
                      </a:r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494371">
                <a:tc>
                  <a:txBody>
                    <a:bodyPr/>
                    <a:lstStyle/>
                    <a:p>
                      <a:r>
                        <a:rPr lang="en-IN" dirty="0" smtClean="0"/>
                        <a:t>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50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0" y="533400"/>
            <a:ext cx="9027269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180542"/>
            <a:ext cx="4572000" cy="1677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72712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1056</Words>
  <Application>Microsoft Office PowerPoint</Application>
  <PresentationFormat>On-screen Show (4:3)</PresentationFormat>
  <Paragraphs>360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UNIT-4</vt:lpstr>
      <vt:lpstr>GENERAL IDEA</vt:lpstr>
      <vt:lpstr>An Internet as a Graph</vt:lpstr>
      <vt:lpstr>PowerPoint Presentation</vt:lpstr>
      <vt:lpstr>PowerPoint Presentation</vt:lpstr>
      <vt:lpstr>Distance Vector Routing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 Example</vt:lpstr>
      <vt:lpstr>Routing Tables</vt:lpstr>
      <vt:lpstr>Evolution of the table.</vt:lpstr>
      <vt:lpstr>Final Distance Matrix</vt:lpstr>
      <vt:lpstr>LINK STATE ROUTING</vt:lpstr>
      <vt:lpstr>Link-State Database (LSDB)</vt:lpstr>
      <vt:lpstr>PowerPoint Presentation</vt:lpstr>
      <vt:lpstr>How does each node create this LSDB that contains information about the whole internet?</vt:lpstr>
      <vt:lpstr>LSP </vt:lpstr>
      <vt:lpstr>PowerPoint Presentation</vt:lpstr>
      <vt:lpstr>PowerPoint Presentation</vt:lpstr>
      <vt:lpstr>PATH VECTOR ROUTING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UNIT-4</dc:title>
  <dc:creator>Deepthi</dc:creator>
  <cp:lastModifiedBy>Deepthi</cp:lastModifiedBy>
  <cp:revision>23</cp:revision>
  <dcterms:created xsi:type="dcterms:W3CDTF">2006-08-16T00:00:00Z</dcterms:created>
  <dcterms:modified xsi:type="dcterms:W3CDTF">2020-12-14T06:20:25Z</dcterms:modified>
</cp:coreProperties>
</file>