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9" r:id="rId4"/>
    <p:sldId id="260" r:id="rId5"/>
    <p:sldId id="261" r:id="rId6"/>
    <p:sldId id="262" r:id="rId7"/>
    <p:sldId id="263" r:id="rId8"/>
    <p:sldId id="271" r:id="rId9"/>
    <p:sldId id="274" r:id="rId10"/>
    <p:sldId id="273" r:id="rId11"/>
    <p:sldId id="272" r:id="rId12"/>
    <p:sldId id="264" r:id="rId13"/>
    <p:sldId id="265" r:id="rId14"/>
    <p:sldId id="266" r:id="rId15"/>
    <p:sldId id="258" r:id="rId16"/>
    <p:sldId id="275" r:id="rId17"/>
    <p:sldId id="276" r:id="rId18"/>
    <p:sldId id="267" r:id="rId19"/>
    <p:sldId id="280" r:id="rId20"/>
    <p:sldId id="285" r:id="rId21"/>
    <p:sldId id="277" r:id="rId22"/>
    <p:sldId id="278" r:id="rId23"/>
    <p:sldId id="279" r:id="rId24"/>
    <p:sldId id="268" r:id="rId25"/>
    <p:sldId id="269" r:id="rId26"/>
    <p:sldId id="281" r:id="rId27"/>
    <p:sldId id="282" r:id="rId28"/>
    <p:sldId id="270" r:id="rId29"/>
    <p:sldId id="283" r:id="rId30"/>
    <p:sldId id="284"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entury Gothic" panose="020B0502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iAopaFLsK6++9+Bi3/HRfpUrF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D94AA3-C203-42A2-AFB4-4EB99EFF771D}">
  <a:tblStyle styleId="{5DD94AA3-C203-42A2-AFB4-4EB99EFF771D}"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5F3"/>
          </a:solidFill>
        </a:fill>
      </a:tcStyle>
    </a:wholeTbl>
    <a:band1H>
      <a:tcTxStyle/>
      <a:tcStyle>
        <a:tcBdr/>
        <a:fill>
          <a:solidFill>
            <a:srgbClr val="CAEAE7"/>
          </a:solidFill>
        </a:fill>
      </a:tcStyle>
    </a:band1H>
    <a:band2H>
      <a:tcTxStyle/>
      <a:tcStyle>
        <a:tcBdr/>
      </a:tcStyle>
    </a:band2H>
    <a:band1V>
      <a:tcTxStyle/>
      <a:tcStyle>
        <a:tcBdr/>
        <a:fill>
          <a:solidFill>
            <a:srgbClr val="CAEAE7"/>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p:nvPr/>
        </p:nvSpPr>
        <p:spPr>
          <a:xfrm>
            <a:off x="0" y="-3175"/>
            <a:ext cx="12192000"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3" name="Google Shape;13;p17"/>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7"/>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a:endParaRPr/>
          </a:p>
        </p:txBody>
      </p:sp>
      <p:sp>
        <p:nvSpPr>
          <p:cNvPr id="15" name="Google Shape;15;p1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sp>
      <p:sp>
        <p:nvSpPr>
          <p:cNvPr id="78" name="Google Shape;78;p26"/>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79" name="Google Shape;79;p2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2"/>
        <p:cNvGrpSpPr/>
        <p:nvPr/>
      </p:nvGrpSpPr>
      <p:grpSpPr>
        <a:xfrm>
          <a:off x="0" y="0"/>
          <a:ext cx="0" cy="0"/>
          <a:chOff x="0" y="0"/>
          <a:chExt cx="0" cy="0"/>
        </a:xfrm>
      </p:grpSpPr>
      <p:sp>
        <p:nvSpPr>
          <p:cNvPr id="83" name="Google Shape;83;p27"/>
          <p:cNvSpPr/>
          <p:nvPr/>
        </p:nvSpPr>
        <p:spPr>
          <a:xfrm>
            <a:off x="631697" y="1081456"/>
            <a:ext cx="6332416" cy="32391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4" name="Google Shape;84;p27"/>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200"/>
              <a:buFont typeface="Century Gothic"/>
              <a:buNone/>
              <a:defRPr sz="4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86" name="Google Shape;86;p27"/>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87" name="Google Shape;87;p2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28"/>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2" name="Google Shape;92;p28"/>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8"/>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4" name="Google Shape;94;p2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29"/>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9" name="Google Shape;99;p2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9"/>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1" name="Google Shape;101;p2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30"/>
          <p:cNvSpPr/>
          <p:nvPr/>
        </p:nvSpPr>
        <p:spPr>
          <a:xfrm>
            <a:off x="7669651" y="446089"/>
            <a:ext cx="4522349" cy="541496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6" name="Google Shape;106;p30"/>
          <p:cNvSpPr txBox="1">
            <a:spLocks noGrp="1"/>
          </p:cNvSpPr>
          <p:nvPr>
            <p:ph type="title"/>
          </p:nvPr>
        </p:nvSpPr>
        <p:spPr>
          <a:xfrm rot="5400000">
            <a:off x="6863536" y="1906175"/>
            <a:ext cx="5134798" cy="249479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0"/>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8" name="Google Shape;108;p3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8"/>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0" name="Google Shape;20;p1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22" name="Google Shape;22;p1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1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0"/>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1" name="Google Shape;31;p2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33" name="Google Shape;33;p20"/>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34" name="Google Shape;34;p2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21"/>
          <p:cNvSpPr/>
          <p:nvPr/>
        </p:nvSpPr>
        <p:spPr>
          <a:xfrm>
            <a:off x="0" y="1"/>
            <a:ext cx="12192000"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9" name="Google Shape;39;p21"/>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a:spcBef>
                <a:spcPts val="0"/>
              </a:spcBef>
              <a:spcAft>
                <a:spcPts val="0"/>
              </a:spcAft>
              <a:buClr>
                <a:srgbClr val="FEFEFE"/>
              </a:buClr>
              <a:buSzPts val="4800"/>
              <a:buFont typeface="Century Gothic"/>
              <a:buNone/>
              <a:defRPr sz="48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41" name="Google Shape;41;p2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2"/>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6" name="Google Shape;46;p2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48" name="Google Shape;48;p22"/>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9" name="Google Shape;49;p22"/>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50" name="Google Shape;50;p22"/>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51" name="Google Shape;51;p2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3"/>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6" name="Google Shape;56;p2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4"/>
          <p:cNvSpPr/>
          <p:nvPr/>
        </p:nvSpPr>
        <p:spPr>
          <a:xfrm>
            <a:off x="1073151" y="446087"/>
            <a:ext cx="3547533" cy="181465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2" name="Google Shape;62;p24"/>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2000"/>
              <a:buFont typeface="Century Gothic"/>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4" name="Google Shape;64;p24"/>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80"/>
              </a:spcBef>
              <a:spcAft>
                <a:spcPts val="0"/>
              </a:spcAft>
              <a:buSzPts val="1400"/>
              <a:buNone/>
              <a:defRPr sz="14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65" name="Google Shape;65;p2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p:spPr>
      </p:sp>
      <p:sp>
        <p:nvSpPr>
          <p:cNvPr id="71" name="Google Shape;71;p25"/>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72" name="Google Shape;72;p25"/>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5"/>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6"/>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 name="Google Shape;8;p1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5400"/>
              <a:buFont typeface="Century Gothic"/>
              <a:buNone/>
            </a:pPr>
            <a:r>
              <a:rPr lang="en-IN" b="1" dirty="0">
                <a:latin typeface="Calibri" panose="020F0502020204030204" pitchFamily="34" charset="0"/>
                <a:cs typeface="Calibri" panose="020F0502020204030204" pitchFamily="34" charset="0"/>
              </a:rPr>
              <a:t>Cyber Security CSE4003</a:t>
            </a:r>
            <a:br>
              <a:rPr lang="en-IN" b="1" dirty="0">
                <a:latin typeface="Calibri" panose="020F0502020204030204" pitchFamily="34" charset="0"/>
                <a:cs typeface="Calibri" panose="020F0502020204030204" pitchFamily="34" charset="0"/>
              </a:rPr>
            </a:br>
            <a:r>
              <a:rPr lang="en-IN" b="1" dirty="0">
                <a:latin typeface="Calibri" panose="020F0502020204030204" pitchFamily="34" charset="0"/>
                <a:cs typeface="Calibri" panose="020F0502020204030204" pitchFamily="34" charset="0"/>
              </a:rPr>
              <a:t>Project Report | Review - 1</a:t>
            </a:r>
            <a:br>
              <a:rPr lang="en-IN" b="1" dirty="0">
                <a:latin typeface="Calibri" panose="020F0502020204030204" pitchFamily="34" charset="0"/>
                <a:cs typeface="Calibri" panose="020F0502020204030204" pitchFamily="34" charset="0"/>
              </a:rPr>
            </a:br>
            <a:r>
              <a:rPr lang="en-IN" b="1" dirty="0">
                <a:latin typeface="Calibri" panose="020F0502020204030204" pitchFamily="34" charset="0"/>
                <a:cs typeface="Calibri" panose="020F0502020204030204" pitchFamily="34" charset="0"/>
              </a:rPr>
              <a:t>Team - 8</a:t>
            </a:r>
            <a:endParaRPr dirty="0">
              <a:latin typeface="Calibri" panose="020F0502020204030204" pitchFamily="34" charset="0"/>
              <a:cs typeface="Calibri" panose="020F0502020204030204" pitchFamily="34" charset="0"/>
            </a:endParaRPr>
          </a:p>
        </p:txBody>
      </p:sp>
      <p:sp>
        <p:nvSpPr>
          <p:cNvPr id="116" name="Google Shape;116;p1"/>
          <p:cNvSpPr txBox="1">
            <a:spLocks noGrp="1"/>
          </p:cNvSpPr>
          <p:nvPr>
            <p:ph type="subTitle" idx="1"/>
          </p:nvPr>
        </p:nvSpPr>
        <p:spPr>
          <a:xfrm>
            <a:off x="810000" y="5300943"/>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p>
            <a:pPr marL="0" lvl="0" indent="0" algn="l" rtl="0">
              <a:spcBef>
                <a:spcPts val="0"/>
              </a:spcBef>
              <a:spcAft>
                <a:spcPts val="0"/>
              </a:spcAft>
              <a:buSzPts val="2800"/>
              <a:buNone/>
            </a:pPr>
            <a:r>
              <a:rPr lang="en-IN" sz="2800" dirty="0">
                <a:latin typeface="Calibri" panose="020F0502020204030204" pitchFamily="34" charset="0"/>
                <a:cs typeface="Calibri" panose="020F0502020204030204" pitchFamily="34" charset="0"/>
              </a:rPr>
              <a:t>19BCE2119  - Gaurav Kumar Singh</a:t>
            </a:r>
            <a:endParaRPr dirty="0">
              <a:latin typeface="Calibri" panose="020F0502020204030204" pitchFamily="34" charset="0"/>
              <a:cs typeface="Calibri" panose="020F0502020204030204" pitchFamily="34" charset="0"/>
            </a:endParaRPr>
          </a:p>
          <a:p>
            <a:pPr marL="0" lvl="0" indent="0" algn="l" rtl="0">
              <a:spcBef>
                <a:spcPts val="1160"/>
              </a:spcBef>
              <a:spcAft>
                <a:spcPts val="0"/>
              </a:spcAft>
              <a:buSzPts val="2800"/>
              <a:buNone/>
            </a:pPr>
            <a:r>
              <a:rPr lang="en-IN" sz="2800" dirty="0">
                <a:latin typeface="Calibri" panose="020F0502020204030204" pitchFamily="34" charset="0"/>
                <a:cs typeface="Calibri" panose="020F0502020204030204" pitchFamily="34" charset="0"/>
              </a:rPr>
              <a:t>19BCE0689 – Piyush Rajput</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8A93C6-054F-674A-86E7-700001024188}"/>
              </a:ext>
            </a:extLst>
          </p:cNvPr>
          <p:cNvGraphicFramePr>
            <a:graphicFrameLocks noGrp="1"/>
          </p:cNvGraphicFramePr>
          <p:nvPr>
            <p:extLst>
              <p:ext uri="{D42A27DB-BD31-4B8C-83A1-F6EECF244321}">
                <p14:modId xmlns:p14="http://schemas.microsoft.com/office/powerpoint/2010/main" val="194346659"/>
              </p:ext>
            </p:extLst>
          </p:nvPr>
        </p:nvGraphicFramePr>
        <p:xfrm>
          <a:off x="25" y="0"/>
          <a:ext cx="12191975" cy="7047582"/>
        </p:xfrm>
        <a:graphic>
          <a:graphicData uri="http://schemas.openxmlformats.org/drawingml/2006/table">
            <a:tbl>
              <a:tblPr firstRow="1" bandRow="1">
                <a:noFill/>
                <a:tableStyleId>{5DD94AA3-C203-42A2-AFB4-4EB99EFF771D}</a:tableStyleId>
              </a:tblPr>
              <a:tblGrid>
                <a:gridCol w="1027075">
                  <a:extLst>
                    <a:ext uri="{9D8B030D-6E8A-4147-A177-3AD203B41FA5}">
                      <a16:colId xmlns:a16="http://schemas.microsoft.com/office/drawing/2014/main" val="2773680176"/>
                    </a:ext>
                  </a:extLst>
                </a:gridCol>
                <a:gridCol w="2832400">
                  <a:extLst>
                    <a:ext uri="{9D8B030D-6E8A-4147-A177-3AD203B41FA5}">
                      <a16:colId xmlns:a16="http://schemas.microsoft.com/office/drawing/2014/main" val="812297144"/>
                    </a:ext>
                  </a:extLst>
                </a:gridCol>
                <a:gridCol w="3865525">
                  <a:extLst>
                    <a:ext uri="{9D8B030D-6E8A-4147-A177-3AD203B41FA5}">
                      <a16:colId xmlns:a16="http://schemas.microsoft.com/office/drawing/2014/main" val="140643320"/>
                    </a:ext>
                  </a:extLst>
                </a:gridCol>
                <a:gridCol w="4466975">
                  <a:extLst>
                    <a:ext uri="{9D8B030D-6E8A-4147-A177-3AD203B41FA5}">
                      <a16:colId xmlns:a16="http://schemas.microsoft.com/office/drawing/2014/main" val="4052884531"/>
                    </a:ext>
                  </a:extLst>
                </a:gridCol>
              </a:tblGrid>
              <a:tr h="2361635">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sym typeface="Calibri"/>
                        </a:rPr>
                        <a:t>12.</a:t>
                      </a:r>
                      <a:endParaRPr sz="1600" dirty="0">
                        <a:latin typeface="Calibri" panose="020F0502020204030204" pitchFamily="34" charset="0"/>
                        <a:cs typeface="Calibri" panose="020F0502020204030204" pitchFamily="34" charset="0"/>
                      </a:endParaRPr>
                    </a:p>
                  </a:txBody>
                  <a:tcPr marL="91450" marR="91450" marT="45725" marB="45725"/>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sym typeface="Arial"/>
                        </a:rPr>
                        <a:t>Automated identification of sensitive data from implicit user specification </a:t>
                      </a:r>
                      <a:r>
                        <a:rPr lang="en-IN" sz="1600" dirty="0" err="1">
                          <a:latin typeface="Calibri" panose="020F0502020204030204" pitchFamily="34" charset="0"/>
                          <a:cs typeface="Calibri" panose="020F0502020204030204" pitchFamily="34" charset="0"/>
                          <a:sym typeface="Arial"/>
                        </a:rPr>
                        <a:t>Ziqi</a:t>
                      </a:r>
                      <a:r>
                        <a:rPr lang="en-IN" sz="1600" dirty="0">
                          <a:latin typeface="Calibri" panose="020F0502020204030204" pitchFamily="34" charset="0"/>
                          <a:cs typeface="Calibri" panose="020F0502020204030204" pitchFamily="34" charset="0"/>
                          <a:sym typeface="Arial"/>
                        </a:rPr>
                        <a:t> Yang; </a:t>
                      </a:r>
                      <a:r>
                        <a:rPr lang="en-IN" sz="1600" dirty="0" err="1">
                          <a:latin typeface="Calibri" panose="020F0502020204030204" pitchFamily="34" charset="0"/>
                          <a:cs typeface="Calibri" panose="020F0502020204030204" pitchFamily="34" charset="0"/>
                          <a:sym typeface="Arial"/>
                        </a:rPr>
                        <a:t>Zhenkai</a:t>
                      </a:r>
                      <a:r>
                        <a:rPr lang="en-IN" sz="1600" dirty="0">
                          <a:latin typeface="Calibri" panose="020F0502020204030204" pitchFamily="34" charset="0"/>
                          <a:cs typeface="Calibri" panose="020F0502020204030204" pitchFamily="34" charset="0"/>
                          <a:sym typeface="Arial"/>
                        </a:rPr>
                        <a:t> Liang (2018)</a:t>
                      </a:r>
                      <a:endParaRPr lang="en-IN" sz="1600" dirty="0">
                        <a:latin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rPr>
                        <a:t>The method takes into account all semantic, syntactic, and lexical information, with the goal of identifying sensitive material based on the semantics of its description texts. The notion of concept space is introduced in the study to express the user's sense of privacy, with the goal of allowing the technique to enable flexible user needs in defining sensitive material.</a:t>
                      </a:r>
                    </a:p>
                  </a:txBody>
                  <a:tcPr marL="68580" marR="68580" marT="0" marB="0"/>
                </a:tc>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sym typeface="Arial"/>
                        </a:rPr>
                        <a:t>It achieves an average precision of 89.2%, and an average recall of 95.8% in identifying sensitive data.</a:t>
                      </a:r>
                      <a:endParaRPr sz="1600" dirty="0">
                        <a:latin typeface="Calibri" panose="020F0502020204030204" pitchFamily="34" charset="0"/>
                        <a:cs typeface="Calibri" panose="020F0502020204030204" pitchFamily="34" charset="0"/>
                        <a:sym typeface="Calibri"/>
                      </a:endParaRPr>
                    </a:p>
                  </a:txBody>
                  <a:tcPr marL="91450" marR="91450" marT="45725" marB="45725"/>
                </a:tc>
                <a:extLst>
                  <a:ext uri="{0D108BD9-81ED-4DB2-BD59-A6C34878D82A}">
                    <a16:rowId xmlns:a16="http://schemas.microsoft.com/office/drawing/2014/main" val="1402663210"/>
                  </a:ext>
                </a:extLst>
              </a:tr>
              <a:tr h="1972973">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rPr>
                        <a:t>13. </a:t>
                      </a:r>
                      <a:endParaRPr sz="1600" dirty="0">
                        <a:latin typeface="Calibri" panose="020F0502020204030204" pitchFamily="34" charset="0"/>
                        <a:cs typeface="Calibri" panose="020F0502020204030204" pitchFamily="34" charset="0"/>
                      </a:endParaRPr>
                    </a:p>
                  </a:txBody>
                  <a:tcPr marL="91450" marR="91450" marT="45725" marB="45725"/>
                </a:tc>
                <a:tc>
                  <a:txBody>
                    <a:bodyPr/>
                    <a:lstStyle/>
                    <a:p>
                      <a:r>
                        <a:rPr lang="en-IN" sz="1600" dirty="0">
                          <a:latin typeface="Calibri" panose="020F0502020204030204" pitchFamily="34" charset="0"/>
                          <a:cs typeface="Calibri" panose="020F0502020204030204" pitchFamily="34" charset="0"/>
                          <a:sym typeface="Arial"/>
                        </a:rPr>
                        <a:t>Side-Channel Leaks in Web Applications: A Reality Today, a Challenge Tomorrow </a:t>
                      </a:r>
                      <a:r>
                        <a:rPr lang="en-IN" sz="1600" dirty="0" err="1">
                          <a:latin typeface="Calibri" panose="020F0502020204030204" pitchFamily="34" charset="0"/>
                          <a:cs typeface="Calibri" panose="020F0502020204030204" pitchFamily="34" charset="0"/>
                          <a:sym typeface="Arial"/>
                        </a:rPr>
                        <a:t>Shuo</a:t>
                      </a:r>
                      <a:r>
                        <a:rPr lang="en-IN" sz="1600" dirty="0">
                          <a:latin typeface="Calibri" panose="020F0502020204030204" pitchFamily="34" charset="0"/>
                          <a:cs typeface="Calibri" panose="020F0502020204030204" pitchFamily="34" charset="0"/>
                          <a:sym typeface="Arial"/>
                        </a:rPr>
                        <a:t> Chen; Rui Wang; </a:t>
                      </a:r>
                      <a:r>
                        <a:rPr lang="en-IN" sz="1600" dirty="0" err="1">
                          <a:latin typeface="Calibri" panose="020F0502020204030204" pitchFamily="34" charset="0"/>
                          <a:cs typeface="Calibri" panose="020F0502020204030204" pitchFamily="34" charset="0"/>
                          <a:sym typeface="Arial"/>
                        </a:rPr>
                        <a:t>XiaoFeng</a:t>
                      </a:r>
                      <a:r>
                        <a:rPr lang="en-IN" sz="1600" dirty="0">
                          <a:latin typeface="Calibri" panose="020F0502020204030204" pitchFamily="34" charset="0"/>
                          <a:cs typeface="Calibri" panose="020F0502020204030204" pitchFamily="34" charset="0"/>
                          <a:sym typeface="Arial"/>
                        </a:rPr>
                        <a:t> Wang; </a:t>
                      </a:r>
                      <a:r>
                        <a:rPr lang="en-IN" sz="1600" dirty="0" err="1">
                          <a:latin typeface="Calibri" panose="020F0502020204030204" pitchFamily="34" charset="0"/>
                          <a:cs typeface="Calibri" panose="020F0502020204030204" pitchFamily="34" charset="0"/>
                          <a:sym typeface="Arial"/>
                        </a:rPr>
                        <a:t>Kehuan</a:t>
                      </a:r>
                      <a:r>
                        <a:rPr lang="en-IN" sz="1600" dirty="0">
                          <a:latin typeface="Calibri" panose="020F0502020204030204" pitchFamily="34" charset="0"/>
                          <a:cs typeface="Calibri" panose="020F0502020204030204" pitchFamily="34" charset="0"/>
                          <a:sym typeface="Arial"/>
                        </a:rPr>
                        <a:t> Zhang (2010)</a:t>
                      </a:r>
                      <a:endParaRPr lang="en-IN" sz="1600" dirty="0">
                        <a:latin typeface="Calibri" panose="020F0502020204030204" pitchFamily="34" charset="0"/>
                        <a:cs typeface="Calibri" panose="020F0502020204030204" pitchFamily="34" charset="0"/>
                      </a:endParaRPr>
                    </a:p>
                  </a:txBody>
                  <a:tcPr marL="68580" marR="68580" marT="0" marB="0"/>
                </a:tc>
                <a:tc>
                  <a:txBody>
                    <a:bodyPr/>
                    <a:lstStyle/>
                    <a:p>
                      <a:pPr marL="0" marR="0" lvl="0" indent="0" algn="l" rtl="0">
                        <a:lnSpc>
                          <a:spcPct val="107000"/>
                        </a:lnSpc>
                        <a:spcBef>
                          <a:spcPts val="0"/>
                        </a:spcBef>
                        <a:spcAft>
                          <a:spcPts val="0"/>
                        </a:spcAft>
                        <a:buNone/>
                      </a:pPr>
                      <a:r>
                        <a:rPr lang="en-IN" sz="1600" dirty="0">
                          <a:latin typeface="Calibri" panose="020F0502020204030204" pitchFamily="34" charset="0"/>
                          <a:cs typeface="Calibri" panose="020F0502020204030204" pitchFamily="34" charset="0"/>
                          <a:sym typeface="Arial"/>
                        </a:rPr>
                        <a:t>The paper shows that despite encryption, applications' internal information flows are inevitably exposed as a realistic and serious threat to user privacy. Detailed sensitive information is being leaked out from a number of high-profile, top-of-the-line web applications in healthcare, taxation, investment, and web search.</a:t>
                      </a:r>
                      <a:endParaRPr sz="1600" dirty="0">
                        <a:latin typeface="Calibri" panose="020F0502020204030204" pitchFamily="34" charset="0"/>
                        <a:cs typeface="Calibri" panose="020F0502020204030204" pitchFamily="34" charset="0"/>
                      </a:endParaRPr>
                    </a:p>
                  </a:txBody>
                  <a:tcPr marL="68575" marR="68575" marT="0" marB="0"/>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sym typeface="Arial"/>
                        </a:rPr>
                        <a:t>The study provides a detailed examination of the difficulties in mitigating such a threat, highlighting the need for a disciplined engineering process for side-channel mitigations in future web application development.</a:t>
                      </a:r>
                      <a:endParaRPr lang="en-IN" sz="1600" dirty="0">
                        <a:latin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1700954"/>
                  </a:ext>
                </a:extLst>
              </a:tr>
              <a:tr h="2610195">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rPr>
                        <a:t>14.</a:t>
                      </a:r>
                      <a:endParaRPr sz="1600" dirty="0">
                        <a:latin typeface="Calibri" panose="020F0502020204030204" pitchFamily="34" charset="0"/>
                        <a:cs typeface="Calibri" panose="020F0502020204030204" pitchFamily="34" charset="0"/>
                      </a:endParaRPr>
                    </a:p>
                  </a:txBody>
                  <a:tcPr marL="91450" marR="91450" marT="45725" marB="45725"/>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rPr>
                        <a:t>A survey on data breach challenges in computing security: Issues and threats. R. Barona and E. A. M. Anita, (2017)</a:t>
                      </a:r>
                    </a:p>
                  </a:txBody>
                  <a:tcPr marL="68580" marR="68580" marT="0" marB="0"/>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rPr>
                        <a:t>The paper discusses various concepts of cloud architecture and lists potential security threats such as Data Breach, Service Traffic Hijacking, Insecure APIs DOS, Insider Attacks, Cloud Service Abuse, Shared, Technology Vulnerabilities. The authors also discuss solutions and challenges faced while resolving the issues.</a:t>
                      </a:r>
                    </a:p>
                  </a:txBody>
                  <a:tcPr marL="68580" marR="68580" marT="0" marB="0"/>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rPr>
                        <a:t>The paper gives an abstract idea about the potential security threats faced on the internet, specifically the cloud computing environment which in recent years had become more and more popular and essential. It also discusses proper SLA policies to be followed by a cloud service provider and monitoring mechanisms to prevent data breaches and limit the damage if the security is compromised.</a:t>
                      </a:r>
                    </a:p>
                  </a:txBody>
                  <a:tcPr marL="68580" marR="68580" marT="0" marB="0"/>
                </a:tc>
                <a:extLst>
                  <a:ext uri="{0D108BD9-81ED-4DB2-BD59-A6C34878D82A}">
                    <a16:rowId xmlns:a16="http://schemas.microsoft.com/office/drawing/2014/main" val="2430639935"/>
                  </a:ext>
                </a:extLst>
              </a:tr>
            </a:tbl>
          </a:graphicData>
        </a:graphic>
      </p:graphicFrame>
    </p:spTree>
    <p:extLst>
      <p:ext uri="{BB962C8B-B14F-4D97-AF65-F5344CB8AC3E}">
        <p14:creationId xmlns:p14="http://schemas.microsoft.com/office/powerpoint/2010/main" val="235011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B34A2A-F04D-D233-96C4-BEA867EA609A}"/>
              </a:ext>
            </a:extLst>
          </p:cNvPr>
          <p:cNvGraphicFramePr>
            <a:graphicFrameLocks noGrp="1"/>
          </p:cNvGraphicFramePr>
          <p:nvPr>
            <p:extLst>
              <p:ext uri="{D42A27DB-BD31-4B8C-83A1-F6EECF244321}">
                <p14:modId xmlns:p14="http://schemas.microsoft.com/office/powerpoint/2010/main" val="139760364"/>
              </p:ext>
            </p:extLst>
          </p:nvPr>
        </p:nvGraphicFramePr>
        <p:xfrm>
          <a:off x="25" y="2093822"/>
          <a:ext cx="12191975" cy="2858516"/>
        </p:xfrm>
        <a:graphic>
          <a:graphicData uri="http://schemas.openxmlformats.org/drawingml/2006/table">
            <a:tbl>
              <a:tblPr firstRow="1" bandRow="1">
                <a:noFill/>
                <a:tableStyleId>{5DD94AA3-C203-42A2-AFB4-4EB99EFF771D}</a:tableStyleId>
              </a:tblPr>
              <a:tblGrid>
                <a:gridCol w="1027075">
                  <a:extLst>
                    <a:ext uri="{9D8B030D-6E8A-4147-A177-3AD203B41FA5}">
                      <a16:colId xmlns:a16="http://schemas.microsoft.com/office/drawing/2014/main" val="1947297049"/>
                    </a:ext>
                  </a:extLst>
                </a:gridCol>
                <a:gridCol w="2832400">
                  <a:extLst>
                    <a:ext uri="{9D8B030D-6E8A-4147-A177-3AD203B41FA5}">
                      <a16:colId xmlns:a16="http://schemas.microsoft.com/office/drawing/2014/main" val="1437768049"/>
                    </a:ext>
                  </a:extLst>
                </a:gridCol>
                <a:gridCol w="3865525">
                  <a:extLst>
                    <a:ext uri="{9D8B030D-6E8A-4147-A177-3AD203B41FA5}">
                      <a16:colId xmlns:a16="http://schemas.microsoft.com/office/drawing/2014/main" val="2065669299"/>
                    </a:ext>
                  </a:extLst>
                </a:gridCol>
                <a:gridCol w="4466975">
                  <a:extLst>
                    <a:ext uri="{9D8B030D-6E8A-4147-A177-3AD203B41FA5}">
                      <a16:colId xmlns:a16="http://schemas.microsoft.com/office/drawing/2014/main" val="167096631"/>
                    </a:ext>
                  </a:extLst>
                </a:gridCol>
              </a:tblGrid>
              <a:tr h="2670355">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sym typeface="Calibri"/>
                        </a:rPr>
                        <a:t>15.</a:t>
                      </a:r>
                      <a:endParaRPr sz="16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7000"/>
                        </a:lnSpc>
                        <a:spcBef>
                          <a:spcPts val="0"/>
                        </a:spcBef>
                        <a:spcAft>
                          <a:spcPts val="0"/>
                        </a:spcAft>
                        <a:buNone/>
                      </a:pPr>
                      <a:r>
                        <a:rPr lang="en-IN" sz="1600" dirty="0">
                          <a:latin typeface="Calibri" panose="020F0502020204030204" pitchFamily="34" charset="0"/>
                          <a:cs typeface="Calibri" panose="020F0502020204030204" pitchFamily="34" charset="0"/>
                          <a:sym typeface="Arial"/>
                        </a:rPr>
                        <a:t>An Automated Recognition Model for Sensitive Information. </a:t>
                      </a:r>
                      <a:r>
                        <a:rPr lang="en-IN" sz="1600" dirty="0" err="1">
                          <a:latin typeface="Calibri" panose="020F0502020204030204" pitchFamily="34" charset="0"/>
                          <a:cs typeface="Calibri" panose="020F0502020204030204" pitchFamily="34" charset="0"/>
                          <a:sym typeface="Arial"/>
                        </a:rPr>
                        <a:t>Dongdan</a:t>
                      </a:r>
                      <a:r>
                        <a:rPr lang="en-IN" sz="1600" dirty="0">
                          <a:latin typeface="Calibri" panose="020F0502020204030204" pitchFamily="34" charset="0"/>
                          <a:cs typeface="Calibri" panose="020F0502020204030204" pitchFamily="34" charset="0"/>
                          <a:sym typeface="Arial"/>
                        </a:rPr>
                        <a:t> Guo, Hao Sun, Tao Zhu, and Chang Cai (2020)</a:t>
                      </a:r>
                      <a:endParaRPr sz="1600" dirty="0">
                        <a:latin typeface="Calibri" panose="020F0502020204030204" pitchFamily="34" charset="0"/>
                        <a:cs typeface="Calibri" panose="020F0502020204030204" pitchFamily="34" charset="0"/>
                        <a:sym typeface="Calibri"/>
                      </a:endParaRPr>
                    </a:p>
                  </a:txBody>
                  <a:tcPr marL="68575" marR="68575" marT="0" marB="0"/>
                </a:tc>
                <a:tc>
                  <a:txBody>
                    <a:bodyPr/>
                    <a:lstStyle/>
                    <a:p>
                      <a:pPr marL="0" marR="0" lvl="0" indent="0" algn="l" rtl="0">
                        <a:lnSpc>
                          <a:spcPct val="107000"/>
                        </a:lnSpc>
                        <a:spcBef>
                          <a:spcPts val="0"/>
                        </a:spcBef>
                        <a:spcAft>
                          <a:spcPts val="0"/>
                        </a:spcAft>
                        <a:buNone/>
                      </a:pPr>
                      <a:r>
                        <a:rPr lang="en-IN" sz="1600" dirty="0">
                          <a:latin typeface="Calibri" panose="020F0502020204030204" pitchFamily="34" charset="0"/>
                          <a:cs typeface="Calibri" panose="020F0502020204030204" pitchFamily="34" charset="0"/>
                          <a:sym typeface="Arial"/>
                        </a:rPr>
                        <a:t>In this paper, the authors describe an automatic sensitive information identification model to identify sensitive data associated with the passengers of the Civil aviation business in structured and unstructured files. They classify the structured data according to their sensitivity and use pattern matching, keyword recognition, and NLP recognition to automatically identify and classify the data.</a:t>
                      </a:r>
                      <a:endParaRPr sz="1600" dirty="0">
                        <a:latin typeface="Calibri" panose="020F0502020204030204" pitchFamily="34" charset="0"/>
                        <a:cs typeface="Calibri" panose="020F0502020204030204" pitchFamily="34" charset="0"/>
                      </a:endParaRPr>
                    </a:p>
                  </a:txBody>
                  <a:tcPr marL="68575" marR="68575" marT="0" marB="0"/>
                </a:tc>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sym typeface="Arial"/>
                        </a:rPr>
                        <a:t>The classification of structured data can be automated however, the solutions proposed do not give much insight if the documents are unstructured relying on the idea of NLPs again in those cases which is what we are dealing with.</a:t>
                      </a:r>
                      <a:endParaRPr sz="1600" dirty="0">
                        <a:latin typeface="Calibri" panose="020F0502020204030204" pitchFamily="34" charset="0"/>
                        <a:cs typeface="Calibri" panose="020F0502020204030204" pitchFamily="34" charset="0"/>
                        <a:sym typeface="Calibri"/>
                      </a:endParaRPr>
                    </a:p>
                  </a:txBody>
                  <a:tcPr marL="91450" marR="91450" marT="45725" marB="45725"/>
                </a:tc>
                <a:extLst>
                  <a:ext uri="{0D108BD9-81ED-4DB2-BD59-A6C34878D82A}">
                    <a16:rowId xmlns:a16="http://schemas.microsoft.com/office/drawing/2014/main" val="2821526156"/>
                  </a:ext>
                </a:extLst>
              </a:tr>
            </a:tbl>
          </a:graphicData>
        </a:graphic>
      </p:graphicFrame>
    </p:spTree>
    <p:extLst>
      <p:ext uri="{BB962C8B-B14F-4D97-AF65-F5344CB8AC3E}">
        <p14:creationId xmlns:p14="http://schemas.microsoft.com/office/powerpoint/2010/main" val="318982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IN" dirty="0">
                <a:latin typeface="Calibri" panose="020F0502020204030204" pitchFamily="34" charset="0"/>
                <a:cs typeface="Calibri" panose="020F0502020204030204" pitchFamily="34" charset="0"/>
              </a:rPr>
              <a:t>Issues in Existing System</a:t>
            </a:r>
            <a:endParaRPr dirty="0">
              <a:latin typeface="Calibri" panose="020F0502020204030204" pitchFamily="34" charset="0"/>
              <a:cs typeface="Calibri" panose="020F0502020204030204" pitchFamily="34" charset="0"/>
            </a:endParaRPr>
          </a:p>
        </p:txBody>
      </p:sp>
      <p:sp>
        <p:nvSpPr>
          <p:cNvPr id="161" name="Google Shape;161;p9"/>
          <p:cNvSpPr txBox="1">
            <a:spLocks noGrp="1"/>
          </p:cNvSpPr>
          <p:nvPr>
            <p:ph type="body" idx="1"/>
          </p:nvPr>
        </p:nvSpPr>
        <p:spPr>
          <a:xfrm>
            <a:off x="818712" y="2222287"/>
            <a:ext cx="10554574" cy="439252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just" rtl="0">
              <a:spcBef>
                <a:spcPts val="0"/>
              </a:spcBef>
              <a:spcAft>
                <a:spcPts val="0"/>
              </a:spcAft>
              <a:buSzPts val="2000"/>
              <a:buFont typeface="Wingdings" panose="05000000000000000000" pitchFamily="2" charset="2"/>
              <a:buChar char="q"/>
            </a:pPr>
            <a:r>
              <a:rPr lang="en-IN" sz="2000" dirty="0">
                <a:latin typeface="Calibri" panose="020F0502020204030204" pitchFamily="34" charset="0"/>
                <a:ea typeface="Calibri"/>
                <a:cs typeface="Calibri" panose="020F0502020204030204" pitchFamily="34" charset="0"/>
                <a:sym typeface="Calibri"/>
              </a:rPr>
              <a:t>Many similar ideas have used Natural Language Processing, Deep Learning Techniques, Machine Learning Algorithms etc. but the problem with such approaches is the fact that webpages are inconsistently structured set of context-free documents.</a:t>
            </a:r>
            <a:endParaRPr dirty="0">
              <a:latin typeface="Calibri" panose="020F0502020204030204" pitchFamily="34" charset="0"/>
              <a:cs typeface="Calibri" panose="020F0502020204030204" pitchFamily="34" charset="0"/>
            </a:endParaRPr>
          </a:p>
          <a:p>
            <a:pPr marL="342900" lvl="0" indent="-342900" algn="just" rtl="0">
              <a:spcBef>
                <a:spcPts val="1000"/>
              </a:spcBef>
              <a:spcAft>
                <a:spcPts val="0"/>
              </a:spcAft>
              <a:buSzPts val="2000"/>
              <a:buFont typeface="Wingdings" panose="05000000000000000000" pitchFamily="2" charset="2"/>
              <a:buChar char="q"/>
            </a:pPr>
            <a:r>
              <a:rPr lang="en-IN" sz="2000" dirty="0">
                <a:latin typeface="Calibri" panose="020F0502020204030204" pitchFamily="34" charset="0"/>
                <a:ea typeface="Calibri"/>
                <a:cs typeface="Calibri" panose="020F0502020204030204" pitchFamily="34" charset="0"/>
                <a:sym typeface="Calibri"/>
              </a:rPr>
              <a:t>Natural Language Processing and neural networks can be used effectively only when algorithm can be made aware of the context of the document and also the accuracy or hit-rate of such approaches vary widely across different documents. </a:t>
            </a:r>
            <a:endParaRPr sz="2000" dirty="0">
              <a:latin typeface="Calibri" panose="020F0502020204030204" pitchFamily="34" charset="0"/>
              <a:ea typeface="Calibri"/>
              <a:cs typeface="Calibri" panose="020F0502020204030204" pitchFamily="34" charset="0"/>
              <a:sym typeface="Calibri"/>
            </a:endParaRPr>
          </a:p>
          <a:p>
            <a:pPr marL="342900" lvl="0" indent="-342900" algn="just" rtl="0">
              <a:spcBef>
                <a:spcPts val="1000"/>
              </a:spcBef>
              <a:spcAft>
                <a:spcPts val="0"/>
              </a:spcAft>
              <a:buSzPts val="2000"/>
              <a:buFont typeface="Wingdings" panose="05000000000000000000" pitchFamily="2" charset="2"/>
              <a:buChar char="q"/>
            </a:pPr>
            <a:r>
              <a:rPr lang="en-IN" sz="2000" dirty="0">
                <a:latin typeface="Calibri" panose="020F0502020204030204" pitchFamily="34" charset="0"/>
                <a:ea typeface="Calibri"/>
                <a:cs typeface="Calibri" panose="020F0502020204030204" pitchFamily="34" charset="0"/>
                <a:sym typeface="Calibri"/>
              </a:rPr>
              <a:t>It also takes a lot of time to train NLP/ML models to accurately classify a string corpus and it is difficult to add new patterns in the string corpus. </a:t>
            </a:r>
            <a:endParaRPr dirty="0">
              <a:latin typeface="Calibri" panose="020F0502020204030204" pitchFamily="34" charset="0"/>
              <a:cs typeface="Calibri" panose="020F0502020204030204" pitchFamily="34" charset="0"/>
            </a:endParaRPr>
          </a:p>
          <a:p>
            <a:pPr marL="342900" lvl="0" indent="-342900" algn="just" rtl="0">
              <a:spcBef>
                <a:spcPts val="1000"/>
              </a:spcBef>
              <a:spcAft>
                <a:spcPts val="0"/>
              </a:spcAft>
              <a:buSzPts val="2000"/>
              <a:buFont typeface="Wingdings" panose="05000000000000000000" pitchFamily="2" charset="2"/>
              <a:buChar char="q"/>
            </a:pPr>
            <a:r>
              <a:rPr lang="en-IN" sz="2000" dirty="0">
                <a:latin typeface="Calibri" panose="020F0502020204030204" pitchFamily="34" charset="0"/>
                <a:ea typeface="Calibri"/>
                <a:cs typeface="Calibri" panose="020F0502020204030204" pitchFamily="34" charset="0"/>
                <a:sym typeface="Calibri"/>
              </a:rPr>
              <a:t>Since, nature of sensitive data also varies widely depending on the development software in use, being vague in description of what is considered as sensitive data with easy scalability and update of the approach is crucial which is not the case with machine learning or NLP based approaches.  </a:t>
            </a:r>
            <a:endParaRPr dirty="0">
              <a:latin typeface="Calibri" panose="020F0502020204030204" pitchFamily="34" charset="0"/>
              <a:cs typeface="Calibri" panose="020F0502020204030204" pitchFamily="34" charset="0"/>
            </a:endParaRPr>
          </a:p>
          <a:p>
            <a:pPr lvl="0" algn="l" rtl="0">
              <a:spcBef>
                <a:spcPts val="960"/>
              </a:spcBef>
              <a:spcAft>
                <a:spcPts val="0"/>
              </a:spcAft>
              <a:buSzPts val="1800"/>
              <a:buFont typeface="Wingdings" panose="05000000000000000000" pitchFamily="2" charset="2"/>
              <a:buChar char="q"/>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IN" dirty="0">
                <a:latin typeface="Calibri" panose="020F0502020204030204" pitchFamily="34" charset="0"/>
                <a:cs typeface="Calibri" panose="020F0502020204030204" pitchFamily="34" charset="0"/>
              </a:rPr>
              <a:t>Proposed System</a:t>
            </a:r>
            <a:endParaRPr dirty="0">
              <a:latin typeface="Calibri" panose="020F0502020204030204" pitchFamily="34" charset="0"/>
              <a:cs typeface="Calibri" panose="020F0502020204030204" pitchFamily="34" charset="0"/>
            </a:endParaRPr>
          </a:p>
        </p:txBody>
      </p:sp>
      <p:sp>
        <p:nvSpPr>
          <p:cNvPr id="167" name="Google Shape;167;p10"/>
          <p:cNvSpPr txBox="1">
            <a:spLocks noGrp="1"/>
          </p:cNvSpPr>
          <p:nvPr>
            <p:ph type="body" idx="1"/>
          </p:nvPr>
        </p:nvSpPr>
        <p:spPr>
          <a:xfrm>
            <a:off x="818712" y="2222287"/>
            <a:ext cx="10554574" cy="463571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just" rtl="0">
              <a:spcBef>
                <a:spcPts val="0"/>
              </a:spcBef>
              <a:spcAft>
                <a:spcPts val="0"/>
              </a:spcAft>
              <a:buSzPts val="2000"/>
              <a:buFont typeface="Wingdings" panose="05000000000000000000" pitchFamily="2" charset="2"/>
              <a:buChar char="q"/>
            </a:pPr>
            <a:r>
              <a:rPr lang="en-IN" sz="2000" dirty="0">
                <a:latin typeface="Calibri" panose="020F0502020204030204" pitchFamily="34" charset="0"/>
                <a:ea typeface="Calibri"/>
                <a:cs typeface="Calibri" panose="020F0502020204030204" pitchFamily="34" charset="0"/>
                <a:sym typeface="Calibri"/>
              </a:rPr>
              <a:t>We will use Python’s web mining framework Scrapy to mine the data which can be publicly accessed to analyses for any sensitive data exposure. Scrapy is faster to mine data from websites when compared to similar frameworks such as bs4, Headless-Selenium etc. It can handle concurrent requests easily and have a lot more configurations available to use compared to other frameworks. The logic data (primarily JavaScript) from the website is scraped and exported using scrapy because usually JavaScript in a web-page has higher chances of leaking confidential data.</a:t>
            </a:r>
            <a:endParaRPr dirty="0">
              <a:latin typeface="Calibri" panose="020F0502020204030204" pitchFamily="34" charset="0"/>
              <a:cs typeface="Calibri" panose="020F0502020204030204" pitchFamily="34" charset="0"/>
            </a:endParaRPr>
          </a:p>
          <a:p>
            <a:pPr marL="342900" lvl="0" indent="-342900" algn="just" rtl="0">
              <a:spcBef>
                <a:spcPts val="1000"/>
              </a:spcBef>
              <a:spcAft>
                <a:spcPts val="0"/>
              </a:spcAft>
              <a:buSzPts val="2000"/>
              <a:buFont typeface="Wingdings" panose="05000000000000000000" pitchFamily="2" charset="2"/>
              <a:buChar char="q"/>
            </a:pPr>
            <a:r>
              <a:rPr lang="en-IN" sz="2000" dirty="0">
                <a:latin typeface="Calibri" panose="020F0502020204030204" pitchFamily="34" charset="0"/>
                <a:ea typeface="Calibri"/>
                <a:cs typeface="Calibri" panose="020F0502020204030204" pitchFamily="34" charset="0"/>
                <a:sym typeface="Calibri"/>
              </a:rPr>
              <a:t>After the data is exported from the miner process, we will use standard regular expression classifiers to classify the data. Many sensitive access keys or passwords follow a certain set of rules to be identified as one. We will use this premise to identify and classify along with the kind of classification it is. The data after being filtered is passed through these regular expression identifiers to find any matches and the output is forwarded to the Nostril phrase classifier for further filtering.</a:t>
            </a:r>
            <a:endParaRPr dirty="0">
              <a:latin typeface="Calibri" panose="020F0502020204030204" pitchFamily="34" charset="0"/>
              <a:cs typeface="Calibri" panose="020F0502020204030204" pitchFamily="34" charset="0"/>
            </a:endParaRPr>
          </a:p>
          <a:p>
            <a:pPr>
              <a:spcBef>
                <a:spcPts val="960"/>
              </a:spcBef>
              <a:buFont typeface="Wingdings" panose="05000000000000000000" pitchFamily="2" charset="2"/>
              <a:buChar char="q"/>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txBox="1">
            <a:spLocks noGrp="1"/>
          </p:cNvSpPr>
          <p:nvPr>
            <p:ph type="body" idx="1"/>
          </p:nvPr>
        </p:nvSpPr>
        <p:spPr>
          <a:xfrm>
            <a:off x="818712" y="2222287"/>
            <a:ext cx="10554574" cy="463571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just" rtl="0">
              <a:spcBef>
                <a:spcPts val="0"/>
              </a:spcBef>
              <a:spcAft>
                <a:spcPts val="0"/>
              </a:spcAft>
              <a:buSzPts val="2200"/>
              <a:buFont typeface="Wingdings" panose="05000000000000000000" pitchFamily="2" charset="2"/>
              <a:buChar char="q"/>
            </a:pPr>
            <a:r>
              <a:rPr lang="en-IN" sz="2200" dirty="0">
                <a:latin typeface="Calibri" panose="020F0502020204030204" pitchFamily="34" charset="0"/>
                <a:ea typeface="Calibri"/>
                <a:cs typeface="Calibri" panose="020F0502020204030204" pitchFamily="34" charset="0"/>
                <a:sym typeface="Calibri"/>
              </a:rPr>
              <a:t>The issue with using regular expression for classification is the number of false positives it can give due to the vague nature of some regular expressions of being too flexible with what can be considered valid match by these regular expressions. Also, few meaningful clauses can be classified as sensitive data while most access keys tend to be randomly generated resulting in more false positives. To solve the issue, we use Nostril phrase classifier to categorize the data as meaningful or ‘nonsense’. The nonsense data is classified sensitive and the metadata for that string is recorded and exported as output.</a:t>
            </a:r>
            <a:endParaRPr dirty="0">
              <a:latin typeface="Calibri" panose="020F0502020204030204" pitchFamily="34" charset="0"/>
              <a:cs typeface="Calibri" panose="020F0502020204030204" pitchFamily="34" charset="0"/>
            </a:endParaRPr>
          </a:p>
          <a:p>
            <a:pPr marL="342900" lvl="0" indent="-342900" algn="just" rtl="0">
              <a:spcBef>
                <a:spcPts val="1040"/>
              </a:spcBef>
              <a:spcAft>
                <a:spcPts val="0"/>
              </a:spcAft>
              <a:buSzPts val="2200"/>
              <a:buFont typeface="Wingdings" panose="05000000000000000000" pitchFamily="2" charset="2"/>
              <a:buChar char="q"/>
            </a:pPr>
            <a:r>
              <a:rPr lang="en-IN" sz="2200" dirty="0">
                <a:latin typeface="Calibri" panose="020F0502020204030204" pitchFamily="34" charset="0"/>
                <a:ea typeface="Calibri"/>
                <a:cs typeface="Calibri" panose="020F0502020204030204" pitchFamily="34" charset="0"/>
                <a:sym typeface="Calibri"/>
              </a:rPr>
              <a:t>The advantage of using this approach is that it does not require context of the document it is processing to accurately identify sensitive data and is fast to execute since we are not training any data. The disadvantage is the consistent requirement of updating the regular expression classifiers according to the needs.</a:t>
            </a:r>
            <a:endParaRPr sz="2200" dirty="0">
              <a:latin typeface="Calibri" panose="020F0502020204030204" pitchFamily="34" charset="0"/>
              <a:ea typeface="Calibri"/>
              <a:cs typeface="Calibri" panose="020F0502020204030204" pitchFamily="34" charset="0"/>
              <a:sym typeface="Calibri"/>
            </a:endParaRPr>
          </a:p>
          <a:p>
            <a:pPr lvl="0" algn="l" rtl="0">
              <a:spcBef>
                <a:spcPts val="960"/>
              </a:spcBef>
              <a:spcAft>
                <a:spcPts val="0"/>
              </a:spcAft>
              <a:buSzPts val="1800"/>
              <a:buFont typeface="Wingdings" panose="05000000000000000000" pitchFamily="2" charset="2"/>
              <a:buChar char="q"/>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IN" dirty="0">
                <a:latin typeface="Calibri" panose="020F0502020204030204" pitchFamily="34" charset="0"/>
                <a:cs typeface="Calibri" panose="020F0502020204030204" pitchFamily="34" charset="0"/>
              </a:rPr>
              <a:t>Problem Statement</a:t>
            </a:r>
            <a:endParaRPr dirty="0">
              <a:latin typeface="Calibri" panose="020F0502020204030204" pitchFamily="34" charset="0"/>
              <a:cs typeface="Calibri" panose="020F0502020204030204" pitchFamily="34" charset="0"/>
            </a:endParaRPr>
          </a:p>
        </p:txBody>
      </p:sp>
      <p:sp>
        <p:nvSpPr>
          <p:cNvPr id="127" name="Google Shape;127;p3"/>
          <p:cNvSpPr txBox="1">
            <a:spLocks noGrp="1"/>
          </p:cNvSpPr>
          <p:nvPr>
            <p:ph type="body" idx="1"/>
          </p:nvPr>
        </p:nvSpPr>
        <p:spPr>
          <a:xfrm>
            <a:off x="818712" y="2222287"/>
            <a:ext cx="10554574" cy="442235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Autofit/>
          </a:bodyPr>
          <a:lstStyle/>
          <a:p>
            <a:pPr marL="342900" lvl="0" indent="-342900" algn="just" rtl="0">
              <a:spcBef>
                <a:spcPts val="0"/>
              </a:spcBef>
              <a:spcAft>
                <a:spcPts val="0"/>
              </a:spcAft>
              <a:buSzPts val="2400"/>
              <a:buFont typeface="Wingdings" panose="05000000000000000000" pitchFamily="2" charset="2"/>
              <a:buChar char="q"/>
            </a:pPr>
            <a:r>
              <a:rPr lang="en-IN" sz="2400" dirty="0">
                <a:latin typeface="Calibri" panose="020F0502020204030204" pitchFamily="34" charset="0"/>
                <a:ea typeface="Calibri"/>
                <a:cs typeface="Calibri" panose="020F0502020204030204" pitchFamily="34" charset="0"/>
                <a:sym typeface="Calibri"/>
              </a:rPr>
              <a:t>Sensitive data exposed to the wider internet is a huge ordeal of most web pages. This sensitive data may be embedded as data visible in the public domain as JavaScript files or in the webpage structure itself. Sensitive data such as access keys, secret keys, passwords, etc.; when exposed to malicious authorities can compromise a webpage’s integrity and accessibility.</a:t>
            </a:r>
            <a:endParaRPr dirty="0">
              <a:latin typeface="Calibri" panose="020F0502020204030204" pitchFamily="34" charset="0"/>
              <a:cs typeface="Calibri" panose="020F0502020204030204" pitchFamily="34" charset="0"/>
            </a:endParaRPr>
          </a:p>
          <a:p>
            <a:pPr marL="342900" lvl="0" indent="-342900" algn="just" rtl="0">
              <a:spcBef>
                <a:spcPts val="1080"/>
              </a:spcBef>
              <a:spcAft>
                <a:spcPts val="0"/>
              </a:spcAft>
              <a:buSzPts val="2400"/>
              <a:buFont typeface="Wingdings" panose="05000000000000000000" pitchFamily="2" charset="2"/>
              <a:buChar char="q"/>
            </a:pPr>
            <a:r>
              <a:rPr lang="en-IN" sz="2400" dirty="0">
                <a:latin typeface="Calibri" panose="020F0502020204030204" pitchFamily="34" charset="0"/>
                <a:ea typeface="Calibri"/>
                <a:cs typeface="Calibri" panose="020F0502020204030204" pitchFamily="34" charset="0"/>
                <a:sym typeface="Calibri"/>
              </a:rPr>
              <a:t>When deploying a web page, it must be taken care that none of the sensitive information is revealed to the public.</a:t>
            </a:r>
            <a:endParaRPr dirty="0">
              <a:latin typeface="Calibri" panose="020F0502020204030204" pitchFamily="34" charset="0"/>
              <a:cs typeface="Calibri" panose="020F0502020204030204" pitchFamily="34" charset="0"/>
            </a:endParaRPr>
          </a:p>
          <a:p>
            <a:pPr marL="342900" lvl="0" indent="-342900" algn="just" rtl="0">
              <a:spcBef>
                <a:spcPts val="1080"/>
              </a:spcBef>
              <a:spcAft>
                <a:spcPts val="0"/>
              </a:spcAft>
              <a:buSzPts val="2400"/>
              <a:buFont typeface="Wingdings" panose="05000000000000000000" pitchFamily="2" charset="2"/>
              <a:buChar char="q"/>
            </a:pPr>
            <a:r>
              <a:rPr lang="en-IN" sz="2400" dirty="0">
                <a:latin typeface="Calibri" panose="020F0502020204030204" pitchFamily="34" charset="0"/>
                <a:ea typeface="Calibri"/>
                <a:cs typeface="Calibri" panose="020F0502020204030204" pitchFamily="34" charset="0"/>
                <a:sym typeface="Calibri"/>
              </a:rPr>
              <a:t>For large applications, it is impractical to manually review codes for such information leaks since the documents themselves can be large in size, so we need to automate this process.</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7FFC-CFDD-A145-1C26-67CE387B66AB}"/>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System Architecture</a:t>
            </a:r>
          </a:p>
        </p:txBody>
      </p:sp>
      <p:sp>
        <p:nvSpPr>
          <p:cNvPr id="3" name="Text Placeholder 2">
            <a:extLst>
              <a:ext uri="{FF2B5EF4-FFF2-40B4-BE49-F238E27FC236}">
                <a16:creationId xmlns:a16="http://schemas.microsoft.com/office/drawing/2014/main" id="{350D03FD-C237-E8EE-D4F2-957DCEF2F5ED}"/>
              </a:ext>
            </a:extLst>
          </p:cNvPr>
          <p:cNvSpPr>
            <a:spLocks noGrp="1"/>
          </p:cNvSpPr>
          <p:nvPr>
            <p:ph type="body" idx="1"/>
          </p:nvPr>
        </p:nvSpPr>
        <p:spPr>
          <a:xfrm>
            <a:off x="810000" y="2013740"/>
            <a:ext cx="10554574" cy="4691860"/>
          </a:xfrm>
        </p:spPr>
        <p:txBody>
          <a:bodyPr>
            <a:normAutofit/>
          </a:bodyPr>
          <a:lstStyle/>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The workflow of the project starts with a web miner. The application will ask for the website URL, and custom search strings for inputs alongside the predefined constraints. These inputs will be filtered and the filtered inputs will be pipelined to the web scraper. We will use the Scrapy module in python for mining the input URL’s source. The relevant out-links of JavaScript in the source will be separately mapped along with their URLs and the extracted output will be exported into a csv file for the classifier to read from.</a:t>
            </a:r>
          </a:p>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In the classification phase of the application, the data is read from the exported scrapy file and the data is filtered again, and passed through a bunch of Regular expression classifiers and the output from these classifiers then pipelined to nostril phrase classifiers to determine randomness of the string. If a string passes the classifiers, it is marked as sensitive data and the data along with its metadata which includes location, type of data is recorded.</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327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897F2F-29BE-AD17-0D9B-6E8858084795}"/>
              </a:ext>
            </a:extLst>
          </p:cNvPr>
          <p:cNvSpPr>
            <a:spLocks noGrp="1"/>
          </p:cNvSpPr>
          <p:nvPr>
            <p:ph type="body" idx="1"/>
          </p:nvPr>
        </p:nvSpPr>
        <p:spPr/>
        <p:txBody>
          <a:bodyPr>
            <a:normAutofit/>
          </a:bodyPr>
          <a:lstStyle/>
          <a:p>
            <a:pPr algn="just">
              <a:buFont typeface="Wingdings" panose="05000000000000000000" pitchFamily="2" charset="2"/>
              <a:buChar char="q"/>
            </a:pPr>
            <a:r>
              <a:rPr lang="en-US" sz="2400" dirty="0">
                <a:latin typeface="Calibri" panose="020F0502020204030204" pitchFamily="34" charset="0"/>
                <a:cs typeface="Calibri" panose="020F0502020204030204" pitchFamily="34" charset="0"/>
              </a:rPr>
              <a:t>Nostril is a python module that is used to classify strings as meaningful and randomly generated. Since much of the sensitive data such as access codes, passwords, etc. are usually randomly generated, it will help us to minimize false positive outcomes in cases when the sensitive data is supposed to be randomly generated. Custom strings can be directly pushed into output without Nostril filtering if needed by turning it off for the particular classifier. The output result is then exported as CSV or JSON by the user to maintain logs.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2824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IN" dirty="0"/>
              <a:t>Workflow Diagram</a:t>
            </a:r>
            <a:endParaRPr dirty="0"/>
          </a:p>
        </p:txBody>
      </p:sp>
      <p:pic>
        <p:nvPicPr>
          <p:cNvPr id="178" name="Google Shape;178;p12"/>
          <p:cNvPicPr preferRelativeResize="0">
            <a:picLocks noGrp="1"/>
          </p:cNvPicPr>
          <p:nvPr>
            <p:ph type="body" idx="1"/>
          </p:nvPr>
        </p:nvPicPr>
        <p:blipFill rotWithShape="1">
          <a:blip r:embed="rId3">
            <a:alphaModFix/>
          </a:blip>
          <a:srcRect/>
          <a:stretch/>
        </p:blipFill>
        <p:spPr>
          <a:xfrm>
            <a:off x="-665481" y="1741024"/>
            <a:ext cx="6187416" cy="4958725"/>
          </a:xfrm>
          <a:prstGeom prst="rect">
            <a:avLst/>
          </a:prstGeom>
          <a:noFill/>
          <a:ln>
            <a:noFill/>
          </a:ln>
          <a:effectLst>
            <a:outerShdw blurRad="50800">
              <a:srgbClr val="000000">
                <a:alpha val="40000"/>
              </a:srgbClr>
            </a:outerShdw>
          </a:effectLst>
        </p:spPr>
      </p:pic>
      <p:sp>
        <p:nvSpPr>
          <p:cNvPr id="179" name="Google Shape;179;p12"/>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IN" sz="2400" b="1" dirty="0">
                <a:latin typeface="Calibri" panose="020F0502020204030204" pitchFamily="34" charset="0"/>
                <a:cs typeface="Calibri" panose="020F0502020204030204" pitchFamily="34" charset="0"/>
              </a:rPr>
              <a:t>___    Data Attribute</a:t>
            </a:r>
            <a:endParaRPr dirty="0">
              <a:latin typeface="Calibri" panose="020F0502020204030204" pitchFamily="34" charset="0"/>
              <a:cs typeface="Calibri" panose="020F0502020204030204" pitchFamily="34" charset="0"/>
            </a:endParaRPr>
          </a:p>
          <a:p>
            <a:pPr marL="0" lvl="0" indent="0" algn="l" rtl="0">
              <a:spcBef>
                <a:spcPts val="1080"/>
              </a:spcBef>
              <a:spcAft>
                <a:spcPts val="0"/>
              </a:spcAft>
              <a:buSzPts val="2400"/>
              <a:buNone/>
            </a:pPr>
            <a:r>
              <a:rPr lang="en-IN" sz="2400" b="1" dirty="0">
                <a:latin typeface="Calibri" panose="020F0502020204030204" pitchFamily="34" charset="0"/>
                <a:cs typeface="Calibri" panose="020F0502020204030204" pitchFamily="34" charset="0"/>
              </a:rPr>
              <a:t>         Data Flow</a:t>
            </a:r>
            <a:endParaRPr sz="2400" b="1" dirty="0">
              <a:latin typeface="Calibri" panose="020F0502020204030204" pitchFamily="34" charset="0"/>
              <a:cs typeface="Calibri" panose="020F0502020204030204" pitchFamily="34" charset="0"/>
            </a:endParaRPr>
          </a:p>
        </p:txBody>
      </p:sp>
      <p:cxnSp>
        <p:nvCxnSpPr>
          <p:cNvPr id="3" name="Straight Arrow Connector 2">
            <a:extLst>
              <a:ext uri="{FF2B5EF4-FFF2-40B4-BE49-F238E27FC236}">
                <a16:creationId xmlns:a16="http://schemas.microsoft.com/office/drawing/2014/main" id="{C22A009F-388A-9592-B39A-7B85ADA83435}"/>
              </a:ext>
            </a:extLst>
          </p:cNvPr>
          <p:cNvCxnSpPr>
            <a:cxnSpLocks/>
          </p:cNvCxnSpPr>
          <p:nvPr/>
        </p:nvCxnSpPr>
        <p:spPr>
          <a:xfrm>
            <a:off x="6260123" y="4334608"/>
            <a:ext cx="43082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3FFD07-A760-767E-0B2D-00FF86692806}"/>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Implementation Details</a:t>
            </a:r>
          </a:p>
        </p:txBody>
      </p:sp>
      <p:sp>
        <p:nvSpPr>
          <p:cNvPr id="6" name="Text Placeholder 5">
            <a:extLst>
              <a:ext uri="{FF2B5EF4-FFF2-40B4-BE49-F238E27FC236}">
                <a16:creationId xmlns:a16="http://schemas.microsoft.com/office/drawing/2014/main" id="{7879627F-1C9C-B2EC-980B-2B5DDF0F88F6}"/>
              </a:ext>
            </a:extLst>
          </p:cNvPr>
          <p:cNvSpPr>
            <a:spLocks noGrp="1"/>
          </p:cNvSpPr>
          <p:nvPr>
            <p:ph type="body" idx="1"/>
          </p:nvPr>
        </p:nvSpPr>
        <p:spPr/>
        <p:txBody>
          <a:bodyPr/>
          <a:lstStyle/>
          <a:p>
            <a:pPr>
              <a:lnSpc>
                <a:spcPct val="107000"/>
              </a:lnSpc>
              <a:spcAft>
                <a:spcPts val="800"/>
              </a:spcAft>
              <a:buFont typeface="Wingdings" panose="05000000000000000000" pitchFamily="2" charset="2"/>
              <a:buChar char="q"/>
            </a:pPr>
            <a:r>
              <a:rPr lang="en-IN" sz="1800" b="1" dirty="0">
                <a:effectLst/>
                <a:latin typeface="Calibri" panose="020F0502020204030204" pitchFamily="34" charset="0"/>
                <a:ea typeface="Calibri" panose="020F0502020204030204" pitchFamily="34" charset="0"/>
                <a:cs typeface="Calibri" panose="020F0502020204030204" pitchFamily="34" charset="0"/>
              </a:rPr>
              <a:t>Web Miner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571500" lvl="1" indent="0">
              <a:lnSpc>
                <a:spcPct val="107000"/>
              </a:lnSpc>
              <a:spcAft>
                <a:spcPts val="800"/>
              </a:spcAft>
              <a:buNone/>
            </a:pPr>
            <a:r>
              <a:rPr lang="en-IN" dirty="0">
                <a:effectLst/>
                <a:latin typeface="Calibri" panose="020F0502020204030204" pitchFamily="34" charset="0"/>
                <a:ea typeface="Calibri" panose="020F0502020204030204" pitchFamily="34" charset="0"/>
                <a:cs typeface="Calibri" panose="020F0502020204030204" pitchFamily="34" charset="0"/>
              </a:rPr>
              <a:t>The result of this phase of the application is an csv file (webspider.csv) with a list of JavaScript codes as text and their respective domain URL. Create a scrapy project with the code in it and directly execute the file as python file. The code has logic to run the code directly as a python file without using scrapy clause in terminal.</a:t>
            </a:r>
          </a:p>
          <a:p>
            <a:pPr>
              <a:lnSpc>
                <a:spcPct val="107000"/>
              </a:lnSpc>
              <a:spcAft>
                <a:spcPts val="800"/>
              </a:spcAft>
              <a:buFont typeface="Wingdings" panose="05000000000000000000" pitchFamily="2" charset="2"/>
              <a:buChar char="q"/>
            </a:pPr>
            <a:r>
              <a:rPr lang="en-US" sz="1800" b="1" dirty="0">
                <a:effectLst/>
                <a:latin typeface="Calibri" panose="020F0502020204030204" pitchFamily="34" charset="0"/>
                <a:ea typeface="Calibri" panose="020F0502020204030204" pitchFamily="34" charset="0"/>
                <a:cs typeface="Calibri" panose="020F0502020204030204" pitchFamily="34" charset="0"/>
              </a:rPr>
              <a:t>Classifier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571500" lvl="1" indent="0">
              <a:lnSpc>
                <a:spcPct val="107000"/>
              </a:lnSpc>
              <a:spcAft>
                <a:spcPts val="800"/>
              </a:spcAft>
              <a:buNone/>
            </a:pPr>
            <a:r>
              <a:rPr lang="en-US" dirty="0">
                <a:effectLst/>
                <a:latin typeface="Calibri" panose="020F0502020204030204" pitchFamily="34" charset="0"/>
                <a:ea typeface="Calibri" panose="020F0502020204030204" pitchFamily="34" charset="0"/>
                <a:cs typeface="Calibri" panose="020F0502020204030204" pitchFamily="34" charset="0"/>
              </a:rPr>
              <a:t>The output for this phase of application is a csv file (output.csv) with a clean list of sensitive data exposed through the JavaScript files along with their domain and Category.</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917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ctrTitle"/>
          </p:nvPr>
        </p:nvSpPr>
        <p:spPr>
          <a:xfrm>
            <a:off x="810000" y="1146048"/>
            <a:ext cx="10572000" cy="311860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ctr" rtl="0">
              <a:spcBef>
                <a:spcPts val="0"/>
              </a:spcBef>
              <a:spcAft>
                <a:spcPts val="0"/>
              </a:spcAft>
              <a:buClr>
                <a:srgbClr val="FEFEFE"/>
              </a:buClr>
              <a:buSzPts val="6000"/>
              <a:buFont typeface="Calibri"/>
              <a:buNone/>
            </a:pPr>
            <a:r>
              <a:rPr lang="en-IN" sz="6000" b="1" dirty="0">
                <a:latin typeface="Calibri"/>
                <a:ea typeface="Calibri"/>
                <a:cs typeface="Calibri"/>
                <a:sym typeface="Calibri"/>
              </a:rPr>
              <a:t>Sensitive Data Detection in Website’s Public Domain using Web Mining</a:t>
            </a:r>
            <a:endParaRPr sz="6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34BF-5948-3E6F-B8DB-BC57A11E4A77}"/>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Analysis</a:t>
            </a:r>
          </a:p>
        </p:txBody>
      </p:sp>
      <p:sp>
        <p:nvSpPr>
          <p:cNvPr id="3" name="Text Placeholder 2">
            <a:extLst>
              <a:ext uri="{FF2B5EF4-FFF2-40B4-BE49-F238E27FC236}">
                <a16:creationId xmlns:a16="http://schemas.microsoft.com/office/drawing/2014/main" id="{C3358AAA-13BB-8E29-BA77-B6FE4CD7D13F}"/>
              </a:ext>
            </a:extLst>
          </p:cNvPr>
          <p:cNvSpPr>
            <a:spLocks noGrp="1"/>
          </p:cNvSpPr>
          <p:nvPr>
            <p:ph type="body" idx="1"/>
          </p:nvPr>
        </p:nvSpPr>
        <p:spPr/>
        <p:txBody>
          <a:bodyPr/>
          <a:lstStyle/>
          <a:p>
            <a:pPr algn="just">
              <a:buFont typeface="Wingdings" panose="05000000000000000000" pitchFamily="2" charset="2"/>
              <a:buChar char="q"/>
            </a:pPr>
            <a:r>
              <a:rPr lang="en-IN" dirty="0">
                <a:latin typeface="Calibri" panose="020F0502020204030204" pitchFamily="34" charset="0"/>
                <a:cs typeface="Calibri" panose="020F0502020204030204" pitchFamily="34" charset="0"/>
              </a:rPr>
              <a:t>From the test case used which is a webpage hosted on local machine with custom and general classifiers, it can be seen that the classification is indeed working correctly and disregards context of document in favour of our specific use case as it allows the application to work consistently over a large array of webpages over the internet. </a:t>
            </a:r>
          </a:p>
          <a:p>
            <a:pPr algn="just">
              <a:buFont typeface="Wingdings" panose="05000000000000000000" pitchFamily="2" charset="2"/>
              <a:buChar char="q"/>
            </a:pPr>
            <a:r>
              <a:rPr lang="en-IN" dirty="0">
                <a:latin typeface="Calibri" panose="020F0502020204030204" pitchFamily="34" charset="0"/>
                <a:cs typeface="Calibri" panose="020F0502020204030204" pitchFamily="34" charset="0"/>
              </a:rPr>
              <a:t>It is however limited to webpages </a:t>
            </a:r>
            <a:r>
              <a:rPr lang="en-IN">
                <a:latin typeface="Calibri" panose="020F0502020204030204" pitchFamily="34" charset="0"/>
                <a:cs typeface="Calibri" panose="020F0502020204030204" pitchFamily="34" charset="0"/>
              </a:rPr>
              <a:t>which can’t </a:t>
            </a:r>
            <a:r>
              <a:rPr lang="en-IN" dirty="0">
                <a:latin typeface="Calibri" panose="020F0502020204030204" pitchFamily="34" charset="0"/>
                <a:cs typeface="Calibri" panose="020F0502020204030204" pitchFamily="34" charset="0"/>
              </a:rPr>
              <a:t>be scraped by scrapy module implying, dynamically loaded webpages such as google cloud services home domain for example can’t be used in root URL.</a:t>
            </a:r>
          </a:p>
          <a:p>
            <a:pPr algn="just">
              <a:buFont typeface="Wingdings" panose="05000000000000000000" pitchFamily="2" charset="2"/>
              <a:buChar char="q"/>
            </a:pPr>
            <a:r>
              <a:rPr lang="en-IN" dirty="0">
                <a:latin typeface="Calibri" panose="020F0502020204030204" pitchFamily="34" charset="0"/>
                <a:cs typeface="Calibri" panose="020F0502020204030204" pitchFamily="34" charset="0"/>
              </a:rPr>
              <a:t>The aim of this application is to prompt developers about potential sensitive data leak during the development phase of the applications before they are deployed.</a:t>
            </a:r>
          </a:p>
        </p:txBody>
      </p:sp>
    </p:spTree>
    <p:extLst>
      <p:ext uri="{BB962C8B-B14F-4D97-AF65-F5344CB8AC3E}">
        <p14:creationId xmlns:p14="http://schemas.microsoft.com/office/powerpoint/2010/main" val="40248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E633-F339-5CBF-46D9-C209920637DC}"/>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Screenshots</a:t>
            </a:r>
          </a:p>
        </p:txBody>
      </p:sp>
      <p:sp>
        <p:nvSpPr>
          <p:cNvPr id="3" name="Text Placeholder 2">
            <a:extLst>
              <a:ext uri="{FF2B5EF4-FFF2-40B4-BE49-F238E27FC236}">
                <a16:creationId xmlns:a16="http://schemas.microsoft.com/office/drawing/2014/main" id="{31C21AFF-9F9E-3054-2272-6C4A18B0534D}"/>
              </a:ext>
            </a:extLst>
          </p:cNvPr>
          <p:cNvSpPr>
            <a:spLocks noGrp="1"/>
          </p:cNvSpPr>
          <p:nvPr>
            <p:ph type="body" idx="1"/>
          </p:nvPr>
        </p:nvSpPr>
        <p:spPr>
          <a:xfrm>
            <a:off x="3138573" y="5449920"/>
            <a:ext cx="5185873" cy="858227"/>
          </a:xfrm>
        </p:spPr>
        <p:txBody>
          <a:bodyPr>
            <a:normAutofit fontScale="92500" lnSpcReduction="10000"/>
          </a:bodyPr>
          <a:lstStyle/>
          <a:p>
            <a:pPr marL="114300" indent="0">
              <a:buNone/>
            </a:pPr>
            <a:r>
              <a:rPr lang="en-IN" dirty="0">
                <a:latin typeface="Calibri" panose="020F0502020204030204" pitchFamily="34" charset="0"/>
                <a:cs typeface="Calibri" panose="020F0502020204030204" pitchFamily="34" charset="0"/>
              </a:rPr>
              <a:t>Webspider.py file used to scrape the contents of root URLs and out link for JavaScript sources used in the webpage and save the contents in csv format</a:t>
            </a:r>
          </a:p>
        </p:txBody>
      </p:sp>
      <p:pic>
        <p:nvPicPr>
          <p:cNvPr id="8" name="Picture 7">
            <a:extLst>
              <a:ext uri="{FF2B5EF4-FFF2-40B4-BE49-F238E27FC236}">
                <a16:creationId xmlns:a16="http://schemas.microsoft.com/office/drawing/2014/main" id="{C0D41834-E90F-666A-B147-1DFD8AB4E567}"/>
              </a:ext>
            </a:extLst>
          </p:cNvPr>
          <p:cNvPicPr>
            <a:picLocks noChangeAspect="1"/>
          </p:cNvPicPr>
          <p:nvPr/>
        </p:nvPicPr>
        <p:blipFill>
          <a:blip r:embed="rId2"/>
          <a:stretch>
            <a:fillRect/>
          </a:stretch>
        </p:blipFill>
        <p:spPr>
          <a:xfrm>
            <a:off x="0" y="2222285"/>
            <a:ext cx="5731510" cy="3223895"/>
          </a:xfrm>
          <a:prstGeom prst="rect">
            <a:avLst/>
          </a:prstGeom>
        </p:spPr>
      </p:pic>
      <p:pic>
        <p:nvPicPr>
          <p:cNvPr id="9" name="Picture 8">
            <a:extLst>
              <a:ext uri="{FF2B5EF4-FFF2-40B4-BE49-F238E27FC236}">
                <a16:creationId xmlns:a16="http://schemas.microsoft.com/office/drawing/2014/main" id="{52F278AA-FE39-97B7-5FD3-A3B7B6629BA6}"/>
              </a:ext>
            </a:extLst>
          </p:cNvPr>
          <p:cNvPicPr>
            <a:picLocks noChangeAspect="1"/>
          </p:cNvPicPr>
          <p:nvPr/>
        </p:nvPicPr>
        <p:blipFill>
          <a:blip r:embed="rId3"/>
          <a:stretch>
            <a:fillRect/>
          </a:stretch>
        </p:blipFill>
        <p:spPr>
          <a:xfrm>
            <a:off x="6095999" y="2222284"/>
            <a:ext cx="5731510" cy="3223895"/>
          </a:xfrm>
          <a:prstGeom prst="rect">
            <a:avLst/>
          </a:prstGeom>
        </p:spPr>
      </p:pic>
    </p:spTree>
    <p:extLst>
      <p:ext uri="{BB962C8B-B14F-4D97-AF65-F5344CB8AC3E}">
        <p14:creationId xmlns:p14="http://schemas.microsoft.com/office/powerpoint/2010/main" val="4279538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3AA139-AA31-2C3F-8199-6FE84ABFDBC3}"/>
              </a:ext>
            </a:extLst>
          </p:cNvPr>
          <p:cNvSpPr>
            <a:spLocks noGrp="1"/>
          </p:cNvSpPr>
          <p:nvPr>
            <p:ph type="body" idx="1"/>
          </p:nvPr>
        </p:nvSpPr>
        <p:spPr>
          <a:xfrm>
            <a:off x="273075" y="5446182"/>
            <a:ext cx="5185873" cy="804649"/>
          </a:xfrm>
        </p:spPr>
        <p:txBody>
          <a:bodyPr>
            <a:normAutofit/>
          </a:bodyPr>
          <a:lstStyle/>
          <a:p>
            <a:pPr marL="114300" indent="0">
              <a:buNone/>
            </a:pPr>
            <a:r>
              <a:rPr lang="en-IN" dirty="0">
                <a:latin typeface="Calibri" panose="020F0502020204030204" pitchFamily="34" charset="0"/>
                <a:cs typeface="Calibri" panose="020F0502020204030204" pitchFamily="34" charset="0"/>
              </a:rPr>
              <a:t>Nostril.py file reads the csv file and uses regex and Nostril module to classify the data and output it.</a:t>
            </a:r>
          </a:p>
        </p:txBody>
      </p:sp>
      <p:sp>
        <p:nvSpPr>
          <p:cNvPr id="4" name="Text Placeholder 3">
            <a:extLst>
              <a:ext uri="{FF2B5EF4-FFF2-40B4-BE49-F238E27FC236}">
                <a16:creationId xmlns:a16="http://schemas.microsoft.com/office/drawing/2014/main" id="{0A484C1D-8028-47A2-8F5E-9998A93D4056}"/>
              </a:ext>
            </a:extLst>
          </p:cNvPr>
          <p:cNvSpPr>
            <a:spLocks noGrp="1"/>
          </p:cNvSpPr>
          <p:nvPr>
            <p:ph type="body" idx="2"/>
          </p:nvPr>
        </p:nvSpPr>
        <p:spPr>
          <a:xfrm>
            <a:off x="6417089" y="5446181"/>
            <a:ext cx="5194583" cy="804649"/>
          </a:xfrm>
        </p:spPr>
        <p:txBody>
          <a:bodyPr>
            <a:normAutofit fontScale="85000" lnSpcReduction="10000"/>
          </a:bodyPr>
          <a:lstStyle/>
          <a:p>
            <a:pPr marL="114300" indent="0">
              <a:buNone/>
            </a:pPr>
            <a:r>
              <a:rPr lang="en-IN" dirty="0">
                <a:latin typeface="Calibri" panose="020F0502020204030204" pitchFamily="34" charset="0"/>
                <a:cs typeface="Calibri" panose="020F0502020204030204" pitchFamily="34" charset="0"/>
              </a:rPr>
              <a:t>Nostril module randomness detection module modifications such as character encoding changes, length threshold increment and other application specific bug-fixes.</a:t>
            </a:r>
          </a:p>
        </p:txBody>
      </p:sp>
      <p:pic>
        <p:nvPicPr>
          <p:cNvPr id="8" name="Picture 7">
            <a:extLst>
              <a:ext uri="{FF2B5EF4-FFF2-40B4-BE49-F238E27FC236}">
                <a16:creationId xmlns:a16="http://schemas.microsoft.com/office/drawing/2014/main" id="{4B647205-495E-E93F-6445-A38E771411A5}"/>
              </a:ext>
            </a:extLst>
          </p:cNvPr>
          <p:cNvPicPr>
            <a:picLocks noChangeAspect="1"/>
          </p:cNvPicPr>
          <p:nvPr/>
        </p:nvPicPr>
        <p:blipFill>
          <a:blip r:embed="rId2"/>
          <a:stretch>
            <a:fillRect/>
          </a:stretch>
        </p:blipFill>
        <p:spPr>
          <a:xfrm>
            <a:off x="43401" y="2222287"/>
            <a:ext cx="5731510" cy="3223895"/>
          </a:xfrm>
          <a:prstGeom prst="rect">
            <a:avLst/>
          </a:prstGeom>
        </p:spPr>
      </p:pic>
      <p:pic>
        <p:nvPicPr>
          <p:cNvPr id="9" name="Picture 8">
            <a:extLst>
              <a:ext uri="{FF2B5EF4-FFF2-40B4-BE49-F238E27FC236}">
                <a16:creationId xmlns:a16="http://schemas.microsoft.com/office/drawing/2014/main" id="{0EA11FF0-7006-CAD2-776B-1692C5B1D599}"/>
              </a:ext>
            </a:extLst>
          </p:cNvPr>
          <p:cNvPicPr>
            <a:picLocks noChangeAspect="1"/>
          </p:cNvPicPr>
          <p:nvPr/>
        </p:nvPicPr>
        <p:blipFill>
          <a:blip r:embed="rId3"/>
          <a:stretch>
            <a:fillRect/>
          </a:stretch>
        </p:blipFill>
        <p:spPr>
          <a:xfrm>
            <a:off x="6417089" y="2222286"/>
            <a:ext cx="5731510" cy="3223895"/>
          </a:xfrm>
          <a:prstGeom prst="rect">
            <a:avLst/>
          </a:prstGeom>
        </p:spPr>
      </p:pic>
    </p:spTree>
    <p:extLst>
      <p:ext uri="{BB962C8B-B14F-4D97-AF65-F5344CB8AC3E}">
        <p14:creationId xmlns:p14="http://schemas.microsoft.com/office/powerpoint/2010/main" val="83024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037E064-3554-7D76-A591-31C69F62A55A}"/>
              </a:ext>
            </a:extLst>
          </p:cNvPr>
          <p:cNvSpPr>
            <a:spLocks noGrp="1"/>
          </p:cNvSpPr>
          <p:nvPr>
            <p:ph type="body" idx="2"/>
          </p:nvPr>
        </p:nvSpPr>
        <p:spPr>
          <a:xfrm>
            <a:off x="4448302" y="5714299"/>
            <a:ext cx="3295395" cy="419314"/>
          </a:xfrm>
        </p:spPr>
        <p:txBody>
          <a:bodyPr/>
          <a:lstStyle/>
          <a:p>
            <a:pPr marL="114300" indent="0">
              <a:buNone/>
            </a:pPr>
            <a:r>
              <a:rPr lang="en-IN" dirty="0">
                <a:latin typeface="Calibri" panose="020F0502020204030204" pitchFamily="34" charset="0"/>
                <a:cs typeface="Calibri" panose="020F0502020204030204" pitchFamily="34" charset="0"/>
              </a:rPr>
              <a:t>Sample webpage used</a:t>
            </a:r>
          </a:p>
        </p:txBody>
      </p:sp>
      <p:pic>
        <p:nvPicPr>
          <p:cNvPr id="5" name="Picture 4">
            <a:extLst>
              <a:ext uri="{FF2B5EF4-FFF2-40B4-BE49-F238E27FC236}">
                <a16:creationId xmlns:a16="http://schemas.microsoft.com/office/drawing/2014/main" id="{BF6D107D-EA17-EC17-6892-7785D8CE829B}"/>
              </a:ext>
            </a:extLst>
          </p:cNvPr>
          <p:cNvPicPr>
            <a:picLocks noChangeAspect="1"/>
          </p:cNvPicPr>
          <p:nvPr/>
        </p:nvPicPr>
        <p:blipFill>
          <a:blip r:embed="rId2"/>
          <a:stretch>
            <a:fillRect/>
          </a:stretch>
        </p:blipFill>
        <p:spPr>
          <a:xfrm>
            <a:off x="0" y="2301418"/>
            <a:ext cx="5671038" cy="3219450"/>
          </a:xfrm>
          <a:prstGeom prst="rect">
            <a:avLst/>
          </a:prstGeom>
        </p:spPr>
      </p:pic>
      <p:pic>
        <p:nvPicPr>
          <p:cNvPr id="9" name="Picture 8">
            <a:extLst>
              <a:ext uri="{FF2B5EF4-FFF2-40B4-BE49-F238E27FC236}">
                <a16:creationId xmlns:a16="http://schemas.microsoft.com/office/drawing/2014/main" id="{8DDB376B-50BA-65BF-B7CE-9F9218FEA748}"/>
              </a:ext>
            </a:extLst>
          </p:cNvPr>
          <p:cNvPicPr>
            <a:picLocks noChangeAspect="1"/>
          </p:cNvPicPr>
          <p:nvPr/>
        </p:nvPicPr>
        <p:blipFill>
          <a:blip r:embed="rId3"/>
          <a:stretch>
            <a:fillRect/>
          </a:stretch>
        </p:blipFill>
        <p:spPr>
          <a:xfrm>
            <a:off x="6457949" y="2301418"/>
            <a:ext cx="5734050" cy="3219450"/>
          </a:xfrm>
          <a:prstGeom prst="rect">
            <a:avLst/>
          </a:prstGeom>
        </p:spPr>
      </p:pic>
    </p:spTree>
    <p:extLst>
      <p:ext uri="{BB962C8B-B14F-4D97-AF65-F5344CB8AC3E}">
        <p14:creationId xmlns:p14="http://schemas.microsoft.com/office/powerpoint/2010/main" val="1038387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IN"/>
              <a:t>Applications of Proposed System</a:t>
            </a:r>
            <a:endParaRPr/>
          </a:p>
        </p:txBody>
      </p:sp>
      <p:sp>
        <p:nvSpPr>
          <p:cNvPr id="185" name="Google Shape;185;p13"/>
          <p:cNvSpPr txBox="1">
            <a:spLocks noGrp="1"/>
          </p:cNvSpPr>
          <p:nvPr>
            <p:ph type="body" idx="1"/>
          </p:nvPr>
        </p:nvSpPr>
        <p:spPr>
          <a:xfrm>
            <a:off x="810000" y="2393005"/>
            <a:ext cx="10554574" cy="4017808"/>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just" rtl="0">
              <a:spcBef>
                <a:spcPts val="0"/>
              </a:spcBef>
              <a:spcAft>
                <a:spcPts val="0"/>
              </a:spcAft>
              <a:buSzPts val="2400"/>
              <a:buNone/>
            </a:pPr>
            <a:r>
              <a:rPr lang="en-IN" sz="2400" dirty="0">
                <a:latin typeface="Calibri" panose="020F0502020204030204" pitchFamily="34" charset="0"/>
                <a:ea typeface="Calibri"/>
                <a:cs typeface="Calibri" panose="020F0502020204030204" pitchFamily="34" charset="0"/>
                <a:sym typeface="Calibri"/>
              </a:rPr>
              <a:t>This application can be used by web developers to test that no sensitive data is directly accessible through a website’s public domain since this approach works on locally hosted web-pages as well. It can inform the developers about the sensitive data which is identified, in which file it was found and what kind of sensitive data it is expected to be. This can help mitigate data leaks at deployment level by identifying such leaks during the testing phase of the application itself. Since scrapy can mine several domains concurrently, it makes the application suitable for quick and easy to use for developers as an additional piece of software to check their web application’s public domain for potential data leaks with a feature to add their own set of keywords for identification of sensitive data.</a:t>
            </a:r>
            <a:endParaRPr sz="2400" dirty="0">
              <a:latin typeface="Calibri" panose="020F0502020204030204" pitchFamily="34" charset="0"/>
              <a:ea typeface="Calibri"/>
              <a:cs typeface="Calibri" panose="020F0502020204030204" pitchFamily="34" charset="0"/>
              <a:sym typeface="Calibri"/>
            </a:endParaRPr>
          </a:p>
          <a:p>
            <a:pPr marL="0" lvl="0" indent="0" algn="l" rtl="0">
              <a:spcBef>
                <a:spcPts val="960"/>
              </a:spcBef>
              <a:spcAft>
                <a:spcPts val="0"/>
              </a:spcAft>
              <a:buSzPts val="1800"/>
              <a:buNone/>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IN"/>
              <a:t>Novelty of the Proposed System</a:t>
            </a:r>
            <a:endParaRPr/>
          </a:p>
        </p:txBody>
      </p:sp>
      <p:sp>
        <p:nvSpPr>
          <p:cNvPr id="191" name="Google Shape;191;p14"/>
          <p:cNvSpPr txBox="1">
            <a:spLocks noGrp="1"/>
          </p:cNvSpPr>
          <p:nvPr>
            <p:ph type="body" idx="1"/>
          </p:nvPr>
        </p:nvSpPr>
        <p:spPr>
          <a:xfrm>
            <a:off x="818712" y="2397385"/>
            <a:ext cx="10554574" cy="425633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lnSpcReduction="10000"/>
          </a:bodyPr>
          <a:lstStyle/>
          <a:p>
            <a:pPr marL="0" lvl="0" indent="0" algn="just" rtl="0">
              <a:spcBef>
                <a:spcPts val="0"/>
              </a:spcBef>
              <a:spcAft>
                <a:spcPts val="0"/>
              </a:spcAft>
              <a:buSzPts val="3200"/>
              <a:buNone/>
            </a:pPr>
            <a:r>
              <a:rPr lang="en-IN" sz="3200" dirty="0">
                <a:latin typeface="Calibri" panose="020F0502020204030204" pitchFamily="34" charset="0"/>
                <a:ea typeface="Calibri"/>
                <a:cs typeface="Calibri" panose="020F0502020204030204" pitchFamily="34" charset="0"/>
                <a:sym typeface="Calibri"/>
              </a:rPr>
              <a:t>There are little to none reliable software which can be used to detect sensitive data in a webpage’s public domain which can cause sensitive information leaks such as access codes, passcodes, etc. if hardcoded into one of the out-linking files. We also use Nostril phase classifier which is a recently made python framework to distinguish and classify the phrases as meaningful or not-meaningful which can be used to filter out content based on the characteristics of the string being randomly generated or not.</a:t>
            </a:r>
            <a:endParaRPr sz="3200" dirty="0">
              <a:latin typeface="Calibri" panose="020F0502020204030204" pitchFamily="34" charset="0"/>
              <a:ea typeface="Calibri"/>
              <a:cs typeface="Calibri" panose="020F0502020204030204" pitchFamily="34" charset="0"/>
              <a:sym typeface="Calibri"/>
            </a:endParaRPr>
          </a:p>
          <a:p>
            <a:pPr marL="0" lvl="0" indent="0" algn="l" rtl="0">
              <a:spcBef>
                <a:spcPts val="960"/>
              </a:spcBef>
              <a:spcAft>
                <a:spcPts val="0"/>
              </a:spcAft>
              <a:buSzPts val="1800"/>
              <a:buNone/>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127E-5BE5-DABF-03E0-DA5AB4476B24}"/>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Conclusion</a:t>
            </a:r>
          </a:p>
        </p:txBody>
      </p:sp>
      <p:sp>
        <p:nvSpPr>
          <p:cNvPr id="3" name="Text Placeholder 2">
            <a:extLst>
              <a:ext uri="{FF2B5EF4-FFF2-40B4-BE49-F238E27FC236}">
                <a16:creationId xmlns:a16="http://schemas.microsoft.com/office/drawing/2014/main" id="{3072ADAA-3941-1ED2-0693-1D02F7B90483}"/>
              </a:ext>
            </a:extLst>
          </p:cNvPr>
          <p:cNvSpPr>
            <a:spLocks noGrp="1"/>
          </p:cNvSpPr>
          <p:nvPr>
            <p:ph type="body" idx="1"/>
          </p:nvPr>
        </p:nvSpPr>
        <p:spPr>
          <a:xfrm>
            <a:off x="818712" y="2222287"/>
            <a:ext cx="10554574" cy="4635713"/>
          </a:xfrm>
        </p:spPr>
        <p:txBody>
          <a:bodyPr>
            <a:normAutofit fontScale="92500" lnSpcReduction="10000"/>
          </a:bodyPr>
          <a:lstStyle/>
          <a:p>
            <a:pPr>
              <a:buFont typeface="Wingdings" panose="05000000000000000000" pitchFamily="2" charset="2"/>
              <a:buChar char="q"/>
            </a:pPr>
            <a:r>
              <a:rPr lang="en-US" dirty="0">
                <a:latin typeface="Calibri" panose="020F0502020204030204" pitchFamily="34" charset="0"/>
                <a:cs typeface="Calibri" panose="020F0502020204030204" pitchFamily="34" charset="0"/>
              </a:rPr>
              <a:t>Significance of this application is to act as a safeguard between the development and deployment phase of the web application for developers to use to test is any private keys or sensitive data will be accidently exposed to the public domain without the need of the developer to manually go through each and every line of the application. </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It is encouraged to properly set file permissions of configuration files before the application is deployed and avoid hard-coding any sensitive data directly into the backend logic or comments. The results obtained through this project are stored for the developers to keep logs of the mistakes made and correct those mistakes by using more secure coding practices and techniques.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The efficiency of the application in terms of runtime is average since web mining as a process is time consuming but scrapy is one of the fastest web crawlers there are for python and the classifier itself is efficiently programmed. The output result accuracy is tough to determine for the project because of lack of context in most web applications but from the tests performed locally, it performed perfectly. </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The primary issue faced during implementing the project was to find the proper and cohesive set of tools to implement the workflow we had planned for. There were a few dependency issues involved and the Nostril framework was to be analyzed thoroughly to debug the application according to how the framework works. It is a problem associated with using already built frameworks is that, it is not recommended to actually change the logic in the framework’s file since the changes would be tough to clone or edit in other devices.</a:t>
            </a:r>
            <a:endParaRPr lang="en-IN" dirty="0">
              <a:latin typeface="Calibri" panose="020F0502020204030204" pitchFamily="34" charset="0"/>
              <a:cs typeface="Calibri" panose="020F0502020204030204" pitchFamily="34" charset="0"/>
            </a:endParaRPr>
          </a:p>
          <a:p>
            <a:pPr marL="11430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856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344A-B55D-2184-D9B3-7B29FC63F606}"/>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Future Work</a:t>
            </a:r>
          </a:p>
        </p:txBody>
      </p:sp>
      <p:sp>
        <p:nvSpPr>
          <p:cNvPr id="3" name="Text Placeholder 2">
            <a:extLst>
              <a:ext uri="{FF2B5EF4-FFF2-40B4-BE49-F238E27FC236}">
                <a16:creationId xmlns:a16="http://schemas.microsoft.com/office/drawing/2014/main" id="{70D17EBA-5B56-4639-D07B-355291FDDC17}"/>
              </a:ext>
            </a:extLst>
          </p:cNvPr>
          <p:cNvSpPr>
            <a:spLocks noGrp="1"/>
          </p:cNvSpPr>
          <p:nvPr>
            <p:ph type="body" idx="1"/>
          </p:nvPr>
        </p:nvSpPr>
        <p:spPr>
          <a:xfrm>
            <a:off x="818712" y="2222287"/>
            <a:ext cx="10554574" cy="4635713"/>
          </a:xfrm>
        </p:spPr>
        <p:txBody>
          <a:bodyPr>
            <a:normAutofit/>
          </a:bodyPr>
          <a:lstStyle/>
          <a:p>
            <a:pPr>
              <a:buFont typeface="Wingdings" panose="05000000000000000000" pitchFamily="2" charset="2"/>
              <a:buChar char="q"/>
            </a:pPr>
            <a:r>
              <a:rPr lang="en-US" dirty="0">
                <a:latin typeface="Calibri" panose="020F0502020204030204" pitchFamily="34" charset="0"/>
                <a:cs typeface="Calibri" panose="020F0502020204030204" pitchFamily="34" charset="0"/>
              </a:rPr>
              <a:t>For future work, the 2 phases of the application can be integrated into one by creating a flask application and take the inputs for URLs and constraints from the frontend or uploading a text file in a specific format for the program to read. More classifiers can be included in the classifier list and in future it can be used to provide classification for the web applications it works accurately on to enable scope of </a:t>
            </a:r>
            <a:r>
              <a:rPr lang="en-US" dirty="0" err="1">
                <a:latin typeface="Calibri" panose="020F0502020204030204" pitchFamily="34" charset="0"/>
                <a:cs typeface="Calibri" panose="020F0502020204030204" pitchFamily="34" charset="0"/>
              </a:rPr>
              <a:t>utilising</a:t>
            </a:r>
            <a:r>
              <a:rPr lang="en-US" dirty="0">
                <a:latin typeface="Calibri" panose="020F0502020204030204" pitchFamily="34" charset="0"/>
                <a:cs typeface="Calibri" panose="020F0502020204030204" pitchFamily="34" charset="0"/>
              </a:rPr>
              <a:t> machine learning algorithms because we can create classified data for the machine learning algorithms to train.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465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IN" dirty="0">
                <a:latin typeface="Calibri" panose="020F0502020204030204" pitchFamily="34" charset="0"/>
                <a:cs typeface="Calibri" panose="020F0502020204030204" pitchFamily="34" charset="0"/>
              </a:rPr>
              <a:t>References</a:t>
            </a:r>
            <a:endParaRPr dirty="0">
              <a:latin typeface="Calibri" panose="020F0502020204030204" pitchFamily="34" charset="0"/>
              <a:cs typeface="Calibri" panose="020F0502020204030204" pitchFamily="34" charset="0"/>
            </a:endParaRPr>
          </a:p>
        </p:txBody>
      </p:sp>
      <p:sp>
        <p:nvSpPr>
          <p:cNvPr id="197" name="Google Shape;197;p15"/>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just" rtl="0">
              <a:spcBef>
                <a:spcPts val="0"/>
              </a:spcBef>
              <a:spcAft>
                <a:spcPts val="0"/>
              </a:spcAft>
              <a:buSzPts val="1800"/>
              <a:buFont typeface="Wingdings" panose="05000000000000000000" pitchFamily="2" charset="2"/>
              <a:buChar char="q"/>
            </a:pPr>
            <a:r>
              <a:rPr lang="en-IN" sz="1800" dirty="0">
                <a:latin typeface="Calibri" panose="020F0502020204030204" pitchFamily="34" charset="0"/>
                <a:ea typeface="Calibri"/>
                <a:cs typeface="Calibri" panose="020F0502020204030204" pitchFamily="34" charset="0"/>
                <a:sym typeface="Calibri"/>
              </a:rPr>
              <a:t>Antoine Briand, Sara </a:t>
            </a:r>
            <a:r>
              <a:rPr lang="en-IN" sz="1800" dirty="0" err="1">
                <a:latin typeface="Calibri" panose="020F0502020204030204" pitchFamily="34" charset="0"/>
                <a:ea typeface="Calibri"/>
                <a:cs typeface="Calibri" panose="020F0502020204030204" pitchFamily="34" charset="0"/>
                <a:sym typeface="Calibri"/>
              </a:rPr>
              <a:t>Zacharie</a:t>
            </a:r>
            <a:r>
              <a:rPr lang="en-IN" sz="1800" dirty="0">
                <a:latin typeface="Calibri" panose="020F0502020204030204" pitchFamily="34" charset="0"/>
                <a:ea typeface="Calibri"/>
                <a:cs typeface="Calibri" panose="020F0502020204030204" pitchFamily="34" charset="0"/>
                <a:sym typeface="Calibri"/>
              </a:rPr>
              <a:t>, </a:t>
            </a:r>
            <a:r>
              <a:rPr lang="en-IN" sz="1800" dirty="0" err="1">
                <a:latin typeface="Calibri" panose="020F0502020204030204" pitchFamily="34" charset="0"/>
                <a:ea typeface="Calibri"/>
                <a:cs typeface="Calibri" panose="020F0502020204030204" pitchFamily="34" charset="0"/>
                <a:sym typeface="Calibri"/>
              </a:rPr>
              <a:t>Ludovic</a:t>
            </a:r>
            <a:r>
              <a:rPr lang="en-IN" sz="1800" dirty="0">
                <a:latin typeface="Calibri" panose="020F0502020204030204" pitchFamily="34" charset="0"/>
                <a:ea typeface="Calibri"/>
                <a:cs typeface="Calibri" panose="020F0502020204030204" pitchFamily="34" charset="0"/>
                <a:sym typeface="Calibri"/>
              </a:rPr>
              <a:t> Jean-Louis and Marie-Jean </a:t>
            </a:r>
            <a:r>
              <a:rPr lang="en-IN" sz="1800" dirty="0" err="1">
                <a:latin typeface="Calibri" panose="020F0502020204030204" pitchFamily="34" charset="0"/>
                <a:ea typeface="Calibri"/>
                <a:cs typeface="Calibri" panose="020F0502020204030204" pitchFamily="34" charset="0"/>
                <a:sym typeface="Calibri"/>
              </a:rPr>
              <a:t>Meurs</a:t>
            </a:r>
            <a:r>
              <a:rPr lang="en-IN" sz="1800" dirty="0">
                <a:latin typeface="Calibri" panose="020F0502020204030204" pitchFamily="34" charset="0"/>
                <a:ea typeface="Calibri"/>
                <a:cs typeface="Calibri" panose="020F0502020204030204" pitchFamily="34" charset="0"/>
                <a:sym typeface="Calibri"/>
              </a:rPr>
              <a:t>, “Identification of Sensitive Content in Data Repositories to Support Personal Information Protection,” 2018.</a:t>
            </a:r>
            <a:endParaRPr sz="1800" dirty="0">
              <a:latin typeface="Calibri" panose="020F0502020204030204" pitchFamily="34" charset="0"/>
              <a:ea typeface="Calibri"/>
              <a:cs typeface="Calibri" panose="020F0502020204030204" pitchFamily="34" charset="0"/>
              <a:sym typeface="Calibri"/>
            </a:endParaRPr>
          </a:p>
          <a:p>
            <a:pPr marL="342900" lvl="0" indent="-342900" algn="just" rtl="0">
              <a:spcBef>
                <a:spcPts val="960"/>
              </a:spcBef>
              <a:spcAft>
                <a:spcPts val="0"/>
              </a:spcAft>
              <a:buSzPts val="1800"/>
              <a:buFont typeface="Wingdings" panose="05000000000000000000" pitchFamily="2" charset="2"/>
              <a:buChar char="q"/>
            </a:pPr>
            <a:r>
              <a:rPr lang="en-IN" sz="1800" dirty="0">
                <a:latin typeface="Calibri" panose="020F0502020204030204" pitchFamily="34" charset="0"/>
                <a:ea typeface="Calibri"/>
                <a:cs typeface="Calibri" panose="020F0502020204030204" pitchFamily="34" charset="0"/>
                <a:sym typeface="Calibri"/>
              </a:rPr>
              <a:t>Michael </a:t>
            </a:r>
            <a:r>
              <a:rPr lang="en-IN" sz="1800" dirty="0" err="1">
                <a:latin typeface="Calibri" panose="020F0502020204030204" pitchFamily="34" charset="0"/>
                <a:ea typeface="Calibri"/>
                <a:cs typeface="Calibri" panose="020F0502020204030204" pitchFamily="34" charset="0"/>
                <a:sym typeface="Calibri"/>
              </a:rPr>
              <a:t>Hucka</a:t>
            </a:r>
            <a:r>
              <a:rPr lang="en-IN" sz="1800" dirty="0">
                <a:latin typeface="Calibri" panose="020F0502020204030204" pitchFamily="34" charset="0"/>
                <a:ea typeface="Calibri"/>
                <a:cs typeface="Calibri" panose="020F0502020204030204" pitchFamily="34" charset="0"/>
                <a:sym typeface="Calibri"/>
              </a:rPr>
              <a:t>, “Nostril: A nonsense string evaluator written in Python,” 2018.</a:t>
            </a:r>
            <a:endParaRPr sz="1800" dirty="0">
              <a:latin typeface="Calibri" panose="020F0502020204030204" pitchFamily="34" charset="0"/>
              <a:ea typeface="Calibri"/>
              <a:cs typeface="Calibri" panose="020F0502020204030204" pitchFamily="34" charset="0"/>
              <a:sym typeface="Calibri"/>
            </a:endParaRPr>
          </a:p>
          <a:p>
            <a:pPr marL="342900" lvl="0" indent="-342900" algn="just" rtl="0">
              <a:spcBef>
                <a:spcPts val="960"/>
              </a:spcBef>
              <a:spcAft>
                <a:spcPts val="0"/>
              </a:spcAft>
              <a:buSzPts val="1800"/>
              <a:buFont typeface="Wingdings" panose="05000000000000000000" pitchFamily="2" charset="2"/>
              <a:buChar char="q"/>
            </a:pPr>
            <a:r>
              <a:rPr lang="en-IN" sz="1800" dirty="0">
                <a:latin typeface="Calibri" panose="020F0502020204030204" pitchFamily="34" charset="0"/>
                <a:ea typeface="Calibri"/>
                <a:cs typeface="Calibri" panose="020F0502020204030204" pitchFamily="34" charset="0"/>
                <a:sym typeface="Calibri"/>
              </a:rPr>
              <a:t>G. Xu, C. Qi, H. Yu, S. Xu, C. Zhao and J. Yuan, “Detecting Sensitive Information of Unstructured Text Using Convolutional Neural Network,” 2019.</a:t>
            </a:r>
            <a:endParaRPr sz="1800" dirty="0">
              <a:latin typeface="Calibri" panose="020F0502020204030204" pitchFamily="34" charset="0"/>
              <a:ea typeface="Calibri"/>
              <a:cs typeface="Calibri" panose="020F0502020204030204" pitchFamily="34" charset="0"/>
              <a:sym typeface="Calibri"/>
            </a:endParaRPr>
          </a:p>
          <a:p>
            <a:pPr marL="342900" lvl="0" indent="-342900" algn="just" rtl="0">
              <a:spcBef>
                <a:spcPts val="960"/>
              </a:spcBef>
              <a:spcAft>
                <a:spcPts val="0"/>
              </a:spcAft>
              <a:buSzPts val="1800"/>
              <a:buFont typeface="Wingdings" panose="05000000000000000000" pitchFamily="2" charset="2"/>
              <a:buChar char="q"/>
            </a:pPr>
            <a:r>
              <a:rPr lang="en-IN" sz="1800" dirty="0" err="1">
                <a:latin typeface="Calibri" panose="020F0502020204030204" pitchFamily="34" charset="0"/>
                <a:ea typeface="Calibri"/>
                <a:cs typeface="Calibri" panose="020F0502020204030204" pitchFamily="34" charset="0"/>
                <a:sym typeface="Calibri"/>
              </a:rPr>
              <a:t>Fadi</a:t>
            </a:r>
            <a:r>
              <a:rPr lang="en-IN" sz="1800" dirty="0">
                <a:latin typeface="Calibri" panose="020F0502020204030204" pitchFamily="34" charset="0"/>
                <a:ea typeface="Calibri"/>
                <a:cs typeface="Calibri" panose="020F0502020204030204" pitchFamily="34" charset="0"/>
                <a:sym typeface="Calibri"/>
              </a:rPr>
              <a:t> Hassan, David Sánchez, Jordi Soria-Comas and </a:t>
            </a:r>
            <a:r>
              <a:rPr lang="en-IN" sz="1800" dirty="0" err="1">
                <a:latin typeface="Calibri" panose="020F0502020204030204" pitchFamily="34" charset="0"/>
                <a:ea typeface="Calibri"/>
                <a:cs typeface="Calibri" panose="020F0502020204030204" pitchFamily="34" charset="0"/>
                <a:sym typeface="Calibri"/>
              </a:rPr>
              <a:t>Josep</a:t>
            </a:r>
            <a:r>
              <a:rPr lang="en-IN" sz="1800" dirty="0">
                <a:latin typeface="Calibri" panose="020F0502020204030204" pitchFamily="34" charset="0"/>
                <a:ea typeface="Calibri"/>
                <a:cs typeface="Calibri" panose="020F0502020204030204" pitchFamily="34" charset="0"/>
                <a:sym typeface="Calibri"/>
              </a:rPr>
              <a:t> Domingo-Ferrer, “Automatic Anonymization of Textual Documents: Detecting Sensitive Information via Word Embeddings,” 2019.</a:t>
            </a:r>
            <a:endParaRPr sz="1800" dirty="0">
              <a:latin typeface="Calibri" panose="020F0502020204030204" pitchFamily="34" charset="0"/>
              <a:ea typeface="Calibri"/>
              <a:cs typeface="Calibri" panose="020F0502020204030204" pitchFamily="34" charset="0"/>
              <a:sym typeface="Calibri"/>
            </a:endParaRPr>
          </a:p>
          <a:p>
            <a:pPr marL="342900" lvl="0" indent="-342900" algn="just" rtl="0">
              <a:spcBef>
                <a:spcPts val="960"/>
              </a:spcBef>
              <a:spcAft>
                <a:spcPts val="0"/>
              </a:spcAft>
              <a:buSzPts val="1800"/>
              <a:buFont typeface="Wingdings" panose="05000000000000000000" pitchFamily="2" charset="2"/>
              <a:buChar char="q"/>
            </a:pPr>
            <a:r>
              <a:rPr lang="en-IN" sz="1800" dirty="0">
                <a:latin typeface="Calibri" panose="020F0502020204030204" pitchFamily="34" charset="0"/>
                <a:ea typeface="Calibri"/>
                <a:cs typeface="Calibri" panose="020F0502020204030204" pitchFamily="34" charset="0"/>
                <a:sym typeface="Calibri"/>
              </a:rPr>
              <a:t>Sushma Gaikwad, Shilpa </a:t>
            </a:r>
            <a:r>
              <a:rPr lang="en-IN" sz="1800" dirty="0" err="1">
                <a:latin typeface="Calibri" panose="020F0502020204030204" pitchFamily="34" charset="0"/>
                <a:ea typeface="Calibri"/>
                <a:cs typeface="Calibri" panose="020F0502020204030204" pitchFamily="34" charset="0"/>
                <a:sym typeface="Calibri"/>
              </a:rPr>
              <a:t>Chougule</a:t>
            </a:r>
            <a:r>
              <a:rPr lang="en-IN" sz="1800" dirty="0">
                <a:latin typeface="Calibri" panose="020F0502020204030204" pitchFamily="34" charset="0"/>
                <a:ea typeface="Calibri"/>
                <a:cs typeface="Calibri" panose="020F0502020204030204" pitchFamily="34" charset="0"/>
                <a:sym typeface="Calibri"/>
              </a:rPr>
              <a:t> and Shrikant </a:t>
            </a:r>
            <a:r>
              <a:rPr lang="en-IN" sz="1800" dirty="0" err="1">
                <a:latin typeface="Calibri" panose="020F0502020204030204" pitchFamily="34" charset="0"/>
                <a:ea typeface="Calibri"/>
                <a:cs typeface="Calibri" panose="020F0502020204030204" pitchFamily="34" charset="0"/>
                <a:sym typeface="Calibri"/>
              </a:rPr>
              <a:t>Charhate</a:t>
            </a:r>
            <a:r>
              <a:rPr lang="en-IN" sz="1800" dirty="0">
                <a:latin typeface="Calibri" panose="020F0502020204030204" pitchFamily="34" charset="0"/>
                <a:ea typeface="Calibri"/>
                <a:cs typeface="Calibri" panose="020F0502020204030204" pitchFamily="34" charset="0"/>
                <a:sym typeface="Calibri"/>
              </a:rPr>
              <a:t>, “Detection and Prevention of Sensitive Data from Data Leak Using Shingling and Rabin Filter,” 2014.</a:t>
            </a:r>
            <a:endParaRPr sz="1800" dirty="0">
              <a:latin typeface="Calibri" panose="020F0502020204030204" pitchFamily="34" charset="0"/>
              <a:ea typeface="Calibri"/>
              <a:cs typeface="Calibri" panose="020F0502020204030204" pitchFamily="34" charset="0"/>
              <a:sym typeface="Calibri"/>
            </a:endParaRPr>
          </a:p>
          <a:p>
            <a:pPr lvl="0" algn="l" rtl="0">
              <a:spcBef>
                <a:spcPts val="960"/>
              </a:spcBef>
              <a:spcAft>
                <a:spcPts val="0"/>
              </a:spcAft>
              <a:buSzPts val="1800"/>
              <a:buFont typeface="Wingdings" panose="05000000000000000000" pitchFamily="2" charset="2"/>
              <a:buChar char="q"/>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729B-E039-B2C4-12C7-DBBCC34B1CF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528BAE8-FDB2-8263-DD6E-0A72A7FFE29D}"/>
              </a:ext>
            </a:extLst>
          </p:cNvPr>
          <p:cNvSpPr>
            <a:spLocks noGrp="1"/>
          </p:cNvSpPr>
          <p:nvPr>
            <p:ph type="body" idx="1"/>
          </p:nvPr>
        </p:nvSpPr>
        <p:spPr/>
        <p:txBody>
          <a:bodyPr/>
          <a:lstStyle/>
          <a:p>
            <a:pPr>
              <a:buFont typeface="Wingdings" panose="05000000000000000000" pitchFamily="2" charset="2"/>
              <a:buChar char="q"/>
            </a:pPr>
            <a:r>
              <a:rPr lang="en-IN" dirty="0">
                <a:latin typeface="Calibri" panose="020F0502020204030204" pitchFamily="34" charset="0"/>
                <a:cs typeface="Calibri" panose="020F0502020204030204" pitchFamily="34" charset="0"/>
              </a:rPr>
              <a:t>K. M. Kumar, </a:t>
            </a:r>
            <a:r>
              <a:rPr lang="en-IN" dirty="0" err="1">
                <a:latin typeface="Calibri" panose="020F0502020204030204" pitchFamily="34" charset="0"/>
                <a:cs typeface="Calibri" panose="020F0502020204030204" pitchFamily="34" charset="0"/>
              </a:rPr>
              <a:t>Tejasree</a:t>
            </a:r>
            <a:r>
              <a:rPr lang="en-IN" dirty="0">
                <a:latin typeface="Calibri" panose="020F0502020204030204" pitchFamily="34" charset="0"/>
                <a:cs typeface="Calibri" panose="020F0502020204030204" pitchFamily="34" charset="0"/>
              </a:rPr>
              <a:t> S and S. </a:t>
            </a:r>
            <a:r>
              <a:rPr lang="en-IN" dirty="0" err="1">
                <a:latin typeface="Calibri" panose="020F0502020204030204" pitchFamily="34" charset="0"/>
                <a:cs typeface="Calibri" panose="020F0502020204030204" pitchFamily="34" charset="0"/>
              </a:rPr>
              <a:t>Swarnalatha</a:t>
            </a:r>
            <a:r>
              <a:rPr lang="en-IN" dirty="0">
                <a:latin typeface="Calibri" panose="020F0502020204030204" pitchFamily="34" charset="0"/>
                <a:cs typeface="Calibri" panose="020F0502020204030204" pitchFamily="34" charset="0"/>
              </a:rPr>
              <a:t>, “Effective Implementation of Data Segregation &amp; Extraction Using Big Data in E-Health Insurance as a Service,” 2016. </a:t>
            </a:r>
          </a:p>
          <a:p>
            <a:pPr>
              <a:buFont typeface="Wingdings" panose="05000000000000000000" pitchFamily="2" charset="2"/>
              <a:buChar char="q"/>
            </a:pPr>
            <a:r>
              <a:rPr lang="en-IN" dirty="0">
                <a:latin typeface="Calibri" panose="020F0502020204030204" pitchFamily="34" charset="0"/>
                <a:cs typeface="Calibri" panose="020F0502020204030204" pitchFamily="34" charset="0"/>
              </a:rPr>
              <a:t>X. Shu, D. Yao, and E. </a:t>
            </a:r>
            <a:r>
              <a:rPr lang="en-IN" dirty="0" err="1">
                <a:latin typeface="Calibri" panose="020F0502020204030204" pitchFamily="34" charset="0"/>
                <a:cs typeface="Calibri" panose="020F0502020204030204" pitchFamily="34" charset="0"/>
              </a:rPr>
              <a:t>Bertino</a:t>
            </a:r>
            <a:r>
              <a:rPr lang="en-IN" dirty="0">
                <a:latin typeface="Calibri" panose="020F0502020204030204" pitchFamily="34" charset="0"/>
                <a:cs typeface="Calibri" panose="020F0502020204030204" pitchFamily="34" charset="0"/>
              </a:rPr>
              <a:t>, “Privacy-Preserving Detection of Sensitive Data Exposure,” 2015. </a:t>
            </a:r>
          </a:p>
          <a:p>
            <a:pPr>
              <a:buFont typeface="Wingdings" panose="05000000000000000000" pitchFamily="2" charset="2"/>
              <a:buChar char="q"/>
            </a:pPr>
            <a:r>
              <a:rPr lang="en-IN" dirty="0">
                <a:latin typeface="Calibri" panose="020F0502020204030204" pitchFamily="34" charset="0"/>
                <a:cs typeface="Calibri" panose="020F0502020204030204" pitchFamily="34" charset="0"/>
              </a:rPr>
              <a:t>David </a:t>
            </a:r>
            <a:r>
              <a:rPr lang="en-IN" dirty="0" err="1">
                <a:latin typeface="Calibri" panose="020F0502020204030204" pitchFamily="34" charset="0"/>
                <a:cs typeface="Calibri" panose="020F0502020204030204" pitchFamily="34" charset="0"/>
              </a:rPr>
              <a:t>S´anchez</a:t>
            </a:r>
            <a:r>
              <a:rPr lang="en-IN" dirty="0">
                <a:latin typeface="Calibri" panose="020F0502020204030204" pitchFamily="34" charset="0"/>
                <a:cs typeface="Calibri" panose="020F0502020204030204" pitchFamily="34" charset="0"/>
              </a:rPr>
              <a:t>, Montserrat </a:t>
            </a:r>
            <a:r>
              <a:rPr lang="en-IN" dirty="0" err="1">
                <a:latin typeface="Calibri" panose="020F0502020204030204" pitchFamily="34" charset="0"/>
                <a:cs typeface="Calibri" panose="020F0502020204030204" pitchFamily="34" charset="0"/>
              </a:rPr>
              <a:t>Batet</a:t>
            </a:r>
            <a:r>
              <a:rPr lang="en-IN" dirty="0">
                <a:latin typeface="Calibri" panose="020F0502020204030204" pitchFamily="34" charset="0"/>
                <a:cs typeface="Calibri" panose="020F0502020204030204" pitchFamily="34" charset="0"/>
              </a:rPr>
              <a:t>, and Alexandre Viejo, “Detecting Sensitive Information from Textual Documents: An Information-Theoretic Approach,” 2012. </a:t>
            </a:r>
          </a:p>
          <a:p>
            <a:pPr>
              <a:buFont typeface="Wingdings" panose="05000000000000000000" pitchFamily="2" charset="2"/>
              <a:buChar char="q"/>
            </a:pPr>
            <a:r>
              <a:rPr lang="en-IN" dirty="0" err="1">
                <a:latin typeface="Calibri" panose="020F0502020204030204" pitchFamily="34" charset="0"/>
                <a:cs typeface="Calibri" panose="020F0502020204030204" pitchFamily="34" charset="0"/>
              </a:rPr>
              <a:t>Jianjun</a:t>
            </a:r>
            <a:r>
              <a:rPr lang="en-IN" dirty="0">
                <a:latin typeface="Calibri" panose="020F0502020204030204" pitchFamily="34" charset="0"/>
                <a:cs typeface="Calibri" panose="020F0502020204030204" pitchFamily="34" charset="0"/>
              </a:rPr>
              <a:t> Huang, </a:t>
            </a:r>
            <a:r>
              <a:rPr lang="en-IN" dirty="0" err="1">
                <a:latin typeface="Calibri" panose="020F0502020204030204" pitchFamily="34" charset="0"/>
                <a:cs typeface="Calibri" panose="020F0502020204030204" pitchFamily="34" charset="0"/>
              </a:rPr>
              <a:t>Xiangyu</a:t>
            </a:r>
            <a:r>
              <a:rPr lang="en-IN" dirty="0">
                <a:latin typeface="Calibri" panose="020F0502020204030204" pitchFamily="34" charset="0"/>
                <a:cs typeface="Calibri" panose="020F0502020204030204" pitchFamily="34" charset="0"/>
              </a:rPr>
              <a:t> Zhang and Lin Tan, “Detecting Sensitive Data Disclosure via Bi-directional Text Correlation Analysis,” 2016. </a:t>
            </a:r>
          </a:p>
          <a:p>
            <a:pPr>
              <a:buFont typeface="Wingdings" panose="05000000000000000000" pitchFamily="2" charset="2"/>
              <a:buChar char="q"/>
            </a:pPr>
            <a:r>
              <a:rPr lang="en-IN" dirty="0" err="1">
                <a:latin typeface="Calibri" panose="020F0502020204030204" pitchFamily="34" charset="0"/>
                <a:cs typeface="Calibri" panose="020F0502020204030204" pitchFamily="34" charset="0"/>
              </a:rPr>
              <a:t>Yali</a:t>
            </a:r>
            <a:r>
              <a:rPr lang="en-IN" dirty="0">
                <a:latin typeface="Calibri" panose="020F0502020204030204" pitchFamily="34" charset="0"/>
                <a:cs typeface="Calibri" panose="020F0502020204030204" pitchFamily="34" charset="0"/>
              </a:rPr>
              <a:t> Liu, C. Corbett, Ken Chiang, R. Archibald, B. Mukherjee and D. Ghosal, “SIDD: A Framework for Detecting Sensitive Data Exfiltration by an Insider Attack,” 2016</a:t>
            </a:r>
          </a:p>
        </p:txBody>
      </p:sp>
    </p:spTree>
    <p:extLst>
      <p:ext uri="{BB962C8B-B14F-4D97-AF65-F5344CB8AC3E}">
        <p14:creationId xmlns:p14="http://schemas.microsoft.com/office/powerpoint/2010/main" val="145344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IN" dirty="0">
                <a:latin typeface="Calibri" panose="020F0502020204030204" pitchFamily="34" charset="0"/>
                <a:cs typeface="Calibri" panose="020F0502020204030204" pitchFamily="34" charset="0"/>
              </a:rPr>
              <a:t>Objectives</a:t>
            </a:r>
            <a:endParaRPr dirty="0">
              <a:latin typeface="Calibri" panose="020F0502020204030204" pitchFamily="34" charset="0"/>
              <a:cs typeface="Calibri" panose="020F0502020204030204" pitchFamily="34" charset="0"/>
            </a:endParaRPr>
          </a:p>
        </p:txBody>
      </p:sp>
      <p:sp>
        <p:nvSpPr>
          <p:cNvPr id="133" name="Google Shape;133;p4"/>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lvl="0" indent="-457200" algn="just" rtl="0">
              <a:spcBef>
                <a:spcPts val="0"/>
              </a:spcBef>
              <a:spcAft>
                <a:spcPts val="0"/>
              </a:spcAft>
              <a:buSzPts val="2800"/>
              <a:buFont typeface="Wingdings" panose="05000000000000000000" pitchFamily="2" charset="2"/>
              <a:buChar char="q"/>
            </a:pPr>
            <a:r>
              <a:rPr lang="en-IN" sz="2800" dirty="0">
                <a:latin typeface="Calibri"/>
                <a:ea typeface="Calibri"/>
                <a:cs typeface="Calibri"/>
                <a:sym typeface="Calibri"/>
              </a:rPr>
              <a:t>Our aim is targeted toward detecting and classifying the mentioned sensitive data which can be used to exploit the web application so that the developers can take the required safety measures. We are going to develop an application that will assist the developers in identifying and securing any vulnerable access codes and sensitive data that is visible in the public domain and which can be used to exploit the web application in question. </a:t>
            </a:r>
            <a:endParaRPr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1F85-C21F-DE72-8BD5-44590611924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EDBB487-F5E9-B6C2-8F58-EC9E4D3F74A1}"/>
              </a:ext>
            </a:extLst>
          </p:cNvPr>
          <p:cNvSpPr>
            <a:spLocks noGrp="1"/>
          </p:cNvSpPr>
          <p:nvPr>
            <p:ph type="body" idx="1"/>
          </p:nvPr>
        </p:nvSpPr>
        <p:spPr/>
        <p:txBody>
          <a:bodyPr/>
          <a:lstStyle/>
          <a:p>
            <a:pPr>
              <a:buFont typeface="Wingdings" panose="05000000000000000000" pitchFamily="2" charset="2"/>
              <a:buChar char="q"/>
            </a:pPr>
            <a:r>
              <a:rPr lang="en-IN" dirty="0" err="1">
                <a:latin typeface="Calibri" panose="020F0502020204030204" pitchFamily="34" charset="0"/>
                <a:cs typeface="Calibri" panose="020F0502020204030204" pitchFamily="34" charset="0"/>
              </a:rPr>
              <a:t>Ziqi</a:t>
            </a:r>
            <a:r>
              <a:rPr lang="en-IN" dirty="0">
                <a:latin typeface="Calibri" panose="020F0502020204030204" pitchFamily="34" charset="0"/>
                <a:cs typeface="Calibri" panose="020F0502020204030204" pitchFamily="34" charset="0"/>
              </a:rPr>
              <a:t> Yang and </a:t>
            </a:r>
            <a:r>
              <a:rPr lang="en-IN" dirty="0" err="1">
                <a:latin typeface="Calibri" panose="020F0502020204030204" pitchFamily="34" charset="0"/>
                <a:cs typeface="Calibri" panose="020F0502020204030204" pitchFamily="34" charset="0"/>
              </a:rPr>
              <a:t>Zhenkai</a:t>
            </a:r>
            <a:r>
              <a:rPr lang="en-IN" dirty="0">
                <a:latin typeface="Calibri" panose="020F0502020204030204" pitchFamily="34" charset="0"/>
                <a:cs typeface="Calibri" panose="020F0502020204030204" pitchFamily="34" charset="0"/>
              </a:rPr>
              <a:t> Liang, “Automated identification of sensitive data from implicit user specification,” 2018 </a:t>
            </a:r>
          </a:p>
          <a:p>
            <a:pPr>
              <a:buFont typeface="Wingdings" panose="05000000000000000000" pitchFamily="2" charset="2"/>
              <a:buChar char="q"/>
            </a:pPr>
            <a:r>
              <a:rPr lang="en-IN" dirty="0" err="1">
                <a:latin typeface="Calibri" panose="020F0502020204030204" pitchFamily="34" charset="0"/>
                <a:cs typeface="Calibri" panose="020F0502020204030204" pitchFamily="34" charset="0"/>
              </a:rPr>
              <a:t>Shuo</a:t>
            </a:r>
            <a:r>
              <a:rPr lang="en-IN" dirty="0">
                <a:latin typeface="Calibri" panose="020F0502020204030204" pitchFamily="34" charset="0"/>
                <a:cs typeface="Calibri" panose="020F0502020204030204" pitchFamily="34" charset="0"/>
              </a:rPr>
              <a:t> Chen, Rui Wang, </a:t>
            </a:r>
            <a:r>
              <a:rPr lang="en-IN" dirty="0" err="1">
                <a:latin typeface="Calibri" panose="020F0502020204030204" pitchFamily="34" charset="0"/>
                <a:cs typeface="Calibri" panose="020F0502020204030204" pitchFamily="34" charset="0"/>
              </a:rPr>
              <a:t>XiaoFeng</a:t>
            </a:r>
            <a:r>
              <a:rPr lang="en-IN" dirty="0">
                <a:latin typeface="Calibri" panose="020F0502020204030204" pitchFamily="34" charset="0"/>
                <a:cs typeface="Calibri" panose="020F0502020204030204" pitchFamily="34" charset="0"/>
              </a:rPr>
              <a:t> Wang and </a:t>
            </a:r>
            <a:r>
              <a:rPr lang="en-IN" dirty="0" err="1">
                <a:latin typeface="Calibri" panose="020F0502020204030204" pitchFamily="34" charset="0"/>
                <a:cs typeface="Calibri" panose="020F0502020204030204" pitchFamily="34" charset="0"/>
              </a:rPr>
              <a:t>Kehuan</a:t>
            </a:r>
            <a:r>
              <a:rPr lang="en-IN" dirty="0">
                <a:latin typeface="Calibri" panose="020F0502020204030204" pitchFamily="34" charset="0"/>
                <a:cs typeface="Calibri" panose="020F0502020204030204" pitchFamily="34" charset="0"/>
              </a:rPr>
              <a:t> Zhang, “Side-Channel Leaks in Web Applications: A Reality Today, a Challenge Tomorrow,” 2010 </a:t>
            </a:r>
          </a:p>
          <a:p>
            <a:pPr>
              <a:buFont typeface="Wingdings" panose="05000000000000000000" pitchFamily="2" charset="2"/>
              <a:buChar char="q"/>
            </a:pPr>
            <a:r>
              <a:rPr lang="en-IN" dirty="0">
                <a:latin typeface="Calibri" panose="020F0502020204030204" pitchFamily="34" charset="0"/>
                <a:cs typeface="Calibri" panose="020F0502020204030204" pitchFamily="34" charset="0"/>
              </a:rPr>
              <a:t>R. Barona and E. A. M. Anita, “A survey on data breach challenges in computing security: Issues and threats,” 2017 </a:t>
            </a:r>
          </a:p>
          <a:p>
            <a:pPr>
              <a:buFont typeface="Wingdings" panose="05000000000000000000" pitchFamily="2" charset="2"/>
              <a:buChar char="q"/>
            </a:pPr>
            <a:r>
              <a:rPr lang="en-IN" dirty="0" err="1">
                <a:latin typeface="Calibri" panose="020F0502020204030204" pitchFamily="34" charset="0"/>
                <a:cs typeface="Calibri" panose="020F0502020204030204" pitchFamily="34" charset="0"/>
              </a:rPr>
              <a:t>Dongdan</a:t>
            </a:r>
            <a:r>
              <a:rPr lang="en-IN" dirty="0">
                <a:latin typeface="Calibri" panose="020F0502020204030204" pitchFamily="34" charset="0"/>
                <a:cs typeface="Calibri" panose="020F0502020204030204" pitchFamily="34" charset="0"/>
              </a:rPr>
              <a:t> Guo, Hao Sun, Tao Zhu, and Chang Cai, “An Automated Recognition Model for Sensitive Information,” 2020 </a:t>
            </a:r>
          </a:p>
          <a:p>
            <a:pPr>
              <a:buFont typeface="Wingdings" panose="05000000000000000000" pitchFamily="2" charset="2"/>
              <a:buChar char="q"/>
            </a:pPr>
            <a:r>
              <a:rPr lang="en-IN" dirty="0" err="1">
                <a:latin typeface="Calibri" panose="020F0502020204030204" pitchFamily="34" charset="0"/>
                <a:cs typeface="Calibri" panose="020F0502020204030204" pitchFamily="34" charset="0"/>
              </a:rPr>
              <a:t>Xiyuan</a:t>
            </a:r>
            <a:r>
              <a:rPr lang="en-IN" dirty="0">
                <a:latin typeface="Calibri" panose="020F0502020204030204" pitchFamily="34" charset="0"/>
                <a:cs typeface="Calibri" panose="020F0502020204030204" pitchFamily="34" charset="0"/>
              </a:rPr>
              <a:t> Wang and Yong Wang, “Educational Sensitive Information Retrieval: Analysis, Application, and Optimization,” 2017</a:t>
            </a:r>
          </a:p>
        </p:txBody>
      </p:sp>
    </p:spTree>
    <p:extLst>
      <p:ext uri="{BB962C8B-B14F-4D97-AF65-F5344CB8AC3E}">
        <p14:creationId xmlns:p14="http://schemas.microsoft.com/office/powerpoint/2010/main" val="258993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IN" dirty="0"/>
              <a:t>Motivation</a:t>
            </a:r>
            <a:endParaRPr dirty="0"/>
          </a:p>
        </p:txBody>
      </p:sp>
      <p:sp>
        <p:nvSpPr>
          <p:cNvPr id="139" name="Google Shape;139;p5"/>
          <p:cNvSpPr txBox="1">
            <a:spLocks noGrp="1"/>
          </p:cNvSpPr>
          <p:nvPr>
            <p:ph type="body" idx="1"/>
          </p:nvPr>
        </p:nvSpPr>
        <p:spPr>
          <a:xfrm>
            <a:off x="708984" y="1801663"/>
            <a:ext cx="10554574" cy="505633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Autofit/>
          </a:bodyPr>
          <a:lstStyle/>
          <a:p>
            <a:pPr marL="342900" lvl="0" indent="-342900" algn="just" rtl="0">
              <a:spcBef>
                <a:spcPts val="0"/>
              </a:spcBef>
              <a:spcAft>
                <a:spcPts val="0"/>
              </a:spcAft>
              <a:buSzPts val="2000"/>
              <a:buFont typeface="Wingdings" panose="05000000000000000000" pitchFamily="2" charset="2"/>
              <a:buChar char="q"/>
            </a:pPr>
            <a:r>
              <a:rPr lang="en-IN" sz="2000" dirty="0">
                <a:latin typeface="Calibri" panose="020F0502020204030204" pitchFamily="34" charset="0"/>
                <a:ea typeface="Calibri"/>
                <a:cs typeface="Calibri" panose="020F0502020204030204" pitchFamily="34" charset="0"/>
                <a:sym typeface="Calibri"/>
              </a:rPr>
              <a:t>The Motivation for this project idea roots to when we were working on another project using several independent APIs such as YouTube API, Discord API, and a few other APIs simultaneously for development of a Discord bot.</a:t>
            </a:r>
            <a:endParaRPr dirty="0">
              <a:latin typeface="Calibri" panose="020F0502020204030204" pitchFamily="34" charset="0"/>
              <a:cs typeface="Calibri" panose="020F0502020204030204" pitchFamily="34" charset="0"/>
            </a:endParaRPr>
          </a:p>
          <a:p>
            <a:pPr marL="342900" lvl="0" indent="-342900" algn="just" rtl="0">
              <a:spcBef>
                <a:spcPts val="1000"/>
              </a:spcBef>
              <a:spcAft>
                <a:spcPts val="0"/>
              </a:spcAft>
              <a:buSzPts val="2000"/>
              <a:buFont typeface="Wingdings" panose="05000000000000000000" pitchFamily="2" charset="2"/>
              <a:buChar char="q"/>
            </a:pPr>
            <a:r>
              <a:rPr lang="en-IN" sz="2000" dirty="0">
                <a:latin typeface="Calibri" panose="020F0502020204030204" pitchFamily="34" charset="0"/>
                <a:ea typeface="Calibri"/>
                <a:cs typeface="Calibri" panose="020F0502020204030204" pitchFamily="34" charset="0"/>
                <a:sym typeface="Calibri"/>
              </a:rPr>
              <a:t>When we tried to host the application in the cloud environment (Heroku), it came to our notice after some time had passed that, all our API access codes are publicly accessible due to improper file generation and coding practice for cloud deployment of the application .</a:t>
            </a:r>
            <a:endParaRPr dirty="0">
              <a:latin typeface="Calibri" panose="020F0502020204030204" pitchFamily="34" charset="0"/>
              <a:cs typeface="Calibri" panose="020F0502020204030204" pitchFamily="34" charset="0"/>
            </a:endParaRPr>
          </a:p>
          <a:p>
            <a:pPr marL="342900" lvl="0" indent="-342900" algn="just" rtl="0">
              <a:spcBef>
                <a:spcPts val="1000"/>
              </a:spcBef>
              <a:spcAft>
                <a:spcPts val="0"/>
              </a:spcAft>
              <a:buSzPts val="2000"/>
              <a:buFont typeface="Wingdings" panose="05000000000000000000" pitchFamily="2" charset="2"/>
              <a:buChar char="q"/>
            </a:pPr>
            <a:r>
              <a:rPr lang="en-IN" sz="2000" dirty="0">
                <a:latin typeface="Calibri" panose="020F0502020204030204" pitchFamily="34" charset="0"/>
                <a:ea typeface="Calibri"/>
                <a:cs typeface="Calibri" panose="020F0502020204030204" pitchFamily="34" charset="0"/>
                <a:sym typeface="Calibri"/>
              </a:rPr>
              <a:t>Although no harm occurred during the vulnerable phase of the deployment, it took us a lot of time to re-generate new access keys and edit the application in a way which can be used to avoid such leaks.</a:t>
            </a:r>
            <a:endParaRPr dirty="0">
              <a:latin typeface="Calibri" panose="020F0502020204030204" pitchFamily="34" charset="0"/>
              <a:cs typeface="Calibri" panose="020F0502020204030204" pitchFamily="34" charset="0"/>
            </a:endParaRPr>
          </a:p>
          <a:p>
            <a:pPr marL="342900" lvl="0" indent="-342900" algn="just" rtl="0">
              <a:spcBef>
                <a:spcPts val="1000"/>
              </a:spcBef>
              <a:spcAft>
                <a:spcPts val="0"/>
              </a:spcAft>
              <a:buSzPts val="2000"/>
              <a:buFont typeface="Wingdings" panose="05000000000000000000" pitchFamily="2" charset="2"/>
              <a:buChar char="q"/>
            </a:pPr>
            <a:r>
              <a:rPr lang="en-IN" sz="2000" dirty="0">
                <a:latin typeface="Calibri" panose="020F0502020204030204" pitchFamily="34" charset="0"/>
                <a:ea typeface="Calibri"/>
                <a:cs typeface="Calibri" panose="020F0502020204030204" pitchFamily="34" charset="0"/>
                <a:sym typeface="Calibri"/>
              </a:rPr>
              <a:t>In larger applications where a lot of people are working on the same project simultaneously, similar issue is not only more prone to occur but also difficult to notice/fix and can incur a lot of damage.</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IN"/>
              <a:t>Literature Survey</a:t>
            </a:r>
            <a:endParaRPr/>
          </a:p>
        </p:txBody>
      </p:sp>
      <p:graphicFrame>
        <p:nvGraphicFramePr>
          <p:cNvPr id="145" name="Google Shape;145;p6"/>
          <p:cNvGraphicFramePr/>
          <p:nvPr>
            <p:extLst>
              <p:ext uri="{D42A27DB-BD31-4B8C-83A1-F6EECF244321}">
                <p14:modId xmlns:p14="http://schemas.microsoft.com/office/powerpoint/2010/main" val="3728555148"/>
              </p:ext>
            </p:extLst>
          </p:nvPr>
        </p:nvGraphicFramePr>
        <p:xfrm>
          <a:off x="0" y="2210637"/>
          <a:ext cx="12191975" cy="4647350"/>
        </p:xfrm>
        <a:graphic>
          <a:graphicData uri="http://schemas.openxmlformats.org/drawingml/2006/table">
            <a:tbl>
              <a:tblPr firstRow="1" bandRow="1">
                <a:noFill/>
                <a:tableStyleId>{5DD94AA3-C203-42A2-AFB4-4EB99EFF771D}</a:tableStyleId>
              </a:tblPr>
              <a:tblGrid>
                <a:gridCol w="1027075">
                  <a:extLst>
                    <a:ext uri="{9D8B030D-6E8A-4147-A177-3AD203B41FA5}">
                      <a16:colId xmlns:a16="http://schemas.microsoft.com/office/drawing/2014/main" val="20000"/>
                    </a:ext>
                  </a:extLst>
                </a:gridCol>
                <a:gridCol w="2832400">
                  <a:extLst>
                    <a:ext uri="{9D8B030D-6E8A-4147-A177-3AD203B41FA5}">
                      <a16:colId xmlns:a16="http://schemas.microsoft.com/office/drawing/2014/main" val="20001"/>
                    </a:ext>
                  </a:extLst>
                </a:gridCol>
                <a:gridCol w="3865525">
                  <a:extLst>
                    <a:ext uri="{9D8B030D-6E8A-4147-A177-3AD203B41FA5}">
                      <a16:colId xmlns:a16="http://schemas.microsoft.com/office/drawing/2014/main" val="20002"/>
                    </a:ext>
                  </a:extLst>
                </a:gridCol>
                <a:gridCol w="4466975">
                  <a:extLst>
                    <a:ext uri="{9D8B030D-6E8A-4147-A177-3AD203B41FA5}">
                      <a16:colId xmlns:a16="http://schemas.microsoft.com/office/drawing/2014/main" val="20003"/>
                    </a:ext>
                  </a:extLst>
                </a:gridCol>
              </a:tblGrid>
              <a:tr h="444625">
                <a:tc>
                  <a:txBody>
                    <a:bodyPr/>
                    <a:lstStyle/>
                    <a:p>
                      <a:pPr marL="0" marR="0" lvl="0" indent="0" algn="l" rtl="0">
                        <a:spcBef>
                          <a:spcPts val="0"/>
                        </a:spcBef>
                        <a:spcAft>
                          <a:spcPts val="0"/>
                        </a:spcAft>
                        <a:buNone/>
                      </a:pPr>
                      <a:r>
                        <a:rPr lang="en-IN" sz="1800" b="1" u="sng" strike="noStrike" cap="none">
                          <a:solidFill>
                            <a:schemeClr val="lt1"/>
                          </a:solidFill>
                          <a:latin typeface="Calibri" panose="020F0502020204030204" pitchFamily="34" charset="0"/>
                          <a:ea typeface="Calibri"/>
                          <a:cs typeface="Calibri" panose="020F0502020204030204" pitchFamily="34" charset="0"/>
                          <a:sym typeface="Calibri"/>
                        </a:rPr>
                        <a:t>S.No.</a:t>
                      </a:r>
                      <a:endParaRPr sz="1800" u="sng">
                        <a:latin typeface="Calibri" panose="020F0502020204030204" pitchFamily="34" charset="0"/>
                        <a:ea typeface="Calibri"/>
                        <a:cs typeface="Calibri" panose="020F0502020204030204" pitchFamily="34" charset="0"/>
                        <a:sym typeface="Calibri"/>
                      </a:endParaRPr>
                    </a:p>
                  </a:txBody>
                  <a:tcPr marL="91450" marR="91450" marT="45725" marB="45725"/>
                </a:tc>
                <a:tc>
                  <a:txBody>
                    <a:bodyPr/>
                    <a:lstStyle/>
                    <a:p>
                      <a:pPr marL="0" marR="0" lvl="0" indent="0" algn="l" rtl="0">
                        <a:spcBef>
                          <a:spcPts val="0"/>
                        </a:spcBef>
                        <a:spcAft>
                          <a:spcPts val="0"/>
                        </a:spcAft>
                        <a:buNone/>
                      </a:pPr>
                      <a:r>
                        <a:rPr lang="en-IN" sz="1800" b="1" u="sng">
                          <a:solidFill>
                            <a:schemeClr val="lt1"/>
                          </a:solidFill>
                          <a:latin typeface="Calibri" panose="020F0502020204030204" pitchFamily="34" charset="0"/>
                          <a:ea typeface="Calibri"/>
                          <a:cs typeface="Calibri" panose="020F0502020204030204" pitchFamily="34" charset="0"/>
                          <a:sym typeface="Calibri"/>
                        </a:rPr>
                        <a:t>Research Paper</a:t>
                      </a:r>
                      <a:endParaRPr sz="1800" u="sng">
                        <a:latin typeface="Calibri" panose="020F0502020204030204" pitchFamily="34" charset="0"/>
                        <a:ea typeface="Calibri"/>
                        <a:cs typeface="Calibri" panose="020F0502020204030204" pitchFamily="34" charset="0"/>
                        <a:sym typeface="Calibri"/>
                      </a:endParaRPr>
                    </a:p>
                  </a:txBody>
                  <a:tcPr marL="91450" marR="91450" marT="45725" marB="45725"/>
                </a:tc>
                <a:tc>
                  <a:txBody>
                    <a:bodyPr/>
                    <a:lstStyle/>
                    <a:p>
                      <a:pPr marL="0" marR="0" lvl="0" indent="0" algn="l" rtl="0">
                        <a:spcBef>
                          <a:spcPts val="0"/>
                        </a:spcBef>
                        <a:spcAft>
                          <a:spcPts val="0"/>
                        </a:spcAft>
                        <a:buNone/>
                      </a:pPr>
                      <a:r>
                        <a:rPr lang="en-IN" sz="1800" b="1" u="sng">
                          <a:solidFill>
                            <a:schemeClr val="lt1"/>
                          </a:solidFill>
                          <a:latin typeface="Calibri" panose="020F0502020204030204" pitchFamily="34" charset="0"/>
                          <a:ea typeface="Calibri"/>
                          <a:cs typeface="Calibri" panose="020F0502020204030204" pitchFamily="34" charset="0"/>
                          <a:sym typeface="Calibri"/>
                        </a:rPr>
                        <a:t>Methods Used</a:t>
                      </a:r>
                      <a:endParaRPr sz="1800" u="sng">
                        <a:latin typeface="Calibri" panose="020F0502020204030204" pitchFamily="34" charset="0"/>
                        <a:ea typeface="Calibri"/>
                        <a:cs typeface="Calibri" panose="020F0502020204030204" pitchFamily="34" charset="0"/>
                        <a:sym typeface="Calibri"/>
                      </a:endParaRPr>
                    </a:p>
                  </a:txBody>
                  <a:tcPr marL="91450" marR="91450" marT="45725" marB="45725"/>
                </a:tc>
                <a:tc>
                  <a:txBody>
                    <a:bodyPr/>
                    <a:lstStyle/>
                    <a:p>
                      <a:pPr marL="0" marR="0" lvl="0" indent="0" algn="l" rtl="0">
                        <a:spcBef>
                          <a:spcPts val="0"/>
                        </a:spcBef>
                        <a:spcAft>
                          <a:spcPts val="0"/>
                        </a:spcAft>
                        <a:buNone/>
                      </a:pPr>
                      <a:r>
                        <a:rPr lang="en-IN" sz="1800" b="1" u="sng">
                          <a:solidFill>
                            <a:schemeClr val="lt1"/>
                          </a:solidFill>
                          <a:latin typeface="Calibri" panose="020F0502020204030204" pitchFamily="34" charset="0"/>
                          <a:ea typeface="Calibri"/>
                          <a:cs typeface="Calibri" panose="020F0502020204030204" pitchFamily="34" charset="0"/>
                          <a:sym typeface="Calibri"/>
                        </a:rPr>
                        <a:t>Conclusion</a:t>
                      </a:r>
                      <a:endParaRPr sz="1800" u="sng">
                        <a:latin typeface="Calibri" panose="020F0502020204030204" pitchFamily="34" charset="0"/>
                        <a:ea typeface="Calibri"/>
                        <a:cs typeface="Calibri" panose="020F0502020204030204" pitchFamily="34" charset="0"/>
                        <a:sym typeface="Calibri"/>
                      </a:endParaRPr>
                    </a:p>
                  </a:txBody>
                  <a:tcPr marL="91450" marR="91450" marT="45725" marB="45725"/>
                </a:tc>
                <a:extLst>
                  <a:ext uri="{0D108BD9-81ED-4DB2-BD59-A6C34878D82A}">
                    <a16:rowId xmlns:a16="http://schemas.microsoft.com/office/drawing/2014/main" val="10000"/>
                  </a:ext>
                </a:extLst>
              </a:tr>
              <a:tr h="4202725">
                <a:tc>
                  <a:txBody>
                    <a:bodyPr/>
                    <a:lstStyle/>
                    <a:p>
                      <a:pPr marL="0" marR="0" lvl="0" indent="0" algn="l" rtl="0">
                        <a:spcBef>
                          <a:spcPts val="0"/>
                        </a:spcBef>
                        <a:spcAft>
                          <a:spcPts val="0"/>
                        </a:spcAft>
                        <a:buNone/>
                      </a:pPr>
                      <a:r>
                        <a:rPr lang="en-IN" sz="1800">
                          <a:latin typeface="Calibri" panose="020F0502020204030204" pitchFamily="34" charset="0"/>
                          <a:ea typeface="Calibri"/>
                          <a:cs typeface="Calibri" panose="020F0502020204030204" pitchFamily="34" charset="0"/>
                          <a:sym typeface="Calibri"/>
                        </a:rPr>
                        <a:t>1.</a:t>
                      </a:r>
                      <a:endParaRPr>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latin typeface="Calibri" panose="020F0502020204030204" pitchFamily="34" charset="0"/>
                          <a:ea typeface="Calibri"/>
                          <a:cs typeface="Calibri" panose="020F0502020204030204" pitchFamily="34" charset="0"/>
                          <a:sym typeface="Calibri"/>
                        </a:rPr>
                        <a:t>Identification of Sensitive Content in Data Repositories to Support Personal Information Protection. Briand A., Zacharie S., Jean-Louis L., Meurs MJ. (2018)</a:t>
                      </a:r>
                      <a:endParaRPr sz="1800">
                        <a:latin typeface="Calibri" panose="020F0502020204030204" pitchFamily="34" charset="0"/>
                        <a:ea typeface="Calibri"/>
                        <a:cs typeface="Calibri" panose="020F0502020204030204" pitchFamily="34" charset="0"/>
                        <a:sym typeface="Calibri"/>
                      </a:endParaRPr>
                    </a:p>
                  </a:txBody>
                  <a:tcPr marL="91450" marR="91450" marT="45725" marB="45725"/>
                </a:tc>
                <a:tc>
                  <a:txBody>
                    <a:bodyPr/>
                    <a:lstStyle/>
                    <a:p>
                      <a:pPr marL="0" marR="0" lvl="0" indent="0" algn="l" rtl="0">
                        <a:spcBef>
                          <a:spcPts val="0"/>
                        </a:spcBef>
                        <a:spcAft>
                          <a:spcPts val="0"/>
                        </a:spcAft>
                        <a:buNone/>
                      </a:pPr>
                      <a:r>
                        <a:rPr lang="en-IN" sz="1800" dirty="0">
                          <a:solidFill>
                            <a:schemeClr val="dk1"/>
                          </a:solidFill>
                          <a:latin typeface="Calibri" panose="020F0502020204030204" pitchFamily="34" charset="0"/>
                          <a:ea typeface="Calibri"/>
                          <a:cs typeface="Calibri" panose="020F0502020204030204" pitchFamily="34" charset="0"/>
                          <a:sym typeface="Calibri"/>
                        </a:rPr>
                        <a:t>This paper describes a two-step process for finding sensitive information within documents. The proposed algorithm first identifies the document's context before identifying the sensitive data. The article uses NLP and pattern matching to detect and classify sensitive information in the documents.</a:t>
                      </a:r>
                      <a:endParaRPr sz="1800" dirty="0">
                        <a:latin typeface="Calibri" panose="020F0502020204030204" pitchFamily="34" charset="0"/>
                        <a:ea typeface="Calibri"/>
                        <a:cs typeface="Calibri" panose="020F0502020204030204" pitchFamily="34" charset="0"/>
                        <a:sym typeface="Calibri"/>
                      </a:endParaRPr>
                    </a:p>
                  </a:txBody>
                  <a:tcPr marL="91450" marR="91450" marT="45725" marB="45725"/>
                </a:tc>
                <a:tc>
                  <a:txBody>
                    <a:bodyPr/>
                    <a:lstStyle/>
                    <a:p>
                      <a:pPr marL="0" marR="0" lvl="0" indent="0" algn="l" rtl="0">
                        <a:spcBef>
                          <a:spcPts val="0"/>
                        </a:spcBef>
                        <a:spcAft>
                          <a:spcPts val="0"/>
                        </a:spcAft>
                        <a:buNone/>
                      </a:pPr>
                      <a:r>
                        <a:rPr lang="en-IN" sz="1800" dirty="0">
                          <a:solidFill>
                            <a:schemeClr val="dk1"/>
                          </a:solidFill>
                          <a:latin typeface="Calibri" panose="020F0502020204030204" pitchFamily="34" charset="0"/>
                          <a:ea typeface="Calibri"/>
                          <a:cs typeface="Calibri" panose="020F0502020204030204" pitchFamily="34" charset="0"/>
                          <a:sym typeface="Calibri"/>
                        </a:rPr>
                        <a:t>The first step of the two-step process proposed here is context identification which is not feasible if the domain of contexts to choose from is basically limitless. In the conducted research out of </a:t>
                      </a:r>
                      <a:r>
                        <a:rPr lang="en-IN" sz="1800" dirty="0" err="1">
                          <a:solidFill>
                            <a:schemeClr val="dk1"/>
                          </a:solidFill>
                          <a:latin typeface="Calibri" panose="020F0502020204030204" pitchFamily="34" charset="0"/>
                          <a:ea typeface="Calibri"/>
                          <a:cs typeface="Calibri" panose="020F0502020204030204" pitchFamily="34" charset="0"/>
                          <a:sym typeface="Calibri"/>
                        </a:rPr>
                        <a:t>kNN</a:t>
                      </a:r>
                      <a:r>
                        <a:rPr lang="en-IN" sz="1800" dirty="0">
                          <a:solidFill>
                            <a:schemeClr val="dk1"/>
                          </a:solidFill>
                          <a:latin typeface="Calibri" panose="020F0502020204030204" pitchFamily="34" charset="0"/>
                          <a:ea typeface="Calibri"/>
                          <a:cs typeface="Calibri" panose="020F0502020204030204" pitchFamily="34" charset="0"/>
                          <a:sym typeface="Calibri"/>
                        </a:rPr>
                        <a:t>, SVM, Random Forest, MLP Classifier, Naive Bayes, MLP Classifier had the highest F1 Score of 0.927 followed by Naive Bayes at 0.905. Training the NLP model requires well-framed datasets to train the model which is not readily available for our project’s domain of work so we have to</a:t>
                      </a:r>
                      <a:endParaRPr sz="18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IN" sz="1800" dirty="0">
                          <a:solidFill>
                            <a:schemeClr val="dk1"/>
                          </a:solidFill>
                          <a:latin typeface="Calibri" panose="020F0502020204030204" pitchFamily="34" charset="0"/>
                          <a:ea typeface="Calibri"/>
                          <a:cs typeface="Calibri" panose="020F0502020204030204" pitchFamily="34" charset="0"/>
                          <a:sym typeface="Calibri"/>
                        </a:rPr>
                        <a:t>come up with other ways to identify and classify sensitive data.</a:t>
                      </a:r>
                      <a:endParaRPr sz="1800" dirty="0">
                        <a:latin typeface="Calibri" panose="020F0502020204030204" pitchFamily="34" charset="0"/>
                        <a:ea typeface="Calibri"/>
                        <a:cs typeface="Calibri" panose="020F0502020204030204" pitchFamily="34" charset="0"/>
                        <a:sym typeface="Calibri"/>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aphicFrame>
        <p:nvGraphicFramePr>
          <p:cNvPr id="150" name="Google Shape;150;p7"/>
          <p:cNvGraphicFramePr/>
          <p:nvPr/>
        </p:nvGraphicFramePr>
        <p:xfrm>
          <a:off x="0" y="0"/>
          <a:ext cx="12191975" cy="6858000"/>
        </p:xfrm>
        <a:graphic>
          <a:graphicData uri="http://schemas.openxmlformats.org/drawingml/2006/table">
            <a:tbl>
              <a:tblPr firstRow="1" bandRow="1">
                <a:noFill/>
                <a:tableStyleId>{5DD94AA3-C203-42A2-AFB4-4EB99EFF771D}</a:tableStyleId>
              </a:tblPr>
              <a:tblGrid>
                <a:gridCol w="1027075">
                  <a:extLst>
                    <a:ext uri="{9D8B030D-6E8A-4147-A177-3AD203B41FA5}">
                      <a16:colId xmlns:a16="http://schemas.microsoft.com/office/drawing/2014/main" val="20000"/>
                    </a:ext>
                  </a:extLst>
                </a:gridCol>
                <a:gridCol w="2832400">
                  <a:extLst>
                    <a:ext uri="{9D8B030D-6E8A-4147-A177-3AD203B41FA5}">
                      <a16:colId xmlns:a16="http://schemas.microsoft.com/office/drawing/2014/main" val="20001"/>
                    </a:ext>
                  </a:extLst>
                </a:gridCol>
                <a:gridCol w="3865525">
                  <a:extLst>
                    <a:ext uri="{9D8B030D-6E8A-4147-A177-3AD203B41FA5}">
                      <a16:colId xmlns:a16="http://schemas.microsoft.com/office/drawing/2014/main" val="20002"/>
                    </a:ext>
                  </a:extLst>
                </a:gridCol>
                <a:gridCol w="4466975">
                  <a:extLst>
                    <a:ext uri="{9D8B030D-6E8A-4147-A177-3AD203B41FA5}">
                      <a16:colId xmlns:a16="http://schemas.microsoft.com/office/drawing/2014/main" val="20003"/>
                    </a:ext>
                  </a:extLst>
                </a:gridCol>
              </a:tblGrid>
              <a:tr h="2095175">
                <a:tc>
                  <a:txBody>
                    <a:bodyPr/>
                    <a:lstStyle/>
                    <a:p>
                      <a:pPr marL="0" marR="0" lvl="0" indent="0" algn="l" rtl="0">
                        <a:spcBef>
                          <a:spcPts val="0"/>
                        </a:spcBef>
                        <a:spcAft>
                          <a:spcPts val="0"/>
                        </a:spcAft>
                        <a:buNone/>
                      </a:pPr>
                      <a:r>
                        <a:rPr lang="en-IN" sz="1600">
                          <a:latin typeface="Calibri"/>
                          <a:ea typeface="Calibri"/>
                          <a:cs typeface="Calibri"/>
                          <a:sym typeface="Calibri"/>
                        </a:rPr>
                        <a:t>2.</a:t>
                      </a:r>
                      <a:endParaRPr/>
                    </a:p>
                  </a:txBody>
                  <a:tcPr marL="91450" marR="91450" marT="45725" marB="45725"/>
                </a:tc>
                <a:tc>
                  <a:txBody>
                    <a:bodyPr/>
                    <a:lstStyle/>
                    <a:p>
                      <a:pPr marL="0" marR="0" lvl="0" indent="0" algn="l" rtl="0">
                        <a:spcBef>
                          <a:spcPts val="0"/>
                        </a:spcBef>
                        <a:spcAft>
                          <a:spcPts val="0"/>
                        </a:spcAft>
                        <a:buNone/>
                      </a:pPr>
                      <a:r>
                        <a:rPr lang="en-IN" sz="1600" b="1">
                          <a:solidFill>
                            <a:schemeClr val="lt1"/>
                          </a:solidFill>
                          <a:latin typeface="Calibri"/>
                          <a:ea typeface="Calibri"/>
                          <a:cs typeface="Calibri"/>
                          <a:sym typeface="Calibri"/>
                        </a:rPr>
                        <a:t>Nostril: A nonsense string evaluator written in Python. Hucka, (2018).</a:t>
                      </a:r>
                      <a:endParaRPr sz="1600">
                        <a:latin typeface="Calibri"/>
                        <a:ea typeface="Calibri"/>
                        <a:cs typeface="Calibri"/>
                        <a:sym typeface="Calibri"/>
                      </a:endParaRPr>
                    </a:p>
                  </a:txBody>
                  <a:tcPr marL="91450" marR="91450" marT="45725" marB="45725"/>
                </a:tc>
                <a:tc>
                  <a:txBody>
                    <a:bodyPr/>
                    <a:lstStyle/>
                    <a:p>
                      <a:pPr marL="0" marR="0" lvl="0" indent="0" algn="l" rtl="0">
                        <a:lnSpc>
                          <a:spcPct val="107000"/>
                        </a:lnSpc>
                        <a:spcBef>
                          <a:spcPts val="0"/>
                        </a:spcBef>
                        <a:spcAft>
                          <a:spcPts val="0"/>
                        </a:spcAft>
                        <a:buNone/>
                      </a:pPr>
                      <a:r>
                        <a:rPr lang="en-IN" sz="1600">
                          <a:latin typeface="Calibri"/>
                          <a:ea typeface="Calibri"/>
                          <a:cs typeface="Calibri"/>
                          <a:sym typeface="Calibri"/>
                        </a:rPr>
                        <a:t>Nostril is a Python 3 module that can be used to classify the string as either meaningful or nonsense. It can classify data as such with an adequate margin of error and reliability even when the words are somewhat jumbled, joint, broken, or semantically meaningless.</a:t>
                      </a:r>
                      <a:endParaRPr/>
                    </a:p>
                  </a:txBody>
                  <a:tcPr marL="68575" marR="68575" marT="0" marB="0"/>
                </a:tc>
                <a:tc>
                  <a:txBody>
                    <a:bodyPr/>
                    <a:lstStyle/>
                    <a:p>
                      <a:pPr marL="0" marR="0" lvl="0" indent="0" algn="l" rtl="0">
                        <a:spcBef>
                          <a:spcPts val="0"/>
                        </a:spcBef>
                        <a:spcAft>
                          <a:spcPts val="0"/>
                        </a:spcAft>
                        <a:buNone/>
                      </a:pPr>
                      <a:r>
                        <a:rPr lang="en-IN" sz="1600" b="1">
                          <a:solidFill>
                            <a:schemeClr val="lt1"/>
                          </a:solidFill>
                          <a:latin typeface="Calibri"/>
                          <a:ea typeface="Calibri"/>
                          <a:cs typeface="Calibri"/>
                          <a:sym typeface="Calibri"/>
                        </a:rPr>
                        <a:t>The nostril framework is a great fit for our application’s use case as we do not focus on the context or semantics of the documents. It is precisely the tool that can be used to identify randomly generated strings that are extremely less likely to be classified as meaningful which can help to reduce false negatives from the discovery list.</a:t>
                      </a:r>
                      <a:endParaRPr sz="1600">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2256700">
                <a:tc>
                  <a:txBody>
                    <a:bodyPr/>
                    <a:lstStyle/>
                    <a:p>
                      <a:pPr marL="0" marR="0" lvl="0" indent="0" algn="l" rtl="0">
                        <a:spcBef>
                          <a:spcPts val="0"/>
                        </a:spcBef>
                        <a:spcAft>
                          <a:spcPts val="0"/>
                        </a:spcAft>
                        <a:buNone/>
                      </a:pPr>
                      <a:r>
                        <a:rPr lang="en-IN" sz="1600">
                          <a:latin typeface="Calibri"/>
                          <a:ea typeface="Calibri"/>
                          <a:cs typeface="Calibri"/>
                          <a:sym typeface="Calibri"/>
                        </a:rPr>
                        <a:t>3.</a:t>
                      </a:r>
                      <a:endParaRPr/>
                    </a:p>
                  </a:txBody>
                  <a:tcPr marL="91450" marR="91450" marT="45725" marB="45725"/>
                </a:tc>
                <a:tc>
                  <a:txBody>
                    <a:bodyPr/>
                    <a:lstStyle/>
                    <a:p>
                      <a:pPr marL="0" marR="0" lvl="0" indent="0" algn="l" rtl="0">
                        <a:spcBef>
                          <a:spcPts val="0"/>
                        </a:spcBef>
                        <a:spcAft>
                          <a:spcPts val="0"/>
                        </a:spcAft>
                        <a:buNone/>
                      </a:pPr>
                      <a:r>
                        <a:rPr lang="en-IN" sz="1600">
                          <a:solidFill>
                            <a:schemeClr val="dk1"/>
                          </a:solidFill>
                          <a:latin typeface="Calibri"/>
                          <a:ea typeface="Calibri"/>
                          <a:cs typeface="Calibri"/>
                          <a:sym typeface="Calibri"/>
                        </a:rPr>
                        <a:t>Detecting Sensitive Information of Unstructured Text Using Convolutional Neural Network. G. Xu, C. Qi, H. Yu, S. Xu, C. Zhao, and J. Yuan, (2019)</a:t>
                      </a:r>
                      <a:endParaRPr sz="16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600">
                          <a:solidFill>
                            <a:schemeClr val="dk1"/>
                          </a:solidFill>
                          <a:latin typeface="Calibri"/>
                          <a:ea typeface="Calibri"/>
                          <a:cs typeface="Calibri"/>
                          <a:sym typeface="Calibri"/>
                        </a:rPr>
                        <a:t>This paper discusses the criticality of exposure of sensitive information from unstructured documents. The paper suggests using Text-CNN instead of recurrent neural networks which rely on the context of the document to accurately predicting the sensitivity of the document.</a:t>
                      </a:r>
                      <a:endParaRPr sz="1600">
                        <a:latin typeface="Calibri"/>
                        <a:ea typeface="Calibri"/>
                        <a:cs typeface="Calibri"/>
                        <a:sym typeface="Calibri"/>
                      </a:endParaRPr>
                    </a:p>
                  </a:txBody>
                  <a:tcPr marL="91450" marR="91450" marT="45725" marB="45725"/>
                </a:tc>
                <a:tc>
                  <a:txBody>
                    <a:bodyPr/>
                    <a:lstStyle/>
                    <a:p>
                      <a:pPr marL="0" marR="0" lvl="0" indent="0" algn="l" rtl="0">
                        <a:lnSpc>
                          <a:spcPct val="107000"/>
                        </a:lnSpc>
                        <a:spcBef>
                          <a:spcPts val="0"/>
                        </a:spcBef>
                        <a:spcAft>
                          <a:spcPts val="0"/>
                        </a:spcAft>
                        <a:buNone/>
                      </a:pPr>
                      <a:r>
                        <a:rPr lang="en-IN" sz="1600">
                          <a:latin typeface="Calibri"/>
                          <a:ea typeface="Calibri"/>
                          <a:cs typeface="Calibri"/>
                          <a:sym typeface="Calibri"/>
                        </a:rPr>
                        <a:t>Text CNN (Convolutional Neural Network) is primarily used for sentiment analysis/text classification of text data. It works well for data that are expected to have some context bound to them but in our use case, context is not very relevant, rather the structure of words is to be used to realize if a particular phrase is sensitive or not.</a:t>
                      </a:r>
                      <a:endParaRPr sz="1600">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2506125">
                <a:tc>
                  <a:txBody>
                    <a:bodyPr/>
                    <a:lstStyle/>
                    <a:p>
                      <a:pPr marL="0" marR="0" lvl="0" indent="0" algn="l" rtl="0">
                        <a:spcBef>
                          <a:spcPts val="0"/>
                        </a:spcBef>
                        <a:spcAft>
                          <a:spcPts val="0"/>
                        </a:spcAft>
                        <a:buNone/>
                      </a:pPr>
                      <a:r>
                        <a:rPr lang="en-IN" sz="1600">
                          <a:latin typeface="Calibri"/>
                          <a:ea typeface="Calibri"/>
                          <a:cs typeface="Calibri"/>
                          <a:sym typeface="Calibri"/>
                        </a:rPr>
                        <a:t>4.</a:t>
                      </a:r>
                      <a:endParaRPr/>
                    </a:p>
                  </a:txBody>
                  <a:tcPr marL="91450" marR="91450" marT="45725" marB="45725"/>
                </a:tc>
                <a:tc>
                  <a:txBody>
                    <a:bodyPr/>
                    <a:lstStyle/>
                    <a:p>
                      <a:pPr marL="0" marR="0" lvl="0" indent="0" algn="l" rtl="0">
                        <a:spcBef>
                          <a:spcPts val="0"/>
                        </a:spcBef>
                        <a:spcAft>
                          <a:spcPts val="0"/>
                        </a:spcAft>
                        <a:buNone/>
                      </a:pPr>
                      <a:r>
                        <a:rPr lang="en-IN" sz="1600">
                          <a:solidFill>
                            <a:schemeClr val="dk1"/>
                          </a:solidFill>
                          <a:latin typeface="Calibri"/>
                          <a:ea typeface="Calibri"/>
                          <a:cs typeface="Calibri"/>
                          <a:sym typeface="Calibri"/>
                        </a:rPr>
                        <a:t>Automatic Anonymization of Textual Documents: Detecting Sensitive Information via Word Embeddings Hassan, Fadi; Sanchez, David; Soria-Comas, Jordi; Domingo-Ferrer, Josep (2019)</a:t>
                      </a:r>
                      <a:endParaRPr sz="16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600">
                          <a:solidFill>
                            <a:schemeClr val="dk1"/>
                          </a:solidFill>
                          <a:latin typeface="Calibri"/>
                          <a:ea typeface="Calibri"/>
                          <a:cs typeface="Calibri"/>
                          <a:sym typeface="Calibri"/>
                        </a:rPr>
                        <a:t>Based on the concept of word embedding, the paper presents a broader method to text anonymization. All of the entities in the page are represented as word vectors that capture their semantic relationships. Then, by deleting other entities co-occurring in the document with vectors that are identical to the particular entity's vector, a specific entity can be automatically safeguarded.</a:t>
                      </a:r>
                      <a:endParaRPr sz="1600">
                        <a:latin typeface="Calibri"/>
                        <a:ea typeface="Calibri"/>
                        <a:cs typeface="Calibri"/>
                        <a:sym typeface="Calibri"/>
                      </a:endParaRPr>
                    </a:p>
                  </a:txBody>
                  <a:tcPr marL="91450" marR="91450" marT="45725" marB="45725"/>
                </a:tc>
                <a:tc>
                  <a:txBody>
                    <a:bodyPr/>
                    <a:lstStyle/>
                    <a:p>
                      <a:pPr marL="0" marR="0" lvl="0" indent="0" algn="l" rtl="0">
                        <a:lnSpc>
                          <a:spcPct val="107000"/>
                        </a:lnSpc>
                        <a:spcBef>
                          <a:spcPts val="0"/>
                        </a:spcBef>
                        <a:spcAft>
                          <a:spcPts val="0"/>
                        </a:spcAft>
                        <a:buNone/>
                      </a:pPr>
                      <a:r>
                        <a:rPr lang="en-IN" sz="1600" dirty="0">
                          <a:latin typeface="Calibri"/>
                          <a:ea typeface="Calibri"/>
                          <a:cs typeface="Calibri"/>
                          <a:sym typeface="Calibri"/>
                        </a:rPr>
                        <a:t>In comparison to traditional approaches to text anonymization based on named entity recognition, the results demonstrate a considerable improvement in detection recall.</a:t>
                      </a:r>
                      <a:endParaRPr sz="1600" dirty="0">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155" name="Google Shape;155;p8"/>
          <p:cNvGraphicFramePr/>
          <p:nvPr>
            <p:extLst>
              <p:ext uri="{D42A27DB-BD31-4B8C-83A1-F6EECF244321}">
                <p14:modId xmlns:p14="http://schemas.microsoft.com/office/powerpoint/2010/main" val="762062710"/>
              </p:ext>
            </p:extLst>
          </p:nvPr>
        </p:nvGraphicFramePr>
        <p:xfrm>
          <a:off x="0" y="881743"/>
          <a:ext cx="12191975" cy="5094525"/>
        </p:xfrm>
        <a:graphic>
          <a:graphicData uri="http://schemas.openxmlformats.org/drawingml/2006/table">
            <a:tbl>
              <a:tblPr firstRow="1" bandRow="1">
                <a:noFill/>
                <a:tableStyleId>{5DD94AA3-C203-42A2-AFB4-4EB99EFF771D}</a:tableStyleId>
              </a:tblPr>
              <a:tblGrid>
                <a:gridCol w="1027075">
                  <a:extLst>
                    <a:ext uri="{9D8B030D-6E8A-4147-A177-3AD203B41FA5}">
                      <a16:colId xmlns:a16="http://schemas.microsoft.com/office/drawing/2014/main" val="20000"/>
                    </a:ext>
                  </a:extLst>
                </a:gridCol>
                <a:gridCol w="2832400">
                  <a:extLst>
                    <a:ext uri="{9D8B030D-6E8A-4147-A177-3AD203B41FA5}">
                      <a16:colId xmlns:a16="http://schemas.microsoft.com/office/drawing/2014/main" val="20001"/>
                    </a:ext>
                  </a:extLst>
                </a:gridCol>
                <a:gridCol w="3865525">
                  <a:extLst>
                    <a:ext uri="{9D8B030D-6E8A-4147-A177-3AD203B41FA5}">
                      <a16:colId xmlns:a16="http://schemas.microsoft.com/office/drawing/2014/main" val="20002"/>
                    </a:ext>
                  </a:extLst>
                </a:gridCol>
                <a:gridCol w="4466975">
                  <a:extLst>
                    <a:ext uri="{9D8B030D-6E8A-4147-A177-3AD203B41FA5}">
                      <a16:colId xmlns:a16="http://schemas.microsoft.com/office/drawing/2014/main" val="20003"/>
                    </a:ext>
                  </a:extLst>
                </a:gridCol>
              </a:tblGrid>
              <a:tr h="5094525">
                <a:tc>
                  <a:txBody>
                    <a:bodyPr/>
                    <a:lstStyle/>
                    <a:p>
                      <a:pPr marL="0" marR="0" lvl="0" indent="0" algn="l" rtl="0">
                        <a:spcBef>
                          <a:spcPts val="0"/>
                        </a:spcBef>
                        <a:spcAft>
                          <a:spcPts val="0"/>
                        </a:spcAft>
                        <a:buNone/>
                      </a:pPr>
                      <a:r>
                        <a:rPr lang="en-IN" sz="1600">
                          <a:latin typeface="Calibri" panose="020F0502020204030204" pitchFamily="34" charset="0"/>
                          <a:ea typeface="Calibri"/>
                          <a:cs typeface="Calibri" panose="020F0502020204030204" pitchFamily="34" charset="0"/>
                          <a:sym typeface="Calibri"/>
                        </a:rPr>
                        <a:t>5.</a:t>
                      </a:r>
                      <a:endParaRPr>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7000"/>
                        </a:lnSpc>
                        <a:spcBef>
                          <a:spcPts val="0"/>
                        </a:spcBef>
                        <a:spcAft>
                          <a:spcPts val="0"/>
                        </a:spcAft>
                        <a:buNone/>
                      </a:pPr>
                      <a:r>
                        <a:rPr lang="en-IN" sz="1600" dirty="0">
                          <a:latin typeface="Calibri" panose="020F0502020204030204" pitchFamily="34" charset="0"/>
                          <a:ea typeface="Calibri"/>
                          <a:cs typeface="Calibri" panose="020F0502020204030204" pitchFamily="34" charset="0"/>
                          <a:sym typeface="Calibri"/>
                        </a:rPr>
                        <a:t>Detection and Prevention of Sensitive Data from Data Leak using Shingling and Rabin Filter Sushma Gaikwad; Shilpa </a:t>
                      </a:r>
                      <a:r>
                        <a:rPr lang="en-IN" sz="1600" dirty="0" err="1">
                          <a:latin typeface="Calibri" panose="020F0502020204030204" pitchFamily="34" charset="0"/>
                          <a:ea typeface="Calibri"/>
                          <a:cs typeface="Calibri" panose="020F0502020204030204" pitchFamily="34" charset="0"/>
                          <a:sym typeface="Calibri"/>
                        </a:rPr>
                        <a:t>Chougule</a:t>
                      </a:r>
                      <a:r>
                        <a:rPr lang="en-IN" sz="1600" dirty="0">
                          <a:latin typeface="Calibri" panose="020F0502020204030204" pitchFamily="34" charset="0"/>
                          <a:ea typeface="Calibri"/>
                          <a:cs typeface="Calibri" panose="020F0502020204030204" pitchFamily="34" charset="0"/>
                          <a:sym typeface="Calibri"/>
                        </a:rPr>
                        <a:t>; Shrikant </a:t>
                      </a:r>
                      <a:r>
                        <a:rPr lang="en-IN" sz="1600" dirty="0" err="1">
                          <a:latin typeface="Calibri" panose="020F0502020204030204" pitchFamily="34" charset="0"/>
                          <a:ea typeface="Calibri"/>
                          <a:cs typeface="Calibri" panose="020F0502020204030204" pitchFamily="34" charset="0"/>
                          <a:sym typeface="Calibri"/>
                        </a:rPr>
                        <a:t>Charhate</a:t>
                      </a:r>
                      <a:r>
                        <a:rPr lang="en-IN" sz="1600" dirty="0">
                          <a:latin typeface="Calibri" panose="020F0502020204030204" pitchFamily="34" charset="0"/>
                          <a:ea typeface="Calibri"/>
                          <a:cs typeface="Calibri" panose="020F0502020204030204" pitchFamily="34" charset="0"/>
                          <a:sym typeface="Calibri"/>
                        </a:rPr>
                        <a:t> (2014)</a:t>
                      </a:r>
                      <a:endParaRPr sz="1600" dirty="0">
                        <a:latin typeface="Calibri" panose="020F0502020204030204" pitchFamily="34" charset="0"/>
                        <a:ea typeface="Calibri"/>
                        <a:cs typeface="Calibri" panose="020F0502020204030204" pitchFamily="34" charset="0"/>
                        <a:sym typeface="Calibri"/>
                      </a:endParaRPr>
                    </a:p>
                  </a:txBody>
                  <a:tcPr marL="68575" marR="68575" marT="0" marB="0"/>
                </a:tc>
                <a:tc>
                  <a:txBody>
                    <a:bodyPr/>
                    <a:lstStyle/>
                    <a:p>
                      <a:pPr marL="0" marR="0" lvl="0" indent="0" algn="l" rtl="0">
                        <a:lnSpc>
                          <a:spcPct val="107000"/>
                        </a:lnSpc>
                        <a:spcBef>
                          <a:spcPts val="0"/>
                        </a:spcBef>
                        <a:spcAft>
                          <a:spcPts val="0"/>
                        </a:spcAft>
                        <a:buNone/>
                      </a:pPr>
                      <a:r>
                        <a:rPr lang="en-IN" sz="1600" dirty="0">
                          <a:latin typeface="Calibri" panose="020F0502020204030204" pitchFamily="34" charset="0"/>
                          <a:ea typeface="Calibri"/>
                          <a:cs typeface="Calibri" panose="020F0502020204030204" pitchFamily="34" charset="0"/>
                          <a:sym typeface="Calibri"/>
                        </a:rPr>
                        <a:t>The proposed method implements a prevention mechanism to upgrade the system performance. If someone takes data from a pen drive or a hard disc, and the owner discovers the identical material on the internet or on someone's laptop, the owner employs the likelihood approach to track down the leaker.</a:t>
                      </a:r>
                      <a:endParaRPr dirty="0">
                        <a:latin typeface="Calibri" panose="020F0502020204030204" pitchFamily="34" charset="0"/>
                        <a:cs typeface="Calibri" panose="020F0502020204030204" pitchFamily="34" charset="0"/>
                      </a:endParaRPr>
                    </a:p>
                  </a:txBody>
                  <a:tcPr marL="68575" marR="68575" marT="0" marB="0"/>
                </a:tc>
                <a:tc>
                  <a:txBody>
                    <a:bodyPr/>
                    <a:lstStyle/>
                    <a:p>
                      <a:pPr marL="0" marR="0" lvl="0" indent="0" algn="l" rtl="0">
                        <a:spcBef>
                          <a:spcPts val="0"/>
                        </a:spcBef>
                        <a:spcAft>
                          <a:spcPts val="0"/>
                        </a:spcAft>
                        <a:buNone/>
                      </a:pPr>
                      <a:r>
                        <a:rPr lang="en-IN" sz="1600" b="1" dirty="0">
                          <a:solidFill>
                            <a:schemeClr val="lt1"/>
                          </a:solidFill>
                          <a:latin typeface="Calibri" panose="020F0502020204030204" pitchFamily="34" charset="0"/>
                          <a:ea typeface="Century Gothic"/>
                          <a:cs typeface="Calibri" panose="020F0502020204030204" pitchFamily="34" charset="0"/>
                          <a:sym typeface="Century Gothic"/>
                        </a:rPr>
                        <a:t>In all domains, preventing sensitive data from being compromised is an essential and practical research topic. Everyone wants their communication to be private, whether it's personal or professional. The algorithms mentioned in this work, Shingling and Rabin filter, produced superior results. The system tested and deployed a novel data- leak detection system that allows the data owner to identify and prevent data leaks. The results of the evaluation show that this approach can support accurate detection with a low number of false alarms and can be effectively implemented in a variety of organizations. However, rigorous testing on various data divisions of such methods will be required to implement the same in</a:t>
                      </a:r>
                      <a:endParaRPr sz="1600" b="1" dirty="0">
                        <a:solidFill>
                          <a:schemeClr val="lt1"/>
                        </a:solidFill>
                        <a:latin typeface="Calibri" panose="020F0502020204030204" pitchFamily="34" charset="0"/>
                        <a:ea typeface="Century Gothic"/>
                        <a:cs typeface="Calibri" panose="020F0502020204030204" pitchFamily="34" charset="0"/>
                        <a:sym typeface="Century Gothic"/>
                      </a:endParaRPr>
                    </a:p>
                    <a:p>
                      <a:pPr marL="0" marR="0" lvl="0" indent="0" algn="l" rtl="0">
                        <a:spcBef>
                          <a:spcPts val="0"/>
                        </a:spcBef>
                        <a:spcAft>
                          <a:spcPts val="0"/>
                        </a:spcAft>
                        <a:buNone/>
                      </a:pPr>
                      <a:r>
                        <a:rPr lang="en-IN" sz="1600" b="1" dirty="0">
                          <a:solidFill>
                            <a:schemeClr val="lt1"/>
                          </a:solidFill>
                          <a:latin typeface="Calibri" panose="020F0502020204030204" pitchFamily="34" charset="0"/>
                          <a:ea typeface="Century Gothic"/>
                          <a:cs typeface="Calibri" panose="020F0502020204030204" pitchFamily="34" charset="0"/>
                          <a:sym typeface="Century Gothic"/>
                        </a:rPr>
                        <a:t>important sectors such as </a:t>
                      </a:r>
                      <a:r>
                        <a:rPr lang="en-IN" sz="1600" b="1" dirty="0" err="1">
                          <a:solidFill>
                            <a:schemeClr val="lt1"/>
                          </a:solidFill>
                          <a:latin typeface="Calibri" panose="020F0502020204030204" pitchFamily="34" charset="0"/>
                          <a:ea typeface="Century Gothic"/>
                          <a:cs typeface="Calibri" panose="020F0502020204030204" pitchFamily="34" charset="0"/>
                          <a:sym typeface="Century Gothic"/>
                        </a:rPr>
                        <a:t>defense</a:t>
                      </a:r>
                      <a:r>
                        <a:rPr lang="en-IN" sz="1600" b="1" dirty="0">
                          <a:solidFill>
                            <a:schemeClr val="lt1"/>
                          </a:solidFill>
                          <a:latin typeface="Calibri" panose="020F0502020204030204" pitchFamily="34" charset="0"/>
                          <a:ea typeface="Century Gothic"/>
                          <a:cs typeface="Calibri" panose="020F0502020204030204" pitchFamily="34" charset="0"/>
                          <a:sym typeface="Century Gothic"/>
                        </a:rPr>
                        <a:t> and other large establishments.</a:t>
                      </a:r>
                      <a:endParaRPr sz="1600" dirty="0">
                        <a:latin typeface="Calibri" panose="020F0502020204030204" pitchFamily="34" charset="0"/>
                        <a:ea typeface="Calibri"/>
                        <a:cs typeface="Calibri" panose="020F0502020204030204" pitchFamily="34" charset="0"/>
                        <a:sym typeface="Calibri"/>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155;p8">
            <a:extLst>
              <a:ext uri="{FF2B5EF4-FFF2-40B4-BE49-F238E27FC236}">
                <a16:creationId xmlns:a16="http://schemas.microsoft.com/office/drawing/2014/main" id="{8F14D071-AEC3-7F88-72D1-B14D15703D8E}"/>
              </a:ext>
            </a:extLst>
          </p:cNvPr>
          <p:cNvGraphicFramePr/>
          <p:nvPr>
            <p:extLst>
              <p:ext uri="{D42A27DB-BD31-4B8C-83A1-F6EECF244321}">
                <p14:modId xmlns:p14="http://schemas.microsoft.com/office/powerpoint/2010/main" val="3128759611"/>
              </p:ext>
            </p:extLst>
          </p:nvPr>
        </p:nvGraphicFramePr>
        <p:xfrm>
          <a:off x="0" y="0"/>
          <a:ext cx="12191975" cy="7342569"/>
        </p:xfrm>
        <a:graphic>
          <a:graphicData uri="http://schemas.openxmlformats.org/drawingml/2006/table">
            <a:tbl>
              <a:tblPr firstRow="1" bandRow="1">
                <a:noFill/>
                <a:tableStyleId>{5DD94AA3-C203-42A2-AFB4-4EB99EFF771D}</a:tableStyleId>
              </a:tblPr>
              <a:tblGrid>
                <a:gridCol w="1027075">
                  <a:extLst>
                    <a:ext uri="{9D8B030D-6E8A-4147-A177-3AD203B41FA5}">
                      <a16:colId xmlns:a16="http://schemas.microsoft.com/office/drawing/2014/main" val="20000"/>
                    </a:ext>
                  </a:extLst>
                </a:gridCol>
                <a:gridCol w="2832400">
                  <a:extLst>
                    <a:ext uri="{9D8B030D-6E8A-4147-A177-3AD203B41FA5}">
                      <a16:colId xmlns:a16="http://schemas.microsoft.com/office/drawing/2014/main" val="20001"/>
                    </a:ext>
                  </a:extLst>
                </a:gridCol>
                <a:gridCol w="3865525">
                  <a:extLst>
                    <a:ext uri="{9D8B030D-6E8A-4147-A177-3AD203B41FA5}">
                      <a16:colId xmlns:a16="http://schemas.microsoft.com/office/drawing/2014/main" val="20002"/>
                    </a:ext>
                  </a:extLst>
                </a:gridCol>
                <a:gridCol w="4466975">
                  <a:extLst>
                    <a:ext uri="{9D8B030D-6E8A-4147-A177-3AD203B41FA5}">
                      <a16:colId xmlns:a16="http://schemas.microsoft.com/office/drawing/2014/main" val="20003"/>
                    </a:ext>
                  </a:extLst>
                </a:gridCol>
              </a:tblGrid>
              <a:tr h="1852103">
                <a:tc>
                  <a:txBody>
                    <a:bodyPr/>
                    <a:lstStyle/>
                    <a:p>
                      <a:pPr marL="0" marR="0" lvl="0" indent="0" algn="l" rtl="0">
                        <a:spcBef>
                          <a:spcPts val="0"/>
                        </a:spcBef>
                        <a:spcAft>
                          <a:spcPts val="0"/>
                        </a:spcAft>
                        <a:buNone/>
                      </a:pPr>
                      <a:r>
                        <a:rPr lang="en-IN" sz="1600" dirty="0">
                          <a:latin typeface="Calibri" panose="020F0502020204030204" pitchFamily="34" charset="0"/>
                          <a:ea typeface="Calibri"/>
                          <a:cs typeface="Calibri" panose="020F0502020204030204" pitchFamily="34" charset="0"/>
                          <a:sym typeface="Calibri"/>
                        </a:rPr>
                        <a:t>6.</a:t>
                      </a:r>
                      <a:endParaRPr sz="1600" dirty="0">
                        <a:latin typeface="Calibri" panose="020F0502020204030204" pitchFamily="34" charset="0"/>
                        <a:cs typeface="Calibri" panose="020F0502020204030204" pitchFamily="34" charset="0"/>
                      </a:endParaRPr>
                    </a:p>
                  </a:txBody>
                  <a:tcPr marL="91450" marR="91450" marT="45725" marB="45725"/>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rPr>
                        <a:t>Effective Implementation of Data Segregation &amp; Extraction Using Big Data in E-Health Insurance as a Service Kumar, K. Manoj; </a:t>
                      </a:r>
                      <a:r>
                        <a:rPr lang="en-IN" sz="1600" dirty="0" err="1">
                          <a:latin typeface="Calibri" panose="020F0502020204030204" pitchFamily="34" charset="0"/>
                          <a:cs typeface="Calibri" panose="020F0502020204030204" pitchFamily="34" charset="0"/>
                        </a:rPr>
                        <a:t>Tejasree</a:t>
                      </a:r>
                      <a:r>
                        <a:rPr lang="en-IN" sz="1600" dirty="0">
                          <a:latin typeface="Calibri" panose="020F0502020204030204" pitchFamily="34" charset="0"/>
                          <a:cs typeface="Calibri" panose="020F0502020204030204" pitchFamily="34" charset="0"/>
                        </a:rPr>
                        <a:t> S, </a:t>
                      </a:r>
                      <a:r>
                        <a:rPr lang="en-IN" sz="1600" dirty="0" err="1">
                          <a:latin typeface="Calibri" panose="020F0502020204030204" pitchFamily="34" charset="0"/>
                          <a:cs typeface="Calibri" panose="020F0502020204030204" pitchFamily="34" charset="0"/>
                        </a:rPr>
                        <a:t>Swarnalatha</a:t>
                      </a:r>
                      <a:r>
                        <a:rPr lang="en-IN" sz="1600" dirty="0">
                          <a:latin typeface="Calibri" panose="020F0502020204030204" pitchFamily="34" charset="0"/>
                          <a:cs typeface="Calibri" panose="020F0502020204030204" pitchFamily="34" charset="0"/>
                        </a:rPr>
                        <a:t>, S. (2016)</a:t>
                      </a:r>
                    </a:p>
                  </a:txBody>
                  <a:tcPr marL="68580" marR="68580" marT="0" marB="0"/>
                </a:tc>
                <a:tc>
                  <a:txBody>
                    <a:bodyPr/>
                    <a:lstStyle/>
                    <a:p>
                      <a:pPr marL="0" marR="0" lvl="0" indent="0" algn="l" rtl="0">
                        <a:lnSpc>
                          <a:spcPct val="107000"/>
                        </a:lnSpc>
                        <a:spcBef>
                          <a:spcPts val="0"/>
                        </a:spcBef>
                        <a:spcAft>
                          <a:spcPts val="0"/>
                        </a:spcAft>
                        <a:buNone/>
                      </a:pPr>
                      <a:r>
                        <a:rPr lang="en-IN" sz="1600" dirty="0">
                          <a:latin typeface="Calibri" panose="020F0502020204030204" pitchFamily="34" charset="0"/>
                          <a:cs typeface="Calibri" panose="020F0502020204030204" pitchFamily="34" charset="0"/>
                          <a:sym typeface="Arial"/>
                        </a:rPr>
                        <a:t>The data acquired from hospital databases includes patient information such as illness information, treatment procedures, and billing information. Insurance businesses </a:t>
                      </a:r>
                      <a:r>
                        <a:rPr lang="en-IN" sz="1600" dirty="0" err="1">
                          <a:latin typeface="Calibri" panose="020F0502020204030204" pitchFamily="34" charset="0"/>
                          <a:cs typeface="Calibri" panose="020F0502020204030204" pitchFamily="34" charset="0"/>
                          <a:sym typeface="Arial"/>
                        </a:rPr>
                        <a:t>analyze</a:t>
                      </a:r>
                      <a:r>
                        <a:rPr lang="en-IN" sz="1600" dirty="0">
                          <a:latin typeface="Calibri" panose="020F0502020204030204" pitchFamily="34" charset="0"/>
                          <a:cs typeface="Calibri" panose="020F0502020204030204" pitchFamily="34" charset="0"/>
                          <a:sym typeface="Arial"/>
                        </a:rPr>
                        <a:t> the data using the </a:t>
                      </a:r>
                      <a:r>
                        <a:rPr lang="en-IN" sz="1600" dirty="0" err="1">
                          <a:latin typeface="Calibri" panose="020F0502020204030204" pitchFamily="34" charset="0"/>
                          <a:cs typeface="Calibri" panose="020F0502020204030204" pitchFamily="34" charset="0"/>
                          <a:sym typeface="Arial"/>
                        </a:rPr>
                        <a:t>Infinispan</a:t>
                      </a:r>
                      <a:r>
                        <a:rPr lang="en-IN" sz="1600" dirty="0">
                          <a:latin typeface="Calibri" panose="020F0502020204030204" pitchFamily="34" charset="0"/>
                          <a:cs typeface="Calibri" panose="020F0502020204030204" pitchFamily="34" charset="0"/>
                          <a:sym typeface="Arial"/>
                        </a:rPr>
                        <a:t> Big Data platform, and the important information is extracted using the map-reduce methodology and a mapping method.</a:t>
                      </a:r>
                      <a:endParaRPr sz="1600" dirty="0">
                        <a:latin typeface="Calibri" panose="020F0502020204030204" pitchFamily="34" charset="0"/>
                        <a:cs typeface="Calibri" panose="020F0502020204030204" pitchFamily="34" charset="0"/>
                      </a:endParaRPr>
                    </a:p>
                  </a:txBody>
                  <a:tcPr marL="68575" marR="68575" marT="0" marB="0"/>
                </a:tc>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sym typeface="Arial"/>
                        </a:rPr>
                        <a:t>The output of the mapping is fed into the reducer. The reducer technique is used to compute the rates of success and failure. Finally, the new patient will be able to look at the status of certain ailments that the hospital is dealing with. As a result, the analysis of insurance datasets in E-health insurance provides successful application of the </a:t>
                      </a:r>
                      <a:r>
                        <a:rPr lang="en-IN" sz="1600" dirty="0" err="1">
                          <a:latin typeface="Calibri" panose="020F0502020204030204" pitchFamily="34" charset="0"/>
                          <a:cs typeface="Calibri" panose="020F0502020204030204" pitchFamily="34" charset="0"/>
                          <a:sym typeface="Arial"/>
                        </a:rPr>
                        <a:t>Infinispan</a:t>
                      </a:r>
                      <a:r>
                        <a:rPr lang="en-IN" sz="1600" dirty="0">
                          <a:latin typeface="Calibri" panose="020F0502020204030204" pitchFamily="34" charset="0"/>
                          <a:cs typeface="Calibri" panose="020F0502020204030204" pitchFamily="34" charset="0"/>
                          <a:sym typeface="Arial"/>
                        </a:rPr>
                        <a:t> and Map-reducer principles. The data is extracted and separated.</a:t>
                      </a:r>
                      <a:endParaRPr sz="1600" dirty="0">
                        <a:latin typeface="Calibri" panose="020F0502020204030204" pitchFamily="34" charset="0"/>
                        <a:cs typeface="Calibri" panose="020F0502020204030204" pitchFamily="34" charset="0"/>
                        <a:sym typeface="Calibri"/>
                      </a:endParaRPr>
                    </a:p>
                  </a:txBody>
                  <a:tcPr marL="91450" marR="91450" marT="45725" marB="45725"/>
                </a:tc>
                <a:extLst>
                  <a:ext uri="{0D108BD9-81ED-4DB2-BD59-A6C34878D82A}">
                    <a16:rowId xmlns:a16="http://schemas.microsoft.com/office/drawing/2014/main" val="10000"/>
                  </a:ext>
                </a:extLst>
              </a:tr>
              <a:tr h="2502948">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rPr>
                        <a:t>7. </a:t>
                      </a:r>
                      <a:endParaRPr sz="1600" dirty="0">
                        <a:latin typeface="Calibri" panose="020F0502020204030204" pitchFamily="34" charset="0"/>
                        <a:cs typeface="Calibri" panose="020F0502020204030204" pitchFamily="34" charset="0"/>
                      </a:endParaRPr>
                    </a:p>
                  </a:txBody>
                  <a:tcPr marL="91450" marR="91450" marT="45725" marB="45725"/>
                </a:tc>
                <a:tc>
                  <a:txBody>
                    <a:bodyPr/>
                    <a:lstStyle/>
                    <a:p>
                      <a:r>
                        <a:rPr lang="en-IN" sz="1600" dirty="0">
                          <a:latin typeface="Calibri" panose="020F0502020204030204" pitchFamily="34" charset="0"/>
                          <a:cs typeface="Calibri" panose="020F0502020204030204" pitchFamily="34" charset="0"/>
                          <a:sym typeface="Arial"/>
                        </a:rPr>
                        <a:t>Privacy-Preserving</a:t>
                      </a:r>
                    </a:p>
                    <a:p>
                      <a:r>
                        <a:rPr lang="en-IN" sz="1600" dirty="0">
                          <a:latin typeface="Calibri" panose="020F0502020204030204" pitchFamily="34" charset="0"/>
                          <a:cs typeface="Calibri" panose="020F0502020204030204" pitchFamily="34" charset="0"/>
                          <a:sym typeface="Arial"/>
                        </a:rPr>
                        <a:t>Detection of Sensitive</a:t>
                      </a:r>
                    </a:p>
                    <a:p>
                      <a:r>
                        <a:rPr lang="en-IN" sz="1600" dirty="0">
                          <a:latin typeface="Calibri" panose="020F0502020204030204" pitchFamily="34" charset="0"/>
                          <a:cs typeface="Calibri" panose="020F0502020204030204" pitchFamily="34" charset="0"/>
                          <a:sym typeface="Arial"/>
                        </a:rPr>
                        <a:t>Data Exposure. X. Shu,</a:t>
                      </a:r>
                    </a:p>
                    <a:p>
                      <a:r>
                        <a:rPr lang="en-IN" sz="1600" dirty="0">
                          <a:latin typeface="Calibri" panose="020F0502020204030204" pitchFamily="34" charset="0"/>
                          <a:cs typeface="Calibri" panose="020F0502020204030204" pitchFamily="34" charset="0"/>
                          <a:sym typeface="Arial"/>
                        </a:rPr>
                        <a:t>D. Yao, and E. </a:t>
                      </a:r>
                      <a:r>
                        <a:rPr lang="en-IN" sz="1600" dirty="0" err="1">
                          <a:latin typeface="Calibri" panose="020F0502020204030204" pitchFamily="34" charset="0"/>
                          <a:cs typeface="Calibri" panose="020F0502020204030204" pitchFamily="34" charset="0"/>
                          <a:sym typeface="Arial"/>
                        </a:rPr>
                        <a:t>Bertino</a:t>
                      </a:r>
                      <a:endParaRPr lang="en-IN" sz="1600" dirty="0">
                        <a:latin typeface="Calibri" panose="020F0502020204030204" pitchFamily="34" charset="0"/>
                        <a:cs typeface="Calibri" panose="020F0502020204030204" pitchFamily="34" charset="0"/>
                        <a:sym typeface="Arial"/>
                      </a:endParaRPr>
                    </a:p>
                    <a:p>
                      <a:r>
                        <a:rPr lang="en-IN" sz="1600" dirty="0">
                          <a:latin typeface="Calibri" panose="020F0502020204030204" pitchFamily="34" charset="0"/>
                          <a:cs typeface="Calibri" panose="020F0502020204030204" pitchFamily="34" charset="0"/>
                          <a:sym typeface="Arial"/>
                        </a:rPr>
                        <a:t>(2015)</a:t>
                      </a:r>
                      <a:endParaRPr lang="en-IN" sz="1600" dirty="0">
                        <a:latin typeface="Calibri" panose="020F0502020204030204" pitchFamily="34" charset="0"/>
                        <a:cs typeface="Calibri" panose="020F0502020204030204" pitchFamily="34" charset="0"/>
                      </a:endParaRPr>
                    </a:p>
                  </a:txBody>
                  <a:tcPr marL="68580" marR="68580" marT="0" marB="0"/>
                </a:tc>
                <a:tc>
                  <a:txBody>
                    <a:bodyPr/>
                    <a:lstStyle/>
                    <a:p>
                      <a:pPr marL="0" marR="0" lvl="0" indent="0" algn="l" rtl="0">
                        <a:lnSpc>
                          <a:spcPct val="107000"/>
                        </a:lnSpc>
                        <a:spcBef>
                          <a:spcPts val="0"/>
                        </a:spcBef>
                        <a:spcAft>
                          <a:spcPts val="0"/>
                        </a:spcAft>
                        <a:buNone/>
                      </a:pPr>
                      <a:r>
                        <a:rPr lang="en-IN" sz="1600" dirty="0">
                          <a:latin typeface="Calibri" panose="020F0502020204030204" pitchFamily="34" charset="0"/>
                          <a:cs typeface="Calibri" panose="020F0502020204030204" pitchFamily="34" charset="0"/>
                          <a:sym typeface="Arial"/>
                        </a:rPr>
                        <a:t>In this paper, authors propose a sensitive data detection methodology using a special set of sensitive data digest to enable the owner of the data to carry out the detection operation in a safe manner on third party services without exposing their sensitive data to the service providers.</a:t>
                      </a:r>
                      <a:endParaRPr sz="1600" dirty="0">
                        <a:latin typeface="Calibri" panose="020F0502020204030204" pitchFamily="34" charset="0"/>
                        <a:cs typeface="Calibri" panose="020F0502020204030204" pitchFamily="34" charset="0"/>
                      </a:endParaRPr>
                    </a:p>
                  </a:txBody>
                  <a:tcPr marL="68575" marR="68575" marT="0" marB="0"/>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rPr>
                        <a:t>It suggests a privacy-preserving data leak detection concept and its implementation. The exposure of sensitive data is limited to a minimum during detection by using special digests. This method is a sensitive data leak prevention mechanism but it requires acceptance of proposed architecture by the service providers over their existing monolithic architecture which is hard to implement for well-established service providers.</a:t>
                      </a:r>
                    </a:p>
                  </a:txBody>
                  <a:tcPr marL="68580" marR="68580" marT="0" marB="0"/>
                </a:tc>
                <a:extLst>
                  <a:ext uri="{0D108BD9-81ED-4DB2-BD59-A6C34878D82A}">
                    <a16:rowId xmlns:a16="http://schemas.microsoft.com/office/drawing/2014/main" val="2822581566"/>
                  </a:ext>
                </a:extLst>
              </a:tr>
              <a:tr h="2502948">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rPr>
                        <a:t>8.</a:t>
                      </a:r>
                      <a:endParaRPr sz="1600" dirty="0">
                        <a:latin typeface="Calibri" panose="020F0502020204030204" pitchFamily="34" charset="0"/>
                        <a:cs typeface="Calibri" panose="020F0502020204030204" pitchFamily="34" charset="0"/>
                      </a:endParaRPr>
                    </a:p>
                  </a:txBody>
                  <a:tcPr marL="91450" marR="91450" marT="45725" marB="45725"/>
                </a:tc>
                <a:tc>
                  <a:txBody>
                    <a:bodyPr/>
                    <a:lstStyle/>
                    <a:p>
                      <a:r>
                        <a:rPr lang="en-IN" sz="1600" dirty="0">
                          <a:latin typeface="Calibri" panose="020F0502020204030204" pitchFamily="34" charset="0"/>
                          <a:cs typeface="Calibri" panose="020F0502020204030204" pitchFamily="34" charset="0"/>
                          <a:sym typeface="Arial"/>
                        </a:rPr>
                        <a:t>Detecting Sensitive</a:t>
                      </a:r>
                    </a:p>
                    <a:p>
                      <a:r>
                        <a:rPr lang="en-IN" sz="1600" dirty="0">
                          <a:latin typeface="Calibri" panose="020F0502020204030204" pitchFamily="34" charset="0"/>
                          <a:cs typeface="Calibri" panose="020F0502020204030204" pitchFamily="34" charset="0"/>
                          <a:sym typeface="Arial"/>
                        </a:rPr>
                        <a:t>Information from Textual Documents: An Information-Theoretic Approach</a:t>
                      </a:r>
                      <a:endParaRPr lang="en-IN" sz="1600" dirty="0">
                        <a:latin typeface="Calibri" panose="020F0502020204030204" pitchFamily="34" charset="0"/>
                        <a:cs typeface="Calibri" panose="020F0502020204030204" pitchFamily="34" charset="0"/>
                      </a:endParaRPr>
                    </a:p>
                  </a:txBody>
                  <a:tcPr marL="68580" marR="68580" marT="0" marB="0"/>
                </a:tc>
                <a:tc>
                  <a:txBody>
                    <a:bodyPr/>
                    <a:lstStyle/>
                    <a:p>
                      <a:pPr marL="0" marR="0" lvl="0" indent="0" algn="l" rtl="0">
                        <a:lnSpc>
                          <a:spcPct val="107000"/>
                        </a:lnSpc>
                        <a:spcBef>
                          <a:spcPts val="0"/>
                        </a:spcBef>
                        <a:spcAft>
                          <a:spcPts val="0"/>
                        </a:spcAft>
                        <a:buNone/>
                      </a:pPr>
                      <a:r>
                        <a:rPr lang="en-IN" sz="1600" dirty="0">
                          <a:latin typeface="Calibri" panose="020F0502020204030204" pitchFamily="34" charset="0"/>
                          <a:cs typeface="Calibri" panose="020F0502020204030204" pitchFamily="34" charset="0"/>
                          <a:sym typeface="Arial"/>
                        </a:rPr>
                        <a:t>The goal of the paper is to provide a system for detecting sensitive information from textual sources in a domain-independent manner. It evaluates the degree of sensitivity of phrases based on the amount of information they give, using the Information Theory and a corpus as vast as the Web.</a:t>
                      </a:r>
                      <a:endParaRPr sz="1600" dirty="0">
                        <a:latin typeface="Calibri" panose="020F0502020204030204" pitchFamily="34" charset="0"/>
                        <a:cs typeface="Calibri" panose="020F0502020204030204" pitchFamily="34" charset="0"/>
                      </a:endParaRPr>
                    </a:p>
                  </a:txBody>
                  <a:tcPr marL="68575" marR="68575" marT="0" marB="0"/>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rPr>
                        <a:t>In comparison to approaches based on trained classifiers, preliminary findings demonstrate that the strategy greatly enhances detection recall.</a:t>
                      </a:r>
                    </a:p>
                  </a:txBody>
                  <a:tcPr marL="68580" marR="68580" marT="0" marB="0"/>
                </a:tc>
                <a:extLst>
                  <a:ext uri="{0D108BD9-81ED-4DB2-BD59-A6C34878D82A}">
                    <a16:rowId xmlns:a16="http://schemas.microsoft.com/office/drawing/2014/main" val="734356735"/>
                  </a:ext>
                </a:extLst>
              </a:tr>
            </a:tbl>
          </a:graphicData>
        </a:graphic>
      </p:graphicFrame>
    </p:spTree>
    <p:extLst>
      <p:ext uri="{BB962C8B-B14F-4D97-AF65-F5344CB8AC3E}">
        <p14:creationId xmlns:p14="http://schemas.microsoft.com/office/powerpoint/2010/main" val="330578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29B0373-4050-A552-748B-3D025FF34319}"/>
              </a:ext>
            </a:extLst>
          </p:cNvPr>
          <p:cNvGraphicFramePr>
            <a:graphicFrameLocks noGrp="1"/>
          </p:cNvGraphicFramePr>
          <p:nvPr>
            <p:extLst>
              <p:ext uri="{D42A27DB-BD31-4B8C-83A1-F6EECF244321}">
                <p14:modId xmlns:p14="http://schemas.microsoft.com/office/powerpoint/2010/main" val="1619828850"/>
              </p:ext>
            </p:extLst>
          </p:nvPr>
        </p:nvGraphicFramePr>
        <p:xfrm>
          <a:off x="25" y="184911"/>
          <a:ext cx="12191975" cy="6488177"/>
        </p:xfrm>
        <a:graphic>
          <a:graphicData uri="http://schemas.openxmlformats.org/drawingml/2006/table">
            <a:tbl>
              <a:tblPr firstRow="1" bandRow="1">
                <a:noFill/>
                <a:tableStyleId>{5DD94AA3-C203-42A2-AFB4-4EB99EFF771D}</a:tableStyleId>
              </a:tblPr>
              <a:tblGrid>
                <a:gridCol w="1027075">
                  <a:extLst>
                    <a:ext uri="{9D8B030D-6E8A-4147-A177-3AD203B41FA5}">
                      <a16:colId xmlns:a16="http://schemas.microsoft.com/office/drawing/2014/main" val="4060656299"/>
                    </a:ext>
                  </a:extLst>
                </a:gridCol>
                <a:gridCol w="2832400">
                  <a:extLst>
                    <a:ext uri="{9D8B030D-6E8A-4147-A177-3AD203B41FA5}">
                      <a16:colId xmlns:a16="http://schemas.microsoft.com/office/drawing/2014/main" val="330572906"/>
                    </a:ext>
                  </a:extLst>
                </a:gridCol>
                <a:gridCol w="3865525">
                  <a:extLst>
                    <a:ext uri="{9D8B030D-6E8A-4147-A177-3AD203B41FA5}">
                      <a16:colId xmlns:a16="http://schemas.microsoft.com/office/drawing/2014/main" val="3057096984"/>
                    </a:ext>
                  </a:extLst>
                </a:gridCol>
                <a:gridCol w="4466975">
                  <a:extLst>
                    <a:ext uri="{9D8B030D-6E8A-4147-A177-3AD203B41FA5}">
                      <a16:colId xmlns:a16="http://schemas.microsoft.com/office/drawing/2014/main" val="3967282301"/>
                    </a:ext>
                  </a:extLst>
                </a:gridCol>
              </a:tblGrid>
              <a:tr h="1852103">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sym typeface="Calibri"/>
                        </a:rPr>
                        <a:t>9.</a:t>
                      </a:r>
                      <a:endParaRPr sz="1600" dirty="0">
                        <a:latin typeface="Calibri" panose="020F0502020204030204" pitchFamily="34" charset="0"/>
                        <a:cs typeface="Calibri" panose="020F0502020204030204" pitchFamily="34" charset="0"/>
                      </a:endParaRPr>
                    </a:p>
                  </a:txBody>
                  <a:tcPr marL="91450" marR="91450" marT="45725" marB="45725"/>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sym typeface="Arial"/>
                        </a:rPr>
                        <a:t>Detecting Sensitive Data Disclosure via Bidirectional Text Correlation Analysis Huang, </a:t>
                      </a:r>
                      <a:r>
                        <a:rPr lang="en-IN" sz="1600" dirty="0" err="1">
                          <a:latin typeface="Calibri" panose="020F0502020204030204" pitchFamily="34" charset="0"/>
                          <a:cs typeface="Calibri" panose="020F0502020204030204" pitchFamily="34" charset="0"/>
                          <a:sym typeface="Arial"/>
                        </a:rPr>
                        <a:t>Jianjun</a:t>
                      </a:r>
                      <a:r>
                        <a:rPr lang="en-IN" sz="1600" dirty="0">
                          <a:latin typeface="Calibri" panose="020F0502020204030204" pitchFamily="34" charset="0"/>
                          <a:cs typeface="Calibri" panose="020F0502020204030204" pitchFamily="34" charset="0"/>
                          <a:sym typeface="Arial"/>
                        </a:rPr>
                        <a:t>; Zhang, </a:t>
                      </a:r>
                      <a:r>
                        <a:rPr lang="en-IN" sz="1600" dirty="0" err="1">
                          <a:latin typeface="Calibri" panose="020F0502020204030204" pitchFamily="34" charset="0"/>
                          <a:cs typeface="Calibri" panose="020F0502020204030204" pitchFamily="34" charset="0"/>
                          <a:sym typeface="Arial"/>
                        </a:rPr>
                        <a:t>Xiangyu</a:t>
                      </a:r>
                      <a:r>
                        <a:rPr lang="en-IN" sz="1600" dirty="0">
                          <a:latin typeface="Calibri" panose="020F0502020204030204" pitchFamily="34" charset="0"/>
                          <a:cs typeface="Calibri" panose="020F0502020204030204" pitchFamily="34" charset="0"/>
                          <a:sym typeface="Arial"/>
                        </a:rPr>
                        <a:t>; Tan, Lin (2016)</a:t>
                      </a:r>
                      <a:endParaRPr lang="en-IN" sz="1600" dirty="0">
                        <a:latin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rPr>
                        <a:t>The paper focuses on developing BIDTEXT, a novel static technique to detect sensitive data disclosures. BIDTEXT approaches the problem as a type system, with variables being typed according to the text labels they see. If a sensitive text label is typed on a parameter at a sink point, data disclosure is reported.</a:t>
                      </a:r>
                    </a:p>
                  </a:txBody>
                  <a:tcPr marL="68580" marR="68580" marT="0" marB="0"/>
                </a:tc>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sym typeface="Arial"/>
                        </a:rPr>
                        <a:t>BIDTEXT detects text labels in both code and UI, treats them as types, associates them with the associated variables, bidirectionally propagates the types across data flow, and finally attaches them to sink points that could possibly reveal sensitive data.</a:t>
                      </a:r>
                      <a:endParaRPr sz="1600" dirty="0">
                        <a:latin typeface="Calibri" panose="020F0502020204030204" pitchFamily="34" charset="0"/>
                        <a:cs typeface="Calibri" panose="020F0502020204030204" pitchFamily="34" charset="0"/>
                        <a:sym typeface="Calibri"/>
                      </a:endParaRPr>
                    </a:p>
                  </a:txBody>
                  <a:tcPr marL="91450" marR="91450" marT="45725" marB="45725"/>
                </a:tc>
                <a:extLst>
                  <a:ext uri="{0D108BD9-81ED-4DB2-BD59-A6C34878D82A}">
                    <a16:rowId xmlns:a16="http://schemas.microsoft.com/office/drawing/2014/main" val="1889409970"/>
                  </a:ext>
                </a:extLst>
              </a:tr>
              <a:tr h="1541728">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rPr>
                        <a:t>10. </a:t>
                      </a:r>
                      <a:endParaRPr sz="1600" dirty="0">
                        <a:latin typeface="Calibri" panose="020F0502020204030204" pitchFamily="34" charset="0"/>
                        <a:cs typeface="Calibri" panose="020F0502020204030204" pitchFamily="34" charset="0"/>
                      </a:endParaRPr>
                    </a:p>
                  </a:txBody>
                  <a:tcPr marL="91450" marR="91450" marT="45725" marB="45725"/>
                </a:tc>
                <a:tc>
                  <a:txBody>
                    <a:bodyPr/>
                    <a:lstStyle/>
                    <a:p>
                      <a:r>
                        <a:rPr lang="en-IN" sz="1600" dirty="0" err="1">
                          <a:latin typeface="Calibri" panose="020F0502020204030204" pitchFamily="34" charset="0"/>
                          <a:cs typeface="Calibri" panose="020F0502020204030204" pitchFamily="34" charset="0"/>
                          <a:sym typeface="Arial"/>
                        </a:rPr>
                        <a:t>PrivacyBot</a:t>
                      </a:r>
                      <a:r>
                        <a:rPr lang="en-IN" sz="1600" dirty="0">
                          <a:latin typeface="Calibri" panose="020F0502020204030204" pitchFamily="34" charset="0"/>
                          <a:cs typeface="Calibri" panose="020F0502020204030204" pitchFamily="34" charset="0"/>
                          <a:sym typeface="Arial"/>
                        </a:rPr>
                        <a:t>: Detecting Privacy Sensitive Information in Unstructured Texts </a:t>
                      </a:r>
                      <a:r>
                        <a:rPr lang="en-IN" sz="1600" dirty="0" err="1">
                          <a:latin typeface="Calibri" panose="020F0502020204030204" pitchFamily="34" charset="0"/>
                          <a:cs typeface="Calibri" panose="020F0502020204030204" pitchFamily="34" charset="0"/>
                          <a:sym typeface="Arial"/>
                        </a:rPr>
                        <a:t>Welderufael</a:t>
                      </a:r>
                      <a:r>
                        <a:rPr lang="en-IN" sz="1600" dirty="0">
                          <a:latin typeface="Calibri" panose="020F0502020204030204" pitchFamily="34" charset="0"/>
                          <a:cs typeface="Calibri" panose="020F0502020204030204" pitchFamily="34" charset="0"/>
                          <a:sym typeface="Arial"/>
                        </a:rPr>
                        <a:t> B. </a:t>
                      </a:r>
                      <a:r>
                        <a:rPr lang="en-IN" sz="1600" dirty="0" err="1">
                          <a:latin typeface="Calibri" panose="020F0502020204030204" pitchFamily="34" charset="0"/>
                          <a:cs typeface="Calibri" panose="020F0502020204030204" pitchFamily="34" charset="0"/>
                          <a:sym typeface="Arial"/>
                        </a:rPr>
                        <a:t>Tesfay</a:t>
                      </a:r>
                      <a:r>
                        <a:rPr lang="en-IN" sz="1600" dirty="0">
                          <a:latin typeface="Calibri" panose="020F0502020204030204" pitchFamily="34" charset="0"/>
                          <a:cs typeface="Calibri" panose="020F0502020204030204" pitchFamily="34" charset="0"/>
                          <a:sym typeface="Arial"/>
                        </a:rPr>
                        <a:t>; </a:t>
                      </a:r>
                      <a:r>
                        <a:rPr lang="en-IN" sz="1600" dirty="0" err="1">
                          <a:latin typeface="Calibri" panose="020F0502020204030204" pitchFamily="34" charset="0"/>
                          <a:cs typeface="Calibri" panose="020F0502020204030204" pitchFamily="34" charset="0"/>
                          <a:sym typeface="Arial"/>
                        </a:rPr>
                        <a:t>Jetzabel</a:t>
                      </a:r>
                      <a:r>
                        <a:rPr lang="en-IN" sz="1600" dirty="0">
                          <a:latin typeface="Calibri" panose="020F0502020204030204" pitchFamily="34" charset="0"/>
                          <a:cs typeface="Calibri" panose="020F0502020204030204" pitchFamily="34" charset="0"/>
                          <a:sym typeface="Arial"/>
                        </a:rPr>
                        <a:t> Serna; Kai </a:t>
                      </a:r>
                      <a:r>
                        <a:rPr lang="en-IN" sz="1600" dirty="0" err="1">
                          <a:latin typeface="Calibri" panose="020F0502020204030204" pitchFamily="34" charset="0"/>
                          <a:cs typeface="Calibri" panose="020F0502020204030204" pitchFamily="34" charset="0"/>
                          <a:sym typeface="Arial"/>
                        </a:rPr>
                        <a:t>Rannenberg</a:t>
                      </a:r>
                      <a:r>
                        <a:rPr lang="en-IN" sz="1600" dirty="0">
                          <a:latin typeface="Calibri" panose="020F0502020204030204" pitchFamily="34" charset="0"/>
                          <a:cs typeface="Calibri" panose="020F0502020204030204" pitchFamily="34" charset="0"/>
                          <a:sym typeface="Arial"/>
                        </a:rPr>
                        <a:t> (2019)</a:t>
                      </a:r>
                      <a:endParaRPr lang="en-IN" sz="1600" dirty="0">
                        <a:latin typeface="Calibri" panose="020F0502020204030204" pitchFamily="34" charset="0"/>
                        <a:cs typeface="Calibri" panose="020F0502020204030204" pitchFamily="34" charset="0"/>
                      </a:endParaRPr>
                    </a:p>
                  </a:txBody>
                  <a:tcPr marL="68580" marR="68580" marT="0" marB="0"/>
                </a:tc>
                <a:tc>
                  <a:txBody>
                    <a:bodyPr/>
                    <a:lstStyle/>
                    <a:p>
                      <a:pPr marL="0" marR="0" lvl="0" indent="0" algn="l" rtl="0">
                        <a:lnSpc>
                          <a:spcPct val="107000"/>
                        </a:lnSpc>
                        <a:spcBef>
                          <a:spcPts val="0"/>
                        </a:spcBef>
                        <a:spcAft>
                          <a:spcPts val="0"/>
                        </a:spcAft>
                        <a:buNone/>
                      </a:pPr>
                      <a:r>
                        <a:rPr lang="en-IN" sz="1600" dirty="0">
                          <a:latin typeface="Calibri" panose="020F0502020204030204" pitchFamily="34" charset="0"/>
                          <a:cs typeface="Calibri" panose="020F0502020204030204" pitchFamily="34" charset="0"/>
                          <a:sym typeface="Arial"/>
                        </a:rPr>
                        <a:t>This paper presents </a:t>
                      </a:r>
                      <a:r>
                        <a:rPr lang="en-IN" sz="1600" dirty="0" err="1">
                          <a:latin typeface="Calibri" panose="020F0502020204030204" pitchFamily="34" charset="0"/>
                          <a:cs typeface="Calibri" panose="020F0502020204030204" pitchFamily="34" charset="0"/>
                          <a:sym typeface="Arial"/>
                        </a:rPr>
                        <a:t>PrivacyBot</a:t>
                      </a:r>
                      <a:r>
                        <a:rPr lang="en-IN" sz="1600" dirty="0">
                          <a:latin typeface="Calibri" panose="020F0502020204030204" pitchFamily="34" charset="0"/>
                          <a:cs typeface="Calibri" panose="020F0502020204030204" pitchFamily="34" charset="0"/>
                          <a:sym typeface="Arial"/>
                        </a:rPr>
                        <a:t>, a machine-learning-based proof-of-concept that detects PSI in user-generated unstructured texts. The method can detect PSI with an accuracy of up to 95%, according to a series of rigorous tests..</a:t>
                      </a:r>
                      <a:endParaRPr sz="1600" dirty="0">
                        <a:latin typeface="Calibri" panose="020F0502020204030204" pitchFamily="34" charset="0"/>
                        <a:cs typeface="Calibri" panose="020F0502020204030204" pitchFamily="34" charset="0"/>
                      </a:endParaRPr>
                    </a:p>
                  </a:txBody>
                  <a:tcPr marL="68575" marR="68575" marT="0" marB="0"/>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rPr>
                        <a:t>The findings are encouraging and point to the possibility of integrating such tools to assist people in making educated privacy related decisions while disclosing PSI on the internet.</a:t>
                      </a:r>
                    </a:p>
                  </a:txBody>
                  <a:tcPr marL="68580" marR="68580" marT="0" marB="0"/>
                </a:tc>
                <a:extLst>
                  <a:ext uri="{0D108BD9-81ED-4DB2-BD59-A6C34878D82A}">
                    <a16:rowId xmlns:a16="http://schemas.microsoft.com/office/drawing/2014/main" val="326919884"/>
                  </a:ext>
                </a:extLst>
              </a:tr>
              <a:tr h="2502948">
                <a:tc>
                  <a:txBody>
                    <a:bodyPr/>
                    <a:lstStyle/>
                    <a:p>
                      <a:pPr marL="0" marR="0" lvl="0" indent="0" algn="l" rtl="0">
                        <a:spcBef>
                          <a:spcPts val="0"/>
                        </a:spcBef>
                        <a:spcAft>
                          <a:spcPts val="0"/>
                        </a:spcAft>
                        <a:buNone/>
                      </a:pPr>
                      <a:r>
                        <a:rPr lang="en-IN" sz="1600" dirty="0">
                          <a:latin typeface="Calibri" panose="020F0502020204030204" pitchFamily="34" charset="0"/>
                          <a:cs typeface="Calibri" panose="020F0502020204030204" pitchFamily="34" charset="0"/>
                        </a:rPr>
                        <a:t>11.</a:t>
                      </a:r>
                      <a:endParaRPr sz="1600" dirty="0">
                        <a:latin typeface="Calibri" panose="020F0502020204030204" pitchFamily="34" charset="0"/>
                        <a:cs typeface="Calibri" panose="020F0502020204030204" pitchFamily="34" charset="0"/>
                      </a:endParaRPr>
                    </a:p>
                  </a:txBody>
                  <a:tcPr marL="91450" marR="91450" marT="45725" marB="45725"/>
                </a:tc>
                <a:tc>
                  <a:txBody>
                    <a:bodyPr/>
                    <a:lstStyle/>
                    <a:p>
                      <a:r>
                        <a:rPr lang="en-IN" sz="1600" dirty="0">
                          <a:latin typeface="Calibri" panose="020F0502020204030204" pitchFamily="34" charset="0"/>
                          <a:cs typeface="Calibri" panose="020F0502020204030204" pitchFamily="34" charset="0"/>
                          <a:sym typeface="Arial"/>
                        </a:rPr>
                        <a:t>SIDD: A Framework for Detecting Sensitive Data Exfiltration by an Insider Attack </a:t>
                      </a:r>
                      <a:r>
                        <a:rPr lang="en-IN" sz="1600" dirty="0" err="1">
                          <a:latin typeface="Calibri" panose="020F0502020204030204" pitchFamily="34" charset="0"/>
                          <a:cs typeface="Calibri" panose="020F0502020204030204" pitchFamily="34" charset="0"/>
                          <a:sym typeface="Arial"/>
                        </a:rPr>
                        <a:t>Yali</a:t>
                      </a:r>
                      <a:r>
                        <a:rPr lang="en-IN" sz="1600" dirty="0">
                          <a:latin typeface="Calibri" panose="020F0502020204030204" pitchFamily="34" charset="0"/>
                          <a:cs typeface="Calibri" panose="020F0502020204030204" pitchFamily="34" charset="0"/>
                          <a:sym typeface="Arial"/>
                        </a:rPr>
                        <a:t> Liu; Cherita Corbett and Ken Chiang; Rennie Archibald, </a:t>
                      </a:r>
                      <a:r>
                        <a:rPr lang="en-IN" sz="1600" dirty="0" err="1">
                          <a:latin typeface="Calibri" panose="020F0502020204030204" pitchFamily="34" charset="0"/>
                          <a:cs typeface="Calibri" panose="020F0502020204030204" pitchFamily="34" charset="0"/>
                          <a:sym typeface="Arial"/>
                        </a:rPr>
                        <a:t>Biswanath</a:t>
                      </a:r>
                      <a:r>
                        <a:rPr lang="en-IN" sz="1600" dirty="0">
                          <a:latin typeface="Calibri" panose="020F0502020204030204" pitchFamily="34" charset="0"/>
                          <a:cs typeface="Calibri" panose="020F0502020204030204" pitchFamily="34" charset="0"/>
                          <a:sym typeface="Arial"/>
                        </a:rPr>
                        <a:t> Mukherjee and Dipak Ghosal (2016)</a:t>
                      </a:r>
                      <a:endParaRPr lang="en-IN" sz="1600" dirty="0">
                        <a:latin typeface="Calibri" panose="020F0502020204030204" pitchFamily="34" charset="0"/>
                        <a:cs typeface="Calibri" panose="020F0502020204030204" pitchFamily="34" charset="0"/>
                      </a:endParaRPr>
                    </a:p>
                  </a:txBody>
                  <a:tcPr marL="68580" marR="68580" marT="0" marB="0"/>
                </a:tc>
                <a:tc>
                  <a:txBody>
                    <a:bodyPr/>
                    <a:lstStyle/>
                    <a:p>
                      <a:pPr marL="0" marR="0" lvl="0" indent="0" algn="l" rtl="0">
                        <a:lnSpc>
                          <a:spcPct val="107000"/>
                        </a:lnSpc>
                        <a:spcBef>
                          <a:spcPts val="0"/>
                        </a:spcBef>
                        <a:spcAft>
                          <a:spcPts val="0"/>
                        </a:spcAft>
                        <a:buNone/>
                      </a:pPr>
                      <a:r>
                        <a:rPr lang="en-IN" sz="1600" dirty="0">
                          <a:latin typeface="Calibri" panose="020F0502020204030204" pitchFamily="34" charset="0"/>
                          <a:cs typeface="Calibri" panose="020F0502020204030204" pitchFamily="34" charset="0"/>
                          <a:sym typeface="Arial"/>
                        </a:rPr>
                        <a:t>The method is based on using statistical and signal processing techniques to produce signatures and/or extract features for classification purposes from the data flow. The suggested framework intends to address ways for detecting, deterring, and preventing a trusted insider from intentionally or unintentionally distributing sensitive content outside the business using the organization's system and network resources.</a:t>
                      </a:r>
                      <a:endParaRPr sz="1600" dirty="0">
                        <a:latin typeface="Calibri" panose="020F0502020204030204" pitchFamily="34" charset="0"/>
                        <a:cs typeface="Calibri" panose="020F0502020204030204" pitchFamily="34" charset="0"/>
                      </a:endParaRPr>
                    </a:p>
                  </a:txBody>
                  <a:tcPr marL="68575" marR="68575" marT="0" marB="0"/>
                </a:tc>
                <a:tc>
                  <a:txBody>
                    <a:bodyPr/>
                    <a:lstStyle/>
                    <a:p>
                      <a:pPr>
                        <a:lnSpc>
                          <a:spcPct val="107000"/>
                        </a:lnSpc>
                        <a:spcAft>
                          <a:spcPts val="800"/>
                        </a:spcAft>
                      </a:pPr>
                      <a:r>
                        <a:rPr lang="en-IN" sz="1600" dirty="0">
                          <a:latin typeface="Calibri" panose="020F0502020204030204" pitchFamily="34" charset="0"/>
                          <a:cs typeface="Calibri" panose="020F0502020204030204" pitchFamily="34" charset="0"/>
                          <a:sym typeface="Arial"/>
                        </a:rPr>
                        <a:t>To improve system performance, the proposed solution employs a preventative mechanism. It also tries to track out the data leaker using the methods listed below.</a:t>
                      </a:r>
                      <a:endParaRPr lang="en-IN" sz="1600" dirty="0">
                        <a:latin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96124050"/>
                  </a:ext>
                </a:extLst>
              </a:tr>
            </a:tbl>
          </a:graphicData>
        </a:graphic>
      </p:graphicFrame>
    </p:spTree>
    <p:extLst>
      <p:ext uri="{BB962C8B-B14F-4D97-AF65-F5344CB8AC3E}">
        <p14:creationId xmlns:p14="http://schemas.microsoft.com/office/powerpoint/2010/main" val="2159207969"/>
      </p:ext>
    </p:extLst>
  </p:cSld>
  <p:clrMapOvr>
    <a:masterClrMapping/>
  </p:clrMapOvr>
</p:sld>
</file>

<file path=ppt/theme/theme1.xml><?xml version="1.0" encoding="utf-8"?>
<a:theme xmlns:a="http://schemas.openxmlformats.org/drawingml/2006/main"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4531</Words>
  <Application>Microsoft Office PowerPoint</Application>
  <PresentationFormat>Widescreen</PresentationFormat>
  <Paragraphs>145</Paragraphs>
  <Slides>30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Century Gothic</vt:lpstr>
      <vt:lpstr>Noto Sans Symbols</vt:lpstr>
      <vt:lpstr>Wingdings</vt:lpstr>
      <vt:lpstr>Arial</vt:lpstr>
      <vt:lpstr>Quotable</vt:lpstr>
      <vt:lpstr>Cyber Security CSE4003 Project Report | Review - 1 Team - 8</vt:lpstr>
      <vt:lpstr>Sensitive Data Detection in Website’s Public Domain using Web Mining</vt:lpstr>
      <vt:lpstr>Objectives</vt:lpstr>
      <vt:lpstr>Motivation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Issues in Existing System</vt:lpstr>
      <vt:lpstr>Proposed System</vt:lpstr>
      <vt:lpstr>PowerPoint Presentation</vt:lpstr>
      <vt:lpstr>Problem Statement</vt:lpstr>
      <vt:lpstr>System Architecture</vt:lpstr>
      <vt:lpstr>PowerPoint Presentation</vt:lpstr>
      <vt:lpstr>Workflow Diagram</vt:lpstr>
      <vt:lpstr>Implementation Details</vt:lpstr>
      <vt:lpstr>Analysis</vt:lpstr>
      <vt:lpstr>Screenshots</vt:lpstr>
      <vt:lpstr>PowerPoint Presentation</vt:lpstr>
      <vt:lpstr>PowerPoint Presentation</vt:lpstr>
      <vt:lpstr>Applications of Proposed System</vt:lpstr>
      <vt:lpstr>Novelty of the Proposed System</vt:lpstr>
      <vt:lpstr>Conclusion</vt:lpstr>
      <vt:lpstr>Future Work</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CSE4003 Project Report | Review - 1 Team - 8</dc:title>
  <dc:creator>Gaurav Kumar Singh</dc:creator>
  <cp:lastModifiedBy>GAURAV KUMAR SINGH</cp:lastModifiedBy>
  <cp:revision>3</cp:revision>
  <dcterms:created xsi:type="dcterms:W3CDTF">2022-06-08T11:00:01Z</dcterms:created>
  <dcterms:modified xsi:type="dcterms:W3CDTF">2022-07-06T06:25:10Z</dcterms:modified>
</cp:coreProperties>
</file>