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7" r:id="rId2"/>
    <p:sldId id="256" r:id="rId3"/>
    <p:sldId id="258" r:id="rId4"/>
    <p:sldId id="265" r:id="rId5"/>
    <p:sldId id="266" r:id="rId6"/>
    <p:sldId id="259" r:id="rId7"/>
    <p:sldId id="260" r:id="rId8"/>
    <p:sldId id="261" r:id="rId9"/>
    <p:sldId id="262" r:id="rId10"/>
    <p:sldId id="263" r:id="rId11"/>
    <p:sldId id="264"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C540C0-FB26-4B9E-A10F-03A5FF52CE44}"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4F9D5-E68B-4E12-B083-67763B1979ED}" type="slidenum">
              <a:rPr lang="en-IN" smtClean="0"/>
              <a:t>‹#›</a:t>
            </a:fld>
            <a:endParaRPr lang="en-IN"/>
          </a:p>
        </p:txBody>
      </p:sp>
    </p:spTree>
    <p:extLst>
      <p:ext uri="{BB962C8B-B14F-4D97-AF65-F5344CB8AC3E}">
        <p14:creationId xmlns:p14="http://schemas.microsoft.com/office/powerpoint/2010/main" val="15644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C540C0-FB26-4B9E-A10F-03A5FF52CE44}"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4F9D5-E68B-4E12-B083-67763B1979ED}" type="slidenum">
              <a:rPr lang="en-IN" smtClean="0"/>
              <a:t>‹#›</a:t>
            </a:fld>
            <a:endParaRPr lang="en-IN"/>
          </a:p>
        </p:txBody>
      </p:sp>
    </p:spTree>
    <p:extLst>
      <p:ext uri="{BB962C8B-B14F-4D97-AF65-F5344CB8AC3E}">
        <p14:creationId xmlns:p14="http://schemas.microsoft.com/office/powerpoint/2010/main" val="1398748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C540C0-FB26-4B9E-A10F-03A5FF52CE44}"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4F9D5-E68B-4E12-B083-67763B1979E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31506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C540C0-FB26-4B9E-A10F-03A5FF52CE44}"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4F9D5-E68B-4E12-B083-67763B1979ED}" type="slidenum">
              <a:rPr lang="en-IN" smtClean="0"/>
              <a:t>‹#›</a:t>
            </a:fld>
            <a:endParaRPr lang="en-IN"/>
          </a:p>
        </p:txBody>
      </p:sp>
    </p:spTree>
    <p:extLst>
      <p:ext uri="{BB962C8B-B14F-4D97-AF65-F5344CB8AC3E}">
        <p14:creationId xmlns:p14="http://schemas.microsoft.com/office/powerpoint/2010/main" val="3216592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C540C0-FB26-4B9E-A10F-03A5FF52CE44}"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4F9D5-E68B-4E12-B083-67763B1979E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43218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C540C0-FB26-4B9E-A10F-03A5FF52CE44}"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4F9D5-E68B-4E12-B083-67763B1979ED}" type="slidenum">
              <a:rPr lang="en-IN" smtClean="0"/>
              <a:t>‹#›</a:t>
            </a:fld>
            <a:endParaRPr lang="en-IN"/>
          </a:p>
        </p:txBody>
      </p:sp>
    </p:spTree>
    <p:extLst>
      <p:ext uri="{BB962C8B-B14F-4D97-AF65-F5344CB8AC3E}">
        <p14:creationId xmlns:p14="http://schemas.microsoft.com/office/powerpoint/2010/main" val="2167179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C540C0-FB26-4B9E-A10F-03A5FF52CE44}"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4F9D5-E68B-4E12-B083-67763B1979ED}" type="slidenum">
              <a:rPr lang="en-IN" smtClean="0"/>
              <a:t>‹#›</a:t>
            </a:fld>
            <a:endParaRPr lang="en-IN"/>
          </a:p>
        </p:txBody>
      </p:sp>
    </p:spTree>
    <p:extLst>
      <p:ext uri="{BB962C8B-B14F-4D97-AF65-F5344CB8AC3E}">
        <p14:creationId xmlns:p14="http://schemas.microsoft.com/office/powerpoint/2010/main" val="2170493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C540C0-FB26-4B9E-A10F-03A5FF52CE44}"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4F9D5-E68B-4E12-B083-67763B1979ED}" type="slidenum">
              <a:rPr lang="en-IN" smtClean="0"/>
              <a:t>‹#›</a:t>
            </a:fld>
            <a:endParaRPr lang="en-IN"/>
          </a:p>
        </p:txBody>
      </p:sp>
    </p:spTree>
    <p:extLst>
      <p:ext uri="{BB962C8B-B14F-4D97-AF65-F5344CB8AC3E}">
        <p14:creationId xmlns:p14="http://schemas.microsoft.com/office/powerpoint/2010/main" val="2172110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C540C0-FB26-4B9E-A10F-03A5FF52CE44}"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4F9D5-E68B-4E12-B083-67763B1979ED}" type="slidenum">
              <a:rPr lang="en-IN" smtClean="0"/>
              <a:t>‹#›</a:t>
            </a:fld>
            <a:endParaRPr lang="en-IN"/>
          </a:p>
        </p:txBody>
      </p:sp>
    </p:spTree>
    <p:extLst>
      <p:ext uri="{BB962C8B-B14F-4D97-AF65-F5344CB8AC3E}">
        <p14:creationId xmlns:p14="http://schemas.microsoft.com/office/powerpoint/2010/main" val="3703471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C540C0-FB26-4B9E-A10F-03A5FF52CE44}"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4F9D5-E68B-4E12-B083-67763B1979ED}" type="slidenum">
              <a:rPr lang="en-IN" smtClean="0"/>
              <a:t>‹#›</a:t>
            </a:fld>
            <a:endParaRPr lang="en-IN"/>
          </a:p>
        </p:txBody>
      </p:sp>
    </p:spTree>
    <p:extLst>
      <p:ext uri="{BB962C8B-B14F-4D97-AF65-F5344CB8AC3E}">
        <p14:creationId xmlns:p14="http://schemas.microsoft.com/office/powerpoint/2010/main" val="1501329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C540C0-FB26-4B9E-A10F-03A5FF52CE44}" type="datetimeFigureOut">
              <a:rPr lang="en-IN" smtClean="0"/>
              <a:t>25-05-2021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4F9D5-E68B-4E12-B083-67763B1979ED}" type="slidenum">
              <a:rPr lang="en-IN" smtClean="0"/>
              <a:t>‹#›</a:t>
            </a:fld>
            <a:endParaRPr lang="en-IN"/>
          </a:p>
        </p:txBody>
      </p:sp>
    </p:spTree>
    <p:extLst>
      <p:ext uri="{BB962C8B-B14F-4D97-AF65-F5344CB8AC3E}">
        <p14:creationId xmlns:p14="http://schemas.microsoft.com/office/powerpoint/2010/main" val="2194140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C540C0-FB26-4B9E-A10F-03A5FF52CE44}" type="datetimeFigureOut">
              <a:rPr lang="en-IN" smtClean="0"/>
              <a:t>25-05-2021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24F9D5-E68B-4E12-B083-67763B1979ED}" type="slidenum">
              <a:rPr lang="en-IN" smtClean="0"/>
              <a:t>‹#›</a:t>
            </a:fld>
            <a:endParaRPr lang="en-IN"/>
          </a:p>
        </p:txBody>
      </p:sp>
    </p:spTree>
    <p:extLst>
      <p:ext uri="{BB962C8B-B14F-4D97-AF65-F5344CB8AC3E}">
        <p14:creationId xmlns:p14="http://schemas.microsoft.com/office/powerpoint/2010/main" val="2187125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C540C0-FB26-4B9E-A10F-03A5FF52CE44}" type="datetimeFigureOut">
              <a:rPr lang="en-IN" smtClean="0"/>
              <a:t>25-05-2021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24F9D5-E68B-4E12-B083-67763B1979ED}" type="slidenum">
              <a:rPr lang="en-IN" smtClean="0"/>
              <a:t>‹#›</a:t>
            </a:fld>
            <a:endParaRPr lang="en-IN"/>
          </a:p>
        </p:txBody>
      </p:sp>
    </p:spTree>
    <p:extLst>
      <p:ext uri="{BB962C8B-B14F-4D97-AF65-F5344CB8AC3E}">
        <p14:creationId xmlns:p14="http://schemas.microsoft.com/office/powerpoint/2010/main" val="3801045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C540C0-FB26-4B9E-A10F-03A5FF52CE44}" type="datetimeFigureOut">
              <a:rPr lang="en-IN" smtClean="0"/>
              <a:t>25-05-2021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24F9D5-E68B-4E12-B083-67763B1979ED}" type="slidenum">
              <a:rPr lang="en-IN" smtClean="0"/>
              <a:t>‹#›</a:t>
            </a:fld>
            <a:endParaRPr lang="en-IN"/>
          </a:p>
        </p:txBody>
      </p:sp>
    </p:spTree>
    <p:extLst>
      <p:ext uri="{BB962C8B-B14F-4D97-AF65-F5344CB8AC3E}">
        <p14:creationId xmlns:p14="http://schemas.microsoft.com/office/powerpoint/2010/main" val="3094928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C540C0-FB26-4B9E-A10F-03A5FF52CE44}" type="datetimeFigureOut">
              <a:rPr lang="en-IN" smtClean="0"/>
              <a:t>25-05-2021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4F9D5-E68B-4E12-B083-67763B1979ED}" type="slidenum">
              <a:rPr lang="en-IN" smtClean="0"/>
              <a:t>‹#›</a:t>
            </a:fld>
            <a:endParaRPr lang="en-IN"/>
          </a:p>
        </p:txBody>
      </p:sp>
    </p:spTree>
    <p:extLst>
      <p:ext uri="{BB962C8B-B14F-4D97-AF65-F5344CB8AC3E}">
        <p14:creationId xmlns:p14="http://schemas.microsoft.com/office/powerpoint/2010/main" val="424442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C540C0-FB26-4B9E-A10F-03A5FF52CE44}" type="datetimeFigureOut">
              <a:rPr lang="en-IN" smtClean="0"/>
              <a:t>25-05-2021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4F9D5-E68B-4E12-B083-67763B1979ED}" type="slidenum">
              <a:rPr lang="en-IN" smtClean="0"/>
              <a:t>‹#›</a:t>
            </a:fld>
            <a:endParaRPr lang="en-IN"/>
          </a:p>
        </p:txBody>
      </p:sp>
    </p:spTree>
    <p:extLst>
      <p:ext uri="{BB962C8B-B14F-4D97-AF65-F5344CB8AC3E}">
        <p14:creationId xmlns:p14="http://schemas.microsoft.com/office/powerpoint/2010/main" val="2238735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C540C0-FB26-4B9E-A10F-03A5FF52CE44}" type="datetimeFigureOut">
              <a:rPr lang="en-IN" smtClean="0"/>
              <a:t>25-05-2021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24F9D5-E68B-4E12-B083-67763B1979ED}" type="slidenum">
              <a:rPr lang="en-IN" smtClean="0"/>
              <a:t>‹#›</a:t>
            </a:fld>
            <a:endParaRPr lang="en-IN"/>
          </a:p>
        </p:txBody>
      </p:sp>
    </p:spTree>
    <p:extLst>
      <p:ext uri="{BB962C8B-B14F-4D97-AF65-F5344CB8AC3E}">
        <p14:creationId xmlns:p14="http://schemas.microsoft.com/office/powerpoint/2010/main" val="3113397138"/>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DF1F01-1D3E-49DB-BF08-EA2517458F49}"/>
              </a:ext>
            </a:extLst>
          </p:cNvPr>
          <p:cNvSpPr>
            <a:spLocks noGrp="1"/>
          </p:cNvSpPr>
          <p:nvPr>
            <p:ph idx="1"/>
          </p:nvPr>
        </p:nvSpPr>
        <p:spPr/>
        <p:txBody>
          <a:bodyPr>
            <a:normAutofit/>
          </a:bodyPr>
          <a:lstStyle/>
          <a:p>
            <a:pPr>
              <a:lnSpc>
                <a:spcPct val="107000"/>
              </a:lnSpc>
              <a:spcAft>
                <a:spcPts val="800"/>
              </a:spcAft>
            </a:pPr>
            <a:r>
              <a:rPr lang="en-US" b="1" dirty="0">
                <a:effectLst/>
                <a:latin typeface="Calibri" panose="020F0502020204030204" pitchFamily="34" charset="0"/>
                <a:ea typeface="Calibri" panose="020F0502020204030204" pitchFamily="34" charset="0"/>
                <a:cs typeface="Times New Roman" panose="02020603050405020304" pitchFamily="18" charset="0"/>
              </a:rPr>
              <a:t>Registration Number- 19BCE2119</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effectLst/>
                <a:latin typeface="Calibri" panose="020F0502020204030204" pitchFamily="34" charset="0"/>
                <a:ea typeface="Calibri" panose="020F0502020204030204" pitchFamily="34" charset="0"/>
                <a:cs typeface="Times New Roman" panose="02020603050405020304" pitchFamily="18" charset="0"/>
              </a:rPr>
              <a:t>Name- Gaurav Kumar Singh</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effectLst/>
                <a:latin typeface="Calibri" panose="020F0502020204030204" pitchFamily="34" charset="0"/>
                <a:ea typeface="Calibri" panose="020F0502020204030204" pitchFamily="34" charset="0"/>
                <a:cs typeface="Times New Roman" panose="02020603050405020304" pitchFamily="18" charset="0"/>
              </a:rPr>
              <a:t>Course- </a:t>
            </a:r>
            <a:r>
              <a:rPr lang="en-IN" b="1" dirty="0">
                <a:effectLst/>
                <a:latin typeface="Calibri" panose="020F0502020204030204" pitchFamily="34" charset="0"/>
                <a:ea typeface="Calibri" panose="020F0502020204030204" pitchFamily="34" charset="0"/>
                <a:cs typeface="Times New Roman" panose="02020603050405020304" pitchFamily="18" charset="0"/>
              </a:rPr>
              <a:t>CSE2005 Operating Systems Component (EPJ) L7+L8</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347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2E954-1EF5-4B5A-B6F9-93D6819530CD}"/>
              </a:ext>
            </a:extLst>
          </p:cNvPr>
          <p:cNvSpPr>
            <a:spLocks noGrp="1"/>
          </p:cNvSpPr>
          <p:nvPr>
            <p:ph type="title"/>
          </p:nvPr>
        </p:nvSpPr>
        <p:spPr/>
        <p:txBody>
          <a:bodyPr>
            <a:no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RR with Dynamic Time Quantum (min TQ= T/2, max TQ=3T/2)</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sz="3600" dirty="0"/>
          </a:p>
        </p:txBody>
      </p:sp>
      <p:graphicFrame>
        <p:nvGraphicFramePr>
          <p:cNvPr id="4" name="Content Placeholder 3">
            <a:extLst>
              <a:ext uri="{FF2B5EF4-FFF2-40B4-BE49-F238E27FC236}">
                <a16:creationId xmlns:a16="http://schemas.microsoft.com/office/drawing/2014/main" id="{01799669-91C7-499E-8FC3-BDC6C33619D7}"/>
              </a:ext>
            </a:extLst>
          </p:cNvPr>
          <p:cNvGraphicFramePr>
            <a:graphicFrameLocks noGrp="1"/>
          </p:cNvGraphicFramePr>
          <p:nvPr>
            <p:ph idx="1"/>
            <p:extLst>
              <p:ext uri="{D42A27DB-BD31-4B8C-83A1-F6EECF244321}">
                <p14:modId xmlns:p14="http://schemas.microsoft.com/office/powerpoint/2010/main" val="3514274943"/>
              </p:ext>
            </p:extLst>
          </p:nvPr>
        </p:nvGraphicFramePr>
        <p:xfrm>
          <a:off x="320843" y="1690687"/>
          <a:ext cx="11630525" cy="1517733"/>
        </p:xfrm>
        <a:graphic>
          <a:graphicData uri="http://schemas.openxmlformats.org/drawingml/2006/table">
            <a:tbl>
              <a:tblPr firstRow="1" firstCol="1" bandRow="1">
                <a:tableStyleId>{5C22544A-7EE6-4342-B048-85BDC9FD1C3A}</a:tableStyleId>
              </a:tblPr>
              <a:tblGrid>
                <a:gridCol w="1639574">
                  <a:extLst>
                    <a:ext uri="{9D8B030D-6E8A-4147-A177-3AD203B41FA5}">
                      <a16:colId xmlns:a16="http://schemas.microsoft.com/office/drawing/2014/main" val="482066940"/>
                    </a:ext>
                  </a:extLst>
                </a:gridCol>
                <a:gridCol w="1679563">
                  <a:extLst>
                    <a:ext uri="{9D8B030D-6E8A-4147-A177-3AD203B41FA5}">
                      <a16:colId xmlns:a16="http://schemas.microsoft.com/office/drawing/2014/main" val="3194721040"/>
                    </a:ext>
                  </a:extLst>
                </a:gridCol>
                <a:gridCol w="1457685">
                  <a:extLst>
                    <a:ext uri="{9D8B030D-6E8A-4147-A177-3AD203B41FA5}">
                      <a16:colId xmlns:a16="http://schemas.microsoft.com/office/drawing/2014/main" val="2759294271"/>
                    </a:ext>
                  </a:extLst>
                </a:gridCol>
                <a:gridCol w="1457685">
                  <a:extLst>
                    <a:ext uri="{9D8B030D-6E8A-4147-A177-3AD203B41FA5}">
                      <a16:colId xmlns:a16="http://schemas.microsoft.com/office/drawing/2014/main" val="1563207866"/>
                    </a:ext>
                  </a:extLst>
                </a:gridCol>
                <a:gridCol w="1639574">
                  <a:extLst>
                    <a:ext uri="{9D8B030D-6E8A-4147-A177-3AD203B41FA5}">
                      <a16:colId xmlns:a16="http://schemas.microsoft.com/office/drawing/2014/main" val="4077960764"/>
                    </a:ext>
                  </a:extLst>
                </a:gridCol>
                <a:gridCol w="2114290">
                  <a:extLst>
                    <a:ext uri="{9D8B030D-6E8A-4147-A177-3AD203B41FA5}">
                      <a16:colId xmlns:a16="http://schemas.microsoft.com/office/drawing/2014/main" val="1442969701"/>
                    </a:ext>
                  </a:extLst>
                </a:gridCol>
                <a:gridCol w="1642154">
                  <a:extLst>
                    <a:ext uri="{9D8B030D-6E8A-4147-A177-3AD203B41FA5}">
                      <a16:colId xmlns:a16="http://schemas.microsoft.com/office/drawing/2014/main" val="92342132"/>
                    </a:ext>
                  </a:extLst>
                </a:gridCol>
              </a:tblGrid>
              <a:tr h="1517733">
                <a:tc>
                  <a:txBody>
                    <a:bodyPr/>
                    <a:lstStyle/>
                    <a:p>
                      <a:pPr algn="just">
                        <a:lnSpc>
                          <a:spcPct val="107000"/>
                        </a:lnSpc>
                        <a:spcAft>
                          <a:spcPts val="800"/>
                        </a:spcAft>
                      </a:pPr>
                      <a:r>
                        <a:rPr lang="en-US" sz="2000" dirty="0">
                          <a:effectLst/>
                        </a:rPr>
                        <a:t>P1</a:t>
                      </a:r>
                      <a:endParaRPr lang="en-IN" sz="2000" dirty="0">
                        <a:effectLst/>
                      </a:endParaRPr>
                    </a:p>
                    <a:p>
                      <a:pPr algn="just">
                        <a:lnSpc>
                          <a:spcPct val="107000"/>
                        </a:lnSpc>
                        <a:spcAft>
                          <a:spcPts val="800"/>
                        </a:spcAft>
                      </a:pPr>
                      <a:r>
                        <a:rPr lang="en-US" sz="2000" dirty="0">
                          <a:effectLst/>
                        </a:rPr>
                        <a:t>Remaining BT=T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dirty="0">
                          <a:effectLst/>
                        </a:rPr>
                        <a:t>P2</a:t>
                      </a:r>
                      <a:endParaRPr lang="en-IN" sz="2000" dirty="0">
                        <a:effectLst/>
                      </a:endParaRPr>
                    </a:p>
                    <a:p>
                      <a:pPr algn="just">
                        <a:lnSpc>
                          <a:spcPct val="107000"/>
                        </a:lnSpc>
                        <a:spcAft>
                          <a:spcPts val="800"/>
                        </a:spcAft>
                      </a:pPr>
                      <a:r>
                        <a:rPr lang="en-US" sz="2000" dirty="0">
                          <a:effectLst/>
                        </a:rPr>
                        <a:t>Remaining BT=T/9</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P3</a:t>
                      </a:r>
                      <a:endParaRPr lang="en-IN" sz="2000">
                        <a:effectLst/>
                      </a:endParaRPr>
                    </a:p>
                    <a:p>
                      <a:pPr algn="just">
                        <a:lnSpc>
                          <a:spcPct val="107000"/>
                        </a:lnSpc>
                        <a:spcAft>
                          <a:spcPts val="800"/>
                        </a:spcAft>
                      </a:pPr>
                      <a:r>
                        <a:rPr lang="en-US" sz="2000">
                          <a:effectLst/>
                        </a:rPr>
                        <a:t>Remaining BT=11T/27</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P1</a:t>
                      </a:r>
                      <a:endParaRPr lang="en-IN" sz="2000">
                        <a:effectLst/>
                      </a:endParaRPr>
                    </a:p>
                    <a:p>
                      <a:pPr algn="just">
                        <a:lnSpc>
                          <a:spcPct val="107000"/>
                        </a:lnSpc>
                        <a:spcAft>
                          <a:spcPts val="800"/>
                        </a:spcAft>
                      </a:pPr>
                      <a:r>
                        <a:rPr lang="en-US" sz="2000">
                          <a:effectLst/>
                        </a:rPr>
                        <a:t>Remaining BT=T/6</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P2*</a:t>
                      </a:r>
                      <a:endParaRPr lang="en-IN" sz="2000">
                        <a:effectLst/>
                      </a:endParaRPr>
                    </a:p>
                    <a:p>
                      <a:pPr algn="just">
                        <a:lnSpc>
                          <a:spcPct val="107000"/>
                        </a:lnSpc>
                        <a:spcAft>
                          <a:spcPts val="800"/>
                        </a:spcAft>
                      </a:pPr>
                      <a:r>
                        <a:rPr lang="en-US" sz="2000">
                          <a:effectLst/>
                        </a:rPr>
                        <a:t>Remaining BT=0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P3*</a:t>
                      </a:r>
                      <a:endParaRPr lang="en-IN" sz="2000">
                        <a:effectLst/>
                      </a:endParaRPr>
                    </a:p>
                    <a:p>
                      <a:pPr algn="just">
                        <a:lnSpc>
                          <a:spcPct val="107000"/>
                        </a:lnSpc>
                        <a:spcAft>
                          <a:spcPts val="800"/>
                        </a:spcAft>
                      </a:pPr>
                      <a:r>
                        <a:rPr lang="en-US" sz="2000">
                          <a:effectLst/>
                        </a:rPr>
                        <a:t>Remaining BT=0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dirty="0">
                          <a:effectLst/>
                        </a:rPr>
                        <a:t>P1*</a:t>
                      </a:r>
                      <a:endParaRPr lang="en-IN" sz="2000" dirty="0">
                        <a:effectLst/>
                      </a:endParaRPr>
                    </a:p>
                    <a:p>
                      <a:pPr algn="just">
                        <a:lnSpc>
                          <a:spcPct val="107000"/>
                        </a:lnSpc>
                        <a:spcAft>
                          <a:spcPts val="800"/>
                        </a:spcAft>
                      </a:pPr>
                      <a:r>
                        <a:rPr lang="en-US" sz="2000" dirty="0">
                          <a:effectLst/>
                        </a:rPr>
                        <a:t>Remaining BT=0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6179089"/>
                  </a:ext>
                </a:extLst>
              </a:tr>
            </a:tbl>
          </a:graphicData>
        </a:graphic>
      </p:graphicFrame>
      <p:sp>
        <p:nvSpPr>
          <p:cNvPr id="5" name="Rectangle 1">
            <a:extLst>
              <a:ext uri="{FF2B5EF4-FFF2-40B4-BE49-F238E27FC236}">
                <a16:creationId xmlns:a16="http://schemas.microsoft.com/office/drawing/2014/main" id="{F912520F-FE82-4010-B796-01006F3E3C96}"/>
              </a:ext>
            </a:extLst>
          </p:cNvPr>
          <p:cNvSpPr>
            <a:spLocks noChangeArrowheads="1"/>
          </p:cNvSpPr>
          <p:nvPr/>
        </p:nvSpPr>
        <p:spPr bwMode="auto">
          <a:xfrm>
            <a:off x="320843" y="3359750"/>
            <a:ext cx="252801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767171"/>
                </a:solidFill>
                <a:effectLst/>
                <a:latin typeface="Calibri" panose="020F0502020204030204" pitchFamily="34" charset="0"/>
                <a:ea typeface="Calibri" panose="020F0502020204030204" pitchFamily="34" charset="0"/>
                <a:cs typeface="Times New Roman" panose="02020603050405020304" pitchFamily="18" charset="0"/>
              </a:rPr>
              <a:t>0	      </a:t>
            </a:r>
            <a:r>
              <a:rPr lang="en-US" altLang="en-US" sz="2000" dirty="0">
                <a:solidFill>
                  <a:srgbClr val="767171"/>
                </a:solidFill>
                <a:latin typeface="Calibri" panose="020F0502020204030204" pitchFamily="34"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a:ln>
                  <a:noFill/>
                </a:ln>
                <a:solidFill>
                  <a:srgbClr val="767171"/>
                </a:solidFill>
                <a:effectLst/>
                <a:latin typeface="Calibri" panose="020F0502020204030204" pitchFamily="34" charset="0"/>
                <a:ea typeface="Calibri" panose="020F0502020204030204" pitchFamily="34" charset="0"/>
                <a:cs typeface="Times New Roman" panose="02020603050405020304" pitchFamily="18" charset="0"/>
              </a:rPr>
              <a:t>T                       3T/2                    2T                     5T/2                  3T+dx                        7T/2+dx            4T+dx</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3C1073BF-8DE1-42FF-99EC-6F3AD871E244}"/>
              </a:ext>
            </a:extLst>
          </p:cNvPr>
          <p:cNvSpPr txBox="1"/>
          <p:nvPr/>
        </p:nvSpPr>
        <p:spPr>
          <a:xfrm>
            <a:off x="320843" y="4024326"/>
            <a:ext cx="12801600" cy="774507"/>
          </a:xfrm>
          <a:prstGeom prst="rect">
            <a:avLst/>
          </a:prstGeom>
          <a:noFill/>
        </p:spPr>
        <p:txBody>
          <a:bodyPr wrap="square">
            <a:sp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Number of context switches=6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Potential for saving time used for context switching without having the algorithm approach FCFS.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0712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48603-A3AC-49B6-B655-2239521CBC86}"/>
              </a:ext>
            </a:extLst>
          </p:cNvPr>
          <p:cNvSpPr>
            <a:spLocks noGrp="1"/>
          </p:cNvSpPr>
          <p:nvPr>
            <p:ph type="title"/>
          </p:nvPr>
        </p:nvSpPr>
        <p:spPr/>
        <p:txBody>
          <a:bodyPr>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System Specifications</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sz="3600" dirty="0"/>
          </a:p>
        </p:txBody>
      </p:sp>
      <p:sp>
        <p:nvSpPr>
          <p:cNvPr id="3" name="Content Placeholder 2">
            <a:extLst>
              <a:ext uri="{FF2B5EF4-FFF2-40B4-BE49-F238E27FC236}">
                <a16:creationId xmlns:a16="http://schemas.microsoft.com/office/drawing/2014/main" id="{47E11EA6-E083-408E-B45B-6DE0485D71B4}"/>
              </a:ext>
            </a:extLst>
          </p:cNvPr>
          <p:cNvSpPr>
            <a:spLocks noGrp="1"/>
          </p:cNvSpPr>
          <p:nvPr>
            <p:ph idx="1"/>
          </p:nvPr>
        </p:nvSpPr>
        <p:spPr/>
        <p:txBody>
          <a:bodyPr/>
          <a:lstStyle/>
          <a:p>
            <a:r>
              <a:rPr lang="en-US" dirty="0"/>
              <a:t>Windows 7 or later or Linux based computer.</a:t>
            </a:r>
          </a:p>
          <a:p>
            <a:r>
              <a:rPr lang="en-US" dirty="0"/>
              <a:t>GNU GCC Compiler (</a:t>
            </a:r>
            <a:r>
              <a:rPr lang="en-US" dirty="0" err="1"/>
              <a:t>Codeblocks</a:t>
            </a:r>
            <a:r>
              <a:rPr lang="en-US" dirty="0"/>
              <a:t>)</a:t>
            </a:r>
          </a:p>
          <a:p>
            <a:r>
              <a:rPr lang="en-US" dirty="0"/>
              <a:t>Python 3</a:t>
            </a:r>
          </a:p>
          <a:p>
            <a:r>
              <a:rPr lang="en-US" dirty="0"/>
              <a:t>Python IDE</a:t>
            </a:r>
          </a:p>
          <a:p>
            <a:r>
              <a:rPr lang="en-US" dirty="0"/>
              <a:t>Code Editor (Visual Studio Code)</a:t>
            </a:r>
          </a:p>
          <a:p>
            <a:r>
              <a:rPr lang="en-US" dirty="0"/>
              <a:t>Python 3 libraries (matplotlib, </a:t>
            </a:r>
            <a:r>
              <a:rPr lang="en-US" dirty="0" err="1"/>
              <a:t>plotly</a:t>
            </a:r>
            <a:r>
              <a:rPr lang="en-US" dirty="0"/>
              <a:t>, pandas, </a:t>
            </a:r>
            <a:r>
              <a:rPr lang="en-US" dirty="0" err="1"/>
              <a:t>os</a:t>
            </a:r>
            <a:r>
              <a:rPr lang="en-US" dirty="0"/>
              <a:t>)</a:t>
            </a:r>
          </a:p>
        </p:txBody>
      </p:sp>
    </p:spTree>
    <p:extLst>
      <p:ext uri="{BB962C8B-B14F-4D97-AF65-F5344CB8AC3E}">
        <p14:creationId xmlns:p14="http://schemas.microsoft.com/office/powerpoint/2010/main" val="3558007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E66A-A9E5-4609-AB02-4A775CBD14BB}"/>
              </a:ext>
            </a:extLst>
          </p:cNvPr>
          <p:cNvSpPr>
            <a:spLocks noGrp="1"/>
          </p:cNvSpPr>
          <p:nvPr>
            <p:ph type="title"/>
          </p:nvPr>
        </p:nvSpPr>
        <p:spPr/>
        <p:txBody>
          <a:bodyPr/>
          <a:lstStyle/>
          <a:p>
            <a:pPr algn="ctr"/>
            <a:r>
              <a:rPr lang="en-US" dirty="0"/>
              <a:t>Performance Analysis</a:t>
            </a:r>
            <a:endParaRPr lang="en-IN" dirty="0"/>
          </a:p>
        </p:txBody>
      </p:sp>
      <p:sp>
        <p:nvSpPr>
          <p:cNvPr id="3" name="Content Placeholder 2">
            <a:extLst>
              <a:ext uri="{FF2B5EF4-FFF2-40B4-BE49-F238E27FC236}">
                <a16:creationId xmlns:a16="http://schemas.microsoft.com/office/drawing/2014/main" id="{49ACF438-CFC1-417B-AE0D-596B5324E9EA}"/>
              </a:ext>
            </a:extLst>
          </p:cNvPr>
          <p:cNvSpPr>
            <a:spLocks noGrp="1"/>
          </p:cNvSpPr>
          <p:nvPr>
            <p:ph sz="half" idx="1"/>
          </p:nvPr>
        </p:nvSpPr>
        <p:spPr>
          <a:xfrm>
            <a:off x="677334" y="1488614"/>
            <a:ext cx="4184035" cy="3880772"/>
          </a:xfrm>
        </p:spPr>
        <p:txBody>
          <a:bodyPr/>
          <a:lstStyle/>
          <a:p>
            <a:r>
              <a:rPr lang="en-US" dirty="0"/>
              <a:t>Average Turnaround Time</a:t>
            </a:r>
            <a:endParaRPr lang="en-IN" dirty="0"/>
          </a:p>
        </p:txBody>
      </p:sp>
      <p:sp>
        <p:nvSpPr>
          <p:cNvPr id="4" name="Content Placeholder 3">
            <a:extLst>
              <a:ext uri="{FF2B5EF4-FFF2-40B4-BE49-F238E27FC236}">
                <a16:creationId xmlns:a16="http://schemas.microsoft.com/office/drawing/2014/main" id="{9BBCADA7-4ADC-40E4-B177-79414CEAC25A}"/>
              </a:ext>
            </a:extLst>
          </p:cNvPr>
          <p:cNvSpPr>
            <a:spLocks noGrp="1"/>
          </p:cNvSpPr>
          <p:nvPr>
            <p:ph sz="half" idx="2"/>
          </p:nvPr>
        </p:nvSpPr>
        <p:spPr>
          <a:xfrm>
            <a:off x="5911317" y="1488614"/>
            <a:ext cx="4184034" cy="3880773"/>
          </a:xfrm>
        </p:spPr>
        <p:txBody>
          <a:bodyPr/>
          <a:lstStyle/>
          <a:p>
            <a:r>
              <a:rPr lang="en-US" dirty="0"/>
              <a:t>Average Waiting Time</a:t>
            </a:r>
            <a:endParaRPr lang="en-IN" dirty="0"/>
          </a:p>
        </p:txBody>
      </p:sp>
      <p:pic>
        <p:nvPicPr>
          <p:cNvPr id="6" name="Picture 5">
            <a:extLst>
              <a:ext uri="{FF2B5EF4-FFF2-40B4-BE49-F238E27FC236}">
                <a16:creationId xmlns:a16="http://schemas.microsoft.com/office/drawing/2014/main" id="{DFEB0E3F-57BA-4AB7-8855-45E86E118DE0}"/>
              </a:ext>
            </a:extLst>
          </p:cNvPr>
          <p:cNvPicPr/>
          <p:nvPr/>
        </p:nvPicPr>
        <p:blipFill>
          <a:blip r:embed="rId2"/>
          <a:stretch>
            <a:fillRect/>
          </a:stretch>
        </p:blipFill>
        <p:spPr>
          <a:xfrm>
            <a:off x="738231" y="1862356"/>
            <a:ext cx="5173086" cy="4773336"/>
          </a:xfrm>
          <a:prstGeom prst="rect">
            <a:avLst/>
          </a:prstGeom>
        </p:spPr>
      </p:pic>
      <p:pic>
        <p:nvPicPr>
          <p:cNvPr id="7" name="Picture 6">
            <a:extLst>
              <a:ext uri="{FF2B5EF4-FFF2-40B4-BE49-F238E27FC236}">
                <a16:creationId xmlns:a16="http://schemas.microsoft.com/office/drawing/2014/main" id="{3A692013-1DA1-4705-B3E5-53715F2F2E71}"/>
              </a:ext>
            </a:extLst>
          </p:cNvPr>
          <p:cNvPicPr/>
          <p:nvPr/>
        </p:nvPicPr>
        <p:blipFill>
          <a:blip r:embed="rId3"/>
          <a:stretch>
            <a:fillRect/>
          </a:stretch>
        </p:blipFill>
        <p:spPr>
          <a:xfrm>
            <a:off x="6014906" y="1862356"/>
            <a:ext cx="5201176" cy="4773336"/>
          </a:xfrm>
          <a:prstGeom prst="rect">
            <a:avLst/>
          </a:prstGeom>
        </p:spPr>
      </p:pic>
    </p:spTree>
    <p:extLst>
      <p:ext uri="{BB962C8B-B14F-4D97-AF65-F5344CB8AC3E}">
        <p14:creationId xmlns:p14="http://schemas.microsoft.com/office/powerpoint/2010/main" val="1035352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6A7FA9-E3C0-4989-88BF-BBD4C9211E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96" y="0"/>
            <a:ext cx="5444455" cy="3437971"/>
          </a:xfrm>
          <a:prstGeom prst="rect">
            <a:avLst/>
          </a:prstGeom>
        </p:spPr>
      </p:pic>
      <p:pic>
        <p:nvPicPr>
          <p:cNvPr id="3" name="Picture 2">
            <a:extLst>
              <a:ext uri="{FF2B5EF4-FFF2-40B4-BE49-F238E27FC236}">
                <a16:creationId xmlns:a16="http://schemas.microsoft.com/office/drawing/2014/main" id="{D4CECE47-6710-4A25-877E-86763DDAF7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0295" y="3426388"/>
            <a:ext cx="5548961" cy="3440583"/>
          </a:xfrm>
          <a:prstGeom prst="rect">
            <a:avLst/>
          </a:prstGeom>
        </p:spPr>
      </p:pic>
      <p:pic>
        <p:nvPicPr>
          <p:cNvPr id="4" name="Picture 3">
            <a:extLst>
              <a:ext uri="{FF2B5EF4-FFF2-40B4-BE49-F238E27FC236}">
                <a16:creationId xmlns:a16="http://schemas.microsoft.com/office/drawing/2014/main" id="{7E27589C-A2B7-44D7-A5FD-C2434CD50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1177" y="8972"/>
            <a:ext cx="5669997" cy="3428999"/>
          </a:xfrm>
          <a:prstGeom prst="rect">
            <a:avLst/>
          </a:prstGeom>
        </p:spPr>
      </p:pic>
    </p:spTree>
    <p:extLst>
      <p:ext uri="{BB962C8B-B14F-4D97-AF65-F5344CB8AC3E}">
        <p14:creationId xmlns:p14="http://schemas.microsoft.com/office/powerpoint/2010/main" val="1289449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3143-7A96-48D5-949F-AFF1ED1C36AB}"/>
              </a:ext>
            </a:extLst>
          </p:cNvPr>
          <p:cNvSpPr>
            <a:spLocks noGrp="1"/>
          </p:cNvSpPr>
          <p:nvPr>
            <p:ph type="title"/>
          </p:nvPr>
        </p:nvSpPr>
        <p:spPr>
          <a:xfrm>
            <a:off x="677334" y="609600"/>
            <a:ext cx="8596668" cy="649857"/>
          </a:xfrm>
        </p:spPr>
        <p:txBody>
          <a:bodyPr/>
          <a:lstStyle/>
          <a:p>
            <a:pPr algn="ctr"/>
            <a:r>
              <a:rPr lang="en-US" dirty="0"/>
              <a:t>Implementation</a:t>
            </a:r>
            <a:endParaRPr lang="en-IN" dirty="0"/>
          </a:p>
        </p:txBody>
      </p:sp>
      <p:sp>
        <p:nvSpPr>
          <p:cNvPr id="3" name="Content Placeholder 2">
            <a:extLst>
              <a:ext uri="{FF2B5EF4-FFF2-40B4-BE49-F238E27FC236}">
                <a16:creationId xmlns:a16="http://schemas.microsoft.com/office/drawing/2014/main" id="{DE9CFC70-BB59-4C51-9BA4-66157464C806}"/>
              </a:ext>
            </a:extLst>
          </p:cNvPr>
          <p:cNvSpPr>
            <a:spLocks noGrp="1"/>
          </p:cNvSpPr>
          <p:nvPr>
            <p:ph idx="1"/>
          </p:nvPr>
        </p:nvSpPr>
        <p:spPr>
          <a:xfrm>
            <a:off x="677334" y="1259457"/>
            <a:ext cx="8596668" cy="4781905"/>
          </a:xfrm>
        </p:spPr>
        <p:txBody>
          <a:bodyPr/>
          <a:lstStyle/>
          <a:p>
            <a:pPr marL="177800" marR="784860">
              <a:lnSpc>
                <a:spcPct val="150000"/>
              </a:lnSpc>
              <a:spcBef>
                <a:spcPts val="205"/>
              </a:spcBef>
              <a:spcAft>
                <a:spcPts val="0"/>
              </a:spcAft>
            </a:pPr>
            <a:r>
              <a:rPr lang="en-US" sz="1800" b="1" dirty="0">
                <a:effectLst/>
                <a:latin typeface="Times New Roman" panose="02020603050405020304" pitchFamily="18" charset="0"/>
                <a:ea typeface="Times New Roman" panose="02020603050405020304" pitchFamily="18" charset="0"/>
              </a:rPr>
              <a:t>Round Robin</a:t>
            </a:r>
            <a:endParaRPr lang="en-IN" sz="1800" dirty="0">
              <a:effectLst/>
              <a:latin typeface="Times New Roman" panose="02020603050405020304" pitchFamily="18" charset="0"/>
              <a:ea typeface="Times New Roman" panose="02020603050405020304" pitchFamily="18" charset="0"/>
            </a:endParaRPr>
          </a:p>
          <a:p>
            <a:pPr marL="0" lvl="0" indent="0">
              <a:lnSpc>
                <a:spcPct val="150000"/>
              </a:lnSpc>
              <a:buNone/>
            </a:pPr>
            <a:r>
              <a:rPr lang="en-US" sz="1800" dirty="0">
                <a:effectLst/>
                <a:latin typeface="Times New Roman" panose="02020603050405020304" pitchFamily="18" charset="0"/>
                <a:ea typeface="Times New Roman" panose="02020603050405020304" pitchFamily="18" charset="0"/>
              </a:rPr>
              <a:t>Compile and run the program.</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16" name="Picture 15">
            <a:extLst>
              <a:ext uri="{FF2B5EF4-FFF2-40B4-BE49-F238E27FC236}">
                <a16:creationId xmlns:a16="http://schemas.microsoft.com/office/drawing/2014/main" id="{2252B8EF-8854-4C2A-9C07-35EE2A548A58}"/>
              </a:ext>
            </a:extLst>
          </p:cNvPr>
          <p:cNvPicPr/>
          <p:nvPr/>
        </p:nvPicPr>
        <p:blipFill>
          <a:blip r:embed="rId2"/>
          <a:stretch>
            <a:fillRect/>
          </a:stretch>
        </p:blipFill>
        <p:spPr>
          <a:xfrm>
            <a:off x="1173469" y="2310532"/>
            <a:ext cx="9111434" cy="4283216"/>
          </a:xfrm>
          <a:prstGeom prst="rect">
            <a:avLst/>
          </a:prstGeom>
        </p:spPr>
      </p:pic>
    </p:spTree>
    <p:extLst>
      <p:ext uri="{BB962C8B-B14F-4D97-AF65-F5344CB8AC3E}">
        <p14:creationId xmlns:p14="http://schemas.microsoft.com/office/powerpoint/2010/main" val="3620847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0CEF6A-5CF8-47C0-B787-4E1967099A78}"/>
              </a:ext>
            </a:extLst>
          </p:cNvPr>
          <p:cNvSpPr>
            <a:spLocks noGrp="1"/>
          </p:cNvSpPr>
          <p:nvPr>
            <p:ph idx="1"/>
          </p:nvPr>
        </p:nvSpPr>
        <p:spPr>
          <a:xfrm>
            <a:off x="694498" y="218115"/>
            <a:ext cx="8596668" cy="5823248"/>
          </a:xfrm>
        </p:spPr>
        <p:txBody>
          <a:bodyPr/>
          <a:lstStyle/>
          <a:p>
            <a:r>
              <a:rPr lang="en-US" sz="1800" dirty="0">
                <a:effectLst/>
                <a:latin typeface="Times New Roman" panose="02020603050405020304" pitchFamily="18" charset="0"/>
                <a:ea typeface="Times New Roman" panose="02020603050405020304" pitchFamily="18" charset="0"/>
              </a:rPr>
              <a:t>Give input for number of tasks and the time quantum of the RR.</a:t>
            </a:r>
            <a:endParaRPr lang="en-IN" sz="1800" dirty="0">
              <a:effectLst/>
              <a:latin typeface="Times New Roman" panose="02020603050405020304" pitchFamily="18" charset="0"/>
              <a:ea typeface="Times New Roman" panose="02020603050405020304" pitchFamily="18" charset="0"/>
            </a:endParaRPr>
          </a:p>
          <a:p>
            <a:endParaRPr lang="en-IN" dirty="0"/>
          </a:p>
          <a:p>
            <a:endParaRPr lang="en-IN" dirty="0"/>
          </a:p>
          <a:p>
            <a:endParaRPr lang="en-IN" dirty="0"/>
          </a:p>
          <a:p>
            <a:endParaRPr lang="en-IN" dirty="0"/>
          </a:p>
          <a:p>
            <a:r>
              <a:rPr lang="en-US" sz="1800" dirty="0">
                <a:effectLst/>
                <a:latin typeface="Times New Roman" panose="02020603050405020304" pitchFamily="18" charset="0"/>
                <a:ea typeface="Times New Roman" panose="02020603050405020304" pitchFamily="18" charset="0"/>
              </a:rPr>
              <a:t>Enter initialization details of all the processes.</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CDAB63DB-FE76-4BAB-A725-A2892BBD0515}"/>
              </a:ext>
            </a:extLst>
          </p:cNvPr>
          <p:cNvPicPr/>
          <p:nvPr/>
        </p:nvPicPr>
        <p:blipFill>
          <a:blip r:embed="rId2"/>
          <a:stretch>
            <a:fillRect/>
          </a:stretch>
        </p:blipFill>
        <p:spPr>
          <a:xfrm>
            <a:off x="1182716" y="607153"/>
            <a:ext cx="5934075" cy="1600200"/>
          </a:xfrm>
          <a:prstGeom prst="rect">
            <a:avLst/>
          </a:prstGeom>
        </p:spPr>
      </p:pic>
      <p:pic>
        <p:nvPicPr>
          <p:cNvPr id="5" name="Picture 4">
            <a:extLst>
              <a:ext uri="{FF2B5EF4-FFF2-40B4-BE49-F238E27FC236}">
                <a16:creationId xmlns:a16="http://schemas.microsoft.com/office/drawing/2014/main" id="{B91AC896-16A3-4D41-A47C-2DF22FB43481}"/>
              </a:ext>
            </a:extLst>
          </p:cNvPr>
          <p:cNvPicPr/>
          <p:nvPr/>
        </p:nvPicPr>
        <p:blipFill>
          <a:blip r:embed="rId3"/>
          <a:stretch>
            <a:fillRect/>
          </a:stretch>
        </p:blipFill>
        <p:spPr>
          <a:xfrm>
            <a:off x="1182715" y="2596391"/>
            <a:ext cx="5934075" cy="3834010"/>
          </a:xfrm>
          <a:prstGeom prst="rect">
            <a:avLst/>
          </a:prstGeom>
        </p:spPr>
      </p:pic>
    </p:spTree>
    <p:extLst>
      <p:ext uri="{BB962C8B-B14F-4D97-AF65-F5344CB8AC3E}">
        <p14:creationId xmlns:p14="http://schemas.microsoft.com/office/powerpoint/2010/main" val="1723577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5E98C-AC96-4C0B-8C4B-277D859ADC71}"/>
              </a:ext>
            </a:extLst>
          </p:cNvPr>
          <p:cNvSpPr>
            <a:spLocks noGrp="1"/>
          </p:cNvSpPr>
          <p:nvPr>
            <p:ph idx="1"/>
          </p:nvPr>
        </p:nvSpPr>
        <p:spPr>
          <a:xfrm>
            <a:off x="677334" y="352339"/>
            <a:ext cx="8596668" cy="5689024"/>
          </a:xfrm>
        </p:spPr>
        <p:txBody>
          <a:bodyPr/>
          <a:lstStyle/>
          <a:p>
            <a:r>
              <a:rPr lang="en-US" sz="1800" dirty="0">
                <a:effectLst/>
                <a:latin typeface="Times New Roman" panose="02020603050405020304" pitchFamily="18" charset="0"/>
                <a:ea typeface="Times New Roman" panose="02020603050405020304" pitchFamily="18" charset="0"/>
              </a:rPr>
              <a:t>Obtain Output </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C66518C-BC64-4E67-AB6F-F74F7D555063}"/>
              </a:ext>
            </a:extLst>
          </p:cNvPr>
          <p:cNvPicPr/>
          <p:nvPr/>
        </p:nvPicPr>
        <p:blipFill>
          <a:blip r:embed="rId2"/>
          <a:stretch>
            <a:fillRect/>
          </a:stretch>
        </p:blipFill>
        <p:spPr>
          <a:xfrm>
            <a:off x="913765" y="695797"/>
            <a:ext cx="5182235" cy="5684520"/>
          </a:xfrm>
          <a:prstGeom prst="rect">
            <a:avLst/>
          </a:prstGeom>
        </p:spPr>
      </p:pic>
      <p:pic>
        <p:nvPicPr>
          <p:cNvPr id="5" name="Picture 4">
            <a:extLst>
              <a:ext uri="{FF2B5EF4-FFF2-40B4-BE49-F238E27FC236}">
                <a16:creationId xmlns:a16="http://schemas.microsoft.com/office/drawing/2014/main" id="{280A8427-1167-454D-8F18-BF298AEC0401}"/>
              </a:ext>
            </a:extLst>
          </p:cNvPr>
          <p:cNvPicPr/>
          <p:nvPr/>
        </p:nvPicPr>
        <p:blipFill>
          <a:blip r:embed="rId3"/>
          <a:stretch>
            <a:fillRect/>
          </a:stretch>
        </p:blipFill>
        <p:spPr>
          <a:xfrm>
            <a:off x="6096000" y="695798"/>
            <a:ext cx="5418666" cy="2634632"/>
          </a:xfrm>
          <a:prstGeom prst="rect">
            <a:avLst/>
          </a:prstGeom>
        </p:spPr>
      </p:pic>
    </p:spTree>
    <p:extLst>
      <p:ext uri="{BB962C8B-B14F-4D97-AF65-F5344CB8AC3E}">
        <p14:creationId xmlns:p14="http://schemas.microsoft.com/office/powerpoint/2010/main" val="3467771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02F38D-59BD-4FDD-80EF-289E7B025B20}"/>
              </a:ext>
            </a:extLst>
          </p:cNvPr>
          <p:cNvSpPr>
            <a:spLocks noGrp="1"/>
          </p:cNvSpPr>
          <p:nvPr>
            <p:ph idx="1"/>
          </p:nvPr>
        </p:nvSpPr>
        <p:spPr>
          <a:xfrm>
            <a:off x="677334" y="293615"/>
            <a:ext cx="8596668" cy="5747747"/>
          </a:xfrm>
        </p:spPr>
        <p:txBody>
          <a:bodyPr/>
          <a:lstStyle/>
          <a:p>
            <a:pPr marL="0" indent="0">
              <a:buNone/>
            </a:pPr>
            <a:r>
              <a:rPr lang="en-US" b="1" i="1" dirty="0"/>
              <a:t>IMPROVED ROUND ROBIN</a:t>
            </a:r>
          </a:p>
          <a:p>
            <a:r>
              <a:rPr lang="en-US" sz="1800" dirty="0">
                <a:effectLst/>
                <a:latin typeface="Times New Roman" panose="02020603050405020304" pitchFamily="18" charset="0"/>
                <a:ea typeface="Times New Roman" panose="02020603050405020304" pitchFamily="18" charset="0"/>
              </a:rPr>
              <a:t>Compile and run the program.</a:t>
            </a:r>
          </a:p>
          <a:p>
            <a:endParaRPr lang="en-IN" dirty="0"/>
          </a:p>
        </p:txBody>
      </p:sp>
      <p:pic>
        <p:nvPicPr>
          <p:cNvPr id="4" name="Picture 3">
            <a:extLst>
              <a:ext uri="{FF2B5EF4-FFF2-40B4-BE49-F238E27FC236}">
                <a16:creationId xmlns:a16="http://schemas.microsoft.com/office/drawing/2014/main" id="{600C2BD4-E764-4220-808D-6F9889BBADA0}"/>
              </a:ext>
            </a:extLst>
          </p:cNvPr>
          <p:cNvPicPr/>
          <p:nvPr/>
        </p:nvPicPr>
        <p:blipFill>
          <a:blip r:embed="rId2"/>
          <a:stretch>
            <a:fillRect/>
          </a:stretch>
        </p:blipFill>
        <p:spPr>
          <a:xfrm>
            <a:off x="824184" y="1099831"/>
            <a:ext cx="10299618" cy="5376469"/>
          </a:xfrm>
          <a:prstGeom prst="rect">
            <a:avLst/>
          </a:prstGeom>
        </p:spPr>
      </p:pic>
    </p:spTree>
    <p:extLst>
      <p:ext uri="{BB962C8B-B14F-4D97-AF65-F5344CB8AC3E}">
        <p14:creationId xmlns:p14="http://schemas.microsoft.com/office/powerpoint/2010/main" val="2855261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D87FE0-8A81-4E58-9926-B96050EEC89D}"/>
              </a:ext>
            </a:extLst>
          </p:cNvPr>
          <p:cNvSpPr>
            <a:spLocks noGrp="1"/>
          </p:cNvSpPr>
          <p:nvPr>
            <p:ph idx="1"/>
          </p:nvPr>
        </p:nvSpPr>
        <p:spPr>
          <a:xfrm>
            <a:off x="677334" y="276837"/>
            <a:ext cx="8596668" cy="5764525"/>
          </a:xfrm>
        </p:spPr>
        <p:txBody>
          <a:bodyPr/>
          <a:lstStyle/>
          <a:p>
            <a:r>
              <a:rPr lang="en-US" sz="1800" dirty="0">
                <a:effectLst/>
                <a:latin typeface="Times New Roman" panose="02020603050405020304" pitchFamily="18" charset="0"/>
                <a:ea typeface="Times New Roman" panose="02020603050405020304" pitchFamily="18" charset="0"/>
              </a:rPr>
              <a:t>Give input for number of tasks and the min. time quantum and max. time quantum of the IRR.</a:t>
            </a: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Enter initialization details of all the processes.</a:t>
            </a: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110C27D-9C0D-4CD8-9255-E491B791B56D}"/>
              </a:ext>
            </a:extLst>
          </p:cNvPr>
          <p:cNvPicPr/>
          <p:nvPr/>
        </p:nvPicPr>
        <p:blipFill>
          <a:blip r:embed="rId2"/>
          <a:stretch>
            <a:fillRect/>
          </a:stretch>
        </p:blipFill>
        <p:spPr>
          <a:xfrm>
            <a:off x="1095593" y="893733"/>
            <a:ext cx="6410325" cy="1647825"/>
          </a:xfrm>
          <a:prstGeom prst="rect">
            <a:avLst/>
          </a:prstGeom>
        </p:spPr>
      </p:pic>
      <p:pic>
        <p:nvPicPr>
          <p:cNvPr id="5" name="Picture 4">
            <a:extLst>
              <a:ext uri="{FF2B5EF4-FFF2-40B4-BE49-F238E27FC236}">
                <a16:creationId xmlns:a16="http://schemas.microsoft.com/office/drawing/2014/main" id="{48E6C4FF-C53A-494B-886B-2080ED76D6ED}"/>
              </a:ext>
            </a:extLst>
          </p:cNvPr>
          <p:cNvPicPr/>
          <p:nvPr/>
        </p:nvPicPr>
        <p:blipFill>
          <a:blip r:embed="rId3"/>
          <a:stretch>
            <a:fillRect/>
          </a:stretch>
        </p:blipFill>
        <p:spPr>
          <a:xfrm>
            <a:off x="1095592" y="2939284"/>
            <a:ext cx="6410325" cy="2036445"/>
          </a:xfrm>
          <a:prstGeom prst="rect">
            <a:avLst/>
          </a:prstGeom>
        </p:spPr>
      </p:pic>
    </p:spTree>
    <p:extLst>
      <p:ext uri="{BB962C8B-B14F-4D97-AF65-F5344CB8AC3E}">
        <p14:creationId xmlns:p14="http://schemas.microsoft.com/office/powerpoint/2010/main" val="421137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2CAC8D-51FF-4275-883B-3105A0D1CC19}"/>
              </a:ext>
            </a:extLst>
          </p:cNvPr>
          <p:cNvSpPr>
            <a:spLocks noGrp="1"/>
          </p:cNvSpPr>
          <p:nvPr>
            <p:ph idx="1"/>
          </p:nvPr>
        </p:nvSpPr>
        <p:spPr>
          <a:xfrm>
            <a:off x="677334" y="335560"/>
            <a:ext cx="8596668" cy="6233019"/>
          </a:xfrm>
        </p:spPr>
        <p:txBody>
          <a:bodyPr/>
          <a:lstStyle/>
          <a:p>
            <a:r>
              <a:rPr lang="en-US" sz="1800" dirty="0">
                <a:effectLst/>
                <a:latin typeface="Times New Roman" panose="02020603050405020304" pitchFamily="18" charset="0"/>
                <a:ea typeface="Times New Roman" panose="02020603050405020304" pitchFamily="18" charset="0"/>
              </a:rPr>
              <a:t>Obtain Output </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2D927A95-612F-4045-846C-72D5262CA5EA}"/>
              </a:ext>
            </a:extLst>
          </p:cNvPr>
          <p:cNvPicPr/>
          <p:nvPr/>
        </p:nvPicPr>
        <p:blipFill>
          <a:blip r:embed="rId2"/>
          <a:stretch>
            <a:fillRect/>
          </a:stretch>
        </p:blipFill>
        <p:spPr>
          <a:xfrm>
            <a:off x="1058685" y="792270"/>
            <a:ext cx="4923790" cy="5730170"/>
          </a:xfrm>
          <a:prstGeom prst="rect">
            <a:avLst/>
          </a:prstGeom>
        </p:spPr>
      </p:pic>
    </p:spTree>
    <p:extLst>
      <p:ext uri="{BB962C8B-B14F-4D97-AF65-F5344CB8AC3E}">
        <p14:creationId xmlns:p14="http://schemas.microsoft.com/office/powerpoint/2010/main" val="2030414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7F38F-9305-45CE-B6C6-78AD0C9E10EE}"/>
              </a:ext>
            </a:extLst>
          </p:cNvPr>
          <p:cNvSpPr>
            <a:spLocks noGrp="1"/>
          </p:cNvSpPr>
          <p:nvPr>
            <p:ph type="ctrTitle"/>
          </p:nvPr>
        </p:nvSpPr>
        <p:spPr>
          <a:xfrm>
            <a:off x="1648288" y="1667030"/>
            <a:ext cx="9144000" cy="2387600"/>
          </a:xfrm>
        </p:spPr>
        <p:txBody>
          <a:bodyPr>
            <a:normAutofit/>
          </a:bodyPr>
          <a:lstStyle/>
          <a:p>
            <a:pPr algn="just"/>
            <a:r>
              <a:rPr lang="en-US"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 improved context switching algorithm for a Round Robin (RR) with Dynamic Time Quantum Assignment.</a:t>
            </a:r>
            <a:br>
              <a:rPr lang="en-IN" sz="3200" b="1" dirty="0">
                <a:effectLst/>
                <a:latin typeface="Calibri" panose="020F0502020204030204" pitchFamily="34" charset="0"/>
                <a:ea typeface="Calibri" panose="020F0502020204030204" pitchFamily="34" charset="0"/>
                <a:cs typeface="Times New Roman" panose="02020603050405020304" pitchFamily="18" charset="0"/>
              </a:rPr>
            </a:br>
            <a:endParaRPr lang="en-IN" sz="3200" b="1" dirty="0"/>
          </a:p>
        </p:txBody>
      </p:sp>
      <p:sp>
        <p:nvSpPr>
          <p:cNvPr id="3" name="Subtitle 2">
            <a:extLst>
              <a:ext uri="{FF2B5EF4-FFF2-40B4-BE49-F238E27FC236}">
                <a16:creationId xmlns:a16="http://schemas.microsoft.com/office/drawing/2014/main" id="{626B2D83-8F5F-48F3-872B-4ED57D6F5A1A}"/>
              </a:ext>
            </a:extLst>
          </p:cNvPr>
          <p:cNvSpPr>
            <a:spLocks noGrp="1"/>
          </p:cNvSpPr>
          <p:nvPr>
            <p:ph type="subTitle" idx="1"/>
          </p:nvPr>
        </p:nvSpPr>
        <p:spPr>
          <a:xfrm>
            <a:off x="1586144" y="406400"/>
            <a:ext cx="9144000" cy="1655762"/>
          </a:xfrm>
        </p:spPr>
        <p:txBody>
          <a:bodyPr>
            <a:normAutofit/>
          </a:bodyPr>
          <a:lstStyle/>
          <a:p>
            <a:pPr algn="ctr"/>
            <a:r>
              <a:rPr lang="en-US" sz="4400" b="1" dirty="0"/>
              <a:t>TITLE</a:t>
            </a:r>
            <a:endParaRPr lang="en-IN" sz="4400" b="1" dirty="0"/>
          </a:p>
        </p:txBody>
      </p:sp>
    </p:spTree>
    <p:extLst>
      <p:ext uri="{BB962C8B-B14F-4D97-AF65-F5344CB8AC3E}">
        <p14:creationId xmlns:p14="http://schemas.microsoft.com/office/powerpoint/2010/main" val="3524976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ECB0-2456-49FD-A1D5-C458AB8635B2}"/>
              </a:ext>
            </a:extLst>
          </p:cNvPr>
          <p:cNvSpPr>
            <a:spLocks noGrp="1"/>
          </p:cNvSpPr>
          <p:nvPr>
            <p:ph type="title"/>
          </p:nvPr>
        </p:nvSpPr>
        <p:spPr/>
        <p:txBody>
          <a:bodyPr/>
          <a:lstStyle/>
          <a:p>
            <a:pPr algn="ctr"/>
            <a:r>
              <a:rPr lang="en-US" b="1" dirty="0"/>
              <a:t>Abstract</a:t>
            </a:r>
            <a:endParaRPr lang="en-IN" b="1" dirty="0"/>
          </a:p>
        </p:txBody>
      </p:sp>
      <p:sp>
        <p:nvSpPr>
          <p:cNvPr id="3" name="Content Placeholder 2">
            <a:extLst>
              <a:ext uri="{FF2B5EF4-FFF2-40B4-BE49-F238E27FC236}">
                <a16:creationId xmlns:a16="http://schemas.microsoft.com/office/drawing/2014/main" id="{B1C24CFB-0487-43D4-9505-FCC78C120F5C}"/>
              </a:ext>
            </a:extLst>
          </p:cNvPr>
          <p:cNvSpPr>
            <a:spLocks noGrp="1"/>
          </p:cNvSpPr>
          <p:nvPr>
            <p:ph idx="1"/>
          </p:nvPr>
        </p:nvSpPr>
        <p:spPr/>
        <p:txBody>
          <a:bodyPr>
            <a:normAutofit fontScale="85000" lnSpcReduction="20000"/>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Process Management is considered a very important function of any OS as it is the backbone of the system. There are several kinds of scheduling algorithms to perform the given task each of which have their own pros and cons. Round Robin is among the most prominent scheduling algorithms. Round Robin schedulers preempt the task based on a specific time quantum and switches to next task and run it for the same time quantum and repeat this process until no tasks are left in the ready queue. The performance and efficiency of a Round Robin scheduler is heavily dependent upon one’s choice of the time quantum. If time quantum is too high, the scheduler tends to morph into a First in First Out scheduler while if it is too small, it causes a lot of context switches wasting a lot of time performing unnecessary task. This project revolves around how to dynamically pick an appropriate time quantum for one cycle and at the same time prevent context switching for tasks that use a very small portion of time quantum otherwise.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83024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76C43-22AA-470A-8BF6-3AAA8780A6A6}"/>
              </a:ext>
            </a:extLst>
          </p:cNvPr>
          <p:cNvSpPr>
            <a:spLocks noGrp="1"/>
          </p:cNvSpPr>
          <p:nvPr>
            <p:ph type="title"/>
          </p:nvPr>
        </p:nvSpPr>
        <p:spPr/>
        <p:txBody>
          <a:bodyPr>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Literature Review</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sz="3600" dirty="0"/>
          </a:p>
        </p:txBody>
      </p:sp>
      <p:sp>
        <p:nvSpPr>
          <p:cNvPr id="3" name="Content Placeholder 2">
            <a:extLst>
              <a:ext uri="{FF2B5EF4-FFF2-40B4-BE49-F238E27FC236}">
                <a16:creationId xmlns:a16="http://schemas.microsoft.com/office/drawing/2014/main" id="{3430C0C8-DBFA-499C-895B-434B80E9457E}"/>
              </a:ext>
            </a:extLst>
          </p:cNvPr>
          <p:cNvSpPr>
            <a:spLocks noGrp="1"/>
          </p:cNvSpPr>
          <p:nvPr>
            <p:ph idx="1"/>
          </p:nvPr>
        </p:nvSpPr>
        <p:spPr>
          <a:xfrm>
            <a:off x="838200" y="1825624"/>
            <a:ext cx="10515600" cy="4885893"/>
          </a:xfrm>
        </p:spPr>
        <p:txBody>
          <a:bodyPr>
            <a:normAutofit fontScale="85000" lnSpcReduction="20000"/>
          </a:bodyPr>
          <a:lstStyle/>
          <a:p>
            <a:pPr marL="0" lvl="0" indent="0" algn="just">
              <a:lnSpc>
                <a:spcPct val="107000"/>
              </a:lnSpc>
              <a:buNone/>
            </a:pPr>
            <a:r>
              <a:rPr lang="en-IN" sz="2500" dirty="0">
                <a:effectLst/>
                <a:latin typeface="Calibri" panose="020F0502020204030204" pitchFamily="34" charset="0"/>
                <a:ea typeface="Calibri" panose="020F0502020204030204" pitchFamily="34" charset="0"/>
                <a:cs typeface="Times New Roman" panose="02020603050405020304" pitchFamily="18" charset="0"/>
              </a:rPr>
              <a:t>1)       </a:t>
            </a:r>
            <a:r>
              <a:rPr lang="en-IN" sz="2600" dirty="0" err="1">
                <a:effectLst/>
                <a:latin typeface="Calibri" panose="020F0502020204030204" pitchFamily="34" charset="0"/>
                <a:ea typeface="Calibri" panose="020F0502020204030204" pitchFamily="34" charset="0"/>
                <a:cs typeface="Times New Roman" panose="02020603050405020304" pitchFamily="18" charset="0"/>
              </a:rPr>
              <a:t>Tithi</a:t>
            </a:r>
            <a:r>
              <a:rPr lang="en-IN" sz="2600" dirty="0">
                <a:effectLst/>
                <a:latin typeface="Calibri" panose="020F0502020204030204" pitchFamily="34" charset="0"/>
                <a:ea typeface="Calibri" panose="020F0502020204030204" pitchFamily="34" charset="0"/>
                <a:cs typeface="Times New Roman" panose="02020603050405020304" pitchFamily="18" charset="0"/>
              </a:rPr>
              <a:t> Paul </a:t>
            </a:r>
            <a:r>
              <a:rPr lang="en-IN" sz="2600" dirty="0" err="1">
                <a:effectLst/>
                <a:latin typeface="Calibri" panose="020F0502020204030204" pitchFamily="34" charset="0"/>
                <a:ea typeface="Calibri" panose="020F0502020204030204" pitchFamily="34" charset="0"/>
                <a:cs typeface="Times New Roman" panose="02020603050405020304" pitchFamily="18" charset="0"/>
              </a:rPr>
              <a:t>Rahat</a:t>
            </a:r>
            <a:r>
              <a:rPr lang="en-IN" sz="2600" dirty="0">
                <a:effectLst/>
                <a:latin typeface="Calibri" panose="020F0502020204030204" pitchFamily="34" charset="0"/>
                <a:ea typeface="Calibri" panose="020F0502020204030204" pitchFamily="34" charset="0"/>
                <a:cs typeface="Times New Roman" panose="02020603050405020304" pitchFamily="18" charset="0"/>
              </a:rPr>
              <a:t> Hossain Faisal Md. </a:t>
            </a:r>
            <a:r>
              <a:rPr lang="en-IN" sz="2600" dirty="0" err="1">
                <a:effectLst/>
                <a:latin typeface="Calibri" panose="020F0502020204030204" pitchFamily="34" charset="0"/>
                <a:ea typeface="Calibri" panose="020F0502020204030204" pitchFamily="34" charset="0"/>
                <a:cs typeface="Times New Roman" panose="02020603050405020304" pitchFamily="18" charset="0"/>
              </a:rPr>
              <a:t>Samsuddoha</a:t>
            </a:r>
            <a:r>
              <a:rPr lang="en-IN" sz="2600" dirty="0">
                <a:effectLst/>
                <a:latin typeface="Calibri" panose="020F0502020204030204" pitchFamily="34" charset="0"/>
                <a:ea typeface="Calibri" panose="020F0502020204030204" pitchFamily="34" charset="0"/>
                <a:cs typeface="Times New Roman" panose="02020603050405020304" pitchFamily="18" charset="0"/>
              </a:rPr>
              <a:t> (September 2019). </a:t>
            </a:r>
          </a:p>
          <a:p>
            <a:pPr marL="457200" lvl="1" indent="0" algn="just">
              <a:lnSpc>
                <a:spcPct val="107000"/>
              </a:lnSpc>
              <a:buNone/>
            </a:pPr>
            <a:r>
              <a:rPr lang="en-IN" sz="2600" dirty="0">
                <a:effectLst/>
                <a:latin typeface="Calibri" panose="020F0502020204030204" pitchFamily="34" charset="0"/>
                <a:ea typeface="Calibri" panose="020F0502020204030204" pitchFamily="34" charset="0"/>
                <a:cs typeface="Times New Roman" panose="02020603050405020304" pitchFamily="18" charset="0"/>
              </a:rPr>
              <a:t>	IMPROVED ROUND ROBIN SCHEDULING ALGORITHM WITH PROGRESSIVE TIME QUANTUM</a:t>
            </a:r>
          </a:p>
          <a:p>
            <a:pPr indent="0" algn="just">
              <a:lnSpc>
                <a:spcPct val="107000"/>
              </a:lnSpc>
              <a:buNone/>
            </a:pPr>
            <a:r>
              <a:rPr lang="en-IN" sz="1600" dirty="0">
                <a:effectLst/>
                <a:latin typeface="Calibri" panose="020F0502020204030204" pitchFamily="34" charset="0"/>
                <a:ea typeface="Calibri" panose="020F0502020204030204" pitchFamily="34" charset="0"/>
                <a:cs typeface="Times New Roman" panose="02020603050405020304" pitchFamily="18" charset="0"/>
              </a:rPr>
              <a:t>The authors of this research paper emphasize on the how time quantum of a Round Robin Scheduler affects its performance and context switching time. They propose an algorithm where the time quantum is selected dynamically and numerous experiments have been conducted to prove its efficiency. The performance of an Round Robin Scheduler is heavily dependant upon the choice of Time Quantum selected. A very large TQ might mean the RR scheduler morphed into FCFS and when it becomes too small, the context switch skyrockets.</a:t>
            </a:r>
          </a:p>
          <a:p>
            <a:pPr indent="0" algn="just">
              <a:lnSpc>
                <a:spcPct val="107000"/>
              </a:lnSpc>
              <a:buNone/>
            </a:pPr>
            <a:r>
              <a:rPr lang="en-IN" sz="1600" dirty="0">
                <a:effectLst/>
                <a:latin typeface="Calibri" panose="020F0502020204030204" pitchFamily="34" charset="0"/>
                <a:ea typeface="Calibri" panose="020F0502020204030204" pitchFamily="34" charset="0"/>
                <a:cs typeface="Times New Roman" panose="02020603050405020304" pitchFamily="18" charset="0"/>
              </a:rPr>
              <a:t>However this algorithm does not work where priority based scheduling is required and also the selection of time quantum by the system becomes obnoxious towards the end of the processes if the remaining burst times of the processes are very distinct after every cycle resulting in heavily compromised waiting times for some set of processes depending on type of processes.</a:t>
            </a:r>
          </a:p>
          <a:p>
            <a:pPr marL="0" lvl="0" indent="0" algn="just">
              <a:lnSpc>
                <a:spcPct val="107000"/>
              </a:lnSpc>
              <a:buNone/>
            </a:pPr>
            <a:r>
              <a:rPr lang="en-IN" sz="2500" dirty="0">
                <a:effectLst/>
                <a:latin typeface="Calibri" panose="020F0502020204030204" pitchFamily="34" charset="0"/>
                <a:ea typeface="Calibri" panose="020F0502020204030204" pitchFamily="34" charset="0"/>
                <a:cs typeface="Times New Roman" panose="02020603050405020304" pitchFamily="18" charset="0"/>
              </a:rPr>
              <a:t>2)       </a:t>
            </a:r>
            <a:r>
              <a:rPr lang="en-IN" sz="2500" dirty="0" err="1">
                <a:effectLst/>
                <a:latin typeface="Calibri" panose="020F0502020204030204" pitchFamily="34" charset="0"/>
                <a:ea typeface="Calibri" panose="020F0502020204030204" pitchFamily="34" charset="0"/>
                <a:cs typeface="Times New Roman" panose="02020603050405020304" pitchFamily="18" charset="0"/>
              </a:rPr>
              <a:t>Sohrawordi</a:t>
            </a:r>
            <a:r>
              <a:rPr lang="en-IN" sz="2500" dirty="0">
                <a:effectLst/>
                <a:latin typeface="Calibri" panose="020F0502020204030204" pitchFamily="34" charset="0"/>
                <a:ea typeface="Calibri" panose="020F0502020204030204" pitchFamily="34" charset="0"/>
                <a:cs typeface="Times New Roman" panose="02020603050405020304" pitchFamily="18" charset="0"/>
              </a:rPr>
              <a:t> , </a:t>
            </a:r>
            <a:r>
              <a:rPr lang="en-IN" sz="2500" dirty="0" err="1">
                <a:effectLst/>
                <a:latin typeface="Calibri" panose="020F0502020204030204" pitchFamily="34" charset="0"/>
                <a:ea typeface="Calibri" panose="020F0502020204030204" pitchFamily="34" charset="0"/>
                <a:cs typeface="Times New Roman" panose="02020603050405020304" pitchFamily="18" charset="0"/>
              </a:rPr>
              <a:t>Ehasn</a:t>
            </a:r>
            <a:r>
              <a:rPr lang="en-IN" sz="2500" dirty="0">
                <a:effectLst/>
                <a:latin typeface="Calibri" panose="020F0502020204030204" pitchFamily="34" charset="0"/>
                <a:ea typeface="Calibri" panose="020F0502020204030204" pitchFamily="34" charset="0"/>
                <a:cs typeface="Times New Roman" panose="02020603050405020304" pitchFamily="18" charset="0"/>
              </a:rPr>
              <a:t> Ali , Palash Uddin and </a:t>
            </a:r>
            <a:r>
              <a:rPr lang="en-IN" sz="2500" dirty="0" err="1">
                <a:effectLst/>
                <a:latin typeface="Calibri" panose="020F0502020204030204" pitchFamily="34" charset="0"/>
                <a:ea typeface="Calibri" panose="020F0502020204030204" pitchFamily="34" charset="0"/>
                <a:cs typeface="Times New Roman" panose="02020603050405020304" pitchFamily="18" charset="0"/>
              </a:rPr>
              <a:t>Mahabub</a:t>
            </a:r>
            <a:r>
              <a:rPr lang="en-IN" sz="2500" dirty="0">
                <a:effectLst/>
                <a:latin typeface="Calibri" panose="020F0502020204030204" pitchFamily="34" charset="0"/>
                <a:ea typeface="Calibri" panose="020F0502020204030204" pitchFamily="34" charset="0"/>
                <a:cs typeface="Times New Roman" panose="02020603050405020304" pitchFamily="18" charset="0"/>
              </a:rPr>
              <a:t> Hossain (Feb 2019). </a:t>
            </a:r>
          </a:p>
          <a:p>
            <a:pPr marL="0" lvl="0" indent="0" algn="just">
              <a:lnSpc>
                <a:spcPct val="107000"/>
              </a:lnSpc>
              <a:buNone/>
            </a:pPr>
            <a:r>
              <a:rPr lang="en-IN" sz="2500" dirty="0">
                <a:latin typeface="Calibri" panose="020F0502020204030204" pitchFamily="34" charset="0"/>
                <a:ea typeface="Calibri" panose="020F0502020204030204" pitchFamily="34" charset="0"/>
                <a:cs typeface="Times New Roman" panose="02020603050405020304" pitchFamily="18" charset="0"/>
              </a:rPr>
              <a:t>	</a:t>
            </a:r>
            <a:r>
              <a:rPr lang="en-IN" sz="2500" dirty="0">
                <a:effectLst/>
                <a:latin typeface="Calibri" panose="020F0502020204030204" pitchFamily="34" charset="0"/>
                <a:ea typeface="Calibri" panose="020F0502020204030204" pitchFamily="34" charset="0"/>
                <a:cs typeface="Times New Roman" panose="02020603050405020304" pitchFamily="18" charset="0"/>
              </a:rPr>
              <a:t>A MODIFIED ROUND ROBIN CPU SCHEDULING ALGORITHM WITH DYNAMIC TIME QUANTUM.</a:t>
            </a:r>
          </a:p>
          <a:p>
            <a:pPr indent="0" algn="just">
              <a:lnSpc>
                <a:spcPct val="107000"/>
              </a:lnSpc>
              <a:spcAft>
                <a:spcPts val="800"/>
              </a:spcAft>
              <a:buNone/>
            </a:pPr>
            <a:r>
              <a:rPr lang="en-IN" sz="1500" dirty="0">
                <a:effectLst/>
                <a:latin typeface="Calibri" panose="020F0502020204030204" pitchFamily="34" charset="0"/>
                <a:ea typeface="Calibri" panose="020F0502020204030204" pitchFamily="34" charset="0"/>
                <a:cs typeface="Times New Roman" panose="02020603050405020304" pitchFamily="18" charset="0"/>
              </a:rPr>
              <a:t>In This Research paper, the authors propose a Round Robin with Dynamic Time Quantum (RRDTQ) system for enhancing the CPU performance using dynamic time quantum assignment. In their proposed algorithm the burst time of all the processes in the ready queue are noted and the TQ’s value is assigned based on that average value. It reduces the number of context switches required however might not be the best if the burst times of all processes are very close to each other but not equal to mean.</a:t>
            </a:r>
          </a:p>
          <a:p>
            <a:endParaRPr lang="en-IN" dirty="0"/>
          </a:p>
        </p:txBody>
      </p:sp>
    </p:spTree>
    <p:extLst>
      <p:ext uri="{BB962C8B-B14F-4D97-AF65-F5344CB8AC3E}">
        <p14:creationId xmlns:p14="http://schemas.microsoft.com/office/powerpoint/2010/main" val="831188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11003D-7A88-4853-94BB-897393479D67}"/>
              </a:ext>
            </a:extLst>
          </p:cNvPr>
          <p:cNvSpPr>
            <a:spLocks noGrp="1"/>
          </p:cNvSpPr>
          <p:nvPr>
            <p:ph idx="1"/>
          </p:nvPr>
        </p:nvSpPr>
        <p:spPr>
          <a:xfrm>
            <a:off x="838200" y="372862"/>
            <a:ext cx="10515600" cy="5804101"/>
          </a:xfrm>
        </p:spPr>
        <p:txBody>
          <a:bodyPr>
            <a:normAutofit lnSpcReduction="10000"/>
          </a:bodyPr>
          <a:lstStyle/>
          <a:p>
            <a:pPr marL="0" lvl="0" indent="0" algn="just">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3)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Debashree</a:t>
            </a:r>
            <a:r>
              <a:rPr lang="en-IN" sz="1800" dirty="0">
                <a:effectLst/>
                <a:latin typeface="Calibri" panose="020F0502020204030204" pitchFamily="34" charset="0"/>
                <a:ea typeface="Calibri" panose="020F0502020204030204" pitchFamily="34" charset="0"/>
                <a:cs typeface="Times New Roman" panose="02020603050405020304" pitchFamily="18" charset="0"/>
              </a:rPr>
              <a:t> Nayak, Sanjeev Kumar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Malla</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Debashree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Debadarshini</a:t>
            </a:r>
            <a:r>
              <a:rPr lang="en-IN" sz="1800" dirty="0">
                <a:effectLst/>
                <a:latin typeface="Calibri" panose="020F0502020204030204" pitchFamily="34" charset="0"/>
                <a:ea typeface="Calibri" panose="020F0502020204030204" pitchFamily="34" charset="0"/>
                <a:cs typeface="Times New Roman" panose="02020603050405020304" pitchFamily="18" charset="0"/>
              </a:rPr>
              <a:t> (January 2012). </a:t>
            </a:r>
          </a:p>
          <a:p>
            <a:pPr marL="457200" lvl="1" indent="0" algn="just">
              <a:lnSpc>
                <a:spcPct val="107000"/>
              </a:lnSpc>
              <a:buNone/>
            </a:pP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a:effectLst/>
                <a:latin typeface="Calibri" panose="020F0502020204030204" pitchFamily="34" charset="0"/>
                <a:ea typeface="Calibri" panose="020F0502020204030204" pitchFamily="34" charset="0"/>
                <a:cs typeface="Times New Roman" panose="02020603050405020304" pitchFamily="18" charset="0"/>
              </a:rPr>
              <a:t>IMPROVED ROUND ROBIN SCHEDULING USING DYNAMIC TIME QUANTUM</a:t>
            </a:r>
          </a:p>
          <a:p>
            <a:pPr indent="0" algn="just">
              <a:lnSpc>
                <a:spcPct val="107000"/>
              </a:lnSpc>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This Research paper also uses RRDTQ to reduce the number of context switches but instead of using mean to calculate TQ of a certain process, Median is used to calculate effective time quantum. This algorithm fails when the burst times of the processes does not follow any sort of consistent trend.</a:t>
            </a:r>
          </a:p>
          <a:p>
            <a:pPr marL="0" lvl="0" indent="0" algn="just">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4)       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Oyetunji</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Oluleye</a:t>
            </a:r>
            <a:r>
              <a:rPr lang="en-IN" sz="1800" dirty="0">
                <a:effectLst/>
                <a:latin typeface="Calibri" panose="020F0502020204030204" pitchFamily="34" charset="0"/>
                <a:ea typeface="Calibri" panose="020F0502020204030204" pitchFamily="34" charset="0"/>
                <a:cs typeface="Times New Roman" panose="02020603050405020304" pitchFamily="18" charset="0"/>
              </a:rPr>
              <a:t> (August, 2009). </a:t>
            </a:r>
          </a:p>
          <a:p>
            <a:pPr marL="0" lvl="0" indent="0" algn="just">
              <a:lnSpc>
                <a:spcPct val="107000"/>
              </a:lnSpc>
              <a:buNone/>
            </a:pP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PERFORMANCE ASSESSMENT OF SOME CPU SCHEDULING ALGORITHMS. </a:t>
            </a:r>
          </a:p>
          <a:p>
            <a:pPr marL="0" lvl="0" indent="0" algn="just">
              <a:lnSpc>
                <a:spcPct val="107000"/>
              </a:lnSpc>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In this report the authors compare various aspects of a CPU scheduling algorithms with each other, namely waiting time, turnaround time, CPU utilization, Throughput etc amongst FCFS, PS and SJF schedulers to find optimum scheduling algorithms for different kind of needs. </a:t>
            </a:r>
          </a:p>
          <a:p>
            <a:pPr marL="0" lvl="0" indent="0">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5)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Abdulaziz</a:t>
            </a:r>
            <a:r>
              <a:rPr lang="en-IN" sz="1800" dirty="0">
                <a:effectLst/>
                <a:latin typeface="Calibri" panose="020F0502020204030204" pitchFamily="34" charset="0"/>
                <a:ea typeface="Calibri" panose="020F0502020204030204" pitchFamily="34" charset="0"/>
                <a:cs typeface="Times New Roman" panose="02020603050405020304" pitchFamily="18" charset="0"/>
              </a:rPr>
              <a:t> 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Alsulami</a:t>
            </a:r>
            <a:r>
              <a:rPr lang="en-IN" sz="18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Qasem</a:t>
            </a:r>
            <a:r>
              <a:rPr lang="en-IN" sz="1800" dirty="0">
                <a:effectLst/>
                <a:latin typeface="Calibri" panose="020F0502020204030204" pitchFamily="34" charset="0"/>
                <a:ea typeface="Calibri" panose="020F0502020204030204" pitchFamily="34" charset="0"/>
                <a:cs typeface="Times New Roman" panose="02020603050405020304" pitchFamily="18" charset="0"/>
              </a:rPr>
              <a:t> Abu Al-</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Haija</a:t>
            </a:r>
            <a:r>
              <a:rPr lang="en-IN" sz="1800" dirty="0">
                <a:effectLst/>
                <a:latin typeface="Calibri" panose="020F0502020204030204" pitchFamily="34" charset="0"/>
                <a:ea typeface="Calibri" panose="020F0502020204030204" pitchFamily="34" charset="0"/>
                <a:cs typeface="Times New Roman" panose="02020603050405020304" pitchFamily="18" charset="0"/>
              </a:rPr>
              <a:t> , Mohammed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Thanoon</a:t>
            </a:r>
            <a:r>
              <a:rPr lang="en-IN" sz="1800" dirty="0">
                <a:effectLst/>
                <a:latin typeface="Calibri" panose="020F0502020204030204" pitchFamily="34" charset="0"/>
                <a:ea typeface="Calibri" panose="020F0502020204030204" pitchFamily="34" charset="0"/>
                <a:cs typeface="Times New Roman" panose="02020603050405020304" pitchFamily="18" charset="0"/>
              </a:rPr>
              <a:t> , Qian Mao (April 2019).     		PERFORMANCE EVALUATION OF DYNAMIC ROUND ROBIN ALGORITHMS FOR CPU SCHEDULING</a:t>
            </a:r>
          </a:p>
          <a:p>
            <a:pPr marL="0" indent="0">
              <a:lnSpc>
                <a:spcPct val="107000"/>
              </a:lnSpc>
              <a:buNone/>
            </a:pPr>
            <a:r>
              <a:rPr lang="en-IN" sz="1500" dirty="0">
                <a:effectLst/>
                <a:latin typeface="Calibri" panose="020F0502020204030204" pitchFamily="34" charset="0"/>
                <a:ea typeface="Calibri" panose="020F0502020204030204" pitchFamily="34" charset="0"/>
                <a:cs typeface="Times New Roman" panose="02020603050405020304" pitchFamily="18" charset="0"/>
              </a:rPr>
              <a:t>In this paper, the authors throw light upon different RR algorithms and their performance statistics such as RR with static time quantum, RR with Dynamic time quantum, RRDTQ using Manhattan distance(RRDTQ), Improved time quantum RR(static  TQ RR), Adaptive RR and Best Time Quantum RR to give insight upon the pros and cons of each type of Round Robin Scheduler</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buNone/>
            </a:pPr>
            <a:r>
              <a:rPr lang="en-IN" sz="1800" dirty="0">
                <a:latin typeface="Calibri" panose="020F0502020204030204" pitchFamily="34" charset="0"/>
                <a:cs typeface="Times New Roman" panose="02020603050405020304" pitchFamily="18" charset="0"/>
              </a:rPr>
              <a:t>6)       </a:t>
            </a:r>
            <a:r>
              <a:rPr lang="en-US" sz="1800" dirty="0"/>
              <a:t>Sonia </a:t>
            </a:r>
            <a:r>
              <a:rPr lang="en-US" sz="1800" dirty="0" err="1"/>
              <a:t>Zouaoui</a:t>
            </a:r>
            <a:r>
              <a:rPr lang="en-US" sz="1800" dirty="0"/>
              <a:t> , </a:t>
            </a:r>
            <a:r>
              <a:rPr lang="en-US" sz="1800" dirty="0" err="1"/>
              <a:t>Lotfi</a:t>
            </a:r>
            <a:r>
              <a:rPr lang="en-US" sz="1800" dirty="0"/>
              <a:t> </a:t>
            </a:r>
            <a:r>
              <a:rPr lang="en-US" sz="1800" dirty="0" err="1"/>
              <a:t>Boussaid</a:t>
            </a:r>
            <a:r>
              <a:rPr lang="en-US" sz="1800" dirty="0"/>
              <a:t> , </a:t>
            </a:r>
            <a:r>
              <a:rPr lang="en-US" sz="1800" dirty="0" err="1"/>
              <a:t>Abdellatif</a:t>
            </a:r>
            <a:r>
              <a:rPr lang="en-US" sz="1800" dirty="0"/>
              <a:t> </a:t>
            </a:r>
            <a:r>
              <a:rPr lang="en-US" sz="1800" dirty="0" err="1"/>
              <a:t>Mtibaa</a:t>
            </a:r>
            <a:r>
              <a:rPr lang="en-US" sz="1800" dirty="0"/>
              <a:t> (February 2019). PRIORITY BASED ROUND ROBIN CPU 	SCHEDULING ALGORITHM (PBRR) CPU SCHEDULING ALGORITHM</a:t>
            </a:r>
          </a:p>
          <a:p>
            <a:pPr marL="0" indent="0">
              <a:lnSpc>
                <a:spcPct val="107000"/>
              </a:lnSpc>
              <a:buNone/>
            </a:pPr>
            <a:r>
              <a:rPr lang="en-US" sz="1400" dirty="0"/>
              <a:t>In this paper the author present a priority based Round Robin system to avoid starvation of core system applications and priority based system management.</a:t>
            </a:r>
            <a:endParaRPr lang="en-IN" sz="1400" dirty="0"/>
          </a:p>
          <a:p>
            <a:pPr indent="0">
              <a:lnSpc>
                <a:spcPct val="107000"/>
              </a:lnSpc>
              <a:spcAft>
                <a:spcPts val="800"/>
              </a:spcAft>
              <a:buNone/>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38415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D3B4-147A-473C-AD97-B66C10370D46}"/>
              </a:ext>
            </a:extLst>
          </p:cNvPr>
          <p:cNvSpPr>
            <a:spLocks noGrp="1"/>
          </p:cNvSpPr>
          <p:nvPr>
            <p:ph type="title"/>
          </p:nvPr>
        </p:nvSpPr>
        <p:spPr>
          <a:xfrm>
            <a:off x="838200" y="-132180"/>
            <a:ext cx="10515600" cy="1325563"/>
          </a:xfrm>
        </p:spPr>
        <p:txBody>
          <a:bodyPr/>
          <a:lstStyle/>
          <a:p>
            <a:pPr algn="ctr"/>
            <a:r>
              <a:rPr lang="en-US" b="1" dirty="0"/>
              <a:t>Details of Algorithm</a:t>
            </a:r>
            <a:endParaRPr lang="en-IN" b="1" dirty="0"/>
          </a:p>
        </p:txBody>
      </p:sp>
      <p:sp>
        <p:nvSpPr>
          <p:cNvPr id="3" name="Content Placeholder 2">
            <a:extLst>
              <a:ext uri="{FF2B5EF4-FFF2-40B4-BE49-F238E27FC236}">
                <a16:creationId xmlns:a16="http://schemas.microsoft.com/office/drawing/2014/main" id="{BBEB1189-24CF-4488-84BA-6DE5F740DBA5}"/>
              </a:ext>
            </a:extLst>
          </p:cNvPr>
          <p:cNvSpPr>
            <a:spLocks noGrp="1"/>
          </p:cNvSpPr>
          <p:nvPr>
            <p:ph idx="1"/>
          </p:nvPr>
        </p:nvSpPr>
        <p:spPr>
          <a:xfrm>
            <a:off x="838200" y="1031913"/>
            <a:ext cx="10515600" cy="5826087"/>
          </a:xfrm>
        </p:spPr>
        <p:txBody>
          <a:bodyPr>
            <a:normAutofit/>
          </a:bodyPr>
          <a:lstStyle/>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17879D8-C17B-48BD-B2E8-D6414A9EBEE1}"/>
              </a:ext>
            </a:extLst>
          </p:cNvPr>
          <p:cNvPicPr/>
          <p:nvPr/>
        </p:nvPicPr>
        <p:blipFill>
          <a:blip r:embed="rId2">
            <a:extLst>
              <a:ext uri="{28A0092B-C50C-407E-A947-70E740481C1C}">
                <a14:useLocalDpi xmlns:a14="http://schemas.microsoft.com/office/drawing/2010/main" val="0"/>
              </a:ext>
            </a:extLst>
          </a:blip>
          <a:stretch>
            <a:fillRect/>
          </a:stretch>
        </p:blipFill>
        <p:spPr>
          <a:xfrm>
            <a:off x="0" y="813732"/>
            <a:ext cx="12191999" cy="6044267"/>
          </a:xfrm>
          <a:prstGeom prst="rect">
            <a:avLst/>
          </a:prstGeom>
        </p:spPr>
      </p:pic>
    </p:spTree>
    <p:extLst>
      <p:ext uri="{BB962C8B-B14F-4D97-AF65-F5344CB8AC3E}">
        <p14:creationId xmlns:p14="http://schemas.microsoft.com/office/powerpoint/2010/main" val="2390649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186A-6AFA-4FFF-803E-8CB21B5A4E33}"/>
              </a:ext>
            </a:extLst>
          </p:cNvPr>
          <p:cNvSpPr>
            <a:spLocks noGrp="1"/>
          </p:cNvSpPr>
          <p:nvPr>
            <p:ph type="title"/>
          </p:nvPr>
        </p:nvSpPr>
        <p:spPr>
          <a:xfrm>
            <a:off x="838200" y="365126"/>
            <a:ext cx="10515600" cy="773864"/>
          </a:xfrm>
        </p:spPr>
        <p:txBody>
          <a:bodyPr>
            <a:normAutofit fontScale="90000"/>
          </a:bodyPr>
          <a:lstStyle/>
          <a:p>
            <a:pPr>
              <a:lnSpc>
                <a:spcPct val="107000"/>
              </a:lnSpc>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T</a:t>
            </a:r>
            <a:r>
              <a:rPr lang="en-US" sz="1800" dirty="0" err="1">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Time</a:t>
            </a:r>
            <a:r>
              <a:rPr lang="en-US" sz="1800" dirty="0">
                <a:effectLst/>
                <a:latin typeface="Calibri" panose="020F0502020204030204" pitchFamily="34" charset="0"/>
                <a:ea typeface="Calibri" panose="020F0502020204030204" pitchFamily="34" charset="0"/>
                <a:cs typeface="Times New Roman" panose="02020603050405020304" pitchFamily="18" charset="0"/>
              </a:rPr>
              <a:t> Quantum for normal Round Robin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Means Process Completion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No. of Process=3 </a:t>
            </a:r>
            <a:r>
              <a:rPr lang="en-US"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P1,P2,P3</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6" name="Content Placeholder 5">
            <a:extLst>
              <a:ext uri="{FF2B5EF4-FFF2-40B4-BE49-F238E27FC236}">
                <a16:creationId xmlns:a16="http://schemas.microsoft.com/office/drawing/2014/main" id="{EC94D02F-E779-4FB5-854A-8A226E790A4E}"/>
              </a:ext>
            </a:extLst>
          </p:cNvPr>
          <p:cNvGraphicFramePr>
            <a:graphicFrameLocks noGrp="1"/>
          </p:cNvGraphicFramePr>
          <p:nvPr>
            <p:ph idx="1"/>
            <p:extLst>
              <p:ext uri="{D42A27DB-BD31-4B8C-83A1-F6EECF244321}">
                <p14:modId xmlns:p14="http://schemas.microsoft.com/office/powerpoint/2010/main" val="415665430"/>
              </p:ext>
            </p:extLst>
          </p:nvPr>
        </p:nvGraphicFramePr>
        <p:xfrm>
          <a:off x="561473" y="1443789"/>
          <a:ext cx="11438021" cy="2900404"/>
        </p:xfrm>
        <a:graphic>
          <a:graphicData uri="http://schemas.openxmlformats.org/drawingml/2006/table">
            <a:tbl>
              <a:tblPr firstRow="1" firstCol="1" bandRow="1">
                <a:tableStyleId>{5C22544A-7EE6-4342-B048-85BDC9FD1C3A}</a:tableStyleId>
              </a:tblPr>
              <a:tblGrid>
                <a:gridCol w="3812251">
                  <a:extLst>
                    <a:ext uri="{9D8B030D-6E8A-4147-A177-3AD203B41FA5}">
                      <a16:colId xmlns:a16="http://schemas.microsoft.com/office/drawing/2014/main" val="377942348"/>
                    </a:ext>
                  </a:extLst>
                </a:gridCol>
                <a:gridCol w="3812251">
                  <a:extLst>
                    <a:ext uri="{9D8B030D-6E8A-4147-A177-3AD203B41FA5}">
                      <a16:colId xmlns:a16="http://schemas.microsoft.com/office/drawing/2014/main" val="4139818219"/>
                    </a:ext>
                  </a:extLst>
                </a:gridCol>
                <a:gridCol w="3813519">
                  <a:extLst>
                    <a:ext uri="{9D8B030D-6E8A-4147-A177-3AD203B41FA5}">
                      <a16:colId xmlns:a16="http://schemas.microsoft.com/office/drawing/2014/main" val="3167767154"/>
                    </a:ext>
                  </a:extLst>
                </a:gridCol>
              </a:tblGrid>
              <a:tr h="725101">
                <a:tc>
                  <a:txBody>
                    <a:bodyPr/>
                    <a:lstStyle/>
                    <a:p>
                      <a:pPr algn="just">
                        <a:lnSpc>
                          <a:spcPct val="107000"/>
                        </a:lnSpc>
                        <a:spcAft>
                          <a:spcPts val="800"/>
                        </a:spcAft>
                      </a:pPr>
                      <a:r>
                        <a:rPr lang="en-US" sz="2800">
                          <a:effectLst/>
                        </a:rPr>
                        <a:t>Process</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800">
                          <a:effectLst/>
                        </a:rPr>
                        <a:t>Arrival Time (AT)</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800">
                          <a:effectLst/>
                        </a:rPr>
                        <a:t>Burst Time (BT)</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1330996"/>
                  </a:ext>
                </a:extLst>
              </a:tr>
              <a:tr h="725101">
                <a:tc>
                  <a:txBody>
                    <a:bodyPr/>
                    <a:lstStyle/>
                    <a:p>
                      <a:pPr algn="just">
                        <a:lnSpc>
                          <a:spcPct val="107000"/>
                        </a:lnSpc>
                        <a:spcAft>
                          <a:spcPts val="800"/>
                        </a:spcAft>
                      </a:pPr>
                      <a:r>
                        <a:rPr lang="en-US" sz="2800">
                          <a:effectLst/>
                        </a:rPr>
                        <a:t>P1</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800">
                          <a:effectLst/>
                        </a:rPr>
                        <a:t>0</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800">
                          <a:effectLst/>
                        </a:rPr>
                        <a:t>2T</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4952426"/>
                  </a:ext>
                </a:extLst>
              </a:tr>
              <a:tr h="725101">
                <a:tc>
                  <a:txBody>
                    <a:bodyPr/>
                    <a:lstStyle/>
                    <a:p>
                      <a:pPr algn="just">
                        <a:lnSpc>
                          <a:spcPct val="107000"/>
                        </a:lnSpc>
                        <a:spcAft>
                          <a:spcPts val="800"/>
                        </a:spcAft>
                      </a:pPr>
                      <a:r>
                        <a:rPr lang="en-US" sz="2800">
                          <a:effectLst/>
                        </a:rPr>
                        <a:t>P2</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800">
                          <a:effectLst/>
                        </a:rPr>
                        <a:t>T/2</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800">
                          <a:effectLst/>
                        </a:rPr>
                        <a:t>T+dx</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0765855"/>
                  </a:ext>
                </a:extLst>
              </a:tr>
              <a:tr h="725101">
                <a:tc>
                  <a:txBody>
                    <a:bodyPr/>
                    <a:lstStyle/>
                    <a:p>
                      <a:pPr algn="just">
                        <a:lnSpc>
                          <a:spcPct val="107000"/>
                        </a:lnSpc>
                        <a:spcAft>
                          <a:spcPts val="800"/>
                        </a:spcAft>
                      </a:pPr>
                      <a:r>
                        <a:rPr lang="en-US" sz="2800">
                          <a:effectLst/>
                        </a:rPr>
                        <a:t>P3</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800">
                          <a:effectLst/>
                        </a:rPr>
                        <a:t>T</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800" dirty="0">
                          <a:effectLst/>
                        </a:rPr>
                        <a:t>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444521"/>
                  </a:ext>
                </a:extLst>
              </a:tr>
            </a:tbl>
          </a:graphicData>
        </a:graphic>
      </p:graphicFrame>
    </p:spTree>
    <p:extLst>
      <p:ext uri="{BB962C8B-B14F-4D97-AF65-F5344CB8AC3E}">
        <p14:creationId xmlns:p14="http://schemas.microsoft.com/office/powerpoint/2010/main" val="1378100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30934-0FBB-4AD7-B5F0-2130AA541C68}"/>
              </a:ext>
            </a:extLst>
          </p:cNvPr>
          <p:cNvSpPr>
            <a:spLocks noGrp="1"/>
          </p:cNvSpPr>
          <p:nvPr>
            <p:ph type="title"/>
          </p:nvPr>
        </p:nvSpPr>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Normal Round Robin (TQ=T)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9" name="Content Placeholder 8">
            <a:extLst>
              <a:ext uri="{FF2B5EF4-FFF2-40B4-BE49-F238E27FC236}">
                <a16:creationId xmlns:a16="http://schemas.microsoft.com/office/drawing/2014/main" id="{4AC317DB-1728-4824-9986-7057BE4D354D}"/>
              </a:ext>
            </a:extLst>
          </p:cNvPr>
          <p:cNvGraphicFramePr>
            <a:graphicFrameLocks noGrp="1"/>
          </p:cNvGraphicFramePr>
          <p:nvPr>
            <p:ph idx="1"/>
            <p:extLst>
              <p:ext uri="{D42A27DB-BD31-4B8C-83A1-F6EECF244321}">
                <p14:modId xmlns:p14="http://schemas.microsoft.com/office/powerpoint/2010/main" val="3622038456"/>
              </p:ext>
            </p:extLst>
          </p:nvPr>
        </p:nvGraphicFramePr>
        <p:xfrm>
          <a:off x="336884" y="1347539"/>
          <a:ext cx="11614483" cy="1325563"/>
        </p:xfrm>
        <a:graphic>
          <a:graphicData uri="http://schemas.openxmlformats.org/drawingml/2006/table">
            <a:tbl>
              <a:tblPr firstRow="1" firstCol="1" bandRow="1">
                <a:tableStyleId>{5C22544A-7EE6-4342-B048-85BDC9FD1C3A}</a:tableStyleId>
              </a:tblPr>
              <a:tblGrid>
                <a:gridCol w="2322639">
                  <a:extLst>
                    <a:ext uri="{9D8B030D-6E8A-4147-A177-3AD203B41FA5}">
                      <a16:colId xmlns:a16="http://schemas.microsoft.com/office/drawing/2014/main" val="205756886"/>
                    </a:ext>
                  </a:extLst>
                </a:gridCol>
                <a:gridCol w="2322639">
                  <a:extLst>
                    <a:ext uri="{9D8B030D-6E8A-4147-A177-3AD203B41FA5}">
                      <a16:colId xmlns:a16="http://schemas.microsoft.com/office/drawing/2014/main" val="557362983"/>
                    </a:ext>
                  </a:extLst>
                </a:gridCol>
                <a:gridCol w="2322639">
                  <a:extLst>
                    <a:ext uri="{9D8B030D-6E8A-4147-A177-3AD203B41FA5}">
                      <a16:colId xmlns:a16="http://schemas.microsoft.com/office/drawing/2014/main" val="346514491"/>
                    </a:ext>
                  </a:extLst>
                </a:gridCol>
                <a:gridCol w="2322639">
                  <a:extLst>
                    <a:ext uri="{9D8B030D-6E8A-4147-A177-3AD203B41FA5}">
                      <a16:colId xmlns:a16="http://schemas.microsoft.com/office/drawing/2014/main" val="2572073450"/>
                    </a:ext>
                  </a:extLst>
                </a:gridCol>
                <a:gridCol w="2323927">
                  <a:extLst>
                    <a:ext uri="{9D8B030D-6E8A-4147-A177-3AD203B41FA5}">
                      <a16:colId xmlns:a16="http://schemas.microsoft.com/office/drawing/2014/main" val="2518079796"/>
                    </a:ext>
                  </a:extLst>
                </a:gridCol>
              </a:tblGrid>
              <a:tr h="1325563">
                <a:tc>
                  <a:txBody>
                    <a:bodyPr/>
                    <a:lstStyle/>
                    <a:p>
                      <a:pPr algn="just">
                        <a:lnSpc>
                          <a:spcPct val="107000"/>
                        </a:lnSpc>
                        <a:spcAft>
                          <a:spcPts val="800"/>
                        </a:spcAft>
                      </a:pPr>
                      <a:r>
                        <a:rPr lang="en-US" sz="2000">
                          <a:effectLst/>
                        </a:rPr>
                        <a:t>P1</a:t>
                      </a:r>
                      <a:endParaRPr lang="en-IN" sz="2000">
                        <a:effectLst/>
                      </a:endParaRPr>
                    </a:p>
                    <a:p>
                      <a:pPr algn="just">
                        <a:lnSpc>
                          <a:spcPct val="107000"/>
                        </a:lnSpc>
                        <a:spcAft>
                          <a:spcPts val="800"/>
                        </a:spcAft>
                      </a:pPr>
                      <a:r>
                        <a:rPr lang="en-US" sz="2000">
                          <a:effectLst/>
                        </a:rPr>
                        <a:t>Remaining BT=T</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P2</a:t>
                      </a:r>
                      <a:endParaRPr lang="en-IN" sz="2000">
                        <a:effectLst/>
                      </a:endParaRPr>
                    </a:p>
                    <a:p>
                      <a:pPr algn="just">
                        <a:lnSpc>
                          <a:spcPct val="107000"/>
                        </a:lnSpc>
                        <a:spcAft>
                          <a:spcPts val="800"/>
                        </a:spcAft>
                      </a:pPr>
                      <a:r>
                        <a:rPr lang="en-US" sz="2000">
                          <a:effectLst/>
                        </a:rPr>
                        <a:t>Remaining BT=dx</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dirty="0">
                          <a:effectLst/>
                        </a:rPr>
                        <a:t>P3*</a:t>
                      </a:r>
                      <a:endParaRPr lang="en-IN" sz="2000" dirty="0">
                        <a:effectLst/>
                      </a:endParaRPr>
                    </a:p>
                    <a:p>
                      <a:pPr algn="just">
                        <a:lnSpc>
                          <a:spcPct val="107000"/>
                        </a:lnSpc>
                        <a:spcAft>
                          <a:spcPts val="800"/>
                        </a:spcAft>
                      </a:pPr>
                      <a:r>
                        <a:rPr lang="en-US" sz="2000" dirty="0">
                          <a:effectLst/>
                        </a:rPr>
                        <a:t>Remaining BT=0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dirty="0">
                          <a:effectLst/>
                        </a:rPr>
                        <a:t>P1*</a:t>
                      </a:r>
                      <a:endParaRPr lang="en-IN" sz="2000" dirty="0">
                        <a:effectLst/>
                      </a:endParaRPr>
                    </a:p>
                    <a:p>
                      <a:pPr algn="just">
                        <a:lnSpc>
                          <a:spcPct val="107000"/>
                        </a:lnSpc>
                        <a:spcAft>
                          <a:spcPts val="800"/>
                        </a:spcAft>
                      </a:pPr>
                      <a:r>
                        <a:rPr lang="en-US" sz="2000" dirty="0">
                          <a:effectLst/>
                        </a:rPr>
                        <a:t>Remaining BT=0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dirty="0">
                          <a:effectLst/>
                        </a:rPr>
                        <a:t>P2*</a:t>
                      </a:r>
                      <a:endParaRPr lang="en-IN" sz="2000" dirty="0">
                        <a:effectLst/>
                      </a:endParaRPr>
                    </a:p>
                    <a:p>
                      <a:pPr algn="just">
                        <a:lnSpc>
                          <a:spcPct val="107000"/>
                        </a:lnSpc>
                        <a:spcAft>
                          <a:spcPts val="800"/>
                        </a:spcAft>
                      </a:pPr>
                      <a:r>
                        <a:rPr lang="en-US" sz="2000" dirty="0">
                          <a:effectLst/>
                        </a:rPr>
                        <a:t>Remaining BT=0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8775859"/>
                  </a:ext>
                </a:extLst>
              </a:tr>
            </a:tbl>
          </a:graphicData>
        </a:graphic>
      </p:graphicFrame>
      <p:sp>
        <p:nvSpPr>
          <p:cNvPr id="10" name="Rectangle 2">
            <a:extLst>
              <a:ext uri="{FF2B5EF4-FFF2-40B4-BE49-F238E27FC236}">
                <a16:creationId xmlns:a16="http://schemas.microsoft.com/office/drawing/2014/main" id="{BEC52667-24D7-4DA5-A17E-441604C4196D}"/>
              </a:ext>
            </a:extLst>
          </p:cNvPr>
          <p:cNvSpPr>
            <a:spLocks noChangeArrowheads="1"/>
          </p:cNvSpPr>
          <p:nvPr/>
        </p:nvSpPr>
        <p:spPr bwMode="auto">
          <a:xfrm>
            <a:off x="125217" y="2673102"/>
            <a:ext cx="118352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767171"/>
                </a:solidFill>
                <a:effectLst/>
                <a:latin typeface="Calibri" panose="020F0502020204030204" pitchFamily="34" charset="0"/>
                <a:ea typeface="Calibri" panose="020F0502020204030204" pitchFamily="34" charset="0"/>
                <a:cs typeface="Times New Roman" panose="02020603050405020304" pitchFamily="18" charset="0"/>
              </a:rPr>
              <a:t> 0		         T		                2T		         3T		                 4T	               4T+dx</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74BA63B5-4161-4649-A0F8-B0D1C4AE2EFC}"/>
              </a:ext>
            </a:extLst>
          </p:cNvPr>
          <p:cNvSpPr txBox="1"/>
          <p:nvPr/>
        </p:nvSpPr>
        <p:spPr>
          <a:xfrm>
            <a:off x="336884" y="3784789"/>
            <a:ext cx="8257675" cy="774507"/>
          </a:xfrm>
          <a:prstGeom prst="rect">
            <a:avLst/>
          </a:prstGeom>
          <a:noFill/>
        </p:spPr>
        <p:txBody>
          <a:bodyPr wrap="square">
            <a:sp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Number of context switches=4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Time wasted for switching tasks for a process with very small remaining Burst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703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81BE5-BFB8-4094-AACC-16DFEAF34104}"/>
              </a:ext>
            </a:extLst>
          </p:cNvPr>
          <p:cNvSpPr>
            <a:spLocks noGrp="1"/>
          </p:cNvSpPr>
          <p:nvPr>
            <p:ph type="title"/>
          </p:nvPr>
        </p:nvSpPr>
        <p:spPr/>
        <p:txBody>
          <a:bodyPr>
            <a:no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Round Robin extended Time quantum for small remaining BT (TQ=T)</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sz="3600" dirty="0"/>
          </a:p>
        </p:txBody>
      </p:sp>
      <p:graphicFrame>
        <p:nvGraphicFramePr>
          <p:cNvPr id="4" name="Content Placeholder 3">
            <a:extLst>
              <a:ext uri="{FF2B5EF4-FFF2-40B4-BE49-F238E27FC236}">
                <a16:creationId xmlns:a16="http://schemas.microsoft.com/office/drawing/2014/main" id="{75C26BDE-43A2-47C1-8F66-BFC33D71F612}"/>
              </a:ext>
            </a:extLst>
          </p:cNvPr>
          <p:cNvGraphicFramePr>
            <a:graphicFrameLocks noGrp="1"/>
          </p:cNvGraphicFramePr>
          <p:nvPr>
            <p:ph idx="1"/>
            <p:extLst>
              <p:ext uri="{D42A27DB-BD31-4B8C-83A1-F6EECF244321}">
                <p14:modId xmlns:p14="http://schemas.microsoft.com/office/powerpoint/2010/main" val="1662942405"/>
              </p:ext>
            </p:extLst>
          </p:nvPr>
        </p:nvGraphicFramePr>
        <p:xfrm>
          <a:off x="469264" y="2090653"/>
          <a:ext cx="11289596" cy="1053599"/>
        </p:xfrm>
        <a:graphic>
          <a:graphicData uri="http://schemas.openxmlformats.org/drawingml/2006/table">
            <a:tbl>
              <a:tblPr firstRow="1" firstCol="1" bandRow="1">
                <a:tableStyleId>{5C22544A-7EE6-4342-B048-85BDC9FD1C3A}</a:tableStyleId>
              </a:tblPr>
              <a:tblGrid>
                <a:gridCol w="2241262">
                  <a:extLst>
                    <a:ext uri="{9D8B030D-6E8A-4147-A177-3AD203B41FA5}">
                      <a16:colId xmlns:a16="http://schemas.microsoft.com/office/drawing/2014/main" val="765159859"/>
                    </a:ext>
                  </a:extLst>
                </a:gridCol>
                <a:gridCol w="2323305">
                  <a:extLst>
                    <a:ext uri="{9D8B030D-6E8A-4147-A177-3AD203B41FA5}">
                      <a16:colId xmlns:a16="http://schemas.microsoft.com/office/drawing/2014/main" val="1966884537"/>
                    </a:ext>
                  </a:extLst>
                </a:gridCol>
                <a:gridCol w="2241262">
                  <a:extLst>
                    <a:ext uri="{9D8B030D-6E8A-4147-A177-3AD203B41FA5}">
                      <a16:colId xmlns:a16="http://schemas.microsoft.com/office/drawing/2014/main" val="3801528713"/>
                    </a:ext>
                  </a:extLst>
                </a:gridCol>
                <a:gridCol w="2241262">
                  <a:extLst>
                    <a:ext uri="{9D8B030D-6E8A-4147-A177-3AD203B41FA5}">
                      <a16:colId xmlns:a16="http://schemas.microsoft.com/office/drawing/2014/main" val="3333694106"/>
                    </a:ext>
                  </a:extLst>
                </a:gridCol>
                <a:gridCol w="2242505">
                  <a:extLst>
                    <a:ext uri="{9D8B030D-6E8A-4147-A177-3AD203B41FA5}">
                      <a16:colId xmlns:a16="http://schemas.microsoft.com/office/drawing/2014/main" val="2343353813"/>
                    </a:ext>
                  </a:extLst>
                </a:gridCol>
              </a:tblGrid>
              <a:tr h="1053599">
                <a:tc>
                  <a:txBody>
                    <a:bodyPr/>
                    <a:lstStyle/>
                    <a:p>
                      <a:pPr algn="just">
                        <a:lnSpc>
                          <a:spcPct val="107000"/>
                        </a:lnSpc>
                        <a:spcAft>
                          <a:spcPts val="800"/>
                        </a:spcAft>
                      </a:pPr>
                      <a:r>
                        <a:rPr lang="en-US" sz="2000">
                          <a:effectLst/>
                        </a:rPr>
                        <a:t>P1</a:t>
                      </a:r>
                      <a:endParaRPr lang="en-IN" sz="2000">
                        <a:effectLst/>
                      </a:endParaRPr>
                    </a:p>
                    <a:p>
                      <a:pPr algn="just">
                        <a:lnSpc>
                          <a:spcPct val="107000"/>
                        </a:lnSpc>
                        <a:spcAft>
                          <a:spcPts val="800"/>
                        </a:spcAft>
                      </a:pPr>
                      <a:r>
                        <a:rPr lang="en-US" sz="2000">
                          <a:effectLst/>
                        </a:rPr>
                        <a:t>Remaining BT=T</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P2</a:t>
                      </a:r>
                      <a:endParaRPr lang="en-IN" sz="2000">
                        <a:effectLst/>
                      </a:endParaRPr>
                    </a:p>
                    <a:p>
                      <a:pPr algn="just">
                        <a:lnSpc>
                          <a:spcPct val="107000"/>
                        </a:lnSpc>
                        <a:spcAft>
                          <a:spcPts val="800"/>
                        </a:spcAft>
                      </a:pPr>
                      <a:r>
                        <a:rPr lang="en-US" sz="2000">
                          <a:effectLst/>
                        </a:rPr>
                        <a:t>Remaining BT=dx</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P2*</a:t>
                      </a:r>
                      <a:endParaRPr lang="en-IN" sz="2000">
                        <a:effectLst/>
                      </a:endParaRPr>
                    </a:p>
                    <a:p>
                      <a:pPr algn="just">
                        <a:lnSpc>
                          <a:spcPct val="107000"/>
                        </a:lnSpc>
                        <a:spcAft>
                          <a:spcPts val="800"/>
                        </a:spcAft>
                      </a:pPr>
                      <a:r>
                        <a:rPr lang="en-US" sz="2000">
                          <a:effectLst/>
                        </a:rPr>
                        <a:t>Remaining BT=0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a:effectLst/>
                        </a:rPr>
                        <a:t>P3*</a:t>
                      </a:r>
                      <a:endParaRPr lang="en-IN" sz="2000">
                        <a:effectLst/>
                      </a:endParaRPr>
                    </a:p>
                    <a:p>
                      <a:pPr algn="just">
                        <a:lnSpc>
                          <a:spcPct val="107000"/>
                        </a:lnSpc>
                        <a:spcAft>
                          <a:spcPts val="800"/>
                        </a:spcAft>
                      </a:pPr>
                      <a:r>
                        <a:rPr lang="en-US" sz="2000">
                          <a:effectLst/>
                        </a:rPr>
                        <a:t>Remaining BT=0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2000" dirty="0">
                          <a:effectLst/>
                        </a:rPr>
                        <a:t>P1*</a:t>
                      </a:r>
                      <a:endParaRPr lang="en-IN" sz="2000" dirty="0">
                        <a:effectLst/>
                      </a:endParaRPr>
                    </a:p>
                    <a:p>
                      <a:pPr algn="just">
                        <a:lnSpc>
                          <a:spcPct val="107000"/>
                        </a:lnSpc>
                        <a:spcAft>
                          <a:spcPts val="800"/>
                        </a:spcAft>
                      </a:pPr>
                      <a:r>
                        <a:rPr lang="en-US" sz="2000" dirty="0">
                          <a:effectLst/>
                        </a:rPr>
                        <a:t>Remaining BT=0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1674235"/>
                  </a:ext>
                </a:extLst>
              </a:tr>
            </a:tbl>
          </a:graphicData>
        </a:graphic>
      </p:graphicFrame>
      <p:sp>
        <p:nvSpPr>
          <p:cNvPr id="5" name="Rectangle 1">
            <a:extLst>
              <a:ext uri="{FF2B5EF4-FFF2-40B4-BE49-F238E27FC236}">
                <a16:creationId xmlns:a16="http://schemas.microsoft.com/office/drawing/2014/main" id="{7F043E23-97B4-4284-847C-3A1A55EA1412}"/>
              </a:ext>
            </a:extLst>
          </p:cNvPr>
          <p:cNvSpPr>
            <a:spLocks noChangeArrowheads="1"/>
          </p:cNvSpPr>
          <p:nvPr/>
        </p:nvSpPr>
        <p:spPr bwMode="auto">
          <a:xfrm>
            <a:off x="469264" y="3474967"/>
            <a:ext cx="238670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767171"/>
                </a:solidFill>
                <a:effectLst/>
                <a:latin typeface="Calibri" panose="020F0502020204030204" pitchFamily="34" charset="0"/>
                <a:ea typeface="Calibri" panose="020F0502020204030204" pitchFamily="34" charset="0"/>
                <a:cs typeface="Times New Roman" panose="02020603050405020304" pitchFamily="18" charset="0"/>
              </a:rPr>
              <a:t>0		      T		            2T		   2T+dx		             3T+dx	           4T+dx</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EAEEBCCA-A0D6-4553-B563-84A61CAD3324}"/>
              </a:ext>
            </a:extLst>
          </p:cNvPr>
          <p:cNvSpPr txBox="1"/>
          <p:nvPr/>
        </p:nvSpPr>
        <p:spPr>
          <a:xfrm>
            <a:off x="469264" y="4205792"/>
            <a:ext cx="12167936" cy="1173463"/>
          </a:xfrm>
          <a:prstGeom prst="rect">
            <a:avLst/>
          </a:prstGeom>
          <a:noFill/>
        </p:spPr>
        <p:txBody>
          <a:bodyPr wrap="square">
            <a:sp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 Context switch at time 2T.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Number of context switches=3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Time Saved by reducing context switches but approaching FCFS approach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3207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130</TotalTime>
  <Words>1286</Words>
  <Application>Microsoft Office PowerPoint</Application>
  <PresentationFormat>Widescreen</PresentationFormat>
  <Paragraphs>121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Times New Roman</vt:lpstr>
      <vt:lpstr>Trebuchet MS</vt:lpstr>
      <vt:lpstr>Wingdings 3</vt:lpstr>
      <vt:lpstr>Facet</vt:lpstr>
      <vt:lpstr>PowerPoint Presentation</vt:lpstr>
      <vt:lpstr>An improved context switching algorithm for a Round Robin (RR) with Dynamic Time Quantum Assignment. </vt:lpstr>
      <vt:lpstr>Abstract</vt:lpstr>
      <vt:lpstr>Literature Review </vt:lpstr>
      <vt:lpstr>PowerPoint Presentation</vt:lpstr>
      <vt:lpstr>Details of Algorithm</vt:lpstr>
      <vt:lpstr>TTime Quantum for normal Round Robin *Means Process Completion  No. of Process=3 P1,P2,P3 </vt:lpstr>
      <vt:lpstr>Normal Round Robin (TQ=T) </vt:lpstr>
      <vt:lpstr>Round Robin extended Time quantum for small remaining BT (TQ=T) </vt:lpstr>
      <vt:lpstr>RR with Dynamic Time Quantum (min TQ= T/2, max TQ=3T/2) </vt:lpstr>
      <vt:lpstr>System Specifications </vt:lpstr>
      <vt:lpstr>Performance Analysis</vt:lpstr>
      <vt:lpstr>PowerPoint Presentation</vt:lpstr>
      <vt:lpstr>Implementation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KUMAR SINGH</dc:creator>
  <cp:lastModifiedBy>GAURAV KUMAR SINGH</cp:lastModifiedBy>
  <cp:revision>13</cp:revision>
  <dcterms:created xsi:type="dcterms:W3CDTF">2021-03-23T02:19:19Z</dcterms:created>
  <dcterms:modified xsi:type="dcterms:W3CDTF">2021-05-25T11:31:49Z</dcterms:modified>
</cp:coreProperties>
</file>