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0" r:id="rId5"/>
    <p:sldId id="271" r:id="rId6"/>
    <p:sldId id="262" r:id="rId7"/>
    <p:sldId id="268" r:id="rId8"/>
    <p:sldId id="260" r:id="rId9"/>
    <p:sldId id="261" r:id="rId10"/>
    <p:sldId id="259"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8133"/>
    <a:srgbClr val="00B050"/>
    <a:srgbClr val="007E39"/>
    <a:srgbClr val="38D055"/>
    <a:srgbClr val="00FF00"/>
    <a:srgbClr val="8783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91" d="100"/>
          <a:sy n="91"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C7B571D-491B-4C4B-80CD-A4C4B747D890}" type="datetimeFigureOut">
              <a:rPr lang="en-IN" smtClean="0"/>
              <a:t>27-09-2021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322081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175914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321927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17E06F-E32D-407B-8908-8895BA4458B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7824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276315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7B571D-491B-4C4B-80CD-A4C4B747D890}"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315698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7B571D-491B-4C4B-80CD-A4C4B747D890}"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2487026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B571D-491B-4C4B-80CD-A4C4B747D890}"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841396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C7B571D-491B-4C4B-80CD-A4C4B747D890}" type="datetimeFigureOut">
              <a:rPr lang="en-IN" smtClean="0"/>
              <a:t>27-09-2021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391595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B571D-491B-4C4B-80CD-A4C4B747D890}"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176409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C7B571D-491B-4C4B-80CD-A4C4B747D890}" type="datetimeFigureOut">
              <a:rPr lang="en-IN" smtClean="0"/>
              <a:t>27-09-2021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222392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39416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B571D-491B-4C4B-80CD-A4C4B747D890}" type="datetimeFigureOut">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264708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B571D-491B-4C4B-80CD-A4C4B747D890}"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335046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B571D-491B-4C4B-80CD-A4C4B747D890}" type="datetimeFigureOut">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1521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292962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B571D-491B-4C4B-80CD-A4C4B747D890}"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7E06F-E32D-407B-8908-8895BA4458B7}" type="slidenum">
              <a:rPr lang="en-IN" smtClean="0"/>
              <a:t>‹#›</a:t>
            </a:fld>
            <a:endParaRPr lang="en-IN"/>
          </a:p>
        </p:txBody>
      </p:sp>
    </p:spTree>
    <p:extLst>
      <p:ext uri="{BB962C8B-B14F-4D97-AF65-F5344CB8AC3E}">
        <p14:creationId xmlns:p14="http://schemas.microsoft.com/office/powerpoint/2010/main" val="23535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7B571D-491B-4C4B-80CD-A4C4B747D890}" type="datetimeFigureOut">
              <a:rPr lang="en-IN" smtClean="0"/>
              <a:t>27-09-2021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17E06F-E32D-407B-8908-8895BA4458B7}" type="slidenum">
              <a:rPr lang="en-IN" smtClean="0"/>
              <a:t>‹#›</a:t>
            </a:fld>
            <a:endParaRPr lang="en-IN"/>
          </a:p>
        </p:txBody>
      </p:sp>
    </p:spTree>
    <p:extLst>
      <p:ext uri="{BB962C8B-B14F-4D97-AF65-F5344CB8AC3E}">
        <p14:creationId xmlns:p14="http://schemas.microsoft.com/office/powerpoint/2010/main" val="41702964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9538-149D-462B-94D9-C90DB44A1036}"/>
              </a:ext>
            </a:extLst>
          </p:cNvPr>
          <p:cNvSpPr>
            <a:spLocks noGrp="1"/>
          </p:cNvSpPr>
          <p:nvPr>
            <p:ph type="ctrTitle"/>
          </p:nvPr>
        </p:nvSpPr>
        <p:spPr>
          <a:xfrm>
            <a:off x="1524000" y="1122363"/>
            <a:ext cx="9144000" cy="3021798"/>
          </a:xfrm>
        </p:spPr>
        <p:txBody>
          <a:bodyPr/>
          <a:lstStyle/>
          <a:p>
            <a:r>
              <a:rPr lang="en-US" b="1" dirty="0"/>
              <a:t>Peer-to-peer Book Rental Service</a:t>
            </a:r>
            <a:endParaRPr lang="en-IN" b="1" dirty="0"/>
          </a:p>
        </p:txBody>
      </p:sp>
    </p:spTree>
    <p:extLst>
      <p:ext uri="{BB962C8B-B14F-4D97-AF65-F5344CB8AC3E}">
        <p14:creationId xmlns:p14="http://schemas.microsoft.com/office/powerpoint/2010/main" val="316455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1183-B2BC-4481-8138-D0D4F6F83322}"/>
              </a:ext>
            </a:extLst>
          </p:cNvPr>
          <p:cNvSpPr>
            <a:spLocks noGrp="1"/>
          </p:cNvSpPr>
          <p:nvPr>
            <p:ph type="title"/>
          </p:nvPr>
        </p:nvSpPr>
        <p:spPr/>
        <p:txBody>
          <a:bodyPr/>
          <a:lstStyle/>
          <a:p>
            <a:pPr algn="ctr"/>
            <a:r>
              <a:rPr lang="en-US" b="1" dirty="0"/>
              <a:t>Challenges</a:t>
            </a:r>
            <a:endParaRPr lang="en-IN" b="1" dirty="0"/>
          </a:p>
        </p:txBody>
      </p:sp>
      <p:sp>
        <p:nvSpPr>
          <p:cNvPr id="3" name="Content Placeholder 2">
            <a:extLst>
              <a:ext uri="{FF2B5EF4-FFF2-40B4-BE49-F238E27FC236}">
                <a16:creationId xmlns:a16="http://schemas.microsoft.com/office/drawing/2014/main" id="{C6308245-44FC-4885-8769-E728DACEDE9A}"/>
              </a:ext>
            </a:extLst>
          </p:cNvPr>
          <p:cNvSpPr>
            <a:spLocks noGrp="1"/>
          </p:cNvSpPr>
          <p:nvPr>
            <p:ph idx="1"/>
          </p:nvPr>
        </p:nvSpPr>
        <p:spPr/>
        <p:txBody>
          <a:bodyPr/>
          <a:lstStyle/>
          <a:p>
            <a:pPr marL="0" indent="0" algn="just">
              <a:buNone/>
            </a:pPr>
            <a:r>
              <a:rPr lang="en-US" dirty="0"/>
              <a:t>• </a:t>
            </a:r>
            <a:r>
              <a:rPr lang="en-US" b="1" dirty="0"/>
              <a:t>Book faltering: </a:t>
            </a:r>
            <a:r>
              <a:rPr lang="en-US" dirty="0"/>
              <a:t>The difficulties encountered during the process of renting books are difficult to address, for example, if the book is ripped, it causes a complication for both the lender and the borrower. </a:t>
            </a:r>
          </a:p>
          <a:p>
            <a:pPr marL="0" indent="0" algn="just">
              <a:buNone/>
            </a:pPr>
            <a:r>
              <a:rPr lang="en-US" dirty="0"/>
              <a:t>• Malicious Renter: The lender might attempt to </a:t>
            </a:r>
            <a:r>
              <a:rPr lang="en-US" b="1" dirty="0"/>
              <a:t>defraud the customer </a:t>
            </a:r>
            <a:r>
              <a:rPr lang="en-US" dirty="0"/>
              <a:t>by </a:t>
            </a:r>
            <a:r>
              <a:rPr lang="en-US" b="1" dirty="0"/>
              <a:t>charging an additional fee </a:t>
            </a:r>
            <a:r>
              <a:rPr lang="en-US" dirty="0"/>
              <a:t>after the deal’s done or by </a:t>
            </a:r>
            <a:r>
              <a:rPr lang="en-US" b="1" dirty="0"/>
              <a:t>scamming</a:t>
            </a:r>
            <a:r>
              <a:rPr lang="en-US" dirty="0"/>
              <a:t> the customer by not authenticating the end of book subscription, therefore, locking the customer into an endless rent cycle. </a:t>
            </a:r>
          </a:p>
          <a:p>
            <a:pPr marL="0" indent="0" algn="just">
              <a:buNone/>
            </a:pPr>
            <a:r>
              <a:rPr lang="en-US" dirty="0"/>
              <a:t>• </a:t>
            </a:r>
            <a:r>
              <a:rPr lang="en-US" b="1" dirty="0"/>
              <a:t>Malicious Borrower:</a:t>
            </a:r>
            <a:r>
              <a:rPr lang="en-US" dirty="0"/>
              <a:t> The borrower didn't return the books, or he/she wanted to concoct a scheme to avoid paying the late fee and fine.</a:t>
            </a:r>
            <a:endParaRPr lang="en-IN" dirty="0"/>
          </a:p>
        </p:txBody>
      </p:sp>
    </p:spTree>
    <p:extLst>
      <p:ext uri="{BB962C8B-B14F-4D97-AF65-F5344CB8AC3E}">
        <p14:creationId xmlns:p14="http://schemas.microsoft.com/office/powerpoint/2010/main" val="181773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618A-5327-4538-A100-77C0B3749363}"/>
              </a:ext>
            </a:extLst>
          </p:cNvPr>
          <p:cNvSpPr>
            <a:spLocks noGrp="1"/>
          </p:cNvSpPr>
          <p:nvPr>
            <p:ph type="title"/>
          </p:nvPr>
        </p:nvSpPr>
        <p:spPr>
          <a:xfrm>
            <a:off x="746619" y="229630"/>
            <a:ext cx="10515600" cy="456996"/>
          </a:xfrm>
        </p:spPr>
        <p:txBody>
          <a:bodyPr>
            <a:normAutofit fontScale="90000"/>
          </a:bodyPr>
          <a:lstStyle/>
          <a:p>
            <a:pPr algn="ctr"/>
            <a:r>
              <a:rPr lang="en-US" b="1" dirty="0"/>
              <a:t>Gantt Chart</a:t>
            </a:r>
            <a:endParaRPr lang="en-IN" b="1" dirty="0"/>
          </a:p>
        </p:txBody>
      </p:sp>
      <p:graphicFrame>
        <p:nvGraphicFramePr>
          <p:cNvPr id="4" name="Content Placeholder 3">
            <a:extLst>
              <a:ext uri="{FF2B5EF4-FFF2-40B4-BE49-F238E27FC236}">
                <a16:creationId xmlns:a16="http://schemas.microsoft.com/office/drawing/2014/main" id="{4A34791E-A06B-4927-9398-C67C85EACA50}"/>
              </a:ext>
            </a:extLst>
          </p:cNvPr>
          <p:cNvGraphicFramePr>
            <a:graphicFrameLocks noGrp="1"/>
          </p:cNvGraphicFramePr>
          <p:nvPr>
            <p:ph idx="1"/>
            <p:extLst>
              <p:ext uri="{D42A27DB-BD31-4B8C-83A1-F6EECF244321}">
                <p14:modId xmlns:p14="http://schemas.microsoft.com/office/powerpoint/2010/main" val="3236785727"/>
              </p:ext>
            </p:extLst>
          </p:nvPr>
        </p:nvGraphicFramePr>
        <p:xfrm>
          <a:off x="746619" y="686626"/>
          <a:ext cx="10515600" cy="6146884"/>
        </p:xfrm>
        <a:graphic>
          <a:graphicData uri="http://schemas.openxmlformats.org/drawingml/2006/table">
            <a:tbl>
              <a:tblPr firstRow="1" firstCol="1" bandRow="1">
                <a:tableStyleId>{073A0DAA-6AF3-43AB-8588-CEC1D06C72B9}</a:tableStyleId>
              </a:tblPr>
              <a:tblGrid>
                <a:gridCol w="3076829">
                  <a:extLst>
                    <a:ext uri="{9D8B030D-6E8A-4147-A177-3AD203B41FA5}">
                      <a16:colId xmlns:a16="http://schemas.microsoft.com/office/drawing/2014/main" val="682433375"/>
                    </a:ext>
                  </a:extLst>
                </a:gridCol>
                <a:gridCol w="3076829">
                  <a:extLst>
                    <a:ext uri="{9D8B030D-6E8A-4147-A177-3AD203B41FA5}">
                      <a16:colId xmlns:a16="http://schemas.microsoft.com/office/drawing/2014/main" val="2825336075"/>
                    </a:ext>
                  </a:extLst>
                </a:gridCol>
                <a:gridCol w="2180971">
                  <a:extLst>
                    <a:ext uri="{9D8B030D-6E8A-4147-A177-3AD203B41FA5}">
                      <a16:colId xmlns:a16="http://schemas.microsoft.com/office/drawing/2014/main" val="2752126709"/>
                    </a:ext>
                  </a:extLst>
                </a:gridCol>
                <a:gridCol w="2180971">
                  <a:extLst>
                    <a:ext uri="{9D8B030D-6E8A-4147-A177-3AD203B41FA5}">
                      <a16:colId xmlns:a16="http://schemas.microsoft.com/office/drawing/2014/main" val="4173132670"/>
                    </a:ext>
                  </a:extLst>
                </a:gridCol>
              </a:tblGrid>
              <a:tr h="463437">
                <a:tc>
                  <a:txBody>
                    <a:bodyPr/>
                    <a:lstStyle/>
                    <a:p>
                      <a:pPr algn="ctr">
                        <a:lnSpc>
                          <a:spcPct val="106000"/>
                        </a:lnSpc>
                        <a:spcAft>
                          <a:spcPts val="800"/>
                        </a:spcAft>
                      </a:pPr>
                      <a:r>
                        <a:rPr lang="en-IN" sz="1100" dirty="0">
                          <a:effectLst/>
                        </a:rPr>
                        <a:t>Project</a:t>
                      </a:r>
                      <a:endParaRPr lang="en-IN" sz="900" dirty="0">
                        <a:effectLst/>
                      </a:endParaRPr>
                    </a:p>
                    <a:p>
                      <a:pPr algn="ctr">
                        <a:lnSpc>
                          <a:spcPct val="106000"/>
                        </a:lnSpc>
                        <a:spcAft>
                          <a:spcPts val="800"/>
                        </a:spcAft>
                      </a:pPr>
                      <a:r>
                        <a:rPr lang="en-IN" sz="1100" dirty="0">
                          <a:effectLst/>
                        </a:rPr>
                        <a:t>Module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1200">
                          <a:effectLst/>
                        </a:rPr>
                        <a:t>Module</a:t>
                      </a:r>
                      <a:endParaRPr lang="en-IN" sz="900">
                        <a:effectLst/>
                      </a:endParaRPr>
                    </a:p>
                    <a:p>
                      <a:pPr algn="ctr">
                        <a:lnSpc>
                          <a:spcPct val="106000"/>
                        </a:lnSpc>
                        <a:spcAft>
                          <a:spcPts val="800"/>
                        </a:spcAft>
                      </a:pPr>
                      <a:r>
                        <a:rPr lang="en-IN" sz="1200">
                          <a:effectLst/>
                        </a:rPr>
                        <a:t>Stage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1200">
                          <a:effectLst/>
                        </a:rPr>
                        <a:t>Initiation</a:t>
                      </a:r>
                      <a:endParaRPr lang="en-IN" sz="900">
                        <a:effectLst/>
                      </a:endParaRPr>
                    </a:p>
                    <a:p>
                      <a:pPr algn="ctr">
                        <a:lnSpc>
                          <a:spcPct val="106000"/>
                        </a:lnSpc>
                        <a:spcAft>
                          <a:spcPts val="800"/>
                        </a:spcAft>
                      </a:pPr>
                      <a:r>
                        <a:rPr lang="en-IN" sz="1200">
                          <a:effectLst/>
                        </a:rPr>
                        <a:t>Date (2021)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1200">
                          <a:effectLst/>
                        </a:rPr>
                        <a:t>Completion Date (2021)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767667445"/>
                  </a:ext>
                </a:extLst>
              </a:tr>
              <a:tr h="134132">
                <a:tc rowSpan="6">
                  <a:txBody>
                    <a:bodyPr/>
                    <a:lstStyle/>
                    <a:p>
                      <a:pPr algn="ctr">
                        <a:lnSpc>
                          <a:spcPct val="106000"/>
                        </a:lnSpc>
                        <a:spcAft>
                          <a:spcPts val="800"/>
                        </a:spcAft>
                      </a:pPr>
                      <a:r>
                        <a:rPr lang="en-IN" sz="1200">
                          <a:effectLst/>
                        </a:rPr>
                        <a:t> </a:t>
                      </a:r>
                      <a:endParaRPr lang="en-IN" sz="900">
                        <a:effectLst/>
                      </a:endParaRPr>
                    </a:p>
                    <a:p>
                      <a:pPr algn="ctr">
                        <a:lnSpc>
                          <a:spcPct val="106000"/>
                        </a:lnSpc>
                        <a:spcAft>
                          <a:spcPts val="800"/>
                        </a:spcAft>
                      </a:pPr>
                      <a:r>
                        <a:rPr lang="en-IN" sz="1100">
                          <a:effectLst/>
                        </a:rPr>
                        <a:t>Database Model</a:t>
                      </a:r>
                      <a:endParaRPr lang="en-IN" sz="900">
                        <a:effectLst/>
                      </a:endParaRPr>
                    </a:p>
                    <a:p>
                      <a:pPr algn="ctr">
                        <a:lnSpc>
                          <a:spcPct val="106000"/>
                        </a:lnSpc>
                        <a:spcAft>
                          <a:spcPts val="800"/>
                        </a:spcAft>
                      </a:pPr>
                      <a:r>
                        <a:rPr lang="en-IN" sz="1100">
                          <a:effectLst/>
                        </a:rPr>
                        <a:t>Creation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900">
                          <a:effectLst/>
                        </a:rPr>
                        <a:t>Requirement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18</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20</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835470836"/>
                  </a:ext>
                </a:extLst>
              </a:tr>
              <a:tr h="134132">
                <a:tc vMerge="1">
                  <a:txBody>
                    <a:bodyPr/>
                    <a:lstStyle/>
                    <a:p>
                      <a:endParaRPr lang="en-IN"/>
                    </a:p>
                  </a:txBody>
                  <a:tcPr/>
                </a:tc>
                <a:tc>
                  <a:txBody>
                    <a:bodyPr/>
                    <a:lstStyle/>
                    <a:p>
                      <a:pPr algn="ctr">
                        <a:lnSpc>
                          <a:spcPct val="106000"/>
                        </a:lnSpc>
                        <a:spcAft>
                          <a:spcPts val="800"/>
                        </a:spcAft>
                      </a:pPr>
                      <a:r>
                        <a:rPr lang="en-IN" sz="900">
                          <a:effectLst/>
                        </a:rPr>
                        <a:t>System Design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21</a:t>
                      </a:r>
                      <a:r>
                        <a:rPr lang="en-IN" sz="900" baseline="30000">
                          <a:effectLst/>
                        </a:rPr>
                        <a:t>st</a:t>
                      </a:r>
                      <a:r>
                        <a:rPr lang="en-IN" sz="900">
                          <a:effectLst/>
                        </a:rPr>
                        <a:t> August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22</a:t>
                      </a:r>
                      <a:r>
                        <a:rPr lang="en-IN" sz="900" baseline="30000">
                          <a:effectLst/>
                        </a:rPr>
                        <a:t>nd</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1987716261"/>
                  </a:ext>
                </a:extLst>
              </a:tr>
              <a:tr h="134132">
                <a:tc vMerge="1">
                  <a:txBody>
                    <a:bodyPr/>
                    <a:lstStyle/>
                    <a:p>
                      <a:endParaRPr lang="en-IN"/>
                    </a:p>
                  </a:txBody>
                  <a:tcPr/>
                </a:tc>
                <a:tc>
                  <a:txBody>
                    <a:bodyPr/>
                    <a:lstStyle/>
                    <a:p>
                      <a:pPr algn="ctr">
                        <a:lnSpc>
                          <a:spcPct val="106000"/>
                        </a:lnSpc>
                        <a:spcAft>
                          <a:spcPts val="800"/>
                        </a:spcAft>
                      </a:pPr>
                      <a:r>
                        <a:rPr lang="en-IN" sz="900">
                          <a:effectLst/>
                        </a:rPr>
                        <a:t>Implementation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23</a:t>
                      </a:r>
                      <a:r>
                        <a:rPr lang="en-IN" sz="900" baseline="30000">
                          <a:effectLst/>
                        </a:rPr>
                        <a:t>rd</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25</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146989251"/>
                  </a:ext>
                </a:extLst>
              </a:tr>
              <a:tr h="134132">
                <a:tc vMerge="1">
                  <a:txBody>
                    <a:bodyPr/>
                    <a:lstStyle/>
                    <a:p>
                      <a:endParaRPr lang="en-IN"/>
                    </a:p>
                  </a:txBody>
                  <a:tcPr/>
                </a:tc>
                <a:tc>
                  <a:txBody>
                    <a:bodyPr/>
                    <a:lstStyle/>
                    <a:p>
                      <a:pPr algn="ctr">
                        <a:lnSpc>
                          <a:spcPct val="106000"/>
                        </a:lnSpc>
                        <a:spcAft>
                          <a:spcPts val="800"/>
                        </a:spcAft>
                      </a:pPr>
                      <a:r>
                        <a:rPr lang="en-IN" sz="900">
                          <a:effectLst/>
                        </a:rPr>
                        <a:t>Testing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26</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27</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29634079"/>
                  </a:ext>
                </a:extLst>
              </a:tr>
              <a:tr h="134132">
                <a:tc vMerge="1">
                  <a:txBody>
                    <a:bodyPr/>
                    <a:lstStyle/>
                    <a:p>
                      <a:endParaRPr lang="en-IN"/>
                    </a:p>
                  </a:txBody>
                  <a:tcPr/>
                </a:tc>
                <a:tc>
                  <a:txBody>
                    <a:bodyPr/>
                    <a:lstStyle/>
                    <a:p>
                      <a:pPr algn="ctr">
                        <a:lnSpc>
                          <a:spcPct val="106000"/>
                        </a:lnSpc>
                        <a:spcAft>
                          <a:spcPts val="800"/>
                        </a:spcAft>
                      </a:pPr>
                      <a:r>
                        <a:rPr lang="en-IN" sz="900">
                          <a:effectLst/>
                        </a:rPr>
                        <a:t>Deployment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28</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28</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783293596"/>
                  </a:ext>
                </a:extLst>
              </a:tr>
              <a:tr h="134132">
                <a:tc vMerge="1">
                  <a:txBody>
                    <a:bodyPr/>
                    <a:lstStyle/>
                    <a:p>
                      <a:endParaRPr lang="en-IN"/>
                    </a:p>
                  </a:txBody>
                  <a:tcPr/>
                </a:tc>
                <a:tc>
                  <a:txBody>
                    <a:bodyPr/>
                    <a:lstStyle/>
                    <a:p>
                      <a:pPr algn="ctr">
                        <a:lnSpc>
                          <a:spcPct val="106000"/>
                        </a:lnSpc>
                        <a:spcAft>
                          <a:spcPts val="800"/>
                        </a:spcAft>
                      </a:pPr>
                      <a:r>
                        <a:rPr lang="en-IN" sz="900">
                          <a:effectLst/>
                        </a:rPr>
                        <a:t>Maintenance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29</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 --- --- --- ---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453402101"/>
                  </a:ext>
                </a:extLst>
              </a:tr>
              <a:tr h="134132">
                <a:tc gridSpan="4">
                  <a:txBody>
                    <a:bodyPr/>
                    <a:lstStyle/>
                    <a:p>
                      <a:pPr algn="ctr">
                        <a:lnSpc>
                          <a:spcPct val="106000"/>
                        </a:lnSpc>
                        <a:spcAft>
                          <a:spcPts val="8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67271110"/>
                  </a:ext>
                </a:extLst>
              </a:tr>
              <a:tr h="134132">
                <a:tc rowSpan="6">
                  <a:txBody>
                    <a:bodyPr/>
                    <a:lstStyle/>
                    <a:p>
                      <a:pPr algn="ctr">
                        <a:lnSpc>
                          <a:spcPct val="106000"/>
                        </a:lnSpc>
                        <a:spcAft>
                          <a:spcPts val="800"/>
                        </a:spcAft>
                      </a:pPr>
                      <a:r>
                        <a:rPr lang="en-IN" sz="1200">
                          <a:effectLst/>
                        </a:rPr>
                        <a:t> </a:t>
                      </a:r>
                      <a:endParaRPr lang="en-IN" sz="900">
                        <a:effectLst/>
                      </a:endParaRPr>
                    </a:p>
                    <a:p>
                      <a:pPr algn="ctr">
                        <a:lnSpc>
                          <a:spcPct val="106000"/>
                        </a:lnSpc>
                        <a:spcAft>
                          <a:spcPts val="800"/>
                        </a:spcAft>
                      </a:pPr>
                      <a:r>
                        <a:rPr lang="en-IN" sz="1200">
                          <a:effectLst/>
                        </a:rPr>
                        <a:t>Sign-in, Sign-up, Sign-out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900">
                          <a:effectLst/>
                        </a:rPr>
                        <a:t>Requirement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30</a:t>
                      </a:r>
                      <a:r>
                        <a:rPr lang="en-IN" sz="900" baseline="30000">
                          <a:effectLst/>
                        </a:rPr>
                        <a:t>th</a:t>
                      </a:r>
                      <a:r>
                        <a:rPr lang="en-IN" sz="900">
                          <a:effectLst/>
                        </a:rPr>
                        <a:t> August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a:t>
                      </a:r>
                      <a:r>
                        <a:rPr lang="en-IN" sz="900" baseline="30000">
                          <a:effectLst/>
                        </a:rPr>
                        <a:t>st</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329336841"/>
                  </a:ext>
                </a:extLst>
              </a:tr>
              <a:tr h="134132">
                <a:tc vMerge="1">
                  <a:txBody>
                    <a:bodyPr/>
                    <a:lstStyle/>
                    <a:p>
                      <a:endParaRPr lang="en-IN"/>
                    </a:p>
                  </a:txBody>
                  <a:tcPr/>
                </a:tc>
                <a:tc>
                  <a:txBody>
                    <a:bodyPr/>
                    <a:lstStyle/>
                    <a:p>
                      <a:pPr algn="ctr">
                        <a:lnSpc>
                          <a:spcPct val="106000"/>
                        </a:lnSpc>
                        <a:spcAft>
                          <a:spcPts val="800"/>
                        </a:spcAft>
                      </a:pPr>
                      <a:r>
                        <a:rPr lang="en-IN" sz="900">
                          <a:effectLst/>
                        </a:rPr>
                        <a:t>System Design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4</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851544365"/>
                  </a:ext>
                </a:extLst>
              </a:tr>
              <a:tr h="134132">
                <a:tc vMerge="1">
                  <a:txBody>
                    <a:bodyPr/>
                    <a:lstStyle/>
                    <a:p>
                      <a:endParaRPr lang="en-IN"/>
                    </a:p>
                  </a:txBody>
                  <a:tcPr/>
                </a:tc>
                <a:tc>
                  <a:txBody>
                    <a:bodyPr/>
                    <a:lstStyle/>
                    <a:p>
                      <a:pPr algn="ctr">
                        <a:lnSpc>
                          <a:spcPct val="106000"/>
                        </a:lnSpc>
                        <a:spcAft>
                          <a:spcPts val="800"/>
                        </a:spcAft>
                      </a:pPr>
                      <a:r>
                        <a:rPr lang="en-IN" sz="900">
                          <a:effectLst/>
                        </a:rPr>
                        <a:t>Implementation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5</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12</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1413033291"/>
                  </a:ext>
                </a:extLst>
              </a:tr>
              <a:tr h="134132">
                <a:tc vMerge="1">
                  <a:txBody>
                    <a:bodyPr/>
                    <a:lstStyle/>
                    <a:p>
                      <a:endParaRPr lang="en-IN"/>
                    </a:p>
                  </a:txBody>
                  <a:tcPr/>
                </a:tc>
                <a:tc>
                  <a:txBody>
                    <a:bodyPr/>
                    <a:lstStyle/>
                    <a:p>
                      <a:pPr algn="ctr">
                        <a:lnSpc>
                          <a:spcPct val="106000"/>
                        </a:lnSpc>
                        <a:spcAft>
                          <a:spcPts val="800"/>
                        </a:spcAft>
                      </a:pPr>
                      <a:r>
                        <a:rPr lang="en-IN" sz="900">
                          <a:effectLst/>
                        </a:rPr>
                        <a:t>Testing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13</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14</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113265423"/>
                  </a:ext>
                </a:extLst>
              </a:tr>
              <a:tr h="134132">
                <a:tc vMerge="1">
                  <a:txBody>
                    <a:bodyPr/>
                    <a:lstStyle/>
                    <a:p>
                      <a:endParaRPr lang="en-IN"/>
                    </a:p>
                  </a:txBody>
                  <a:tcPr/>
                </a:tc>
                <a:tc>
                  <a:txBody>
                    <a:bodyPr/>
                    <a:lstStyle/>
                    <a:p>
                      <a:pPr algn="ctr">
                        <a:lnSpc>
                          <a:spcPct val="106000"/>
                        </a:lnSpc>
                        <a:spcAft>
                          <a:spcPts val="800"/>
                        </a:spcAft>
                      </a:pPr>
                      <a:r>
                        <a:rPr lang="en-IN" sz="900">
                          <a:effectLst/>
                        </a:rPr>
                        <a:t>Deployment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15</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15</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858146753"/>
                  </a:ext>
                </a:extLst>
              </a:tr>
              <a:tr h="134132">
                <a:tc vMerge="1">
                  <a:txBody>
                    <a:bodyPr/>
                    <a:lstStyle/>
                    <a:p>
                      <a:endParaRPr lang="en-IN"/>
                    </a:p>
                  </a:txBody>
                  <a:tcPr/>
                </a:tc>
                <a:tc>
                  <a:txBody>
                    <a:bodyPr/>
                    <a:lstStyle/>
                    <a:p>
                      <a:pPr algn="ctr">
                        <a:lnSpc>
                          <a:spcPct val="106000"/>
                        </a:lnSpc>
                        <a:spcAft>
                          <a:spcPts val="800"/>
                        </a:spcAft>
                      </a:pPr>
                      <a:r>
                        <a:rPr lang="en-IN" sz="900">
                          <a:effectLst/>
                        </a:rPr>
                        <a:t>Maintenance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16</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 --- --- --- ---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20202523"/>
                  </a:ext>
                </a:extLst>
              </a:tr>
              <a:tr h="134132">
                <a:tc gridSpan="4">
                  <a:txBody>
                    <a:bodyPr/>
                    <a:lstStyle/>
                    <a:p>
                      <a:pPr algn="ctr">
                        <a:lnSpc>
                          <a:spcPct val="106000"/>
                        </a:lnSpc>
                        <a:spcAft>
                          <a:spcPts val="8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02390430"/>
                  </a:ext>
                </a:extLst>
              </a:tr>
              <a:tr h="134132">
                <a:tc rowSpan="6">
                  <a:txBody>
                    <a:bodyPr/>
                    <a:lstStyle/>
                    <a:p>
                      <a:pPr algn="ctr">
                        <a:lnSpc>
                          <a:spcPct val="106000"/>
                        </a:lnSpc>
                        <a:spcAft>
                          <a:spcPts val="800"/>
                        </a:spcAft>
                      </a:pPr>
                      <a:r>
                        <a:rPr lang="en-IN" sz="1200">
                          <a:effectLst/>
                        </a:rPr>
                        <a:t> </a:t>
                      </a:r>
                      <a:endParaRPr lang="en-IN" sz="900">
                        <a:effectLst/>
                      </a:endParaRPr>
                    </a:p>
                    <a:p>
                      <a:pPr algn="ctr">
                        <a:lnSpc>
                          <a:spcPct val="106000"/>
                        </a:lnSpc>
                        <a:spcAft>
                          <a:spcPts val="800"/>
                        </a:spcAft>
                      </a:pPr>
                      <a:r>
                        <a:rPr lang="en-IN" sz="1200">
                          <a:effectLst/>
                        </a:rPr>
                        <a:t>User-Profile Management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900">
                          <a:effectLst/>
                        </a:rPr>
                        <a:t>Requirement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17</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17</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1524133472"/>
                  </a:ext>
                </a:extLst>
              </a:tr>
              <a:tr h="134132">
                <a:tc vMerge="1">
                  <a:txBody>
                    <a:bodyPr/>
                    <a:lstStyle/>
                    <a:p>
                      <a:endParaRPr lang="en-IN"/>
                    </a:p>
                  </a:txBody>
                  <a:tcPr/>
                </a:tc>
                <a:tc>
                  <a:txBody>
                    <a:bodyPr/>
                    <a:lstStyle/>
                    <a:p>
                      <a:pPr algn="ctr">
                        <a:lnSpc>
                          <a:spcPct val="106000"/>
                        </a:lnSpc>
                        <a:spcAft>
                          <a:spcPts val="800"/>
                        </a:spcAft>
                      </a:pPr>
                      <a:r>
                        <a:rPr lang="en-IN" sz="900">
                          <a:effectLst/>
                        </a:rPr>
                        <a:t>System Design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18</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18</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077485507"/>
                  </a:ext>
                </a:extLst>
              </a:tr>
              <a:tr h="134132">
                <a:tc vMerge="1">
                  <a:txBody>
                    <a:bodyPr/>
                    <a:lstStyle/>
                    <a:p>
                      <a:endParaRPr lang="en-IN"/>
                    </a:p>
                  </a:txBody>
                  <a:tcPr/>
                </a:tc>
                <a:tc>
                  <a:txBody>
                    <a:bodyPr/>
                    <a:lstStyle/>
                    <a:p>
                      <a:pPr algn="ctr">
                        <a:lnSpc>
                          <a:spcPct val="106000"/>
                        </a:lnSpc>
                        <a:spcAft>
                          <a:spcPts val="800"/>
                        </a:spcAft>
                      </a:pPr>
                      <a:r>
                        <a:rPr lang="en-IN" sz="900">
                          <a:effectLst/>
                        </a:rPr>
                        <a:t>Implementation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19</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22</a:t>
                      </a:r>
                      <a:r>
                        <a:rPr lang="en-IN" sz="900" baseline="30000">
                          <a:effectLst/>
                        </a:rPr>
                        <a:t>nd</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09113947"/>
                  </a:ext>
                </a:extLst>
              </a:tr>
              <a:tr h="134132">
                <a:tc vMerge="1">
                  <a:txBody>
                    <a:bodyPr/>
                    <a:lstStyle/>
                    <a:p>
                      <a:endParaRPr lang="en-IN"/>
                    </a:p>
                  </a:txBody>
                  <a:tcPr/>
                </a:tc>
                <a:tc>
                  <a:txBody>
                    <a:bodyPr/>
                    <a:lstStyle/>
                    <a:p>
                      <a:pPr algn="ctr">
                        <a:lnSpc>
                          <a:spcPct val="106000"/>
                        </a:lnSpc>
                        <a:spcAft>
                          <a:spcPts val="800"/>
                        </a:spcAft>
                      </a:pPr>
                      <a:r>
                        <a:rPr lang="en-IN" sz="900">
                          <a:effectLst/>
                        </a:rPr>
                        <a:t>Testing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23</a:t>
                      </a:r>
                      <a:r>
                        <a:rPr lang="en-IN" sz="900" baseline="30000">
                          <a:effectLst/>
                        </a:rPr>
                        <a:t>rd</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23</a:t>
                      </a:r>
                      <a:r>
                        <a:rPr lang="en-IN" sz="900" baseline="30000">
                          <a:effectLst/>
                        </a:rPr>
                        <a:t>rd</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578758707"/>
                  </a:ext>
                </a:extLst>
              </a:tr>
              <a:tr h="134132">
                <a:tc vMerge="1">
                  <a:txBody>
                    <a:bodyPr/>
                    <a:lstStyle/>
                    <a:p>
                      <a:endParaRPr lang="en-IN"/>
                    </a:p>
                  </a:txBody>
                  <a:tcPr/>
                </a:tc>
                <a:tc>
                  <a:txBody>
                    <a:bodyPr/>
                    <a:lstStyle/>
                    <a:p>
                      <a:pPr algn="ctr">
                        <a:lnSpc>
                          <a:spcPct val="106000"/>
                        </a:lnSpc>
                        <a:spcAft>
                          <a:spcPts val="800"/>
                        </a:spcAft>
                      </a:pPr>
                      <a:r>
                        <a:rPr lang="en-IN" sz="900">
                          <a:effectLst/>
                        </a:rPr>
                        <a:t>Deployment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24</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24</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693400823"/>
                  </a:ext>
                </a:extLst>
              </a:tr>
              <a:tr h="134132">
                <a:tc vMerge="1">
                  <a:txBody>
                    <a:bodyPr/>
                    <a:lstStyle/>
                    <a:p>
                      <a:endParaRPr lang="en-IN"/>
                    </a:p>
                  </a:txBody>
                  <a:tcPr/>
                </a:tc>
                <a:tc>
                  <a:txBody>
                    <a:bodyPr/>
                    <a:lstStyle/>
                    <a:p>
                      <a:pPr algn="ctr">
                        <a:lnSpc>
                          <a:spcPct val="106000"/>
                        </a:lnSpc>
                        <a:spcAft>
                          <a:spcPts val="800"/>
                        </a:spcAft>
                      </a:pPr>
                      <a:r>
                        <a:rPr lang="en-IN" sz="900">
                          <a:effectLst/>
                        </a:rPr>
                        <a:t>Maintenance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25</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 --- --- --- ---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778080859"/>
                  </a:ext>
                </a:extLst>
              </a:tr>
              <a:tr h="134132">
                <a:tc gridSpan="4">
                  <a:txBody>
                    <a:bodyPr/>
                    <a:lstStyle/>
                    <a:p>
                      <a:pPr algn="ctr">
                        <a:lnSpc>
                          <a:spcPct val="106000"/>
                        </a:lnSpc>
                        <a:spcAft>
                          <a:spcPts val="8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91322106"/>
                  </a:ext>
                </a:extLst>
              </a:tr>
              <a:tr h="134132">
                <a:tc rowSpan="6">
                  <a:txBody>
                    <a:bodyPr/>
                    <a:lstStyle/>
                    <a:p>
                      <a:pPr algn="ctr">
                        <a:lnSpc>
                          <a:spcPct val="106000"/>
                        </a:lnSpc>
                        <a:spcAft>
                          <a:spcPts val="800"/>
                        </a:spcAft>
                      </a:pPr>
                      <a:r>
                        <a:rPr lang="en-IN" sz="1200">
                          <a:effectLst/>
                        </a:rPr>
                        <a:t> </a:t>
                      </a:r>
                      <a:endParaRPr lang="en-IN" sz="900">
                        <a:effectLst/>
                      </a:endParaRPr>
                    </a:p>
                    <a:p>
                      <a:pPr algn="ctr">
                        <a:lnSpc>
                          <a:spcPct val="106000"/>
                        </a:lnSpc>
                        <a:spcAft>
                          <a:spcPts val="800"/>
                        </a:spcAft>
                      </a:pPr>
                      <a:r>
                        <a:rPr lang="en-IN" sz="1200">
                          <a:effectLst/>
                        </a:rPr>
                        <a:t>Book Rental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900">
                          <a:effectLst/>
                        </a:rPr>
                        <a:t>Requirement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26</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28</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936550639"/>
                  </a:ext>
                </a:extLst>
              </a:tr>
              <a:tr h="134132">
                <a:tc vMerge="1">
                  <a:txBody>
                    <a:bodyPr/>
                    <a:lstStyle/>
                    <a:p>
                      <a:endParaRPr lang="en-IN"/>
                    </a:p>
                  </a:txBody>
                  <a:tcPr/>
                </a:tc>
                <a:tc>
                  <a:txBody>
                    <a:bodyPr/>
                    <a:lstStyle/>
                    <a:p>
                      <a:pPr algn="ctr">
                        <a:lnSpc>
                          <a:spcPct val="106000"/>
                        </a:lnSpc>
                        <a:spcAft>
                          <a:spcPts val="800"/>
                        </a:spcAft>
                      </a:pPr>
                      <a:r>
                        <a:rPr lang="en-IN" sz="900">
                          <a:effectLst/>
                        </a:rPr>
                        <a:t>System Design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29</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a:t>
                      </a:r>
                      <a:r>
                        <a:rPr lang="en-IN" sz="900" baseline="30000">
                          <a:effectLst/>
                        </a:rPr>
                        <a:t>st</a:t>
                      </a:r>
                      <a:r>
                        <a:rPr lang="en-IN" sz="900">
                          <a:effectLst/>
                        </a:rPr>
                        <a:t> October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018699840"/>
                  </a:ext>
                </a:extLst>
              </a:tr>
              <a:tr h="134132">
                <a:tc vMerge="1">
                  <a:txBody>
                    <a:bodyPr/>
                    <a:lstStyle/>
                    <a:p>
                      <a:endParaRPr lang="en-IN"/>
                    </a:p>
                  </a:txBody>
                  <a:tcPr/>
                </a:tc>
                <a:tc>
                  <a:txBody>
                    <a:bodyPr/>
                    <a:lstStyle/>
                    <a:p>
                      <a:pPr algn="ctr">
                        <a:lnSpc>
                          <a:spcPct val="106000"/>
                        </a:lnSpc>
                        <a:spcAft>
                          <a:spcPts val="800"/>
                        </a:spcAft>
                      </a:pPr>
                      <a:r>
                        <a:rPr lang="en-IN" sz="900">
                          <a:effectLst/>
                        </a:rPr>
                        <a:t>Implementation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October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163931779"/>
                  </a:ext>
                </a:extLst>
              </a:tr>
              <a:tr h="134132">
                <a:tc vMerge="1">
                  <a:txBody>
                    <a:bodyPr/>
                    <a:lstStyle/>
                    <a:p>
                      <a:endParaRPr lang="en-IN"/>
                    </a:p>
                  </a:txBody>
                  <a:tcPr/>
                </a:tc>
                <a:tc>
                  <a:txBody>
                    <a:bodyPr/>
                    <a:lstStyle/>
                    <a:p>
                      <a:pPr algn="ctr">
                        <a:lnSpc>
                          <a:spcPct val="106000"/>
                        </a:lnSpc>
                        <a:spcAft>
                          <a:spcPts val="800"/>
                        </a:spcAft>
                      </a:pPr>
                      <a:r>
                        <a:rPr lang="en-IN" sz="900">
                          <a:effectLst/>
                        </a:rPr>
                        <a:t>Testing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3</a:t>
                      </a:r>
                      <a:r>
                        <a:rPr lang="en-IN" sz="900" baseline="30000">
                          <a:effectLst/>
                        </a:rPr>
                        <a:t>rd</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13</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256448067"/>
                  </a:ext>
                </a:extLst>
              </a:tr>
              <a:tr h="134132">
                <a:tc vMerge="1">
                  <a:txBody>
                    <a:bodyPr/>
                    <a:lstStyle/>
                    <a:p>
                      <a:endParaRPr lang="en-IN"/>
                    </a:p>
                  </a:txBody>
                  <a:tcPr/>
                </a:tc>
                <a:tc>
                  <a:txBody>
                    <a:bodyPr/>
                    <a:lstStyle/>
                    <a:p>
                      <a:pPr algn="ctr">
                        <a:lnSpc>
                          <a:spcPct val="106000"/>
                        </a:lnSpc>
                        <a:spcAft>
                          <a:spcPts val="800"/>
                        </a:spcAft>
                      </a:pPr>
                      <a:r>
                        <a:rPr lang="en-IN" sz="900">
                          <a:effectLst/>
                        </a:rPr>
                        <a:t>Deployment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14</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20</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879256846"/>
                  </a:ext>
                </a:extLst>
              </a:tr>
              <a:tr h="134132">
                <a:tc vMerge="1">
                  <a:txBody>
                    <a:bodyPr/>
                    <a:lstStyle/>
                    <a:p>
                      <a:endParaRPr lang="en-IN"/>
                    </a:p>
                  </a:txBody>
                  <a:tcPr/>
                </a:tc>
                <a:tc>
                  <a:txBody>
                    <a:bodyPr/>
                    <a:lstStyle/>
                    <a:p>
                      <a:pPr algn="ctr">
                        <a:lnSpc>
                          <a:spcPct val="106000"/>
                        </a:lnSpc>
                        <a:spcAft>
                          <a:spcPts val="800"/>
                        </a:spcAft>
                      </a:pPr>
                      <a:r>
                        <a:rPr lang="en-IN" sz="900">
                          <a:effectLst/>
                        </a:rPr>
                        <a:t>Maintenance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21</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 --- --- --- ---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1229777655"/>
                  </a:ext>
                </a:extLst>
              </a:tr>
              <a:tr h="134132">
                <a:tc gridSpan="4">
                  <a:txBody>
                    <a:bodyPr/>
                    <a:lstStyle/>
                    <a:p>
                      <a:pPr algn="ctr">
                        <a:lnSpc>
                          <a:spcPct val="106000"/>
                        </a:lnSpc>
                        <a:spcAft>
                          <a:spcPts val="8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1361391"/>
                  </a:ext>
                </a:extLst>
              </a:tr>
              <a:tr h="134132">
                <a:tc rowSpan="6">
                  <a:txBody>
                    <a:bodyPr/>
                    <a:lstStyle/>
                    <a:p>
                      <a:pPr algn="ctr">
                        <a:lnSpc>
                          <a:spcPct val="106000"/>
                        </a:lnSpc>
                        <a:spcAft>
                          <a:spcPts val="800"/>
                        </a:spcAft>
                      </a:pPr>
                      <a:r>
                        <a:rPr lang="en-IN" sz="1200">
                          <a:effectLst/>
                        </a:rPr>
                        <a:t> </a:t>
                      </a:r>
                      <a:endParaRPr lang="en-IN" sz="900">
                        <a:effectLst/>
                      </a:endParaRPr>
                    </a:p>
                    <a:p>
                      <a:pPr algn="ctr">
                        <a:lnSpc>
                          <a:spcPct val="106000"/>
                        </a:lnSpc>
                        <a:spcAft>
                          <a:spcPts val="800"/>
                        </a:spcAft>
                      </a:pPr>
                      <a:r>
                        <a:rPr lang="en-IN" sz="1200">
                          <a:effectLst/>
                        </a:rPr>
                        <a:t>Book Borrower</a:t>
                      </a:r>
                      <a:endParaRPr lang="en-IN" sz="900">
                        <a:effectLst/>
                      </a:endParaRPr>
                    </a:p>
                    <a:p>
                      <a:pPr algn="ctr">
                        <a:lnSpc>
                          <a:spcPct val="106000"/>
                        </a:lnSpc>
                        <a:spcAft>
                          <a:spcPts val="800"/>
                        </a:spcAft>
                      </a:pPr>
                      <a:r>
                        <a:rPr lang="en-IN" sz="1200">
                          <a:effectLst/>
                        </a:rPr>
                        <a:t>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900">
                          <a:effectLst/>
                        </a:rPr>
                        <a:t>Requirement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26</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28</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896983501"/>
                  </a:ext>
                </a:extLst>
              </a:tr>
              <a:tr h="134132">
                <a:tc vMerge="1">
                  <a:txBody>
                    <a:bodyPr/>
                    <a:lstStyle/>
                    <a:p>
                      <a:endParaRPr lang="en-IN"/>
                    </a:p>
                  </a:txBody>
                  <a:tcPr/>
                </a:tc>
                <a:tc>
                  <a:txBody>
                    <a:bodyPr/>
                    <a:lstStyle/>
                    <a:p>
                      <a:pPr algn="ctr">
                        <a:lnSpc>
                          <a:spcPct val="106000"/>
                        </a:lnSpc>
                        <a:spcAft>
                          <a:spcPts val="800"/>
                        </a:spcAft>
                      </a:pPr>
                      <a:r>
                        <a:rPr lang="en-IN" sz="900">
                          <a:effectLst/>
                        </a:rPr>
                        <a:t>System Design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29</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a:t>
                      </a:r>
                      <a:r>
                        <a:rPr lang="en-IN" sz="900" baseline="30000">
                          <a:effectLst/>
                        </a:rPr>
                        <a:t>st</a:t>
                      </a:r>
                      <a:r>
                        <a:rPr lang="en-IN" sz="900">
                          <a:effectLst/>
                        </a:rPr>
                        <a:t> October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00349406"/>
                  </a:ext>
                </a:extLst>
              </a:tr>
              <a:tr h="134132">
                <a:tc vMerge="1">
                  <a:txBody>
                    <a:bodyPr/>
                    <a:lstStyle/>
                    <a:p>
                      <a:endParaRPr lang="en-IN"/>
                    </a:p>
                  </a:txBody>
                  <a:tcPr/>
                </a:tc>
                <a:tc>
                  <a:txBody>
                    <a:bodyPr/>
                    <a:lstStyle/>
                    <a:p>
                      <a:pPr algn="ctr">
                        <a:lnSpc>
                          <a:spcPct val="106000"/>
                        </a:lnSpc>
                        <a:spcAft>
                          <a:spcPts val="800"/>
                        </a:spcAft>
                      </a:pPr>
                      <a:r>
                        <a:rPr lang="en-IN" sz="900">
                          <a:effectLst/>
                        </a:rPr>
                        <a:t>Implementation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October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183754950"/>
                  </a:ext>
                </a:extLst>
              </a:tr>
              <a:tr h="134132">
                <a:tc vMerge="1">
                  <a:txBody>
                    <a:bodyPr/>
                    <a:lstStyle/>
                    <a:p>
                      <a:endParaRPr lang="en-IN"/>
                    </a:p>
                  </a:txBody>
                  <a:tcPr/>
                </a:tc>
                <a:tc>
                  <a:txBody>
                    <a:bodyPr/>
                    <a:lstStyle/>
                    <a:p>
                      <a:pPr algn="ctr">
                        <a:lnSpc>
                          <a:spcPct val="106000"/>
                        </a:lnSpc>
                        <a:spcAft>
                          <a:spcPts val="800"/>
                        </a:spcAft>
                      </a:pPr>
                      <a:r>
                        <a:rPr lang="en-IN" sz="900">
                          <a:effectLst/>
                        </a:rPr>
                        <a:t>Testing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3</a:t>
                      </a:r>
                      <a:r>
                        <a:rPr lang="en-IN" sz="900" baseline="30000">
                          <a:effectLst/>
                        </a:rPr>
                        <a:t>rd</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13</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732784361"/>
                  </a:ext>
                </a:extLst>
              </a:tr>
              <a:tr h="134132">
                <a:tc vMerge="1">
                  <a:txBody>
                    <a:bodyPr/>
                    <a:lstStyle/>
                    <a:p>
                      <a:endParaRPr lang="en-IN"/>
                    </a:p>
                  </a:txBody>
                  <a:tcPr/>
                </a:tc>
                <a:tc>
                  <a:txBody>
                    <a:bodyPr/>
                    <a:lstStyle/>
                    <a:p>
                      <a:pPr algn="ctr">
                        <a:lnSpc>
                          <a:spcPct val="106000"/>
                        </a:lnSpc>
                        <a:spcAft>
                          <a:spcPts val="800"/>
                        </a:spcAft>
                      </a:pPr>
                      <a:r>
                        <a:rPr lang="en-IN" sz="900">
                          <a:effectLst/>
                        </a:rPr>
                        <a:t>Deployment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14</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20</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474070942"/>
                  </a:ext>
                </a:extLst>
              </a:tr>
              <a:tr h="134132">
                <a:tc vMerge="1">
                  <a:txBody>
                    <a:bodyPr/>
                    <a:lstStyle/>
                    <a:p>
                      <a:endParaRPr lang="en-IN"/>
                    </a:p>
                  </a:txBody>
                  <a:tcPr/>
                </a:tc>
                <a:tc>
                  <a:txBody>
                    <a:bodyPr/>
                    <a:lstStyle/>
                    <a:p>
                      <a:pPr algn="ctr">
                        <a:lnSpc>
                          <a:spcPct val="106000"/>
                        </a:lnSpc>
                        <a:spcAft>
                          <a:spcPts val="800"/>
                        </a:spcAft>
                      </a:pPr>
                      <a:r>
                        <a:rPr lang="en-IN" sz="900">
                          <a:effectLst/>
                        </a:rPr>
                        <a:t>Maintenance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21</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 --- --- --- ---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694910523"/>
                  </a:ext>
                </a:extLst>
              </a:tr>
              <a:tr h="134132">
                <a:tc gridSpan="4">
                  <a:txBody>
                    <a:bodyPr/>
                    <a:lstStyle/>
                    <a:p>
                      <a:pPr algn="ctr">
                        <a:lnSpc>
                          <a:spcPct val="106000"/>
                        </a:lnSpc>
                        <a:spcAft>
                          <a:spcPts val="8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41846381"/>
                  </a:ext>
                </a:extLst>
              </a:tr>
              <a:tr h="134132">
                <a:tc rowSpan="6">
                  <a:txBody>
                    <a:bodyPr/>
                    <a:lstStyle/>
                    <a:p>
                      <a:pPr algn="ctr">
                        <a:lnSpc>
                          <a:spcPct val="106000"/>
                        </a:lnSpc>
                        <a:spcAft>
                          <a:spcPts val="800"/>
                        </a:spcAft>
                      </a:pPr>
                      <a:r>
                        <a:rPr lang="en-IN" sz="1200">
                          <a:effectLst/>
                        </a:rPr>
                        <a:t> </a:t>
                      </a:r>
                      <a:endParaRPr lang="en-IN" sz="900">
                        <a:effectLst/>
                      </a:endParaRPr>
                    </a:p>
                    <a:p>
                      <a:pPr algn="ctr">
                        <a:lnSpc>
                          <a:spcPct val="106000"/>
                        </a:lnSpc>
                        <a:spcAft>
                          <a:spcPts val="800"/>
                        </a:spcAft>
                      </a:pPr>
                      <a:r>
                        <a:rPr lang="en-IN" sz="1200">
                          <a:effectLst/>
                        </a:rPr>
                        <a:t>Book Return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ctr">
                        <a:lnSpc>
                          <a:spcPct val="106000"/>
                        </a:lnSpc>
                        <a:spcAft>
                          <a:spcPts val="800"/>
                        </a:spcAft>
                      </a:pPr>
                      <a:r>
                        <a:rPr lang="en-IN" sz="900">
                          <a:effectLst/>
                        </a:rPr>
                        <a:t>Requirement Analysis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26</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28</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668530233"/>
                  </a:ext>
                </a:extLst>
              </a:tr>
              <a:tr h="134132">
                <a:tc vMerge="1">
                  <a:txBody>
                    <a:bodyPr/>
                    <a:lstStyle/>
                    <a:p>
                      <a:endParaRPr lang="en-IN"/>
                    </a:p>
                  </a:txBody>
                  <a:tcPr/>
                </a:tc>
                <a:tc>
                  <a:txBody>
                    <a:bodyPr/>
                    <a:lstStyle/>
                    <a:p>
                      <a:pPr algn="ctr">
                        <a:lnSpc>
                          <a:spcPct val="106000"/>
                        </a:lnSpc>
                        <a:spcAft>
                          <a:spcPts val="800"/>
                        </a:spcAft>
                      </a:pPr>
                      <a:r>
                        <a:rPr lang="en-IN" sz="900">
                          <a:effectLst/>
                        </a:rPr>
                        <a:t>System Design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29</a:t>
                      </a:r>
                      <a:r>
                        <a:rPr lang="en-IN" sz="900" baseline="30000">
                          <a:effectLst/>
                        </a:rPr>
                        <a:t>th</a:t>
                      </a:r>
                      <a:r>
                        <a:rPr lang="en-IN" sz="900">
                          <a:effectLst/>
                        </a:rPr>
                        <a:t> September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a:t>
                      </a:r>
                      <a:r>
                        <a:rPr lang="en-IN" sz="900" baseline="30000">
                          <a:effectLst/>
                        </a:rPr>
                        <a:t>st</a:t>
                      </a:r>
                      <a:r>
                        <a:rPr lang="en-IN" sz="900">
                          <a:effectLst/>
                        </a:rPr>
                        <a:t> October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3657286062"/>
                  </a:ext>
                </a:extLst>
              </a:tr>
              <a:tr h="134132">
                <a:tc vMerge="1">
                  <a:txBody>
                    <a:bodyPr/>
                    <a:lstStyle/>
                    <a:p>
                      <a:endParaRPr lang="en-IN"/>
                    </a:p>
                  </a:txBody>
                  <a:tcPr/>
                </a:tc>
                <a:tc>
                  <a:txBody>
                    <a:bodyPr/>
                    <a:lstStyle/>
                    <a:p>
                      <a:pPr algn="ctr">
                        <a:lnSpc>
                          <a:spcPct val="106000"/>
                        </a:lnSpc>
                        <a:spcAft>
                          <a:spcPts val="800"/>
                        </a:spcAft>
                      </a:pPr>
                      <a:r>
                        <a:rPr lang="en-IN" sz="900">
                          <a:effectLst/>
                        </a:rPr>
                        <a:t>Implementation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October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a:t>
                      </a:r>
                      <a:r>
                        <a:rPr lang="en-IN" sz="900" baseline="30000">
                          <a:effectLst/>
                        </a:rPr>
                        <a:t>nd</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877141712"/>
                  </a:ext>
                </a:extLst>
              </a:tr>
              <a:tr h="134132">
                <a:tc vMerge="1">
                  <a:txBody>
                    <a:bodyPr/>
                    <a:lstStyle/>
                    <a:p>
                      <a:endParaRPr lang="en-IN"/>
                    </a:p>
                  </a:txBody>
                  <a:tcPr/>
                </a:tc>
                <a:tc>
                  <a:txBody>
                    <a:bodyPr/>
                    <a:lstStyle/>
                    <a:p>
                      <a:pPr algn="ctr">
                        <a:lnSpc>
                          <a:spcPct val="106000"/>
                        </a:lnSpc>
                        <a:spcAft>
                          <a:spcPts val="800"/>
                        </a:spcAft>
                      </a:pPr>
                      <a:r>
                        <a:rPr lang="en-IN" sz="900">
                          <a:effectLst/>
                        </a:rPr>
                        <a:t>Testing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3</a:t>
                      </a:r>
                      <a:r>
                        <a:rPr lang="en-IN" sz="900" baseline="30000">
                          <a:effectLst/>
                        </a:rPr>
                        <a:t>rd</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13</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694086116"/>
                  </a:ext>
                </a:extLst>
              </a:tr>
              <a:tr h="134132">
                <a:tc vMerge="1">
                  <a:txBody>
                    <a:bodyPr/>
                    <a:lstStyle/>
                    <a:p>
                      <a:endParaRPr lang="en-IN"/>
                    </a:p>
                  </a:txBody>
                  <a:tcPr/>
                </a:tc>
                <a:tc>
                  <a:txBody>
                    <a:bodyPr/>
                    <a:lstStyle/>
                    <a:p>
                      <a:pPr algn="ctr">
                        <a:lnSpc>
                          <a:spcPct val="106000"/>
                        </a:lnSpc>
                        <a:spcAft>
                          <a:spcPts val="800"/>
                        </a:spcAft>
                      </a:pPr>
                      <a:r>
                        <a:rPr lang="en-IN" sz="900">
                          <a:effectLst/>
                        </a:rPr>
                        <a:t>Deployment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14</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20</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2313336635"/>
                  </a:ext>
                </a:extLst>
              </a:tr>
              <a:tr h="134132">
                <a:tc vMerge="1">
                  <a:txBody>
                    <a:bodyPr/>
                    <a:lstStyle/>
                    <a:p>
                      <a:endParaRPr lang="en-IN"/>
                    </a:p>
                  </a:txBody>
                  <a:tcPr/>
                </a:tc>
                <a:tc>
                  <a:txBody>
                    <a:bodyPr/>
                    <a:lstStyle/>
                    <a:p>
                      <a:pPr algn="ctr">
                        <a:lnSpc>
                          <a:spcPct val="106000"/>
                        </a:lnSpc>
                        <a:spcAft>
                          <a:spcPts val="800"/>
                        </a:spcAft>
                      </a:pPr>
                      <a:r>
                        <a:rPr lang="en-IN" sz="900">
                          <a:effectLst/>
                        </a:rPr>
                        <a:t>Maintenance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a:effectLst/>
                        </a:rPr>
                        <a:t>21</a:t>
                      </a:r>
                      <a:r>
                        <a:rPr lang="en-IN" sz="900" baseline="30000">
                          <a:effectLst/>
                        </a:rPr>
                        <a:t>th</a:t>
                      </a:r>
                      <a:r>
                        <a:rPr lang="en-IN" sz="900">
                          <a:effectLst/>
                        </a:rPr>
                        <a:t> November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tc>
                  <a:txBody>
                    <a:bodyPr/>
                    <a:lstStyle/>
                    <a:p>
                      <a:pPr algn="just">
                        <a:lnSpc>
                          <a:spcPct val="106000"/>
                        </a:lnSpc>
                        <a:spcAft>
                          <a:spcPts val="800"/>
                        </a:spcAft>
                      </a:pPr>
                      <a:r>
                        <a:rPr lang="en-IN" sz="900" dirty="0">
                          <a:effectLst/>
                        </a:rPr>
                        <a:t>--- --- --- --- ---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18" marR="53518" marT="0" marB="0"/>
                </a:tc>
                <a:extLst>
                  <a:ext uri="{0D108BD9-81ED-4DB2-BD59-A6C34878D82A}">
                    <a16:rowId xmlns:a16="http://schemas.microsoft.com/office/drawing/2014/main" val="560719187"/>
                  </a:ext>
                </a:extLst>
              </a:tr>
            </a:tbl>
          </a:graphicData>
        </a:graphic>
      </p:graphicFrame>
    </p:spTree>
    <p:extLst>
      <p:ext uri="{BB962C8B-B14F-4D97-AF65-F5344CB8AC3E}">
        <p14:creationId xmlns:p14="http://schemas.microsoft.com/office/powerpoint/2010/main" val="342999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8C022D-D59E-42E7-8046-B5EF7787704D}"/>
              </a:ext>
            </a:extLst>
          </p:cNvPr>
          <p:cNvPicPr>
            <a:picLocks noGrp="1" noChangeAspect="1"/>
          </p:cNvPicPr>
          <p:nvPr>
            <p:ph idx="1"/>
          </p:nvPr>
        </p:nvPicPr>
        <p:blipFill>
          <a:blip r:embed="rId2"/>
          <a:stretch>
            <a:fillRect/>
          </a:stretch>
        </p:blipFill>
        <p:spPr>
          <a:xfrm>
            <a:off x="134938" y="210469"/>
            <a:ext cx="11920537" cy="6483099"/>
          </a:xfrm>
        </p:spPr>
      </p:pic>
    </p:spTree>
    <p:extLst>
      <p:ext uri="{BB962C8B-B14F-4D97-AF65-F5344CB8AC3E}">
        <p14:creationId xmlns:p14="http://schemas.microsoft.com/office/powerpoint/2010/main" val="55602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878F-0313-4F15-BF2B-E5E2144D9185}"/>
              </a:ext>
            </a:extLst>
          </p:cNvPr>
          <p:cNvSpPr>
            <a:spLocks noGrp="1"/>
          </p:cNvSpPr>
          <p:nvPr>
            <p:ph type="title"/>
          </p:nvPr>
        </p:nvSpPr>
        <p:spPr>
          <a:xfrm>
            <a:off x="1141413" y="413158"/>
            <a:ext cx="9905998" cy="1215704"/>
          </a:xfrm>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B848F461-7CA1-48A2-BFDC-6E06B229E8CE}"/>
              </a:ext>
            </a:extLst>
          </p:cNvPr>
          <p:cNvSpPr>
            <a:spLocks noGrp="1"/>
          </p:cNvSpPr>
          <p:nvPr>
            <p:ph idx="1"/>
          </p:nvPr>
        </p:nvSpPr>
        <p:spPr>
          <a:xfrm>
            <a:off x="1141413" y="2104937"/>
            <a:ext cx="9905998" cy="4136472"/>
          </a:xfrm>
        </p:spPr>
        <p:txBody>
          <a:bodyPr>
            <a:normAutofit/>
          </a:bodyPr>
          <a:lstStyle/>
          <a:p>
            <a:pPr algn="just"/>
            <a:r>
              <a:rPr lang="en-US" sz="2400" dirty="0"/>
              <a:t>The project aims to provide an effective, feasible and intuitive online portal that facilitates the readers to read the books and magazines on a reliable rent scheme. </a:t>
            </a:r>
          </a:p>
          <a:p>
            <a:pPr algn="just"/>
            <a:r>
              <a:rPr lang="en-US" sz="2400" dirty="0"/>
              <a:t>Users can make the books they own available for rent.</a:t>
            </a:r>
          </a:p>
          <a:p>
            <a:pPr algn="just"/>
            <a:r>
              <a:rPr lang="en-US" sz="2400" dirty="0"/>
              <a:t>Other users can borrow the book that are available for rent securely.</a:t>
            </a:r>
          </a:p>
          <a:p>
            <a:pPr algn="just"/>
            <a:r>
              <a:rPr lang="en-US" sz="2400" dirty="0"/>
              <a:t>The books can be securely returned to the lender after the borrow duration expires.</a:t>
            </a:r>
          </a:p>
          <a:p>
            <a:pPr algn="just"/>
            <a:r>
              <a:rPr lang="en-US" sz="2400" dirty="0"/>
              <a:t>User’s session data is protected from adversaries using encryption.</a:t>
            </a:r>
          </a:p>
          <a:p>
            <a:pPr algn="just"/>
            <a:endParaRPr lang="en-IN" dirty="0"/>
          </a:p>
        </p:txBody>
      </p:sp>
    </p:spTree>
    <p:extLst>
      <p:ext uri="{BB962C8B-B14F-4D97-AF65-F5344CB8AC3E}">
        <p14:creationId xmlns:p14="http://schemas.microsoft.com/office/powerpoint/2010/main" val="329820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FBB5-0FF6-4C4C-8A30-BF0F36E5EE3D}"/>
              </a:ext>
            </a:extLst>
          </p:cNvPr>
          <p:cNvSpPr>
            <a:spLocks noGrp="1"/>
          </p:cNvSpPr>
          <p:nvPr>
            <p:ph type="title"/>
          </p:nvPr>
        </p:nvSpPr>
        <p:spPr>
          <a:xfrm>
            <a:off x="1141413" y="609600"/>
            <a:ext cx="9905998" cy="1135310"/>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3AD642D9-5D3F-49E3-968C-25673A5AE00C}"/>
              </a:ext>
            </a:extLst>
          </p:cNvPr>
          <p:cNvSpPr>
            <a:spLocks noGrp="1"/>
          </p:cNvSpPr>
          <p:nvPr>
            <p:ph idx="1"/>
          </p:nvPr>
        </p:nvSpPr>
        <p:spPr>
          <a:xfrm>
            <a:off x="1141413" y="1677799"/>
            <a:ext cx="9905998" cy="4113402"/>
          </a:xfrm>
        </p:spPr>
        <p:txBody>
          <a:bodyPr>
            <a:normAutofit/>
          </a:bodyPr>
          <a:lstStyle/>
          <a:p>
            <a:pPr algn="just"/>
            <a:r>
              <a:rPr lang="en-US" dirty="0"/>
              <a:t>The convenience of an online book rental is a major consideration for most of us, especially those living in areas where access to a large bookstore is limited or is quite far away. </a:t>
            </a:r>
          </a:p>
          <a:p>
            <a:pPr algn="just"/>
            <a:r>
              <a:rPr lang="en-US" dirty="0"/>
              <a:t>Many books are too much expensive and for these types of books, this system is most preferable. If a book is too expensive, then one can rent that Book for some amount and can read that book by spending a very small amount of money. </a:t>
            </a:r>
          </a:p>
          <a:p>
            <a:pPr algn="just"/>
            <a:r>
              <a:rPr lang="en-US" dirty="0"/>
              <a:t>After reading the whole book they can return a book and another one can take Benefit of this type of expensive books. </a:t>
            </a:r>
          </a:p>
          <a:p>
            <a:pPr algn="just"/>
            <a:r>
              <a:rPr lang="en-US" dirty="0"/>
              <a:t>Using our website both renter and borrower will be benefitted. </a:t>
            </a:r>
            <a:endParaRPr lang="en-IN" dirty="0"/>
          </a:p>
        </p:txBody>
      </p:sp>
    </p:spTree>
    <p:extLst>
      <p:ext uri="{BB962C8B-B14F-4D97-AF65-F5344CB8AC3E}">
        <p14:creationId xmlns:p14="http://schemas.microsoft.com/office/powerpoint/2010/main" val="101778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2614"/>
          </a:xfrm>
        </p:spPr>
        <p:txBody>
          <a:bodyPr/>
          <a:lstStyle/>
          <a:p>
            <a:pPr algn="ctr"/>
            <a:r>
              <a:rPr lang="en-US" b="1" dirty="0"/>
              <a:t>Proposed Methodology</a:t>
            </a:r>
            <a:endParaRPr lang="en-IN" b="1" dirty="0"/>
          </a:p>
        </p:txBody>
      </p:sp>
      <p:sp>
        <p:nvSpPr>
          <p:cNvPr id="3" name="Content Placeholder 2"/>
          <p:cNvSpPr>
            <a:spLocks noGrp="1"/>
          </p:cNvSpPr>
          <p:nvPr>
            <p:ph idx="1"/>
          </p:nvPr>
        </p:nvSpPr>
        <p:spPr>
          <a:xfrm>
            <a:off x="1141413" y="1233182"/>
            <a:ext cx="9905998" cy="5259691"/>
          </a:xfrm>
        </p:spPr>
        <p:txBody>
          <a:bodyPr>
            <a:normAutofit lnSpcReduction="10000"/>
          </a:bodyPr>
          <a:lstStyle/>
          <a:p>
            <a:pPr algn="just"/>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he user has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login</a:t>
            </a:r>
            <a:r>
              <a:rPr lang="en-US" sz="2400" dirty="0">
                <a:effectLst/>
                <a:latin typeface="Calibri" panose="020F0502020204030204" pitchFamily="34" charset="0"/>
                <a:ea typeface="Calibri" panose="020F0502020204030204" pitchFamily="34" charset="0"/>
                <a:cs typeface="Times New Roman" panose="02020603050405020304" pitchFamily="18" charset="0"/>
              </a:rPr>
              <a:t> into their account. If they do not have an account, then the user has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sign up </a:t>
            </a:r>
            <a:r>
              <a:rPr lang="en-US" sz="2400" dirty="0">
                <a:effectLst/>
                <a:latin typeface="Calibri" panose="020F0502020204030204" pitchFamily="34" charset="0"/>
                <a:ea typeface="Calibri" panose="020F0502020204030204" pitchFamily="34" charset="0"/>
                <a:cs typeface="Times New Roman" panose="02020603050405020304" pitchFamily="18" charset="0"/>
              </a:rPr>
              <a:t>to the portal. After signing up, the user is redirected to the sign-in page where the user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credentials are verified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If the user chooses to check the rental system, he will be redirected to another page that is composed of two components,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book rental system</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history of previously rented books</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the book rental system, there will be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form</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which details of the book which the user wants to give away for rent will be submitted and the book will be made available in the borrow section of the application.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On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borrower section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user can send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borrow request </a:t>
            </a:r>
            <a:r>
              <a:rPr lang="en-US" sz="2400" dirty="0">
                <a:effectLst/>
                <a:latin typeface="Calibri" panose="020F0502020204030204" pitchFamily="34" charset="0"/>
                <a:ea typeface="Calibri" panose="020F0502020204030204" pitchFamily="34" charset="0"/>
                <a:cs typeface="Times New Roman" panose="02020603050405020304" pitchFamily="18" charset="0"/>
              </a:rPr>
              <a:t>to the vendor of the book and browse through all the books which are up for borrowing.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On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book return section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users can see the list of all the books he/she had ever borrowed from the portal along with the option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return the books </a:t>
            </a:r>
            <a:r>
              <a:rPr lang="en-US" sz="2400" dirty="0">
                <a:effectLst/>
                <a:latin typeface="Calibri" panose="020F0502020204030204" pitchFamily="34" charset="0"/>
                <a:ea typeface="Calibri" panose="020F0502020204030204" pitchFamily="34" charset="0"/>
                <a:cs typeface="Times New Roman" panose="02020603050405020304" pitchFamily="18" charset="0"/>
              </a:rPr>
              <a:t>he currently has not returned to its owner. The user can also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manually sign out</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38146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2178"/>
            <a:ext cx="10515600" cy="742222"/>
          </a:xfrm>
        </p:spPr>
        <p:txBody>
          <a:bodyPr/>
          <a:lstStyle/>
          <a:p>
            <a:pPr algn="ctr"/>
            <a:r>
              <a:rPr lang="en-US" b="1" dirty="0"/>
              <a:t>Flow Chart</a:t>
            </a:r>
            <a:endParaRPr lang="en-IN" b="1"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04363" y="914400"/>
            <a:ext cx="8783273" cy="5771626"/>
          </a:xfrm>
          <a:prstGeom prst="rect">
            <a:avLst/>
          </a:prstGeom>
          <a:effectLst>
            <a:reflection stA="0" endPos="65000" dist="50800" dir="5400000" sy="-100000" algn="bl" rotWithShape="0"/>
          </a:effectLst>
        </p:spPr>
      </p:pic>
    </p:spTree>
    <p:extLst>
      <p:ext uri="{BB962C8B-B14F-4D97-AF65-F5344CB8AC3E}">
        <p14:creationId xmlns:p14="http://schemas.microsoft.com/office/powerpoint/2010/main" val="135590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D5C5-9693-4CAE-88A8-717A9581B577}"/>
              </a:ext>
            </a:extLst>
          </p:cNvPr>
          <p:cNvSpPr>
            <a:spLocks noGrp="1"/>
          </p:cNvSpPr>
          <p:nvPr>
            <p:ph type="title"/>
          </p:nvPr>
        </p:nvSpPr>
        <p:spPr>
          <a:xfrm>
            <a:off x="1143001" y="476425"/>
            <a:ext cx="9905998" cy="1180750"/>
          </a:xfrm>
        </p:spPr>
        <p:txBody>
          <a:bodyPr>
            <a:normAutofit fontScale="90000"/>
          </a:bodyPr>
          <a:lstStyle/>
          <a:p>
            <a:pPr algn="ctr"/>
            <a:r>
              <a:rPr lang="en-US" b="1" dirty="0"/>
              <a:t>Process Model (Incremental Model)</a:t>
            </a:r>
            <a:endParaRPr lang="en-IN" b="1" dirty="0"/>
          </a:p>
        </p:txBody>
      </p:sp>
      <p:sp>
        <p:nvSpPr>
          <p:cNvPr id="3" name="Content Placeholder 2">
            <a:extLst>
              <a:ext uri="{FF2B5EF4-FFF2-40B4-BE49-F238E27FC236}">
                <a16:creationId xmlns:a16="http://schemas.microsoft.com/office/drawing/2014/main" id="{C74B6A0F-6198-4889-8A5D-D07A48A106AD}"/>
              </a:ext>
            </a:extLst>
          </p:cNvPr>
          <p:cNvSpPr>
            <a:spLocks noGrp="1"/>
          </p:cNvSpPr>
          <p:nvPr>
            <p:ph idx="1"/>
          </p:nvPr>
        </p:nvSpPr>
        <p:spPr>
          <a:xfrm>
            <a:off x="1141413" y="1577131"/>
            <a:ext cx="9905998" cy="4580388"/>
          </a:xfrm>
        </p:spPr>
        <p:txBody>
          <a:bodyPr>
            <a:normAutofit/>
          </a:bodyPr>
          <a:lstStyle/>
          <a:p>
            <a:pPr algn="just">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picked the incremental process model for our project because our project is modular in the sense that each module of our project can be developed independently with only the routes to be established to integrate a module into our project.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Database model creation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Sign-in, Sign-up, Sign-out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 Profile management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Book rental system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Book borrower system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Book return system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65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7FE9-954A-4DD4-A7C6-30000B516CE1}"/>
              </a:ext>
            </a:extLst>
          </p:cNvPr>
          <p:cNvSpPr>
            <a:spLocks noGrp="1"/>
          </p:cNvSpPr>
          <p:nvPr>
            <p:ph type="title"/>
          </p:nvPr>
        </p:nvSpPr>
        <p:spPr>
          <a:xfrm>
            <a:off x="1093364" y="8389"/>
            <a:ext cx="10515600" cy="676638"/>
          </a:xfrm>
        </p:spPr>
        <p:txBody>
          <a:bodyPr>
            <a:normAutofit/>
          </a:bodyPr>
          <a:lstStyle/>
          <a:p>
            <a:pPr algn="ctr"/>
            <a:r>
              <a:rPr lang="en-US" b="1" dirty="0"/>
              <a:t>Risk Analysis</a:t>
            </a:r>
            <a:endParaRPr lang="en-IN" b="1" dirty="0"/>
          </a:p>
        </p:txBody>
      </p:sp>
      <p:graphicFrame>
        <p:nvGraphicFramePr>
          <p:cNvPr id="4" name="Table 4">
            <a:extLst>
              <a:ext uri="{FF2B5EF4-FFF2-40B4-BE49-F238E27FC236}">
                <a16:creationId xmlns:a16="http://schemas.microsoft.com/office/drawing/2014/main" id="{F96C9A45-6C3C-4262-B0F6-252FB551E57B}"/>
              </a:ext>
            </a:extLst>
          </p:cNvPr>
          <p:cNvGraphicFramePr>
            <a:graphicFrameLocks noGrp="1"/>
          </p:cNvGraphicFramePr>
          <p:nvPr>
            <p:ph idx="1"/>
            <p:extLst>
              <p:ext uri="{D42A27DB-BD31-4B8C-83A1-F6EECF244321}">
                <p14:modId xmlns:p14="http://schemas.microsoft.com/office/powerpoint/2010/main" val="3301782761"/>
              </p:ext>
            </p:extLst>
          </p:nvPr>
        </p:nvGraphicFramePr>
        <p:xfrm>
          <a:off x="1220947" y="676638"/>
          <a:ext cx="10260435" cy="6042776"/>
        </p:xfrm>
        <a:graphic>
          <a:graphicData uri="http://schemas.openxmlformats.org/drawingml/2006/table">
            <a:tbl>
              <a:tblPr firstRow="1" bandRow="1">
                <a:tableStyleId>{073A0DAA-6AF3-43AB-8588-CEC1D06C72B9}</a:tableStyleId>
              </a:tblPr>
              <a:tblGrid>
                <a:gridCol w="827410">
                  <a:extLst>
                    <a:ext uri="{9D8B030D-6E8A-4147-A177-3AD203B41FA5}">
                      <a16:colId xmlns:a16="http://schemas.microsoft.com/office/drawing/2014/main" val="3304892966"/>
                    </a:ext>
                  </a:extLst>
                </a:gridCol>
                <a:gridCol w="3249616">
                  <a:extLst>
                    <a:ext uri="{9D8B030D-6E8A-4147-A177-3AD203B41FA5}">
                      <a16:colId xmlns:a16="http://schemas.microsoft.com/office/drawing/2014/main" val="2629758548"/>
                    </a:ext>
                  </a:extLst>
                </a:gridCol>
                <a:gridCol w="1154145">
                  <a:extLst>
                    <a:ext uri="{9D8B030D-6E8A-4147-A177-3AD203B41FA5}">
                      <a16:colId xmlns:a16="http://schemas.microsoft.com/office/drawing/2014/main" val="888376192"/>
                    </a:ext>
                  </a:extLst>
                </a:gridCol>
                <a:gridCol w="5029264">
                  <a:extLst>
                    <a:ext uri="{9D8B030D-6E8A-4147-A177-3AD203B41FA5}">
                      <a16:colId xmlns:a16="http://schemas.microsoft.com/office/drawing/2014/main" val="235390820"/>
                    </a:ext>
                  </a:extLst>
                </a:gridCol>
              </a:tblGrid>
              <a:tr h="574200">
                <a:tc>
                  <a:txBody>
                    <a:bodyPr/>
                    <a:lstStyle/>
                    <a:p>
                      <a:pPr algn="just"/>
                      <a:r>
                        <a:rPr lang="en-US" sz="1200" dirty="0"/>
                        <a:t>Sr. No.</a:t>
                      </a:r>
                      <a:endParaRPr lang="en-IN" sz="1200" dirty="0"/>
                    </a:p>
                  </a:txBody>
                  <a:tcPr/>
                </a:tc>
                <a:tc>
                  <a:txBody>
                    <a:bodyPr/>
                    <a:lstStyle/>
                    <a:p>
                      <a:pPr algn="just"/>
                      <a:r>
                        <a:rPr lang="en-US" sz="1200" dirty="0"/>
                        <a:t>Risk</a:t>
                      </a:r>
                      <a:endParaRPr lang="en-IN" sz="1200" dirty="0"/>
                    </a:p>
                  </a:txBody>
                  <a:tcPr/>
                </a:tc>
                <a:tc>
                  <a:txBody>
                    <a:bodyPr/>
                    <a:lstStyle/>
                    <a:p>
                      <a:pPr algn="just"/>
                      <a:r>
                        <a:rPr lang="en-US" sz="1200" dirty="0"/>
                        <a:t>Effects</a:t>
                      </a:r>
                      <a:endParaRPr lang="en-IN" sz="1200" dirty="0"/>
                    </a:p>
                  </a:txBody>
                  <a:tcPr/>
                </a:tc>
                <a:tc>
                  <a:txBody>
                    <a:bodyPr/>
                    <a:lstStyle/>
                    <a:p>
                      <a:pPr algn="just"/>
                      <a:r>
                        <a:rPr lang="en-US" sz="1200" dirty="0"/>
                        <a:t>Solution</a:t>
                      </a:r>
                      <a:endParaRPr lang="en-IN" sz="1200" dirty="0"/>
                    </a:p>
                  </a:txBody>
                  <a:tcPr/>
                </a:tc>
                <a:extLst>
                  <a:ext uri="{0D108BD9-81ED-4DB2-BD59-A6C34878D82A}">
                    <a16:rowId xmlns:a16="http://schemas.microsoft.com/office/drawing/2014/main" val="996374676"/>
                  </a:ext>
                </a:extLst>
              </a:tr>
              <a:tr h="1039030">
                <a:tc>
                  <a:txBody>
                    <a:bodyPr/>
                    <a:lstStyle/>
                    <a:p>
                      <a:pPr algn="just"/>
                      <a:r>
                        <a:rPr lang="en-US" sz="1200" b="1" dirty="0"/>
                        <a:t>1.</a:t>
                      </a:r>
                      <a:endParaRPr lang="en-IN" sz="1200" b="1" dirty="0"/>
                    </a:p>
                  </a:txBody>
                  <a:tcPr/>
                </a:tc>
                <a:tc>
                  <a:txBody>
                    <a:bodyPr/>
                    <a:lstStyle/>
                    <a:p>
                      <a:pPr algn="just"/>
                      <a:r>
                        <a:rPr lang="en-US" sz="1200" dirty="0"/>
                        <a:t>Customer fails to understand the impact of requirement changes</a:t>
                      </a:r>
                      <a:endParaRPr lang="en-IN" sz="1200" dirty="0"/>
                    </a:p>
                  </a:txBody>
                  <a:tcPr/>
                </a:tc>
                <a:tc>
                  <a:txBody>
                    <a:bodyPr/>
                    <a:lstStyle/>
                    <a:p>
                      <a:pPr algn="just"/>
                      <a:r>
                        <a:rPr lang="en-US" sz="1200" dirty="0">
                          <a:solidFill>
                            <a:srgbClr val="007E39"/>
                          </a:solidFill>
                        </a:rPr>
                        <a:t>Tolerable</a:t>
                      </a:r>
                      <a:endParaRPr lang="en-IN" sz="1200" dirty="0">
                        <a:solidFill>
                          <a:srgbClr val="007E39"/>
                        </a:solidFill>
                      </a:endParaRPr>
                    </a:p>
                  </a:txBody>
                  <a:tcPr/>
                </a:tc>
                <a:tc>
                  <a:txBody>
                    <a:bodyPr/>
                    <a:lstStyle/>
                    <a:p>
                      <a:pPr marL="285750" indent="-285750" algn="just">
                        <a:buFont typeface="Arial" panose="020B0604020202020204" pitchFamily="34" charset="0"/>
                        <a:buChar char="•"/>
                      </a:pPr>
                      <a:r>
                        <a:rPr lang="en-US" sz="1200" dirty="0"/>
                        <a:t>Notifying user of the adversaries caused by not changing the requirements can help. </a:t>
                      </a:r>
                    </a:p>
                    <a:p>
                      <a:pPr marL="285750" indent="-285750" algn="just">
                        <a:buFont typeface="Arial" panose="020B0604020202020204" pitchFamily="34" charset="0"/>
                        <a:buChar char="•"/>
                      </a:pPr>
                      <a:r>
                        <a:rPr lang="en-US" sz="1200" dirty="0"/>
                        <a:t>The quality of the end product is enough to convince the user that requirement change was justified.</a:t>
                      </a:r>
                      <a:endParaRPr lang="en-IN" sz="1200" dirty="0"/>
                    </a:p>
                  </a:txBody>
                  <a:tcPr/>
                </a:tc>
                <a:extLst>
                  <a:ext uri="{0D108BD9-81ED-4DB2-BD59-A6C34878D82A}">
                    <a16:rowId xmlns:a16="http://schemas.microsoft.com/office/drawing/2014/main" val="1014760820"/>
                  </a:ext>
                </a:extLst>
              </a:tr>
              <a:tr h="656229">
                <a:tc>
                  <a:txBody>
                    <a:bodyPr/>
                    <a:lstStyle/>
                    <a:p>
                      <a:pPr algn="just"/>
                      <a:r>
                        <a:rPr lang="en-US" sz="1200" b="1" dirty="0"/>
                        <a:t>2.</a:t>
                      </a:r>
                      <a:endParaRPr lang="en-IN" sz="1200" b="1" dirty="0"/>
                    </a:p>
                  </a:txBody>
                  <a:tcPr/>
                </a:tc>
                <a:tc>
                  <a:txBody>
                    <a:bodyPr/>
                    <a:lstStyle/>
                    <a:p>
                      <a:pPr algn="just"/>
                      <a:r>
                        <a:rPr lang="en-US" sz="1200" dirty="0"/>
                        <a:t>Software components to be used does not cater the requirements of the project. </a:t>
                      </a:r>
                      <a:endParaRPr lang="en-IN" sz="1200" dirty="0"/>
                    </a:p>
                  </a:txBody>
                  <a:tcPr/>
                </a:tc>
                <a:tc>
                  <a:txBody>
                    <a:bodyPr/>
                    <a:lstStyle/>
                    <a:p>
                      <a:pPr algn="just"/>
                      <a:r>
                        <a:rPr lang="en-US" sz="1200" dirty="0">
                          <a:solidFill>
                            <a:srgbClr val="FF0000"/>
                          </a:solidFill>
                        </a:rPr>
                        <a:t>Serious</a:t>
                      </a:r>
                      <a:endParaRPr lang="en-IN" sz="1200" dirty="0">
                        <a:solidFill>
                          <a:srgbClr val="FF0000"/>
                        </a:solidFill>
                      </a:endParaRPr>
                    </a:p>
                  </a:txBody>
                  <a:tcPr/>
                </a:tc>
                <a:tc>
                  <a:txBody>
                    <a:bodyPr/>
                    <a:lstStyle/>
                    <a:p>
                      <a:pPr marL="285750" indent="-285750" algn="just">
                        <a:buFont typeface="Arial" panose="020B0604020202020204" pitchFamily="34" charset="0"/>
                        <a:buChar char="•"/>
                      </a:pPr>
                      <a:r>
                        <a:rPr lang="en-US" sz="1200" dirty="0"/>
                        <a:t>Switching to other software compatible to the requirements of the project can help but delay the development of the product.</a:t>
                      </a:r>
                      <a:endParaRPr lang="en-IN" sz="1200" dirty="0"/>
                    </a:p>
                  </a:txBody>
                  <a:tcPr/>
                </a:tc>
                <a:extLst>
                  <a:ext uri="{0D108BD9-81ED-4DB2-BD59-A6C34878D82A}">
                    <a16:rowId xmlns:a16="http://schemas.microsoft.com/office/drawing/2014/main" val="28397388"/>
                  </a:ext>
                </a:extLst>
              </a:tr>
              <a:tr h="1421830">
                <a:tc>
                  <a:txBody>
                    <a:bodyPr/>
                    <a:lstStyle/>
                    <a:p>
                      <a:pPr algn="just"/>
                      <a:r>
                        <a:rPr lang="en-US" sz="1200" b="1" dirty="0"/>
                        <a:t>3.</a:t>
                      </a:r>
                      <a:endParaRPr lang="en-IN" sz="1200" b="1" dirty="0"/>
                    </a:p>
                  </a:txBody>
                  <a:tcPr/>
                </a:tc>
                <a:tc>
                  <a:txBody>
                    <a:bodyPr/>
                    <a:lstStyle/>
                    <a:p>
                      <a:pPr algn="just"/>
                      <a:r>
                        <a:rPr lang="en-US" sz="1200" dirty="0"/>
                        <a:t>Module integration failure</a:t>
                      </a:r>
                      <a:endParaRPr lang="en-IN" sz="1200" dirty="0"/>
                    </a:p>
                  </a:txBody>
                  <a:tcPr/>
                </a:tc>
                <a:tc>
                  <a:txBody>
                    <a:bodyPr/>
                    <a:lstStyle/>
                    <a:p>
                      <a:pPr algn="just"/>
                      <a:r>
                        <a:rPr lang="en-US" sz="1200" dirty="0">
                          <a:solidFill>
                            <a:srgbClr val="FF0000"/>
                          </a:solidFill>
                        </a:rPr>
                        <a:t>Serious</a:t>
                      </a:r>
                      <a:endParaRPr lang="en-IN" sz="1200" dirty="0">
                        <a:solidFill>
                          <a:srgbClr val="FF0000"/>
                        </a:solidFill>
                      </a:endParaRPr>
                    </a:p>
                  </a:txBody>
                  <a:tcPr/>
                </a:tc>
                <a:tc>
                  <a:txBody>
                    <a:bodyPr/>
                    <a:lstStyle/>
                    <a:p>
                      <a:pPr marL="285750" indent="-285750" algn="just">
                        <a:buFont typeface="Arial" panose="020B0604020202020204" pitchFamily="34" charset="0"/>
                        <a:buChar char="•"/>
                      </a:pPr>
                      <a:r>
                        <a:rPr lang="en-US" sz="1200" dirty="0"/>
                        <a:t>Debugging, checking and satisfying integration constraints across the modules is first stage of solving the risk.</a:t>
                      </a:r>
                    </a:p>
                    <a:p>
                      <a:pPr marL="285750" indent="-285750" algn="just">
                        <a:buFont typeface="Arial" panose="020B0604020202020204" pitchFamily="34" charset="0"/>
                        <a:buChar char="•"/>
                      </a:pPr>
                      <a:r>
                        <a:rPr lang="en-US" sz="1200" dirty="0"/>
                        <a:t>Module reconstruction is not advised as it will massively delay the product development and should only be considered as an option in dire situations.</a:t>
                      </a:r>
                      <a:endParaRPr lang="en-IN" sz="1200" dirty="0"/>
                    </a:p>
                  </a:txBody>
                  <a:tcPr/>
                </a:tc>
                <a:extLst>
                  <a:ext uri="{0D108BD9-81ED-4DB2-BD59-A6C34878D82A}">
                    <a16:rowId xmlns:a16="http://schemas.microsoft.com/office/drawing/2014/main" val="3302012402"/>
                  </a:ext>
                </a:extLst>
              </a:tr>
              <a:tr h="656229">
                <a:tc>
                  <a:txBody>
                    <a:bodyPr/>
                    <a:lstStyle/>
                    <a:p>
                      <a:pPr algn="just"/>
                      <a:r>
                        <a:rPr lang="en-US" sz="1200" b="1" dirty="0"/>
                        <a:t>4.</a:t>
                      </a:r>
                      <a:endParaRPr lang="en-IN" sz="1200" b="1" dirty="0"/>
                    </a:p>
                  </a:txBody>
                  <a:tcPr/>
                </a:tc>
                <a:tc>
                  <a:txBody>
                    <a:bodyPr/>
                    <a:lstStyle/>
                    <a:p>
                      <a:pPr algn="just"/>
                      <a:r>
                        <a:rPr lang="en-US" sz="1200" dirty="0"/>
                        <a:t>Time required for development of project underestimated</a:t>
                      </a:r>
                      <a:endParaRPr lang="en-IN" sz="1200" dirty="0"/>
                    </a:p>
                  </a:txBody>
                  <a:tcPr/>
                </a:tc>
                <a:tc>
                  <a:txBody>
                    <a:bodyPr/>
                    <a:lstStyle/>
                    <a:p>
                      <a:pPr algn="just"/>
                      <a:r>
                        <a:rPr lang="en-US" sz="1200" dirty="0">
                          <a:solidFill>
                            <a:srgbClr val="FF0000"/>
                          </a:solidFill>
                        </a:rPr>
                        <a:t>Serious</a:t>
                      </a:r>
                      <a:endParaRPr lang="en-IN" sz="1200" dirty="0">
                        <a:solidFill>
                          <a:srgbClr val="FF0000"/>
                        </a:solidFill>
                      </a:endParaRPr>
                    </a:p>
                  </a:txBody>
                  <a:tcPr/>
                </a:tc>
                <a:tc>
                  <a:txBody>
                    <a:bodyPr/>
                    <a:lstStyle/>
                    <a:p>
                      <a:pPr marL="285750" indent="-285750" algn="just">
                        <a:buFont typeface="Arial" panose="020B0604020202020204" pitchFamily="34" charset="0"/>
                        <a:buChar char="•"/>
                      </a:pPr>
                      <a:r>
                        <a:rPr lang="en-US" sz="1200" dirty="0"/>
                        <a:t>Overtime from the members concerned with the project is only immediate solution to the risk without any shift in deadlines.</a:t>
                      </a:r>
                      <a:endParaRPr lang="en-IN" sz="1200" dirty="0"/>
                    </a:p>
                  </a:txBody>
                  <a:tcPr/>
                </a:tc>
                <a:extLst>
                  <a:ext uri="{0D108BD9-81ED-4DB2-BD59-A6C34878D82A}">
                    <a16:rowId xmlns:a16="http://schemas.microsoft.com/office/drawing/2014/main" val="4219405573"/>
                  </a:ext>
                </a:extLst>
              </a:tr>
              <a:tr h="464829">
                <a:tc>
                  <a:txBody>
                    <a:bodyPr/>
                    <a:lstStyle/>
                    <a:p>
                      <a:pPr algn="just"/>
                      <a:r>
                        <a:rPr lang="en-US" sz="1200" b="1" dirty="0"/>
                        <a:t>5.</a:t>
                      </a:r>
                      <a:endParaRPr lang="en-IN" sz="1200" b="1" dirty="0"/>
                    </a:p>
                  </a:txBody>
                  <a:tcPr/>
                </a:tc>
                <a:tc>
                  <a:txBody>
                    <a:bodyPr/>
                    <a:lstStyle/>
                    <a:p>
                      <a:pPr algn="just"/>
                      <a:r>
                        <a:rPr lang="en-US" sz="1200" dirty="0"/>
                        <a:t>Database inconsistencies and compatibility issues</a:t>
                      </a:r>
                      <a:endParaRPr lang="en-IN" sz="1200" dirty="0"/>
                    </a:p>
                  </a:txBody>
                  <a:tcPr/>
                </a:tc>
                <a:tc>
                  <a:txBody>
                    <a:bodyPr/>
                    <a:lstStyle/>
                    <a:p>
                      <a:pPr algn="just"/>
                      <a:r>
                        <a:rPr lang="en-US" sz="1200" dirty="0">
                          <a:solidFill>
                            <a:srgbClr val="FF0000"/>
                          </a:solidFill>
                        </a:rPr>
                        <a:t>Serious</a:t>
                      </a:r>
                      <a:endParaRPr lang="en-IN" sz="1200" dirty="0">
                        <a:solidFill>
                          <a:srgbClr val="FF0000"/>
                        </a:solidFill>
                      </a:endParaRPr>
                    </a:p>
                  </a:txBody>
                  <a:tcPr/>
                </a:tc>
                <a:tc>
                  <a:txBody>
                    <a:bodyPr/>
                    <a:lstStyle/>
                    <a:p>
                      <a:pPr marL="285750" indent="-285750" algn="just">
                        <a:buFont typeface="Arial" panose="020B0604020202020204" pitchFamily="34" charset="0"/>
                        <a:buChar char="•"/>
                      </a:pPr>
                      <a:r>
                        <a:rPr lang="en-US" sz="1200" dirty="0"/>
                        <a:t>Alternative database solutions will have to be incorporated.</a:t>
                      </a:r>
                      <a:endParaRPr lang="en-IN" sz="1200" dirty="0"/>
                    </a:p>
                  </a:txBody>
                  <a:tcPr/>
                </a:tc>
                <a:extLst>
                  <a:ext uri="{0D108BD9-81ED-4DB2-BD59-A6C34878D82A}">
                    <a16:rowId xmlns:a16="http://schemas.microsoft.com/office/drawing/2014/main" val="1070205094"/>
                  </a:ext>
                </a:extLst>
              </a:tr>
              <a:tr h="1230429">
                <a:tc>
                  <a:txBody>
                    <a:bodyPr/>
                    <a:lstStyle/>
                    <a:p>
                      <a:pPr algn="just"/>
                      <a:r>
                        <a:rPr lang="en-US" sz="1200" b="1" dirty="0"/>
                        <a:t>6.</a:t>
                      </a:r>
                      <a:endParaRPr lang="en-IN" sz="1200" b="1" dirty="0"/>
                    </a:p>
                  </a:txBody>
                  <a:tcPr/>
                </a:tc>
                <a:tc>
                  <a:txBody>
                    <a:bodyPr/>
                    <a:lstStyle/>
                    <a:p>
                      <a:pPr algn="just"/>
                      <a:r>
                        <a:rPr lang="en-US" sz="1200" dirty="0"/>
                        <a:t>Garbage data collection</a:t>
                      </a:r>
                      <a:endParaRPr lang="en-IN" sz="1200" dirty="0"/>
                    </a:p>
                  </a:txBody>
                  <a:tcPr/>
                </a:tc>
                <a:tc>
                  <a:txBody>
                    <a:bodyPr/>
                    <a:lstStyle/>
                    <a:p>
                      <a:pPr algn="just"/>
                      <a:r>
                        <a:rPr lang="en-US" sz="1200" dirty="0">
                          <a:solidFill>
                            <a:srgbClr val="2F8133"/>
                          </a:solidFill>
                        </a:rPr>
                        <a:t>Tolerable</a:t>
                      </a:r>
                      <a:endParaRPr lang="en-IN" sz="1200" dirty="0">
                        <a:solidFill>
                          <a:srgbClr val="2F8133"/>
                        </a:solidFill>
                      </a:endParaRPr>
                    </a:p>
                  </a:txBody>
                  <a:tcPr/>
                </a:tc>
                <a:tc>
                  <a:txBody>
                    <a:bodyPr/>
                    <a:lstStyle/>
                    <a:p>
                      <a:pPr marL="285750" indent="-285750" algn="just">
                        <a:buFont typeface="Arial" panose="020B0604020202020204" pitchFamily="34" charset="0"/>
                        <a:buChar char="•"/>
                      </a:pPr>
                      <a:r>
                        <a:rPr lang="en-US" sz="1200" dirty="0"/>
                        <a:t>Cleaning and filtering techniques must be implemented on server and client-side of the application before pushing data into database and sending data to the server from client-side to increase storage efficiency and processing efficiency.</a:t>
                      </a:r>
                      <a:endParaRPr lang="en-IN" sz="1200" dirty="0"/>
                    </a:p>
                  </a:txBody>
                  <a:tcPr/>
                </a:tc>
                <a:extLst>
                  <a:ext uri="{0D108BD9-81ED-4DB2-BD59-A6C34878D82A}">
                    <a16:rowId xmlns:a16="http://schemas.microsoft.com/office/drawing/2014/main" val="3074249747"/>
                  </a:ext>
                </a:extLst>
              </a:tr>
            </a:tbl>
          </a:graphicData>
        </a:graphic>
      </p:graphicFrame>
    </p:spTree>
    <p:extLst>
      <p:ext uri="{BB962C8B-B14F-4D97-AF65-F5344CB8AC3E}">
        <p14:creationId xmlns:p14="http://schemas.microsoft.com/office/powerpoint/2010/main" val="139711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88C8-4EF1-45BA-93FB-28D2D8932745}"/>
              </a:ext>
            </a:extLst>
          </p:cNvPr>
          <p:cNvSpPr>
            <a:spLocks noGrp="1"/>
          </p:cNvSpPr>
          <p:nvPr>
            <p:ph type="title"/>
          </p:nvPr>
        </p:nvSpPr>
        <p:spPr>
          <a:xfrm>
            <a:off x="1143001" y="276836"/>
            <a:ext cx="9905998" cy="962637"/>
          </a:xfrm>
        </p:spPr>
        <p:txBody>
          <a:bodyPr/>
          <a:lstStyle/>
          <a:p>
            <a:pPr algn="ctr"/>
            <a:r>
              <a:rPr lang="en-US" b="1" dirty="0"/>
              <a:t>Functional Requirements</a:t>
            </a:r>
            <a:endParaRPr lang="en-IN" b="1" dirty="0"/>
          </a:p>
        </p:txBody>
      </p:sp>
      <p:sp>
        <p:nvSpPr>
          <p:cNvPr id="3" name="Content Placeholder 2">
            <a:extLst>
              <a:ext uri="{FF2B5EF4-FFF2-40B4-BE49-F238E27FC236}">
                <a16:creationId xmlns:a16="http://schemas.microsoft.com/office/drawing/2014/main" id="{7585A5AD-DDCD-4BCB-B802-105B0BAB4728}"/>
              </a:ext>
            </a:extLst>
          </p:cNvPr>
          <p:cNvSpPr>
            <a:spLocks noGrp="1"/>
          </p:cNvSpPr>
          <p:nvPr>
            <p:ph idx="1"/>
          </p:nvPr>
        </p:nvSpPr>
        <p:spPr>
          <a:xfrm>
            <a:off x="838200" y="1359017"/>
            <a:ext cx="10515600" cy="5133857"/>
          </a:xfrm>
        </p:spPr>
        <p:txBody>
          <a:bodyPr>
            <a:normAutofit/>
          </a:bodyPr>
          <a:lstStyle/>
          <a:p>
            <a:pPr algn="just"/>
            <a:r>
              <a:rPr lang="en-US" sz="1800" b="1" dirty="0">
                <a:effectLst/>
                <a:latin typeface="Times" panose="02020603050405020304" pitchFamily="18" charset="0"/>
                <a:ea typeface="Times New Roman" panose="02020603050405020304" pitchFamily="18" charset="0"/>
                <a:cs typeface="Times" panose="02020603050405020304" pitchFamily="18" charset="0"/>
              </a:rPr>
              <a:t>Session Management</a:t>
            </a:r>
            <a:r>
              <a:rPr lang="en-IN" sz="1800" b="1" dirty="0">
                <a:effectLst/>
                <a:latin typeface="Times" panose="02020603050405020304" pitchFamily="18" charset="0"/>
                <a:ea typeface="Times New Roman" panose="02020603050405020304" pitchFamily="18" charset="0"/>
                <a:cs typeface="Times" panose="02020603050405020304" pitchFamily="18" charset="0"/>
              </a:rPr>
              <a:t>: </a:t>
            </a: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This includes </a:t>
            </a:r>
            <a:r>
              <a:rPr lang="en-US" sz="1800" b="1" i="0" u="sng" dirty="0">
                <a:effectLst/>
                <a:latin typeface="Times" panose="02020603050405020304" pitchFamily="18" charset="0"/>
                <a:ea typeface="Times New Roman" panose="02020603050405020304" pitchFamily="18" charset="0"/>
                <a:cs typeface="Times New Roman" panose="02020603050405020304" pitchFamily="18" charset="0"/>
              </a:rPr>
              <a:t>Sign-in, Sign-out and Sign-up </a:t>
            </a: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features for user’s session creation and management. It is a high priority task because it ensures the security of the users. </a:t>
            </a:r>
            <a:endParaRPr lang="en-IN" sz="1800" i="1"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800" b="1" dirty="0">
                <a:effectLst/>
                <a:latin typeface="Times" panose="02020603050405020304" pitchFamily="18" charset="0"/>
                <a:ea typeface="Times New Roman" panose="02020603050405020304" pitchFamily="18" charset="0"/>
                <a:cs typeface="Times" panose="02020603050405020304" pitchFamily="18" charset="0"/>
              </a:rPr>
              <a:t>Profile Management: </a:t>
            </a:r>
            <a:r>
              <a:rPr lang="en-US" sz="1800" dirty="0">
                <a:effectLst/>
                <a:latin typeface="Times" panose="02020603050405020304" pitchFamily="18" charset="0"/>
                <a:ea typeface="Times New Roman" panose="02020603050405020304" pitchFamily="18" charset="0"/>
              </a:rPr>
              <a:t>This feature enables logged-in users to view and modify their profile personal information. The users can also visit other users’ profile to see their public details but can’t modify other’s details. Profile page is the first page the user is redirected to after successfully signing in. It helps the users to keep track of who borrowed or rented the book and can help leverage reliability of certain vendors and borrowers.</a:t>
            </a:r>
          </a:p>
          <a:p>
            <a:pPr algn="just">
              <a:lnSpc>
                <a:spcPts val="1200"/>
              </a:lnSpc>
            </a:pPr>
            <a:r>
              <a:rPr lang="en-US" sz="1800" b="1" dirty="0">
                <a:effectLst/>
                <a:latin typeface="Times" panose="02020603050405020304" pitchFamily="18" charset="0"/>
                <a:ea typeface="Times New Roman" panose="02020603050405020304" pitchFamily="18" charset="0"/>
                <a:cs typeface="Times" panose="02020603050405020304" pitchFamily="18" charset="0"/>
              </a:rPr>
              <a:t>Book Exchange Management: </a:t>
            </a:r>
            <a:r>
              <a:rPr lang="en-US" sz="1800" dirty="0">
                <a:effectLst/>
                <a:latin typeface="Times" panose="02020603050405020304" pitchFamily="18" charset="0"/>
                <a:ea typeface="Times New Roman" panose="02020603050405020304" pitchFamily="18" charset="0"/>
              </a:rPr>
              <a:t>The feature enables logged-in users to </a:t>
            </a:r>
            <a:r>
              <a:rPr lang="en-US" sz="1800" b="1" dirty="0">
                <a:latin typeface="Times" panose="02020603050405020304" pitchFamily="18" charset="0"/>
                <a:ea typeface="Times New Roman" panose="02020603050405020304" pitchFamily="18" charset="0"/>
              </a:rPr>
              <a:t>rent, borrow or return </a:t>
            </a:r>
            <a:r>
              <a:rPr lang="en-US" sz="1800" dirty="0">
                <a:effectLst/>
                <a:latin typeface="Times" panose="02020603050405020304" pitchFamily="18" charset="0"/>
                <a:ea typeface="Times New Roman" panose="02020603050405020304" pitchFamily="18" charset="0"/>
              </a:rPr>
              <a:t>books.</a:t>
            </a:r>
            <a:endParaRPr lang="en-IN" sz="1800" dirty="0">
              <a:effectLst/>
              <a:latin typeface="Times New Roman" panose="02020603050405020304" pitchFamily="18" charset="0"/>
              <a:ea typeface="Times New Roman" panose="02020603050405020304" pitchFamily="18" charset="0"/>
            </a:endParaRPr>
          </a:p>
          <a:p>
            <a:pPr marL="914400" indent="-631190" algn="just">
              <a:lnSpc>
                <a:spcPct val="100000"/>
              </a:lnSpc>
            </a:pPr>
            <a:r>
              <a:rPr lang="en-US" sz="1800" dirty="0">
                <a:effectLst/>
                <a:latin typeface="Times" panose="02020603050405020304" pitchFamily="18" charset="0"/>
                <a:ea typeface="Times New Roman" panose="02020603050405020304" pitchFamily="18" charset="0"/>
              </a:rPr>
              <a:t>If the user chooses the rent a book, there will be a form in which the details of the book which the user wants to give away for rent will be submitted and the book will be made available in the borrow section of the application.</a:t>
            </a:r>
            <a:endParaRPr lang="en-IN" sz="1800" dirty="0">
              <a:effectLst/>
              <a:latin typeface="Times New Roman" panose="02020603050405020304" pitchFamily="18" charset="0"/>
              <a:ea typeface="Times New Roman" panose="02020603050405020304" pitchFamily="18" charset="0"/>
            </a:endParaRPr>
          </a:p>
          <a:p>
            <a:pPr marL="914400" indent="-631190" algn="just">
              <a:lnSpc>
                <a:spcPct val="100000"/>
              </a:lnSpc>
            </a:pPr>
            <a:r>
              <a:rPr lang="en-US" sz="1800" dirty="0">
                <a:effectLst/>
                <a:latin typeface="Times" panose="02020603050405020304" pitchFamily="18" charset="0"/>
                <a:ea typeface="Times New Roman" panose="02020603050405020304" pitchFamily="18" charset="0"/>
              </a:rPr>
              <a:t>If the users choose to borrow a book, the user can send a borrow request to the vendor of the book and browse through all the books which are up for borrowing.</a:t>
            </a:r>
            <a:endParaRPr lang="en-IN" sz="1800" dirty="0">
              <a:effectLst/>
              <a:latin typeface="Times New Roman" panose="02020603050405020304" pitchFamily="18" charset="0"/>
              <a:ea typeface="Times New Roman" panose="02020603050405020304" pitchFamily="18" charset="0"/>
            </a:endParaRPr>
          </a:p>
          <a:p>
            <a:pPr marL="914400" indent="-631190" algn="just">
              <a:lnSpc>
                <a:spcPct val="100000"/>
              </a:lnSpc>
            </a:pPr>
            <a:r>
              <a:rPr lang="en-US" sz="1800" dirty="0">
                <a:effectLst/>
                <a:latin typeface="Times" panose="02020603050405020304" pitchFamily="18" charset="0"/>
                <a:ea typeface="Times New Roman" panose="02020603050405020304" pitchFamily="18" charset="0"/>
              </a:rPr>
              <a:t>If the user wants to return the books (which the user borrowed), user users can see the list of all the books he/she had ever borrowed from the portal along with the option to return the books he currently has not returned to its owner</a:t>
            </a:r>
            <a:r>
              <a:rPr lang="en-US" sz="1800" dirty="0">
                <a:latin typeface="Times"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748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50C1-AE29-48DD-89E1-6A00AA3F08E2}"/>
              </a:ext>
            </a:extLst>
          </p:cNvPr>
          <p:cNvSpPr>
            <a:spLocks noGrp="1"/>
          </p:cNvSpPr>
          <p:nvPr>
            <p:ph type="title"/>
          </p:nvPr>
        </p:nvSpPr>
        <p:spPr>
          <a:xfrm>
            <a:off x="1141413" y="609600"/>
            <a:ext cx="9905998" cy="858473"/>
          </a:xfrm>
        </p:spPr>
        <p:txBody>
          <a:bodyPr/>
          <a:lstStyle/>
          <a:p>
            <a:pPr algn="ctr"/>
            <a:r>
              <a:rPr lang="en-US" b="1" dirty="0"/>
              <a:t>Non-Functional Requirements</a:t>
            </a:r>
            <a:endParaRPr lang="en-IN" b="1" dirty="0"/>
          </a:p>
        </p:txBody>
      </p:sp>
      <p:sp>
        <p:nvSpPr>
          <p:cNvPr id="3" name="Content Placeholder 2">
            <a:extLst>
              <a:ext uri="{FF2B5EF4-FFF2-40B4-BE49-F238E27FC236}">
                <a16:creationId xmlns:a16="http://schemas.microsoft.com/office/drawing/2014/main" id="{9EDA64D4-7983-4B0D-AE2D-4D3839F0F399}"/>
              </a:ext>
            </a:extLst>
          </p:cNvPr>
          <p:cNvSpPr>
            <a:spLocks noGrp="1"/>
          </p:cNvSpPr>
          <p:nvPr>
            <p:ph idx="1"/>
          </p:nvPr>
        </p:nvSpPr>
        <p:spPr>
          <a:xfrm>
            <a:off x="838200" y="1392572"/>
            <a:ext cx="10515600" cy="4809558"/>
          </a:xfrm>
        </p:spPr>
        <p:txBody>
          <a:bodyPr>
            <a:normAutofit/>
          </a:bodyPr>
          <a:lstStyle/>
          <a:p>
            <a:pPr algn="just"/>
            <a:r>
              <a:rPr lang="en-US" sz="1800" b="1" dirty="0">
                <a:effectLst/>
                <a:latin typeface="Times" panose="02020603050405020304" pitchFamily="18" charset="0"/>
                <a:ea typeface="Times New Roman" panose="02020603050405020304" pitchFamily="18" charset="0"/>
                <a:cs typeface="Times" panose="02020603050405020304" pitchFamily="18" charset="0"/>
              </a:rPr>
              <a:t>Performance Requirements: </a:t>
            </a:r>
            <a:r>
              <a:rPr lang="en-US" sz="1800" dirty="0">
                <a:effectLst/>
                <a:latin typeface="Times" panose="02020603050405020304" pitchFamily="18" charset="0"/>
                <a:ea typeface="Times New Roman" panose="02020603050405020304" pitchFamily="18" charset="0"/>
              </a:rPr>
              <a:t>User Sessions must be maintained to reduce inconvenience of signing in every time they visit the website for the user to maintain a proper work flow for active users. </a:t>
            </a:r>
            <a:endParaRPr lang="en-IN" sz="1800" b="1" dirty="0">
              <a:effectLst/>
              <a:latin typeface="Times" panose="02020603050405020304" pitchFamily="18" charset="0"/>
              <a:ea typeface="Times New Roman" panose="02020603050405020304" pitchFamily="18" charset="0"/>
              <a:cs typeface="Times New Roman" panose="02020603050405020304" pitchFamily="18" charset="0"/>
            </a:endParaRPr>
          </a:p>
          <a:p>
            <a:pPr algn="just"/>
            <a:r>
              <a:rPr lang="en-US" sz="1800" b="1" dirty="0">
                <a:effectLst/>
                <a:latin typeface="Times" panose="02020603050405020304" pitchFamily="18" charset="0"/>
                <a:ea typeface="Times New Roman" panose="02020603050405020304" pitchFamily="18" charset="0"/>
                <a:cs typeface="Times" panose="02020603050405020304" pitchFamily="18" charset="0"/>
              </a:rPr>
              <a:t>Safety Requirements: </a:t>
            </a: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Transactions must be safely completed to reduce risk of frauds. The session information should be properly encrypted to safeguard the identity of the user. The cookies must be set to expire periodically too to ensure proper authentication of the user periodically.</a:t>
            </a:r>
            <a:endParaRPr lang="en-IN" sz="1800" i="1"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US" sz="1800" b="1" dirty="0">
                <a:effectLst/>
                <a:latin typeface="Times" panose="02020603050405020304" pitchFamily="18" charset="0"/>
                <a:ea typeface="Times New Roman" panose="02020603050405020304" pitchFamily="18" charset="0"/>
                <a:cs typeface="Times" panose="02020603050405020304" pitchFamily="18" charset="0"/>
              </a:rPr>
              <a:t>Software Quality Attributes: </a:t>
            </a:r>
            <a:r>
              <a:rPr lang="en-US" sz="1800" dirty="0">
                <a:effectLst/>
                <a:latin typeface="Times" panose="02020603050405020304" pitchFamily="18" charset="0"/>
                <a:ea typeface="Times New Roman" panose="02020603050405020304" pitchFamily="18" charset="0"/>
              </a:rPr>
              <a:t>The application must be robust and assume that wrong entries can be entered by user and the application therefore should not crash when inappropriate details were entered instead of letting them pass through. The data in database should be maintained and cleaned. </a:t>
            </a:r>
          </a:p>
          <a:p>
            <a:pPr algn="just">
              <a:lnSpc>
                <a:spcPts val="1200"/>
              </a:lnSpc>
            </a:pPr>
            <a:r>
              <a:rPr lang="en-US" sz="1800" b="1" dirty="0">
                <a:effectLst/>
                <a:latin typeface="Times" panose="02020603050405020304" pitchFamily="18" charset="0"/>
                <a:ea typeface="Times New Roman" panose="02020603050405020304" pitchFamily="18" charset="0"/>
                <a:cs typeface="Times" panose="02020603050405020304" pitchFamily="18" charset="0"/>
              </a:rPr>
              <a:t>Business Rules: </a:t>
            </a: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Admins can manipulate transaction in dire situations to avoid well thought out frauds.</a:t>
            </a:r>
          </a:p>
          <a:p>
            <a:pPr marL="0" indent="0" algn="just">
              <a:lnSpc>
                <a:spcPts val="1200"/>
              </a:lnSpc>
              <a:buNone/>
            </a:pPr>
            <a:r>
              <a:rPr lang="en-US" sz="1800" dirty="0">
                <a:latin typeface="Times" panose="02020603050405020304" pitchFamily="18" charset="0"/>
                <a:ea typeface="Times New Roman" panose="02020603050405020304" pitchFamily="18" charset="0"/>
                <a:cs typeface="Times New Roman" panose="02020603050405020304" pitchFamily="18" charset="0"/>
              </a:rPr>
              <a:t>   </a:t>
            </a: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 Confirmation from the client side will still be required to make changes to user’s database.</a:t>
            </a:r>
            <a:endParaRPr lang="en-IN" sz="1800" i="1"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US" sz="1800" dirty="0">
                <a:effectLst/>
                <a:latin typeface="Times" panose="02020603050405020304" pitchFamily="18" charset="0"/>
                <a:ea typeface="Times New Roman" panose="02020603050405020304" pitchFamily="18" charset="0"/>
              </a:rPr>
              <a:t>    Admins also have control to block certain users if they violate a lot of policies of the application or add nsfw   content.</a:t>
            </a:r>
            <a:endParaRPr lang="en-IN" dirty="0"/>
          </a:p>
        </p:txBody>
      </p:sp>
    </p:spTree>
    <p:extLst>
      <p:ext uri="{BB962C8B-B14F-4D97-AF65-F5344CB8AC3E}">
        <p14:creationId xmlns:p14="http://schemas.microsoft.com/office/powerpoint/2010/main" val="29451727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136</TotalTime>
  <Words>1538</Words>
  <Application>Microsoft Office PowerPoint</Application>
  <PresentationFormat>Widescreen</PresentationFormat>
  <Paragraphs>210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vt:lpstr>
      <vt:lpstr>Times New Roman</vt:lpstr>
      <vt:lpstr>Wingdings</vt:lpstr>
      <vt:lpstr>Vapor Trail</vt:lpstr>
      <vt:lpstr>Peer-to-peer Book Rental Service</vt:lpstr>
      <vt:lpstr>Abstract</vt:lpstr>
      <vt:lpstr>Introduction</vt:lpstr>
      <vt:lpstr>Proposed Methodology</vt:lpstr>
      <vt:lpstr>Flow Chart</vt:lpstr>
      <vt:lpstr>Process Model (Incremental Model)</vt:lpstr>
      <vt:lpstr>Risk Analysis</vt:lpstr>
      <vt:lpstr>Functional Requirements</vt:lpstr>
      <vt:lpstr>Non-Functional Requirements</vt:lpstr>
      <vt:lpstr>Challenges</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Book Rental Service</dc:title>
  <dc:creator>GAURAV KUMAR SINGH</dc:creator>
  <cp:lastModifiedBy>GAURAV KUMAR SINGH</cp:lastModifiedBy>
  <cp:revision>6</cp:revision>
  <dcterms:created xsi:type="dcterms:W3CDTF">2021-09-24T12:04:14Z</dcterms:created>
  <dcterms:modified xsi:type="dcterms:W3CDTF">2021-09-26T19:32:17Z</dcterms:modified>
</cp:coreProperties>
</file>