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entury Gothic" panose="020B0502020202020204" pitchFamily="3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PT Sans Narrow" panose="020B0506020203020204" pitchFamily="34" charset="0"/>
      <p:regular r:id="rId49"/>
      <p:bold r:id="rId50"/>
    </p:embeddedFont>
    <p:embeddedFont>
      <p:font typeface="Times" panose="02020603050405020304" pitchFamily="18"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2350FE-B414-4EE5-A20F-77EAF21CA1EA}">
  <a:tblStyle styleId="{752350FE-B414-4EE5-A20F-77EAF21CA1EA}"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dk1"/>
          </a:solidFill>
        </a:fill>
      </a:tcStyle>
    </a:lastCol>
    <a:firstCol>
      <a:tcTxStyle b="on" i="off">
        <a:font>
          <a:latin typeface="Century Gothic"/>
          <a:ea typeface="Century Gothic"/>
          <a:cs typeface="Century Gothic"/>
        </a:font>
        <a:schemeClr val="lt1"/>
      </a:tcTxStyle>
      <a:tcStyle>
        <a:tcBdr/>
        <a:fill>
          <a:solidFill>
            <a:schemeClr val="dk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9343647" y="4235850"/>
            <a:ext cx="7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2"/>
            <a:ext cx="7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666"/>
            <a:ext cx="9515557"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001"/>
            <a:ext cx="9515557" cy="203195"/>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700" cy="13632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9" name="Google Shape;19;p2"/>
          <p:cNvSpPr txBox="1">
            <a:spLocks noGrp="1"/>
          </p:cNvSpPr>
          <p:nvPr>
            <p:ph type="subTitle" idx="1"/>
          </p:nvPr>
        </p:nvSpPr>
        <p:spPr>
          <a:xfrm>
            <a:off x="2849633" y="3800052"/>
            <a:ext cx="64941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20" name="Google Shape;20;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415600" y="1739800"/>
            <a:ext cx="113607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p11"/>
          <p:cNvSpPr txBox="1">
            <a:spLocks noGrp="1"/>
          </p:cNvSpPr>
          <p:nvPr>
            <p:ph type="body" idx="1"/>
          </p:nvPr>
        </p:nvSpPr>
        <p:spPr>
          <a:xfrm>
            <a:off x="415600" y="3994200"/>
            <a:ext cx="113607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9" name="Google Shape;59;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rmAutofit/>
          </a:bodyPr>
          <a:lstStyle>
            <a:lvl1pPr lvl="0" algn="r" rtl="0">
              <a:lnSpc>
                <a:spcPct val="90000"/>
              </a:lnSpc>
              <a:spcBef>
                <a:spcPts val="0"/>
              </a:spcBef>
              <a:spcAft>
                <a:spcPts val="0"/>
              </a:spcAft>
              <a:buClr>
                <a:schemeClr val="lt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4" name="Google Shape;64;p13"/>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65" name="Google Shape;65;p13"/>
          <p:cNvSpPr txBox="1">
            <a:spLocks noGrp="1"/>
          </p:cNvSpPr>
          <p:nvPr>
            <p:ph type="dt" idx="10"/>
          </p:nvPr>
        </p:nvSpPr>
        <p:spPr>
          <a:xfrm>
            <a:off x="8595360" y="6356350"/>
            <a:ext cx="2910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685800" y="6355845"/>
            <a:ext cx="7772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763000" y="38100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7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415600" y="1086400"/>
            <a:ext cx="11428500" cy="1256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a:endParaRPr/>
          </a:p>
        </p:txBody>
      </p:sp>
      <p:sp>
        <p:nvSpPr>
          <p:cNvPr id="24" name="Google Shape;2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100" y="6727600"/>
            <a:ext cx="12192000" cy="1305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8" name="Google Shape;28;p4"/>
          <p:cNvSpPr txBox="1">
            <a:spLocks noGrp="1"/>
          </p:cNvSpPr>
          <p:nvPr>
            <p:ph type="body" idx="1"/>
          </p:nvPr>
        </p:nvSpPr>
        <p:spPr>
          <a:xfrm>
            <a:off x="415600" y="1688433"/>
            <a:ext cx="11360700" cy="4403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5"/>
          <p:cNvSpPr txBox="1">
            <a:spLocks noGrp="1"/>
          </p:cNvSpPr>
          <p:nvPr>
            <p:ph type="body" idx="1"/>
          </p:nvPr>
        </p:nvSpPr>
        <p:spPr>
          <a:xfrm>
            <a:off x="4156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3" name="Google Shape;33;p5"/>
          <p:cNvSpPr txBox="1">
            <a:spLocks noGrp="1"/>
          </p:cNvSpPr>
          <p:nvPr>
            <p:ph type="body" idx="2"/>
          </p:nvPr>
        </p:nvSpPr>
        <p:spPr>
          <a:xfrm>
            <a:off x="6443200" y="1688233"/>
            <a:ext cx="5333100" cy="4403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700" cy="9432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7" name="Google Shape;3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7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dk2"/>
              </a:buClr>
              <a:buSzPts val="7200"/>
              <a:buNone/>
              <a:defRPr sz="7200" b="0">
                <a:solidFill>
                  <a:schemeClr val="dk2"/>
                </a:solidFill>
              </a:defRPr>
            </a:lvl1pPr>
            <a:lvl2pPr lvl="1">
              <a:spcBef>
                <a:spcPts val="0"/>
              </a:spcBef>
              <a:spcAft>
                <a:spcPts val="0"/>
              </a:spcAft>
              <a:buClr>
                <a:schemeClr val="dk2"/>
              </a:buClr>
              <a:buSzPts val="7200"/>
              <a:buNone/>
              <a:defRPr sz="7200" b="0">
                <a:solidFill>
                  <a:schemeClr val="dk2"/>
                </a:solidFill>
              </a:defRPr>
            </a:lvl2pPr>
            <a:lvl3pPr lvl="2">
              <a:spcBef>
                <a:spcPts val="0"/>
              </a:spcBef>
              <a:spcAft>
                <a:spcPts val="0"/>
              </a:spcAft>
              <a:buClr>
                <a:schemeClr val="dk2"/>
              </a:buClr>
              <a:buSzPts val="7200"/>
              <a:buNone/>
              <a:defRPr sz="7200" b="0">
                <a:solidFill>
                  <a:schemeClr val="dk2"/>
                </a:solidFill>
              </a:defRPr>
            </a:lvl3pPr>
            <a:lvl4pPr lvl="3">
              <a:spcBef>
                <a:spcPts val="0"/>
              </a:spcBef>
              <a:spcAft>
                <a:spcPts val="0"/>
              </a:spcAft>
              <a:buClr>
                <a:schemeClr val="dk2"/>
              </a:buClr>
              <a:buSzPts val="7200"/>
              <a:buNone/>
              <a:defRPr sz="7200" b="0">
                <a:solidFill>
                  <a:schemeClr val="dk2"/>
                </a:solidFill>
              </a:defRPr>
            </a:lvl4pPr>
            <a:lvl5pPr lvl="4">
              <a:spcBef>
                <a:spcPts val="0"/>
              </a:spcBef>
              <a:spcAft>
                <a:spcPts val="0"/>
              </a:spcAft>
              <a:buClr>
                <a:schemeClr val="dk2"/>
              </a:buClr>
              <a:buSzPts val="7200"/>
              <a:buNone/>
              <a:defRPr sz="7200" b="0">
                <a:solidFill>
                  <a:schemeClr val="dk2"/>
                </a:solidFill>
              </a:defRPr>
            </a:lvl5pPr>
            <a:lvl6pPr lvl="5">
              <a:spcBef>
                <a:spcPts val="0"/>
              </a:spcBef>
              <a:spcAft>
                <a:spcPts val="0"/>
              </a:spcAft>
              <a:buClr>
                <a:schemeClr val="dk2"/>
              </a:buClr>
              <a:buSzPts val="7200"/>
              <a:buNone/>
              <a:defRPr sz="7200" b="0">
                <a:solidFill>
                  <a:schemeClr val="dk2"/>
                </a:solidFill>
              </a:defRPr>
            </a:lvl6pPr>
            <a:lvl7pPr lvl="6">
              <a:spcBef>
                <a:spcPts val="0"/>
              </a:spcBef>
              <a:spcAft>
                <a:spcPts val="0"/>
              </a:spcAft>
              <a:buClr>
                <a:schemeClr val="dk2"/>
              </a:buClr>
              <a:buSzPts val="7200"/>
              <a:buNone/>
              <a:defRPr sz="7200" b="0">
                <a:solidFill>
                  <a:schemeClr val="dk2"/>
                </a:solidFill>
              </a:defRPr>
            </a:lvl7pPr>
            <a:lvl8pPr lvl="7">
              <a:spcBef>
                <a:spcPts val="0"/>
              </a:spcBef>
              <a:spcAft>
                <a:spcPts val="0"/>
              </a:spcAft>
              <a:buClr>
                <a:schemeClr val="dk2"/>
              </a:buClr>
              <a:buSzPts val="7200"/>
              <a:buNone/>
              <a:defRPr sz="7200" b="0">
                <a:solidFill>
                  <a:schemeClr val="dk2"/>
                </a:solidFill>
              </a:defRPr>
            </a:lvl8pPr>
            <a:lvl9pPr lvl="8">
              <a:spcBef>
                <a:spcPts val="0"/>
              </a:spcBef>
              <a:spcAft>
                <a:spcPts val="0"/>
              </a:spcAft>
              <a:buClr>
                <a:schemeClr val="dk2"/>
              </a:buClr>
              <a:buSzPts val="7200"/>
              <a:buNone/>
              <a:defRPr sz="7200" b="0">
                <a:solidFill>
                  <a:schemeClr val="dk2"/>
                </a:solidFill>
              </a:defRPr>
            </a:lvl9pPr>
          </a:lstStyle>
          <a:p>
            <a:endParaRPr/>
          </a:p>
        </p:txBody>
      </p:sp>
      <p:sp>
        <p:nvSpPr>
          <p:cNvPr id="44" name="Google Shape;4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700" cy="2234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9" name="Google Shape;49;p9"/>
          <p:cNvSpPr txBox="1">
            <a:spLocks noGrp="1"/>
          </p:cNvSpPr>
          <p:nvPr>
            <p:ph type="subTitle" idx="1"/>
          </p:nvPr>
        </p:nvSpPr>
        <p:spPr>
          <a:xfrm>
            <a:off x="354000" y="36358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51" name="Google Shape;51;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9432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sz="48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700" cy="4403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marL="914400" lvl="1"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marL="1371600" lvl="2"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marL="1828800" lvl="3"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marL="2286000" lvl="4"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marL="2743200" lvl="5"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marL="3200400" lvl="6"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marL="3657600" lvl="7"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marL="4114800" lvl="8" indent="-34925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1524000" y="1122363"/>
            <a:ext cx="9144000" cy="302179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IN" b="1"/>
              <a:t>PEER-TO-PEER BOOK RENTAL SERVICE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CHALLENGES</a:t>
            </a:r>
            <a:endParaRPr b="1"/>
          </a:p>
        </p:txBody>
      </p:sp>
      <p:sp>
        <p:nvSpPr>
          <p:cNvPr id="126" name="Google Shape;126;p2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lt1"/>
              </a:buClr>
              <a:buSzPts val="2200"/>
              <a:buNone/>
            </a:pPr>
            <a:r>
              <a:rPr lang="en-IN"/>
              <a:t>• </a:t>
            </a:r>
            <a:r>
              <a:rPr lang="en-IN" b="1"/>
              <a:t>Book faltering: </a:t>
            </a:r>
            <a:r>
              <a:rPr lang="en-IN"/>
              <a:t>The difficulties encountered during the process of renting books are difficult to address, for example, if the book is ripped, it causes a complication for both the lender and the borrower. </a:t>
            </a:r>
            <a:endParaRPr/>
          </a:p>
          <a:p>
            <a:pPr marL="0" lvl="0" indent="0" algn="just" rtl="0">
              <a:lnSpc>
                <a:spcPct val="90000"/>
              </a:lnSpc>
              <a:spcBef>
                <a:spcPts val="1000"/>
              </a:spcBef>
              <a:spcAft>
                <a:spcPts val="0"/>
              </a:spcAft>
              <a:buClr>
                <a:schemeClr val="lt1"/>
              </a:buClr>
              <a:buSzPts val="2200"/>
              <a:buNone/>
            </a:pPr>
            <a:r>
              <a:rPr lang="en-IN"/>
              <a:t>• Malicious Renter: The lender might attempt to </a:t>
            </a:r>
            <a:r>
              <a:rPr lang="en-IN" b="1"/>
              <a:t>defraud the customer </a:t>
            </a:r>
            <a:r>
              <a:rPr lang="en-IN"/>
              <a:t>by </a:t>
            </a:r>
            <a:r>
              <a:rPr lang="en-IN" b="1"/>
              <a:t>charging an additional fee </a:t>
            </a:r>
            <a:r>
              <a:rPr lang="en-IN"/>
              <a:t>after the deal’s done or by </a:t>
            </a:r>
            <a:r>
              <a:rPr lang="en-IN" b="1"/>
              <a:t>scamming</a:t>
            </a:r>
            <a:r>
              <a:rPr lang="en-IN"/>
              <a:t> the customer by not authenticating the end of book subscription, therefore, locking the customer into an endless rent cycle. </a:t>
            </a:r>
            <a:endParaRPr/>
          </a:p>
          <a:p>
            <a:pPr marL="0" lvl="0" indent="0" algn="just" rtl="0">
              <a:lnSpc>
                <a:spcPct val="90000"/>
              </a:lnSpc>
              <a:spcBef>
                <a:spcPts val="1000"/>
              </a:spcBef>
              <a:spcAft>
                <a:spcPts val="1600"/>
              </a:spcAft>
              <a:buClr>
                <a:schemeClr val="lt1"/>
              </a:buClr>
              <a:buSzPts val="2200"/>
              <a:buNone/>
            </a:pPr>
            <a:r>
              <a:rPr lang="en-IN"/>
              <a:t>• </a:t>
            </a:r>
            <a:r>
              <a:rPr lang="en-IN" b="1"/>
              <a:t>Malicious Borrower:</a:t>
            </a:r>
            <a:r>
              <a:rPr lang="en-IN"/>
              <a:t> The borrower didn't return the books, or he/she wanted to concoct a scheme to avoid paying the late fee and fine.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746619" y="229630"/>
            <a:ext cx="10515600" cy="45699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83333"/>
              <a:buFont typeface="Century Gothic"/>
              <a:buNone/>
            </a:pPr>
            <a:r>
              <a:rPr lang="en-IN" b="1">
                <a:solidFill>
                  <a:schemeClr val="dk2"/>
                </a:solidFill>
              </a:rPr>
              <a:t>GANTT CHART</a:t>
            </a:r>
            <a:endParaRPr b="1">
              <a:solidFill>
                <a:schemeClr val="dk2"/>
              </a:solidFill>
            </a:endParaRPr>
          </a:p>
        </p:txBody>
      </p:sp>
      <p:graphicFrame>
        <p:nvGraphicFramePr>
          <p:cNvPr id="132" name="Google Shape;132;p24"/>
          <p:cNvGraphicFramePr/>
          <p:nvPr/>
        </p:nvGraphicFramePr>
        <p:xfrm>
          <a:off x="746619" y="686626"/>
          <a:ext cx="10515600" cy="6142312"/>
        </p:xfrm>
        <a:graphic>
          <a:graphicData uri="http://schemas.openxmlformats.org/drawingml/2006/table">
            <a:tbl>
              <a:tblPr firstRow="1" firstCol="1" bandRow="1">
                <a:noFill/>
                <a:tableStyleId>{752350FE-B414-4EE5-A20F-77EAF21CA1EA}</a:tableStyleId>
              </a:tblPr>
              <a:tblGrid>
                <a:gridCol w="3076825">
                  <a:extLst>
                    <a:ext uri="{9D8B030D-6E8A-4147-A177-3AD203B41FA5}">
                      <a16:colId xmlns:a16="http://schemas.microsoft.com/office/drawing/2014/main" val="20000"/>
                    </a:ext>
                  </a:extLst>
                </a:gridCol>
                <a:gridCol w="3076825">
                  <a:extLst>
                    <a:ext uri="{9D8B030D-6E8A-4147-A177-3AD203B41FA5}">
                      <a16:colId xmlns:a16="http://schemas.microsoft.com/office/drawing/2014/main" val="20001"/>
                    </a:ext>
                  </a:extLst>
                </a:gridCol>
                <a:gridCol w="2180975">
                  <a:extLst>
                    <a:ext uri="{9D8B030D-6E8A-4147-A177-3AD203B41FA5}">
                      <a16:colId xmlns:a16="http://schemas.microsoft.com/office/drawing/2014/main" val="20002"/>
                    </a:ext>
                  </a:extLst>
                </a:gridCol>
                <a:gridCol w="2180975">
                  <a:extLst>
                    <a:ext uri="{9D8B030D-6E8A-4147-A177-3AD203B41FA5}">
                      <a16:colId xmlns:a16="http://schemas.microsoft.com/office/drawing/2014/main" val="20003"/>
                    </a:ext>
                  </a:extLst>
                </a:gridCol>
              </a:tblGrid>
              <a:tr h="463425">
                <a:tc>
                  <a:txBody>
                    <a:bodyPr/>
                    <a:lstStyle/>
                    <a:p>
                      <a:pPr marL="0" marR="0" lvl="0" indent="0" algn="ctr" rtl="0">
                        <a:lnSpc>
                          <a:spcPct val="106000"/>
                        </a:lnSpc>
                        <a:spcBef>
                          <a:spcPts val="0"/>
                        </a:spcBef>
                        <a:spcAft>
                          <a:spcPts val="0"/>
                        </a:spcAft>
                        <a:buNone/>
                      </a:pPr>
                      <a:r>
                        <a:rPr lang="en-IN" sz="1100" u="none" strike="noStrike" cap="none">
                          <a:solidFill>
                            <a:schemeClr val="dk2"/>
                          </a:solidFill>
                        </a:rPr>
                        <a:t>Project</a:t>
                      </a:r>
                      <a:endParaRPr sz="900" u="none" strike="noStrike" cap="none">
                        <a:solidFill>
                          <a:schemeClr val="dk2"/>
                        </a:solidFill>
                      </a:endParaRPr>
                    </a:p>
                    <a:p>
                      <a:pPr marL="0" marR="0" lvl="0" indent="0" algn="ctr" rtl="0">
                        <a:lnSpc>
                          <a:spcPct val="106000"/>
                        </a:lnSpc>
                        <a:spcBef>
                          <a:spcPts val="800"/>
                        </a:spcBef>
                        <a:spcAft>
                          <a:spcPts val="0"/>
                        </a:spcAft>
                        <a:buNone/>
                      </a:pPr>
                      <a:r>
                        <a:rPr lang="en-IN" sz="1100" u="none" strike="noStrike" cap="none">
                          <a:solidFill>
                            <a:schemeClr val="dk2"/>
                          </a:solidFill>
                        </a:rPr>
                        <a:t>Module</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1200" u="none" strike="noStrike" cap="none">
                          <a:solidFill>
                            <a:schemeClr val="dk2"/>
                          </a:solidFill>
                        </a:rPr>
                        <a:t>Module</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Stage</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1200" u="none" strike="noStrike" cap="none">
                          <a:solidFill>
                            <a:schemeClr val="dk2"/>
                          </a:solidFill>
                        </a:rPr>
                        <a:t>Initiation</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Date (2021)</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1200" u="none" strike="noStrike" cap="none">
                          <a:solidFill>
                            <a:schemeClr val="dk2"/>
                          </a:solidFill>
                        </a:rPr>
                        <a:t>Completion Date (2021)</a:t>
                      </a:r>
                      <a:endParaRPr sz="900"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0"/>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100" u="none" strike="noStrike" cap="none">
                          <a:solidFill>
                            <a:schemeClr val="dk2"/>
                          </a:solidFill>
                        </a:rPr>
                        <a:t>Database Model</a:t>
                      </a:r>
                      <a:endParaRPr sz="900" u="none" strike="noStrike" cap="none">
                        <a:solidFill>
                          <a:schemeClr val="dk2"/>
                        </a:solidFill>
                      </a:endParaRPr>
                    </a:p>
                    <a:p>
                      <a:pPr marL="0" marR="0" lvl="0" indent="0" algn="ctr" rtl="0">
                        <a:lnSpc>
                          <a:spcPct val="106000"/>
                        </a:lnSpc>
                        <a:spcBef>
                          <a:spcPts val="800"/>
                        </a:spcBef>
                        <a:spcAft>
                          <a:spcPts val="0"/>
                        </a:spcAft>
                        <a:buNone/>
                      </a:pPr>
                      <a:r>
                        <a:rPr lang="en-IN" sz="1100" u="none" strike="noStrike" cap="none">
                          <a:solidFill>
                            <a:schemeClr val="dk2"/>
                          </a:solidFill>
                        </a:rPr>
                        <a:t>Creation</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18</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20</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1"/>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21</a:t>
                      </a:r>
                      <a:r>
                        <a:rPr lang="en-IN" sz="900" b="1" u="none" strike="noStrike" cap="none" baseline="30000">
                          <a:solidFill>
                            <a:schemeClr val="dk2"/>
                          </a:solidFill>
                        </a:rPr>
                        <a:t>st</a:t>
                      </a:r>
                      <a:r>
                        <a:rPr lang="en-IN" sz="900" b="1" u="none" strike="noStrike" cap="none">
                          <a:solidFill>
                            <a:schemeClr val="dk2"/>
                          </a:solidFill>
                        </a:rPr>
                        <a:t> August </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22</a:t>
                      </a:r>
                      <a:r>
                        <a:rPr lang="en-IN" sz="900" b="1" u="none" strike="noStrike" cap="none" baseline="30000">
                          <a:solidFill>
                            <a:schemeClr val="dk2"/>
                          </a:solidFill>
                        </a:rPr>
                        <a:t>nd</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2"/>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23</a:t>
                      </a:r>
                      <a:r>
                        <a:rPr lang="en-IN" sz="900" b="1" u="none" strike="noStrike" cap="none" baseline="30000">
                          <a:solidFill>
                            <a:schemeClr val="dk2"/>
                          </a:solidFill>
                        </a:rPr>
                        <a:t>rd</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25</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3"/>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26</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27</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4"/>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28</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28</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5"/>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29</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6"/>
                  </a:ext>
                </a:extLst>
              </a:tr>
              <a:tr h="134125">
                <a:tc gridSpan="4">
                  <a:txBody>
                    <a:bodyPr/>
                    <a:lstStyle/>
                    <a:p>
                      <a:pPr marL="0" marR="0" lvl="0" indent="0" algn="ctr" rtl="0">
                        <a:lnSpc>
                          <a:spcPct val="106000"/>
                        </a:lnSpc>
                        <a:spcBef>
                          <a:spcPts val="0"/>
                        </a:spcBef>
                        <a:spcAft>
                          <a:spcPts val="0"/>
                        </a:spcAft>
                        <a:buNone/>
                      </a:pPr>
                      <a:r>
                        <a:rPr lang="en-IN" sz="900" u="none" strike="noStrike" cap="none">
                          <a:solidFill>
                            <a:schemeClr val="dk2"/>
                          </a:solidFill>
                        </a:rPr>
                        <a:t> </a:t>
                      </a:r>
                      <a:endParaRPr sz="900" u="none" strike="noStrike" cap="none">
                        <a:solidFill>
                          <a:schemeClr val="dk2"/>
                        </a:solidFill>
                        <a:latin typeface="Calibri"/>
                        <a:ea typeface="Calibri"/>
                        <a:cs typeface="Calibri"/>
                        <a:sym typeface="Calibri"/>
                      </a:endParaRPr>
                    </a:p>
                  </a:txBody>
                  <a:tcPr marL="53525" marR="535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Sign-in, Sign-up, Sign-out</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30</a:t>
                      </a:r>
                      <a:r>
                        <a:rPr lang="en-IN" sz="900" b="1" u="none" strike="noStrike" cap="none" baseline="30000">
                          <a:solidFill>
                            <a:schemeClr val="dk2"/>
                          </a:solidFill>
                        </a:rPr>
                        <a:t>th</a:t>
                      </a:r>
                      <a:r>
                        <a:rPr lang="en-IN" sz="900" b="1" u="none" strike="noStrike" cap="none">
                          <a:solidFill>
                            <a:schemeClr val="dk2"/>
                          </a:solidFill>
                        </a:rPr>
                        <a:t> August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a:t>
                      </a:r>
                      <a:r>
                        <a:rPr lang="en-IN" sz="900" b="1" u="none" strike="noStrike" cap="none" baseline="30000">
                          <a:solidFill>
                            <a:schemeClr val="dk2"/>
                          </a:solidFill>
                        </a:rPr>
                        <a:t>st</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8"/>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4</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09"/>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5</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12</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0"/>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13</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14</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1"/>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15</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15</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2"/>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16</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3"/>
                  </a:ext>
                </a:extLst>
              </a:tr>
              <a:tr h="134125">
                <a:tc gridSpan="4">
                  <a:txBody>
                    <a:bodyPr/>
                    <a:lstStyle/>
                    <a:p>
                      <a:pPr marL="0" marR="0" lvl="0" indent="0" algn="ctr" rtl="0">
                        <a:lnSpc>
                          <a:spcPct val="106000"/>
                        </a:lnSpc>
                        <a:spcBef>
                          <a:spcPts val="0"/>
                        </a:spcBef>
                        <a:spcAft>
                          <a:spcPts val="0"/>
                        </a:spcAft>
                        <a:buNone/>
                      </a:pPr>
                      <a:r>
                        <a:rPr lang="en-IN" sz="900" u="none" strike="noStrike" cap="none">
                          <a:solidFill>
                            <a:schemeClr val="dk2"/>
                          </a:solidFill>
                        </a:rPr>
                        <a:t> </a:t>
                      </a:r>
                      <a:endParaRPr sz="900" u="none" strike="noStrike" cap="none">
                        <a:solidFill>
                          <a:schemeClr val="dk2"/>
                        </a:solidFill>
                        <a:latin typeface="Calibri"/>
                        <a:ea typeface="Calibri"/>
                        <a:cs typeface="Calibri"/>
                        <a:sym typeface="Calibri"/>
                      </a:endParaRPr>
                    </a:p>
                  </a:txBody>
                  <a:tcPr marL="53525" marR="535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User-Profile Management</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17</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17</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5"/>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18</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18</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6"/>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19</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22</a:t>
                      </a:r>
                      <a:r>
                        <a:rPr lang="en-IN" sz="900" b="1" u="none" strike="noStrike" cap="none" baseline="30000">
                          <a:solidFill>
                            <a:schemeClr val="dk2"/>
                          </a:solidFill>
                        </a:rPr>
                        <a:t>nd</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7"/>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23</a:t>
                      </a:r>
                      <a:r>
                        <a:rPr lang="en-IN" sz="900" b="1" u="none" strike="noStrike" cap="none" baseline="30000">
                          <a:solidFill>
                            <a:schemeClr val="dk2"/>
                          </a:solidFill>
                        </a:rPr>
                        <a:t>rd</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23</a:t>
                      </a:r>
                      <a:r>
                        <a:rPr lang="en-IN" sz="900" b="1" u="none" strike="noStrike" cap="none" baseline="30000">
                          <a:solidFill>
                            <a:schemeClr val="dk2"/>
                          </a:solidFill>
                        </a:rPr>
                        <a:t>rd</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8"/>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24</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24</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19"/>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25</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0"/>
                  </a:ext>
                </a:extLst>
              </a:tr>
              <a:tr h="134125">
                <a:tc gridSpan="4">
                  <a:txBody>
                    <a:bodyPr/>
                    <a:lstStyle/>
                    <a:p>
                      <a:pPr marL="0" marR="0" lvl="0" indent="0" algn="ctr" rtl="0">
                        <a:lnSpc>
                          <a:spcPct val="106000"/>
                        </a:lnSpc>
                        <a:spcBef>
                          <a:spcPts val="0"/>
                        </a:spcBef>
                        <a:spcAft>
                          <a:spcPts val="0"/>
                        </a:spcAft>
                        <a:buNone/>
                      </a:pPr>
                      <a:r>
                        <a:rPr lang="en-IN" sz="900" u="none" strike="noStrike" cap="none">
                          <a:solidFill>
                            <a:schemeClr val="dk2"/>
                          </a:solidFill>
                        </a:rPr>
                        <a:t> </a:t>
                      </a:r>
                      <a:endParaRPr sz="900" u="none" strike="noStrike" cap="none">
                        <a:solidFill>
                          <a:schemeClr val="dk2"/>
                        </a:solidFill>
                        <a:latin typeface="Calibri"/>
                        <a:ea typeface="Calibri"/>
                        <a:cs typeface="Calibri"/>
                        <a:sym typeface="Calibri"/>
                      </a:endParaRPr>
                    </a:p>
                  </a:txBody>
                  <a:tcPr marL="53525" marR="535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1"/>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Book Rental System</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26</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28</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2"/>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29</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a:t>
                      </a:r>
                      <a:r>
                        <a:rPr lang="en-IN" sz="900" b="1" u="none" strike="noStrike" cap="none" baseline="30000">
                          <a:solidFill>
                            <a:schemeClr val="dk2"/>
                          </a:solidFill>
                        </a:rPr>
                        <a:t>st</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3"/>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4"/>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3</a:t>
                      </a:r>
                      <a:r>
                        <a:rPr lang="en-IN" sz="900" b="1" u="none" strike="noStrike" cap="none" baseline="30000">
                          <a:solidFill>
                            <a:schemeClr val="dk2"/>
                          </a:solidFill>
                        </a:rPr>
                        <a:t>rd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13</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5"/>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14</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20</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6"/>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21</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7"/>
                  </a:ext>
                </a:extLst>
              </a:tr>
              <a:tr h="134125">
                <a:tc gridSpan="4">
                  <a:txBody>
                    <a:bodyPr/>
                    <a:lstStyle/>
                    <a:p>
                      <a:pPr marL="0" marR="0" lvl="0" indent="0" algn="ctr" rtl="0">
                        <a:lnSpc>
                          <a:spcPct val="106000"/>
                        </a:lnSpc>
                        <a:spcBef>
                          <a:spcPts val="0"/>
                        </a:spcBef>
                        <a:spcAft>
                          <a:spcPts val="0"/>
                        </a:spcAft>
                        <a:buNone/>
                      </a:pPr>
                      <a:r>
                        <a:rPr lang="en-IN" sz="900" u="none" strike="noStrike" cap="none">
                          <a:solidFill>
                            <a:schemeClr val="dk2"/>
                          </a:solidFill>
                        </a:rPr>
                        <a:t> </a:t>
                      </a:r>
                      <a:endParaRPr sz="900" u="none" strike="noStrike" cap="none">
                        <a:solidFill>
                          <a:schemeClr val="dk2"/>
                        </a:solidFill>
                        <a:latin typeface="Calibri"/>
                        <a:ea typeface="Calibri"/>
                        <a:cs typeface="Calibri"/>
                        <a:sym typeface="Calibri"/>
                      </a:endParaRPr>
                    </a:p>
                  </a:txBody>
                  <a:tcPr marL="53525" marR="535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8"/>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Book Borrower</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System</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26</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28</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29"/>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29</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a:t>
                      </a:r>
                      <a:r>
                        <a:rPr lang="en-IN" sz="900" b="1" u="none" strike="noStrike" cap="none" baseline="30000">
                          <a:solidFill>
                            <a:schemeClr val="dk2"/>
                          </a:solidFill>
                        </a:rPr>
                        <a:t>st</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0"/>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1"/>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3</a:t>
                      </a:r>
                      <a:r>
                        <a:rPr lang="en-IN" sz="900" b="1" u="none" strike="noStrike" cap="none" baseline="30000">
                          <a:solidFill>
                            <a:schemeClr val="dk2"/>
                          </a:solidFill>
                        </a:rPr>
                        <a:t>rd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13</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2"/>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14</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20</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3"/>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21</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4"/>
                  </a:ext>
                </a:extLst>
              </a:tr>
              <a:tr h="134125">
                <a:tc gridSpan="4">
                  <a:txBody>
                    <a:bodyPr/>
                    <a:lstStyle/>
                    <a:p>
                      <a:pPr marL="0" marR="0" lvl="0" indent="0" algn="ctr" rtl="0">
                        <a:lnSpc>
                          <a:spcPct val="106000"/>
                        </a:lnSpc>
                        <a:spcBef>
                          <a:spcPts val="0"/>
                        </a:spcBef>
                        <a:spcAft>
                          <a:spcPts val="0"/>
                        </a:spcAft>
                        <a:buNone/>
                      </a:pPr>
                      <a:r>
                        <a:rPr lang="en-IN" sz="900" u="none" strike="noStrike" cap="none">
                          <a:solidFill>
                            <a:schemeClr val="dk2"/>
                          </a:solidFill>
                        </a:rPr>
                        <a:t> </a:t>
                      </a:r>
                      <a:endParaRPr sz="900" u="none" strike="noStrike" cap="none">
                        <a:solidFill>
                          <a:schemeClr val="dk2"/>
                        </a:solidFill>
                        <a:latin typeface="Calibri"/>
                        <a:ea typeface="Calibri"/>
                        <a:cs typeface="Calibri"/>
                        <a:sym typeface="Calibri"/>
                      </a:endParaRPr>
                    </a:p>
                  </a:txBody>
                  <a:tcPr marL="53525" marR="5352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35"/>
                  </a:ext>
                </a:extLst>
              </a:tr>
              <a:tr h="134125">
                <a:tc rowSpan="6">
                  <a:txBody>
                    <a:bodyPr/>
                    <a:lstStyle/>
                    <a:p>
                      <a:pPr marL="0" marR="0" lvl="0" indent="0" algn="ctr" rtl="0">
                        <a:lnSpc>
                          <a:spcPct val="106000"/>
                        </a:lnSpc>
                        <a:spcBef>
                          <a:spcPts val="0"/>
                        </a:spcBef>
                        <a:spcAft>
                          <a:spcPts val="0"/>
                        </a:spcAft>
                        <a:buNone/>
                      </a:pPr>
                      <a:r>
                        <a:rPr lang="en-IN" sz="1200" u="none" strike="noStrike" cap="none">
                          <a:solidFill>
                            <a:schemeClr val="dk2"/>
                          </a:solidFill>
                        </a:rPr>
                        <a:t> </a:t>
                      </a:r>
                      <a:endParaRPr sz="900" u="none" strike="noStrike" cap="none">
                        <a:solidFill>
                          <a:schemeClr val="dk2"/>
                        </a:solidFill>
                      </a:endParaRPr>
                    </a:p>
                    <a:p>
                      <a:pPr marL="0" marR="0" lvl="0" indent="0" algn="ctr" rtl="0">
                        <a:lnSpc>
                          <a:spcPct val="106000"/>
                        </a:lnSpc>
                        <a:spcBef>
                          <a:spcPts val="800"/>
                        </a:spcBef>
                        <a:spcAft>
                          <a:spcPts val="0"/>
                        </a:spcAft>
                        <a:buNone/>
                      </a:pPr>
                      <a:r>
                        <a:rPr lang="en-IN" sz="1200" u="none" strike="noStrike" cap="none">
                          <a:solidFill>
                            <a:schemeClr val="dk2"/>
                          </a:solidFill>
                        </a:rPr>
                        <a:t>Book Return System</a:t>
                      </a:r>
                      <a:endParaRPr sz="900"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Requirement Analysis</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26</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28</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6"/>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System Design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29</a:t>
                      </a:r>
                      <a:r>
                        <a:rPr lang="en-IN" sz="900" b="1" u="none" strike="noStrike" cap="none" baseline="30000">
                          <a:solidFill>
                            <a:schemeClr val="dk2"/>
                          </a:solidFill>
                        </a:rPr>
                        <a:t>th</a:t>
                      </a:r>
                      <a:r>
                        <a:rPr lang="en-IN" sz="900" b="1" u="none" strike="noStrike" cap="none">
                          <a:solidFill>
                            <a:schemeClr val="dk2"/>
                          </a:solidFill>
                        </a:rPr>
                        <a:t> September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a:t>
                      </a:r>
                      <a:r>
                        <a:rPr lang="en-IN" sz="900" b="1" u="none" strike="noStrike" cap="none" baseline="30000">
                          <a:solidFill>
                            <a:schemeClr val="dk2"/>
                          </a:solidFill>
                        </a:rPr>
                        <a:t>st</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7"/>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Implementation</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October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a:t>
                      </a:r>
                      <a:r>
                        <a:rPr lang="en-IN" sz="900" b="1" u="none" strike="noStrike" cap="none" baseline="30000">
                          <a:solidFill>
                            <a:schemeClr val="dk2"/>
                          </a:solidFill>
                        </a:rPr>
                        <a:t>nd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8"/>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Testing</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3</a:t>
                      </a:r>
                      <a:r>
                        <a:rPr lang="en-IN" sz="900" b="1" u="none" strike="noStrike" cap="none" baseline="30000">
                          <a:solidFill>
                            <a:schemeClr val="dk2"/>
                          </a:solidFill>
                        </a:rPr>
                        <a:t>rd</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13</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39"/>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Deployment</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14</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20</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40"/>
                  </a:ext>
                </a:extLst>
              </a:tr>
              <a:tr h="134125">
                <a:tc vMerge="1">
                  <a:txBody>
                    <a:bodyPr/>
                    <a:lstStyle/>
                    <a:p>
                      <a:endParaRPr lang="en-US"/>
                    </a:p>
                  </a:txBody>
                  <a:tcPr/>
                </a:tc>
                <a:tc>
                  <a:txBody>
                    <a:bodyPr/>
                    <a:lstStyle/>
                    <a:p>
                      <a:pPr marL="0" marR="0" lvl="0" indent="0" algn="ctr" rtl="0">
                        <a:lnSpc>
                          <a:spcPct val="106000"/>
                        </a:lnSpc>
                        <a:spcBef>
                          <a:spcPts val="0"/>
                        </a:spcBef>
                        <a:spcAft>
                          <a:spcPts val="0"/>
                        </a:spcAft>
                        <a:buNone/>
                      </a:pPr>
                      <a:r>
                        <a:rPr lang="en-IN" sz="900" b="1" u="none" strike="noStrike" cap="none">
                          <a:solidFill>
                            <a:schemeClr val="dk2"/>
                          </a:solidFill>
                        </a:rPr>
                        <a:t>Maintenance</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21</a:t>
                      </a:r>
                      <a:r>
                        <a:rPr lang="en-IN" sz="900" b="1" u="none" strike="noStrike" cap="none" baseline="30000">
                          <a:solidFill>
                            <a:schemeClr val="dk2"/>
                          </a:solidFill>
                        </a:rPr>
                        <a:t>th</a:t>
                      </a:r>
                      <a:r>
                        <a:rPr lang="en-IN" sz="900" b="1" u="none" strike="noStrike" cap="none">
                          <a:solidFill>
                            <a:schemeClr val="dk2"/>
                          </a:solidFill>
                        </a:rPr>
                        <a:t> November</a:t>
                      </a:r>
                      <a:endParaRPr sz="900" b="1" u="none" strike="noStrike" cap="none">
                        <a:solidFill>
                          <a:schemeClr val="dk2"/>
                        </a:solidFill>
                        <a:latin typeface="Calibri"/>
                        <a:ea typeface="Calibri"/>
                        <a:cs typeface="Calibri"/>
                        <a:sym typeface="Calibri"/>
                      </a:endParaRPr>
                    </a:p>
                  </a:txBody>
                  <a:tcPr marL="53525" marR="53525" marT="0" marB="0"/>
                </a:tc>
                <a:tc>
                  <a:txBody>
                    <a:bodyPr/>
                    <a:lstStyle/>
                    <a:p>
                      <a:pPr marL="0" marR="0" lvl="0" indent="0" algn="just" rtl="0">
                        <a:lnSpc>
                          <a:spcPct val="106000"/>
                        </a:lnSpc>
                        <a:spcBef>
                          <a:spcPts val="0"/>
                        </a:spcBef>
                        <a:spcAft>
                          <a:spcPts val="0"/>
                        </a:spcAft>
                        <a:buNone/>
                      </a:pPr>
                      <a:r>
                        <a:rPr lang="en-IN" sz="900" b="1" u="none" strike="noStrike" cap="none">
                          <a:solidFill>
                            <a:schemeClr val="dk2"/>
                          </a:solidFill>
                        </a:rPr>
                        <a:t>--- --- --- --- --- ---</a:t>
                      </a:r>
                      <a:endParaRPr sz="900" b="1" u="none" strike="noStrike" cap="none">
                        <a:solidFill>
                          <a:schemeClr val="dk2"/>
                        </a:solidFill>
                        <a:latin typeface="Calibri"/>
                        <a:ea typeface="Calibri"/>
                        <a:cs typeface="Calibri"/>
                        <a:sym typeface="Calibri"/>
                      </a:endParaRPr>
                    </a:p>
                  </a:txBody>
                  <a:tcPr marL="53525" marR="53525" marT="0" marB="0"/>
                </a:tc>
                <a:extLst>
                  <a:ext uri="{0D108BD9-81ED-4DB2-BD59-A6C34878D82A}">
                    <a16:rowId xmlns:a16="http://schemas.microsoft.com/office/drawing/2014/main" val="1004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5"/>
          <p:cNvPicPr preferRelativeResize="0">
            <a:picLocks noGrp="1"/>
          </p:cNvPicPr>
          <p:nvPr>
            <p:ph type="body" idx="1"/>
          </p:nvPr>
        </p:nvPicPr>
        <p:blipFill rotWithShape="1">
          <a:blip r:embed="rId3">
            <a:alphaModFix/>
          </a:blip>
          <a:srcRect/>
          <a:stretch/>
        </p:blipFill>
        <p:spPr>
          <a:xfrm>
            <a:off x="525350" y="236674"/>
            <a:ext cx="10998300" cy="598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833155" y="264542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WORK BREAKDOWN STRUCTURE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DELIVERABLE-BASED WBS</a:t>
            </a:r>
            <a:endParaRPr/>
          </a:p>
        </p:txBody>
      </p:sp>
      <p:pic>
        <p:nvPicPr>
          <p:cNvPr id="148" name="Google Shape;148;p27"/>
          <p:cNvPicPr preferRelativeResize="0">
            <a:picLocks noGrp="1"/>
          </p:cNvPicPr>
          <p:nvPr>
            <p:ph type="body" idx="1"/>
          </p:nvPr>
        </p:nvPicPr>
        <p:blipFill rotWithShape="1">
          <a:blip r:embed="rId3">
            <a:alphaModFix/>
          </a:blip>
          <a:srcRect/>
          <a:stretch/>
        </p:blipFill>
        <p:spPr>
          <a:xfrm>
            <a:off x="2664392" y="2193925"/>
            <a:ext cx="6863216" cy="40243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PHASE-BASED WBS</a:t>
            </a:r>
            <a:endParaRPr/>
          </a:p>
        </p:txBody>
      </p:sp>
      <p:pic>
        <p:nvPicPr>
          <p:cNvPr id="154" name="Google Shape;154;p28"/>
          <p:cNvPicPr preferRelativeResize="0">
            <a:picLocks noGrp="1"/>
          </p:cNvPicPr>
          <p:nvPr>
            <p:ph type="body" idx="1"/>
          </p:nvPr>
        </p:nvPicPr>
        <p:blipFill rotWithShape="1">
          <a:blip r:embed="rId3">
            <a:alphaModFix/>
          </a:blip>
          <a:srcRect/>
          <a:stretch/>
        </p:blipFill>
        <p:spPr>
          <a:xfrm>
            <a:off x="2327780" y="2193925"/>
            <a:ext cx="7536440" cy="4024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015900" y="176148"/>
            <a:ext cx="8610600" cy="12930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ct val="83333"/>
              <a:buFont typeface="Century Gothic"/>
              <a:buNone/>
            </a:pPr>
            <a:r>
              <a:rPr lang="en-IN"/>
              <a:t>RESPONSIBILITY-BASED WBS</a:t>
            </a:r>
            <a:endParaRPr/>
          </a:p>
        </p:txBody>
      </p:sp>
      <p:pic>
        <p:nvPicPr>
          <p:cNvPr id="160" name="Google Shape;160;p29"/>
          <p:cNvPicPr preferRelativeResize="0">
            <a:picLocks noGrp="1"/>
          </p:cNvPicPr>
          <p:nvPr>
            <p:ph type="body" idx="1"/>
          </p:nvPr>
        </p:nvPicPr>
        <p:blipFill rotWithShape="1">
          <a:blip r:embed="rId3">
            <a:alphaModFix/>
          </a:blip>
          <a:srcRect/>
          <a:stretch/>
        </p:blipFill>
        <p:spPr>
          <a:xfrm>
            <a:off x="4144552" y="1297628"/>
            <a:ext cx="4772100" cy="492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291737" y="27150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UML DIAGRAMS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2935700" y="22964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USE-CASE DIAGRAM</a:t>
            </a:r>
            <a:endParaRPr/>
          </a:p>
        </p:txBody>
      </p:sp>
      <p:pic>
        <p:nvPicPr>
          <p:cNvPr id="171" name="Google Shape;171;p31"/>
          <p:cNvPicPr preferRelativeResize="0">
            <a:picLocks noGrp="1"/>
          </p:cNvPicPr>
          <p:nvPr>
            <p:ph type="body" idx="1"/>
          </p:nvPr>
        </p:nvPicPr>
        <p:blipFill rotWithShape="1">
          <a:blip r:embed="rId3">
            <a:alphaModFix/>
          </a:blip>
          <a:srcRect/>
          <a:stretch/>
        </p:blipFill>
        <p:spPr>
          <a:xfrm>
            <a:off x="3025051" y="1254203"/>
            <a:ext cx="7576200" cy="496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2895600" y="24299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CLASS DIAGRAM</a:t>
            </a:r>
            <a:endParaRPr/>
          </a:p>
        </p:txBody>
      </p:sp>
      <p:pic>
        <p:nvPicPr>
          <p:cNvPr id="177" name="Google Shape;177;p32"/>
          <p:cNvPicPr preferRelativeResize="0">
            <a:picLocks noGrp="1"/>
          </p:cNvPicPr>
          <p:nvPr>
            <p:ph type="body" idx="1"/>
          </p:nvPr>
        </p:nvPicPr>
        <p:blipFill rotWithShape="1">
          <a:blip r:embed="rId3">
            <a:alphaModFix/>
          </a:blip>
          <a:srcRect/>
          <a:stretch/>
        </p:blipFill>
        <p:spPr>
          <a:xfrm>
            <a:off x="1228200" y="1451624"/>
            <a:ext cx="10278000" cy="523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141413" y="413158"/>
            <a:ext cx="9905998" cy="121570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ABSTRACT</a:t>
            </a:r>
            <a:endParaRPr b="1"/>
          </a:p>
        </p:txBody>
      </p:sp>
      <p:sp>
        <p:nvSpPr>
          <p:cNvPr id="78" name="Google Shape;78;p15"/>
          <p:cNvSpPr txBox="1">
            <a:spLocks noGrp="1"/>
          </p:cNvSpPr>
          <p:nvPr>
            <p:ph type="body" idx="1"/>
          </p:nvPr>
        </p:nvSpPr>
        <p:spPr>
          <a:xfrm>
            <a:off x="1141413" y="2104937"/>
            <a:ext cx="9905998" cy="413647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400"/>
              <a:buChar char="●"/>
            </a:pPr>
            <a:r>
              <a:rPr lang="en-IN" sz="2400" dirty="0">
                <a:latin typeface="Times" panose="02020603050405020304" pitchFamily="18" charset="0"/>
                <a:cs typeface="Times" panose="02020603050405020304" pitchFamily="18" charset="0"/>
              </a:rPr>
              <a:t>The project aims to provide an effective, feasible and intuitive online portal that facilitates the readers to read the books and magazines on a reliable rent scheme.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cs typeface="Times" panose="02020603050405020304" pitchFamily="18" charset="0"/>
              </a:rPr>
              <a:t>Users can make the books they own available for rent.</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cs typeface="Times" panose="02020603050405020304" pitchFamily="18" charset="0"/>
              </a:rPr>
              <a:t>Other users can borrow the book that are available for rent securely.</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cs typeface="Times" panose="02020603050405020304" pitchFamily="18" charset="0"/>
              </a:rPr>
              <a:t>The books can be securely returned to the lender after the borrow duration expires.</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cs typeface="Times" panose="02020603050405020304" pitchFamily="18" charset="0"/>
              </a:rPr>
              <a:t>User’s session data is protected from adversaries using encryption.</a:t>
            </a:r>
            <a:endParaRPr dirty="0">
              <a:latin typeface="Times" panose="02020603050405020304" pitchFamily="18" charset="0"/>
              <a:cs typeface="Times" panose="02020603050405020304" pitchFamily="18" charset="0"/>
            </a:endParaRPr>
          </a:p>
          <a:p>
            <a:pPr marL="228600" lvl="0" indent="-88900" algn="just" rtl="0">
              <a:lnSpc>
                <a:spcPct val="90000"/>
              </a:lnSpc>
              <a:spcBef>
                <a:spcPts val="1000"/>
              </a:spcBef>
              <a:spcAft>
                <a:spcPts val="1600"/>
              </a:spcAft>
              <a:buClr>
                <a:schemeClr val="lt1"/>
              </a:buClr>
              <a:buSzPts val="2200"/>
              <a:buNone/>
            </a:pPr>
            <a:endParaRPr dirty="0">
              <a:latin typeface="Times" panose="02020603050405020304" pitchFamily="18" charset="0"/>
              <a:cs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2935725" y="24302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SEQUENCE DIAGRAM</a:t>
            </a:r>
            <a:endParaRPr/>
          </a:p>
        </p:txBody>
      </p:sp>
      <p:pic>
        <p:nvPicPr>
          <p:cNvPr id="183" name="Google Shape;183;p33"/>
          <p:cNvPicPr preferRelativeResize="0">
            <a:picLocks noGrp="1"/>
          </p:cNvPicPr>
          <p:nvPr>
            <p:ph type="body" idx="1"/>
          </p:nvPr>
        </p:nvPicPr>
        <p:blipFill rotWithShape="1">
          <a:blip r:embed="rId3">
            <a:alphaModFix/>
          </a:blip>
          <a:srcRect/>
          <a:stretch/>
        </p:blipFill>
        <p:spPr>
          <a:xfrm>
            <a:off x="1697800" y="1227850"/>
            <a:ext cx="9504900" cy="546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2868850" y="30984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COLLABORATION DIAGRAM</a:t>
            </a:r>
            <a:endParaRPr/>
          </a:p>
        </p:txBody>
      </p:sp>
      <p:pic>
        <p:nvPicPr>
          <p:cNvPr id="189" name="Google Shape;189;p34"/>
          <p:cNvPicPr preferRelativeResize="0">
            <a:picLocks noGrp="1"/>
          </p:cNvPicPr>
          <p:nvPr>
            <p:ph type="body" idx="1"/>
          </p:nvPr>
        </p:nvPicPr>
        <p:blipFill rotWithShape="1">
          <a:blip r:embed="rId3">
            <a:alphaModFix/>
          </a:blip>
          <a:srcRect/>
          <a:stretch/>
        </p:blipFill>
        <p:spPr>
          <a:xfrm>
            <a:off x="2441350" y="1252625"/>
            <a:ext cx="8106600" cy="5378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COMPONENT DIAGRAM</a:t>
            </a:r>
            <a:endParaRPr/>
          </a:p>
        </p:txBody>
      </p:sp>
      <p:pic>
        <p:nvPicPr>
          <p:cNvPr id="195" name="Google Shape;195;p35"/>
          <p:cNvPicPr preferRelativeResize="0">
            <a:picLocks noGrp="1"/>
          </p:cNvPicPr>
          <p:nvPr>
            <p:ph type="body" idx="1"/>
          </p:nvPr>
        </p:nvPicPr>
        <p:blipFill rotWithShape="1">
          <a:blip r:embed="rId3">
            <a:alphaModFix/>
          </a:blip>
          <a:srcRect/>
          <a:stretch/>
        </p:blipFill>
        <p:spPr>
          <a:xfrm>
            <a:off x="3224571" y="3387034"/>
            <a:ext cx="5742857" cy="16380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2935725" y="32322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OBJECT DIAGRAM</a:t>
            </a:r>
            <a:endParaRPr/>
          </a:p>
        </p:txBody>
      </p:sp>
      <p:pic>
        <p:nvPicPr>
          <p:cNvPr id="201" name="Google Shape;201;p36"/>
          <p:cNvPicPr preferRelativeResize="0">
            <a:picLocks noGrp="1"/>
          </p:cNvPicPr>
          <p:nvPr>
            <p:ph type="body" idx="1"/>
          </p:nvPr>
        </p:nvPicPr>
        <p:blipFill rotWithShape="1">
          <a:blip r:embed="rId3">
            <a:alphaModFix/>
          </a:blip>
          <a:srcRect/>
          <a:stretch/>
        </p:blipFill>
        <p:spPr>
          <a:xfrm>
            <a:off x="1213275" y="1350201"/>
            <a:ext cx="10419900" cy="537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2895600" y="18954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ACTIVITY DIAGRAM</a:t>
            </a:r>
            <a:endParaRPr/>
          </a:p>
        </p:txBody>
      </p:sp>
      <p:pic>
        <p:nvPicPr>
          <p:cNvPr id="207" name="Google Shape;207;p37"/>
          <p:cNvPicPr preferRelativeResize="0">
            <a:picLocks noGrp="1"/>
          </p:cNvPicPr>
          <p:nvPr>
            <p:ph type="body" idx="1"/>
          </p:nvPr>
        </p:nvPicPr>
        <p:blipFill rotWithShape="1">
          <a:blip r:embed="rId3">
            <a:alphaModFix/>
          </a:blip>
          <a:srcRect/>
          <a:stretch/>
        </p:blipFill>
        <p:spPr>
          <a:xfrm>
            <a:off x="1510625" y="1317050"/>
            <a:ext cx="9995400" cy="533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526868" y="258446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WIREFRAME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2868850" y="2563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SIGN-UP PAGE</a:t>
            </a:r>
            <a:endParaRPr/>
          </a:p>
        </p:txBody>
      </p:sp>
      <p:pic>
        <p:nvPicPr>
          <p:cNvPr id="218" name="Google Shape;218;p39"/>
          <p:cNvPicPr preferRelativeResize="0">
            <a:picLocks noGrp="1"/>
          </p:cNvPicPr>
          <p:nvPr>
            <p:ph type="body" idx="1"/>
          </p:nvPr>
        </p:nvPicPr>
        <p:blipFill rotWithShape="1">
          <a:blip r:embed="rId3">
            <a:alphaModFix/>
          </a:blip>
          <a:srcRect/>
          <a:stretch/>
        </p:blipFill>
        <p:spPr>
          <a:xfrm>
            <a:off x="2284575" y="1148775"/>
            <a:ext cx="8610600" cy="548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2895600" y="14942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SIGN-IN PAGE</a:t>
            </a:r>
            <a:endParaRPr/>
          </a:p>
        </p:txBody>
      </p:sp>
      <p:pic>
        <p:nvPicPr>
          <p:cNvPr id="224" name="Google Shape;224;p40"/>
          <p:cNvPicPr preferRelativeResize="0">
            <a:picLocks noGrp="1"/>
          </p:cNvPicPr>
          <p:nvPr>
            <p:ph type="body" idx="1"/>
          </p:nvPr>
        </p:nvPicPr>
        <p:blipFill rotWithShape="1">
          <a:blip r:embed="rId3">
            <a:alphaModFix/>
          </a:blip>
          <a:srcRect/>
          <a:stretch/>
        </p:blipFill>
        <p:spPr>
          <a:xfrm>
            <a:off x="2212100" y="1058800"/>
            <a:ext cx="8790000" cy="563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2895600" y="8259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PROFILE PAGE</a:t>
            </a:r>
            <a:endParaRPr/>
          </a:p>
        </p:txBody>
      </p:sp>
      <p:pic>
        <p:nvPicPr>
          <p:cNvPr id="230" name="Google Shape;230;p41"/>
          <p:cNvPicPr preferRelativeResize="0">
            <a:picLocks noGrp="1"/>
          </p:cNvPicPr>
          <p:nvPr>
            <p:ph type="body" idx="1"/>
          </p:nvPr>
        </p:nvPicPr>
        <p:blipFill rotWithShape="1">
          <a:blip r:embed="rId3">
            <a:alphaModFix/>
          </a:blip>
          <a:srcRect/>
          <a:stretch/>
        </p:blipFill>
        <p:spPr>
          <a:xfrm>
            <a:off x="2138950" y="1062625"/>
            <a:ext cx="8889900" cy="5665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2908975" y="1360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RENT PAGE</a:t>
            </a:r>
            <a:endParaRPr/>
          </a:p>
        </p:txBody>
      </p:sp>
      <p:pic>
        <p:nvPicPr>
          <p:cNvPr id="236" name="Google Shape;236;p42"/>
          <p:cNvPicPr preferRelativeResize="0">
            <a:picLocks noGrp="1"/>
          </p:cNvPicPr>
          <p:nvPr>
            <p:ph type="body" idx="1"/>
          </p:nvPr>
        </p:nvPicPr>
        <p:blipFill rotWithShape="1">
          <a:blip r:embed="rId3">
            <a:alphaModFix/>
          </a:blip>
          <a:srcRect/>
          <a:stretch/>
        </p:blipFill>
        <p:spPr>
          <a:xfrm>
            <a:off x="2311425" y="1033250"/>
            <a:ext cx="8610600" cy="566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141413" y="609600"/>
            <a:ext cx="9905998" cy="11353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INTRODUCTION</a:t>
            </a:r>
            <a:endParaRPr b="1"/>
          </a:p>
        </p:txBody>
      </p:sp>
      <p:sp>
        <p:nvSpPr>
          <p:cNvPr id="84" name="Google Shape;84;p16"/>
          <p:cNvSpPr txBox="1">
            <a:spLocks noGrp="1"/>
          </p:cNvSpPr>
          <p:nvPr>
            <p:ph type="body" idx="1"/>
          </p:nvPr>
        </p:nvSpPr>
        <p:spPr>
          <a:xfrm>
            <a:off x="1141413" y="1677799"/>
            <a:ext cx="9905998" cy="411340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200"/>
              <a:buChar char="●"/>
            </a:pPr>
            <a:r>
              <a:rPr lang="en-IN" dirty="0">
                <a:latin typeface="Times" panose="02020603050405020304" pitchFamily="18" charset="0"/>
                <a:cs typeface="Times" panose="02020603050405020304" pitchFamily="18" charset="0"/>
              </a:rPr>
              <a:t>The convenience of an online book rental is a major consideration for most of us, especially those living in areas where access to a large bookstore is limited or is quite far away.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200"/>
              <a:buChar char="●"/>
            </a:pPr>
            <a:r>
              <a:rPr lang="en-IN" dirty="0">
                <a:latin typeface="Times" panose="02020603050405020304" pitchFamily="18" charset="0"/>
                <a:cs typeface="Times" panose="02020603050405020304" pitchFamily="18" charset="0"/>
              </a:rPr>
              <a:t>Many books are too much expensive and for these types of books, this system is most preferable. If a book is too expensive, then one can rent that Book for some amount and can read that book by spending a very small amount of money.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200"/>
              <a:buChar char="●"/>
            </a:pPr>
            <a:r>
              <a:rPr lang="en-IN" dirty="0">
                <a:latin typeface="Times" panose="02020603050405020304" pitchFamily="18" charset="0"/>
                <a:cs typeface="Times" panose="02020603050405020304" pitchFamily="18" charset="0"/>
              </a:rPr>
              <a:t>After reading the whole book they can return a book and another one can take Benefit of this type of expensive books.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1600"/>
              </a:spcAft>
              <a:buClr>
                <a:schemeClr val="lt1"/>
              </a:buClr>
              <a:buSzPts val="2200"/>
              <a:buChar char="●"/>
            </a:pPr>
            <a:r>
              <a:rPr lang="en-IN" dirty="0">
                <a:latin typeface="Times" panose="02020603050405020304" pitchFamily="18" charset="0"/>
                <a:cs typeface="Times" panose="02020603050405020304" pitchFamily="18" charset="0"/>
              </a:rPr>
              <a:t>Using our website both renter and borrower will be benefitted. </a:t>
            </a:r>
            <a:endParaRPr dirty="0">
              <a:latin typeface="Times" panose="02020603050405020304" pitchFamily="18" charset="0"/>
              <a:cs typeface="Times"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2908975" y="-2"/>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RENT HISTORY PAGE</a:t>
            </a:r>
            <a:endParaRPr/>
          </a:p>
        </p:txBody>
      </p:sp>
      <p:pic>
        <p:nvPicPr>
          <p:cNvPr id="242" name="Google Shape;242;p43"/>
          <p:cNvPicPr preferRelativeResize="0">
            <a:picLocks noGrp="1"/>
          </p:cNvPicPr>
          <p:nvPr>
            <p:ph type="body" idx="1"/>
          </p:nvPr>
        </p:nvPicPr>
        <p:blipFill rotWithShape="1">
          <a:blip r:embed="rId3">
            <a:alphaModFix/>
          </a:blip>
          <a:srcRect/>
          <a:stretch/>
        </p:blipFill>
        <p:spPr>
          <a:xfrm>
            <a:off x="3074725" y="1019908"/>
            <a:ext cx="7862906" cy="563544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2882225" y="82598"/>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BORROW PAGE</a:t>
            </a:r>
            <a:endParaRPr/>
          </a:p>
        </p:txBody>
      </p:sp>
      <p:pic>
        <p:nvPicPr>
          <p:cNvPr id="248" name="Google Shape;248;p44"/>
          <p:cNvPicPr preferRelativeResize="0">
            <a:picLocks noGrp="1"/>
          </p:cNvPicPr>
          <p:nvPr>
            <p:ph type="body" idx="1"/>
          </p:nvPr>
        </p:nvPicPr>
        <p:blipFill rotWithShape="1">
          <a:blip r:embed="rId3">
            <a:alphaModFix/>
          </a:blip>
          <a:srcRect/>
          <a:stretch/>
        </p:blipFill>
        <p:spPr>
          <a:xfrm>
            <a:off x="2237575" y="1064275"/>
            <a:ext cx="8523900" cy="574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2895600" y="176173"/>
            <a:ext cx="8610600" cy="12930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RETURN PAGE</a:t>
            </a:r>
            <a:endParaRPr/>
          </a:p>
        </p:txBody>
      </p:sp>
      <p:pic>
        <p:nvPicPr>
          <p:cNvPr id="254" name="Google Shape;254;p45"/>
          <p:cNvPicPr preferRelativeResize="0">
            <a:picLocks noGrp="1"/>
          </p:cNvPicPr>
          <p:nvPr>
            <p:ph type="body" idx="1"/>
          </p:nvPr>
        </p:nvPicPr>
        <p:blipFill rotWithShape="1">
          <a:blip r:embed="rId3">
            <a:alphaModFix/>
          </a:blip>
          <a:srcRect/>
          <a:stretch/>
        </p:blipFill>
        <p:spPr>
          <a:xfrm>
            <a:off x="2326100" y="1141125"/>
            <a:ext cx="8328600" cy="5599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IN"/>
              <a:t>SUMMARY</a:t>
            </a:r>
            <a:endParaRPr/>
          </a:p>
        </p:txBody>
      </p:sp>
      <p:sp>
        <p:nvSpPr>
          <p:cNvPr id="260" name="Google Shape;260;p4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chemeClr val="lt1"/>
              </a:buClr>
              <a:buSzPts val="2200"/>
              <a:buChar char="●"/>
            </a:pPr>
            <a:r>
              <a:rPr lang="en-IN" dirty="0">
                <a:latin typeface="Times" panose="02020603050405020304" pitchFamily="18" charset="0"/>
                <a:cs typeface="Times" panose="02020603050405020304" pitchFamily="18" charset="0"/>
              </a:rPr>
              <a:t>Book Look is an online web application where the customer can rent books online. Through a web browser, the customers can search for a book by its title or author, in general by this project one can rent the book from anywhere at any time. The convenience of an online book rental is a major consideration for most of us, especially those living in areas where access to a large bookstore is limited or is quite far away. Many books are too much expensive and for these types of books, this system is most preferable. If a book is too expensive, then one can rent that Book for some amount and can read that book by spending a very small amount of money. </a:t>
            </a:r>
            <a:endParaRPr dirty="0">
              <a:latin typeface="Times" panose="02020603050405020304" pitchFamily="18" charset="0"/>
              <a:cs typeface="Times"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759691" y="1385454"/>
            <a:ext cx="10820400" cy="515389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IN" dirty="0">
                <a:latin typeface="Times" panose="02020603050405020304" pitchFamily="18" charset="0"/>
                <a:cs typeface="Times" panose="02020603050405020304" pitchFamily="18" charset="0"/>
              </a:rPr>
              <a:t>After reading the whole book they can return a book and another one can take Benefit of this type of expensive books. Also, Textbook rentals are great for when you only need the textbook for a small section of the course. In such cases, purchasing a book just for one chapter could be a waste of money. So overall by this system one can read the book of their choice at any time by spending a very small amount of money. Using our platform both parties problems will get solved. The person which is possessing any book will get some sort of rent price so he will get benefited and the person who wants to read the book can get a book at a much less price and should return that book as per the norms and conditions decided. </a:t>
            </a:r>
            <a:endParaRPr dirty="0">
              <a:latin typeface="Times" panose="02020603050405020304" pitchFamily="18" charset="0"/>
              <a:cs typeface="Times" panose="02020603050405020304" pitchFamily="18" charset="0"/>
            </a:endParaRPr>
          </a:p>
          <a:p>
            <a:pPr marL="228600" lvl="0" indent="-228600" algn="l" rtl="0">
              <a:lnSpc>
                <a:spcPct val="90000"/>
              </a:lnSpc>
              <a:spcBef>
                <a:spcPts val="1000"/>
              </a:spcBef>
              <a:spcAft>
                <a:spcPts val="0"/>
              </a:spcAft>
              <a:buClr>
                <a:schemeClr val="lt1"/>
              </a:buClr>
              <a:buSzPts val="2200"/>
              <a:buChar char="●"/>
            </a:pPr>
            <a:r>
              <a:rPr lang="en-IN" dirty="0">
                <a:latin typeface="Times" panose="02020603050405020304" pitchFamily="18" charset="0"/>
                <a:cs typeface="Times" panose="02020603050405020304" pitchFamily="18" charset="0"/>
              </a:rPr>
              <a:t>. The user can also give feedback on the condition of the book and convey its overall renting experience by giving ratings on a score of five and can add beneficial comments so that the buyers get to know the genuine sellers. This also prevents the buyers from fraud and hence creating the best experience.</a:t>
            </a:r>
            <a:endParaRPr dirty="0">
              <a:latin typeface="Times" panose="02020603050405020304" pitchFamily="18" charset="0"/>
              <a:cs typeface="Times" panose="02020603050405020304" pitchFamily="18" charset="0"/>
            </a:endParaRPr>
          </a:p>
          <a:p>
            <a:pPr marL="228600" lvl="0" indent="-88900" algn="l" rtl="0">
              <a:lnSpc>
                <a:spcPct val="90000"/>
              </a:lnSpc>
              <a:spcBef>
                <a:spcPts val="1000"/>
              </a:spcBef>
              <a:spcAft>
                <a:spcPts val="1600"/>
              </a:spcAft>
              <a:buClr>
                <a:schemeClr val="lt1"/>
              </a:buClr>
              <a:buSzPts val="2200"/>
              <a:buNone/>
            </a:pPr>
            <a:endParaRPr dirty="0">
              <a:latin typeface="Times" panose="02020603050405020304" pitchFamily="18" charset="0"/>
              <a:cs typeface="Times"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38200" y="365126"/>
            <a:ext cx="10515600" cy="10526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dirty="0"/>
              <a:t>PROPOSED METHODOLOGY</a:t>
            </a:r>
            <a:endParaRPr b="1" dirty="0"/>
          </a:p>
        </p:txBody>
      </p:sp>
      <p:sp>
        <p:nvSpPr>
          <p:cNvPr id="90" name="Google Shape;90;p17"/>
          <p:cNvSpPr txBox="1">
            <a:spLocks noGrp="1"/>
          </p:cNvSpPr>
          <p:nvPr>
            <p:ph type="body" idx="1"/>
          </p:nvPr>
        </p:nvSpPr>
        <p:spPr>
          <a:xfrm>
            <a:off x="1141413" y="1233182"/>
            <a:ext cx="9905998" cy="525969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lt1"/>
              </a:buClr>
              <a:buSzPts val="2400"/>
              <a:buChar char="●"/>
            </a:pPr>
            <a:r>
              <a:rPr lang="en-IN" sz="2400" dirty="0">
                <a:latin typeface="Times" panose="02020603050405020304" pitchFamily="18" charset="0"/>
                <a:ea typeface="Calibri"/>
                <a:cs typeface="Times" panose="02020603050405020304" pitchFamily="18" charset="0"/>
                <a:sym typeface="Calibri"/>
              </a:rPr>
              <a:t>The user has to </a:t>
            </a:r>
            <a:r>
              <a:rPr lang="en-IN" sz="2400" b="1" dirty="0">
                <a:latin typeface="Times" panose="02020603050405020304" pitchFamily="18" charset="0"/>
                <a:ea typeface="Calibri"/>
                <a:cs typeface="Times" panose="02020603050405020304" pitchFamily="18" charset="0"/>
                <a:sym typeface="Calibri"/>
              </a:rPr>
              <a:t>login</a:t>
            </a:r>
            <a:r>
              <a:rPr lang="en-IN" sz="2400" dirty="0">
                <a:latin typeface="Times" panose="02020603050405020304" pitchFamily="18" charset="0"/>
                <a:ea typeface="Calibri"/>
                <a:cs typeface="Times" panose="02020603050405020304" pitchFamily="18" charset="0"/>
                <a:sym typeface="Calibri"/>
              </a:rPr>
              <a:t> into their account. If they do not have an account, then the user has to </a:t>
            </a:r>
            <a:r>
              <a:rPr lang="en-IN" sz="2400" b="1" dirty="0">
                <a:latin typeface="Times" panose="02020603050405020304" pitchFamily="18" charset="0"/>
                <a:ea typeface="Calibri"/>
                <a:cs typeface="Times" panose="02020603050405020304" pitchFamily="18" charset="0"/>
                <a:sym typeface="Calibri"/>
              </a:rPr>
              <a:t>sign up </a:t>
            </a:r>
            <a:r>
              <a:rPr lang="en-IN" sz="2400" dirty="0">
                <a:latin typeface="Times" panose="02020603050405020304" pitchFamily="18" charset="0"/>
                <a:ea typeface="Calibri"/>
                <a:cs typeface="Times" panose="02020603050405020304" pitchFamily="18" charset="0"/>
                <a:sym typeface="Calibri"/>
              </a:rPr>
              <a:t>to the portal. After signing up, the user is redirected to the sign-in page where the user </a:t>
            </a:r>
            <a:r>
              <a:rPr lang="en-IN" sz="2400" b="1" dirty="0">
                <a:latin typeface="Times" panose="02020603050405020304" pitchFamily="18" charset="0"/>
                <a:ea typeface="Calibri"/>
                <a:cs typeface="Times" panose="02020603050405020304" pitchFamily="18" charset="0"/>
                <a:sym typeface="Calibri"/>
              </a:rPr>
              <a:t>credentials are verified</a:t>
            </a:r>
            <a:r>
              <a:rPr lang="en-IN" sz="2400" dirty="0">
                <a:latin typeface="Times" panose="02020603050405020304" pitchFamily="18" charset="0"/>
                <a:ea typeface="Calibri"/>
                <a:cs typeface="Times" panose="02020603050405020304" pitchFamily="18" charset="0"/>
                <a:sym typeface="Calibri"/>
              </a:rPr>
              <a:t>.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ea typeface="Calibri"/>
                <a:cs typeface="Times" panose="02020603050405020304" pitchFamily="18" charset="0"/>
                <a:sym typeface="Calibri"/>
              </a:rPr>
              <a:t>If the user chooses to check the rental system, he will be redirected to another page that is composed of two components, the </a:t>
            </a:r>
            <a:r>
              <a:rPr lang="en-IN" sz="2400" b="1" dirty="0">
                <a:latin typeface="Times" panose="02020603050405020304" pitchFamily="18" charset="0"/>
                <a:ea typeface="Calibri"/>
                <a:cs typeface="Times" panose="02020603050405020304" pitchFamily="18" charset="0"/>
                <a:sym typeface="Calibri"/>
              </a:rPr>
              <a:t>book rental system</a:t>
            </a:r>
            <a:r>
              <a:rPr lang="en-IN" sz="2400" dirty="0">
                <a:latin typeface="Times" panose="02020603050405020304" pitchFamily="18" charset="0"/>
                <a:ea typeface="Calibri"/>
                <a:cs typeface="Times" panose="02020603050405020304" pitchFamily="18" charset="0"/>
                <a:sym typeface="Calibri"/>
              </a:rPr>
              <a:t>, and the </a:t>
            </a:r>
            <a:r>
              <a:rPr lang="en-IN" sz="2400" b="1" dirty="0">
                <a:latin typeface="Times" panose="02020603050405020304" pitchFamily="18" charset="0"/>
                <a:ea typeface="Calibri"/>
                <a:cs typeface="Times" panose="02020603050405020304" pitchFamily="18" charset="0"/>
                <a:sym typeface="Calibri"/>
              </a:rPr>
              <a:t>history of previously rented books</a:t>
            </a:r>
            <a:r>
              <a:rPr lang="en-IN" sz="2400" dirty="0">
                <a:latin typeface="Times" panose="02020603050405020304" pitchFamily="18" charset="0"/>
                <a:ea typeface="Calibri"/>
                <a:cs typeface="Times" panose="02020603050405020304" pitchFamily="18" charset="0"/>
                <a:sym typeface="Calibri"/>
              </a:rPr>
              <a:t>. In the book rental system, there will be a </a:t>
            </a:r>
            <a:r>
              <a:rPr lang="en-IN" sz="2400" b="1" dirty="0">
                <a:latin typeface="Times" panose="02020603050405020304" pitchFamily="18" charset="0"/>
                <a:ea typeface="Calibri"/>
                <a:cs typeface="Times" panose="02020603050405020304" pitchFamily="18" charset="0"/>
                <a:sym typeface="Calibri"/>
              </a:rPr>
              <a:t>form</a:t>
            </a:r>
            <a:r>
              <a:rPr lang="en-IN" sz="2400" dirty="0">
                <a:latin typeface="Times" panose="02020603050405020304" pitchFamily="18" charset="0"/>
                <a:ea typeface="Calibri"/>
                <a:cs typeface="Times" panose="02020603050405020304" pitchFamily="18" charset="0"/>
                <a:sym typeface="Calibri"/>
              </a:rPr>
              <a:t> in which details of the book which the user wants to give away for rent will be submitted and the book will be made available in the borrow section of the application.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0"/>
              </a:spcAft>
              <a:buClr>
                <a:schemeClr val="lt1"/>
              </a:buClr>
              <a:buSzPts val="2400"/>
              <a:buChar char="●"/>
            </a:pPr>
            <a:r>
              <a:rPr lang="en-IN" sz="2400" dirty="0">
                <a:latin typeface="Times" panose="02020603050405020304" pitchFamily="18" charset="0"/>
                <a:ea typeface="Calibri"/>
                <a:cs typeface="Times" panose="02020603050405020304" pitchFamily="18" charset="0"/>
                <a:sym typeface="Calibri"/>
              </a:rPr>
              <a:t>On the </a:t>
            </a:r>
            <a:r>
              <a:rPr lang="en-IN" sz="2400" b="1" dirty="0">
                <a:latin typeface="Times" panose="02020603050405020304" pitchFamily="18" charset="0"/>
                <a:ea typeface="Calibri"/>
                <a:cs typeface="Times" panose="02020603050405020304" pitchFamily="18" charset="0"/>
                <a:sym typeface="Calibri"/>
              </a:rPr>
              <a:t>borrower section</a:t>
            </a:r>
            <a:r>
              <a:rPr lang="en-IN" sz="2400" dirty="0">
                <a:latin typeface="Times" panose="02020603050405020304" pitchFamily="18" charset="0"/>
                <a:ea typeface="Calibri"/>
                <a:cs typeface="Times" panose="02020603050405020304" pitchFamily="18" charset="0"/>
                <a:sym typeface="Calibri"/>
              </a:rPr>
              <a:t>, the user can send a </a:t>
            </a:r>
            <a:r>
              <a:rPr lang="en-IN" sz="2400" b="1" dirty="0">
                <a:latin typeface="Times" panose="02020603050405020304" pitchFamily="18" charset="0"/>
                <a:ea typeface="Calibri"/>
                <a:cs typeface="Times" panose="02020603050405020304" pitchFamily="18" charset="0"/>
                <a:sym typeface="Calibri"/>
              </a:rPr>
              <a:t>borrow request </a:t>
            </a:r>
            <a:r>
              <a:rPr lang="en-IN" sz="2400" dirty="0">
                <a:latin typeface="Times" panose="02020603050405020304" pitchFamily="18" charset="0"/>
                <a:ea typeface="Calibri"/>
                <a:cs typeface="Times" panose="02020603050405020304" pitchFamily="18" charset="0"/>
                <a:sym typeface="Calibri"/>
              </a:rPr>
              <a:t>to the vendor of the book and browse through all the books which are up for borrowing. </a:t>
            </a:r>
            <a:endParaRPr dirty="0">
              <a:latin typeface="Times" panose="02020603050405020304" pitchFamily="18" charset="0"/>
              <a:cs typeface="Times" panose="02020603050405020304" pitchFamily="18" charset="0"/>
            </a:endParaRPr>
          </a:p>
          <a:p>
            <a:pPr marL="228600" lvl="0" indent="-228600" algn="just" rtl="0">
              <a:lnSpc>
                <a:spcPct val="90000"/>
              </a:lnSpc>
              <a:spcBef>
                <a:spcPts val="1000"/>
              </a:spcBef>
              <a:spcAft>
                <a:spcPts val="1600"/>
              </a:spcAft>
              <a:buClr>
                <a:schemeClr val="lt1"/>
              </a:buClr>
              <a:buSzPts val="2400"/>
              <a:buChar char="●"/>
            </a:pPr>
            <a:r>
              <a:rPr lang="en-IN" sz="2400" dirty="0">
                <a:latin typeface="Times" panose="02020603050405020304" pitchFamily="18" charset="0"/>
                <a:ea typeface="Calibri"/>
                <a:cs typeface="Times" panose="02020603050405020304" pitchFamily="18" charset="0"/>
                <a:sym typeface="Calibri"/>
              </a:rPr>
              <a:t>On the </a:t>
            </a:r>
            <a:r>
              <a:rPr lang="en-IN" sz="2400" b="1" dirty="0">
                <a:latin typeface="Times" panose="02020603050405020304" pitchFamily="18" charset="0"/>
                <a:ea typeface="Calibri"/>
                <a:cs typeface="Times" panose="02020603050405020304" pitchFamily="18" charset="0"/>
                <a:sym typeface="Calibri"/>
              </a:rPr>
              <a:t>book return section</a:t>
            </a:r>
            <a:r>
              <a:rPr lang="en-IN" sz="2400" dirty="0">
                <a:latin typeface="Times" panose="02020603050405020304" pitchFamily="18" charset="0"/>
                <a:ea typeface="Calibri"/>
                <a:cs typeface="Times" panose="02020603050405020304" pitchFamily="18" charset="0"/>
                <a:sym typeface="Calibri"/>
              </a:rPr>
              <a:t>, users can see the list of all the books he/she had ever borrowed from the portal along with the option to </a:t>
            </a:r>
            <a:r>
              <a:rPr lang="en-IN" sz="2400" b="1" dirty="0">
                <a:latin typeface="Times" panose="02020603050405020304" pitchFamily="18" charset="0"/>
                <a:ea typeface="Calibri"/>
                <a:cs typeface="Times" panose="02020603050405020304" pitchFamily="18" charset="0"/>
                <a:sym typeface="Calibri"/>
              </a:rPr>
              <a:t>return the books </a:t>
            </a:r>
            <a:r>
              <a:rPr lang="en-IN" sz="2400" dirty="0">
                <a:latin typeface="Times" panose="02020603050405020304" pitchFamily="18" charset="0"/>
                <a:ea typeface="Calibri"/>
                <a:cs typeface="Times" panose="02020603050405020304" pitchFamily="18" charset="0"/>
                <a:sym typeface="Calibri"/>
              </a:rPr>
              <a:t>he currently has not returned to its owner. The user can also </a:t>
            </a:r>
            <a:r>
              <a:rPr lang="en-IN" sz="2400" b="1" dirty="0">
                <a:latin typeface="Times" panose="02020603050405020304" pitchFamily="18" charset="0"/>
                <a:ea typeface="Calibri"/>
                <a:cs typeface="Times" panose="02020603050405020304" pitchFamily="18" charset="0"/>
                <a:sym typeface="Calibri"/>
              </a:rPr>
              <a:t>manually sign out</a:t>
            </a:r>
            <a:r>
              <a:rPr lang="en-IN" sz="2400" dirty="0">
                <a:latin typeface="Times" panose="02020603050405020304" pitchFamily="18" charset="0"/>
                <a:ea typeface="Calibri"/>
                <a:cs typeface="Times" panose="02020603050405020304" pitchFamily="18" charset="0"/>
                <a:sym typeface="Calibri"/>
              </a:rPr>
              <a:t>.</a:t>
            </a:r>
            <a:endParaRPr dirty="0">
              <a:latin typeface="Times" panose="02020603050405020304" pitchFamily="18" charset="0"/>
              <a:cs typeface="Times"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838199" y="172178"/>
            <a:ext cx="10515600" cy="74222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83333"/>
              <a:buFont typeface="Century Gothic"/>
              <a:buNone/>
            </a:pPr>
            <a:r>
              <a:rPr lang="en-IN" b="1"/>
              <a:t>FLOW CHART</a:t>
            </a:r>
            <a:endParaRPr b="1"/>
          </a:p>
        </p:txBody>
      </p:sp>
      <p:pic>
        <p:nvPicPr>
          <p:cNvPr id="96" name="Google Shape;96;p18"/>
          <p:cNvPicPr preferRelativeResize="0">
            <a:picLocks noGrp="1"/>
          </p:cNvPicPr>
          <p:nvPr>
            <p:ph type="body" idx="1"/>
          </p:nvPr>
        </p:nvPicPr>
        <p:blipFill rotWithShape="1">
          <a:blip r:embed="rId3">
            <a:alphaModFix/>
          </a:blip>
          <a:srcRect/>
          <a:stretch/>
        </p:blipFill>
        <p:spPr>
          <a:xfrm>
            <a:off x="2887575" y="990800"/>
            <a:ext cx="5641500" cy="5227500"/>
          </a:xfrm>
          <a:prstGeom prst="rect">
            <a:avLst/>
          </a:prstGeom>
          <a:noFill/>
          <a:ln>
            <a:noFill/>
          </a:ln>
          <a:effectLst>
            <a:reflection stA="0" endPos="65000" dist="508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143001" y="476425"/>
            <a:ext cx="9905998" cy="11807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PROCESS MODEL (INCREMENTAL MODEL)</a:t>
            </a:r>
            <a:endParaRPr b="1"/>
          </a:p>
        </p:txBody>
      </p:sp>
      <p:sp>
        <p:nvSpPr>
          <p:cNvPr id="102" name="Google Shape;102;p19"/>
          <p:cNvSpPr txBox="1">
            <a:spLocks noGrp="1"/>
          </p:cNvSpPr>
          <p:nvPr>
            <p:ph type="body" idx="1"/>
          </p:nvPr>
        </p:nvSpPr>
        <p:spPr>
          <a:xfrm>
            <a:off x="1141413" y="1577131"/>
            <a:ext cx="9905998" cy="458038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6000"/>
              </a:lnSpc>
              <a:spcBef>
                <a:spcPts val="0"/>
              </a:spcBef>
              <a:spcAft>
                <a:spcPts val="0"/>
              </a:spcAft>
              <a:buClr>
                <a:schemeClr val="lt1"/>
              </a:buClr>
              <a:buSzPts val="1800"/>
              <a:buChar char="●"/>
            </a:pPr>
            <a:r>
              <a:rPr lang="en-IN" sz="1800" dirty="0">
                <a:latin typeface="Times New Roman"/>
                <a:ea typeface="Times New Roman"/>
                <a:cs typeface="Times New Roman"/>
                <a:sym typeface="Times New Roman"/>
              </a:rPr>
              <a:t>We have picked the incremental process model for our project because our project is modular in the sense that each module of our project can be developed independently with only the routes to be established to integrate a module into our project. </a:t>
            </a:r>
            <a:endParaRPr sz="1800" dirty="0">
              <a:latin typeface="Calibri"/>
              <a:ea typeface="Calibri"/>
              <a:cs typeface="Calibri"/>
              <a:sym typeface="Calibri"/>
            </a:endParaRPr>
          </a:p>
          <a:p>
            <a:pPr marL="342900" lvl="0" indent="-342900" algn="just" rtl="0">
              <a:lnSpc>
                <a:spcPct val="106000"/>
              </a:lnSpc>
              <a:spcBef>
                <a:spcPts val="18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Database model creation </a:t>
            </a:r>
            <a:endParaRPr sz="1800" b="1" dirty="0">
              <a:latin typeface="Calibri"/>
              <a:ea typeface="Calibri"/>
              <a:cs typeface="Calibri"/>
              <a:sym typeface="Calibri"/>
            </a:endParaRPr>
          </a:p>
          <a:p>
            <a:pPr marL="342900" lvl="0" indent="-342900" algn="just" rtl="0">
              <a:lnSpc>
                <a:spcPct val="106000"/>
              </a:lnSpc>
              <a:spcBef>
                <a:spcPts val="10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Sign-in, Sign-up, Sign-out </a:t>
            </a:r>
            <a:endParaRPr sz="1800" b="1" dirty="0">
              <a:latin typeface="Calibri"/>
              <a:ea typeface="Calibri"/>
              <a:cs typeface="Calibri"/>
              <a:sym typeface="Calibri"/>
            </a:endParaRPr>
          </a:p>
          <a:p>
            <a:pPr marL="342900" lvl="0" indent="-342900" algn="just" rtl="0">
              <a:lnSpc>
                <a:spcPct val="106000"/>
              </a:lnSpc>
              <a:spcBef>
                <a:spcPts val="10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User Profile management </a:t>
            </a:r>
            <a:endParaRPr sz="1800" b="1" dirty="0">
              <a:latin typeface="Calibri"/>
              <a:ea typeface="Calibri"/>
              <a:cs typeface="Calibri"/>
              <a:sym typeface="Calibri"/>
            </a:endParaRPr>
          </a:p>
          <a:p>
            <a:pPr marL="342900" lvl="0" indent="-342900" algn="just" rtl="0">
              <a:lnSpc>
                <a:spcPct val="106000"/>
              </a:lnSpc>
              <a:spcBef>
                <a:spcPts val="10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Book rental system </a:t>
            </a:r>
            <a:endParaRPr sz="1800" b="1" dirty="0">
              <a:latin typeface="Calibri"/>
              <a:ea typeface="Calibri"/>
              <a:cs typeface="Calibri"/>
              <a:sym typeface="Calibri"/>
            </a:endParaRPr>
          </a:p>
          <a:p>
            <a:pPr marL="342900" lvl="0" indent="-342900" algn="just" rtl="0">
              <a:lnSpc>
                <a:spcPct val="106000"/>
              </a:lnSpc>
              <a:spcBef>
                <a:spcPts val="10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Book borrower system </a:t>
            </a:r>
            <a:endParaRPr sz="1800" b="1" dirty="0">
              <a:latin typeface="Calibri"/>
              <a:ea typeface="Calibri"/>
              <a:cs typeface="Calibri"/>
              <a:sym typeface="Calibri"/>
            </a:endParaRPr>
          </a:p>
          <a:p>
            <a:pPr marL="342900" lvl="0" indent="-342900" algn="just" rtl="0">
              <a:lnSpc>
                <a:spcPct val="106000"/>
              </a:lnSpc>
              <a:spcBef>
                <a:spcPts val="1000"/>
              </a:spcBef>
              <a:spcAft>
                <a:spcPts val="0"/>
              </a:spcAft>
              <a:buClr>
                <a:schemeClr val="lt1"/>
              </a:buClr>
              <a:buSzPts val="1800"/>
              <a:buFont typeface="Noto Sans Symbols"/>
              <a:buChar char="⮚"/>
            </a:pPr>
            <a:r>
              <a:rPr lang="en-IN" sz="1800" b="1" dirty="0">
                <a:latin typeface="Times New Roman"/>
                <a:ea typeface="Times New Roman"/>
                <a:cs typeface="Times New Roman"/>
                <a:sym typeface="Times New Roman"/>
              </a:rPr>
              <a:t>Book return system </a:t>
            </a:r>
            <a:endParaRPr sz="1800" b="1"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093364" y="8389"/>
            <a:ext cx="10515600" cy="67663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83333"/>
              <a:buFont typeface="Century Gothic"/>
              <a:buNone/>
            </a:pPr>
            <a:r>
              <a:rPr lang="en-IN" b="1"/>
              <a:t>RISK ANALYSIS</a:t>
            </a:r>
            <a:endParaRPr b="1"/>
          </a:p>
        </p:txBody>
      </p:sp>
      <p:graphicFrame>
        <p:nvGraphicFramePr>
          <p:cNvPr id="108" name="Google Shape;108;p20"/>
          <p:cNvGraphicFramePr/>
          <p:nvPr/>
        </p:nvGraphicFramePr>
        <p:xfrm>
          <a:off x="1220947" y="676638"/>
          <a:ext cx="10260450" cy="6042750"/>
        </p:xfrm>
        <a:graphic>
          <a:graphicData uri="http://schemas.openxmlformats.org/drawingml/2006/table">
            <a:tbl>
              <a:tblPr firstRow="1" bandRow="1">
                <a:noFill/>
                <a:tableStyleId>{752350FE-B414-4EE5-A20F-77EAF21CA1EA}</a:tableStyleId>
              </a:tblPr>
              <a:tblGrid>
                <a:gridCol w="827400">
                  <a:extLst>
                    <a:ext uri="{9D8B030D-6E8A-4147-A177-3AD203B41FA5}">
                      <a16:colId xmlns:a16="http://schemas.microsoft.com/office/drawing/2014/main" val="20000"/>
                    </a:ext>
                  </a:extLst>
                </a:gridCol>
                <a:gridCol w="3249625">
                  <a:extLst>
                    <a:ext uri="{9D8B030D-6E8A-4147-A177-3AD203B41FA5}">
                      <a16:colId xmlns:a16="http://schemas.microsoft.com/office/drawing/2014/main" val="20001"/>
                    </a:ext>
                  </a:extLst>
                </a:gridCol>
                <a:gridCol w="1154150">
                  <a:extLst>
                    <a:ext uri="{9D8B030D-6E8A-4147-A177-3AD203B41FA5}">
                      <a16:colId xmlns:a16="http://schemas.microsoft.com/office/drawing/2014/main" val="20002"/>
                    </a:ext>
                  </a:extLst>
                </a:gridCol>
                <a:gridCol w="5029275">
                  <a:extLst>
                    <a:ext uri="{9D8B030D-6E8A-4147-A177-3AD203B41FA5}">
                      <a16:colId xmlns:a16="http://schemas.microsoft.com/office/drawing/2014/main" val="20003"/>
                    </a:ext>
                  </a:extLst>
                </a:gridCol>
              </a:tblGrid>
              <a:tr h="574200">
                <a:tc>
                  <a:txBody>
                    <a:bodyPr/>
                    <a:lstStyle/>
                    <a:p>
                      <a:pPr marL="0" marR="0" lvl="0" indent="0" algn="just" rtl="0">
                        <a:spcBef>
                          <a:spcPts val="0"/>
                        </a:spcBef>
                        <a:spcAft>
                          <a:spcPts val="0"/>
                        </a:spcAft>
                        <a:buNone/>
                      </a:pPr>
                      <a:r>
                        <a:rPr lang="en-IN" sz="1200" u="none" strike="noStrike" cap="none">
                          <a:solidFill>
                            <a:schemeClr val="dk2"/>
                          </a:solidFill>
                        </a:rPr>
                        <a:t>Sr. No.</a:t>
                      </a:r>
                      <a:endParaRPr sz="1200"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u="none" strike="noStrike" cap="none">
                          <a:solidFill>
                            <a:schemeClr val="dk2"/>
                          </a:solidFill>
                        </a:rPr>
                        <a:t>Risk</a:t>
                      </a:r>
                      <a:endParaRPr sz="1200"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u="none" strike="noStrike" cap="none">
                          <a:solidFill>
                            <a:schemeClr val="dk2"/>
                          </a:solidFill>
                        </a:rPr>
                        <a:t>Effects</a:t>
                      </a:r>
                      <a:endParaRPr sz="1200"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u="none" strike="noStrike" cap="none">
                          <a:solidFill>
                            <a:schemeClr val="dk2"/>
                          </a:solidFill>
                        </a:rPr>
                        <a:t>Solution</a:t>
                      </a:r>
                      <a:endParaRPr sz="1200" u="none" strike="noStrike" cap="none">
                        <a:solidFill>
                          <a:schemeClr val="dk2"/>
                        </a:solidFill>
                      </a:endParaRPr>
                    </a:p>
                  </a:txBody>
                  <a:tcPr marL="91450" marR="91450" marT="45725" marB="45725"/>
                </a:tc>
                <a:extLst>
                  <a:ext uri="{0D108BD9-81ED-4DB2-BD59-A6C34878D82A}">
                    <a16:rowId xmlns:a16="http://schemas.microsoft.com/office/drawing/2014/main" val="10000"/>
                  </a:ext>
                </a:extLst>
              </a:tr>
              <a:tr h="1039025">
                <a:tc>
                  <a:txBody>
                    <a:bodyPr/>
                    <a:lstStyle/>
                    <a:p>
                      <a:pPr marL="0" marR="0" lvl="0" indent="0" algn="just" rtl="0">
                        <a:spcBef>
                          <a:spcPts val="0"/>
                        </a:spcBef>
                        <a:spcAft>
                          <a:spcPts val="0"/>
                        </a:spcAft>
                        <a:buNone/>
                      </a:pPr>
                      <a:r>
                        <a:rPr lang="en-IN" sz="1200" b="1" u="none" strike="noStrike" cap="none">
                          <a:solidFill>
                            <a:schemeClr val="dk2"/>
                          </a:solidFill>
                        </a:rPr>
                        <a:t>1.</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Customer fails to understand the impact of requirement changes</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007E39"/>
                          </a:solidFill>
                        </a:rPr>
                        <a:t>Tolerable</a:t>
                      </a:r>
                      <a:endParaRPr sz="1200" b="1" u="none" strike="noStrike" cap="none">
                        <a:solidFill>
                          <a:srgbClr val="007E39"/>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Notifying user of the adversaries caused by not changing the requirements can help. </a:t>
                      </a:r>
                      <a:endParaRPr b="1">
                        <a:solidFill>
                          <a:schemeClr val="dk2"/>
                        </a:solidFill>
                      </a:endParaRPr>
                    </a:p>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The quality of the end product is enough to convince the user that requirement change was justified.</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1"/>
                  </a:ext>
                </a:extLst>
              </a:tr>
              <a:tr h="656225">
                <a:tc>
                  <a:txBody>
                    <a:bodyPr/>
                    <a:lstStyle/>
                    <a:p>
                      <a:pPr marL="0" marR="0" lvl="0" indent="0" algn="just" rtl="0">
                        <a:spcBef>
                          <a:spcPts val="0"/>
                        </a:spcBef>
                        <a:spcAft>
                          <a:spcPts val="0"/>
                        </a:spcAft>
                        <a:buNone/>
                      </a:pPr>
                      <a:r>
                        <a:rPr lang="en-IN" sz="1200" b="1" u="none" strike="noStrike" cap="none">
                          <a:solidFill>
                            <a:schemeClr val="dk2"/>
                          </a:solidFill>
                        </a:rPr>
                        <a:t>2.</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Software components to be used does not cater the requirements of the project. </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FF0000"/>
                          </a:solidFill>
                        </a:rPr>
                        <a:t>Serious</a:t>
                      </a:r>
                      <a:endParaRPr sz="1200" b="1" u="none" strike="noStrike" cap="none">
                        <a:solidFill>
                          <a:srgbClr val="FF0000"/>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Switching to other software compatible to the requirements of the project can help but delay the development of the product.</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2"/>
                  </a:ext>
                </a:extLst>
              </a:tr>
              <a:tr h="1421825">
                <a:tc>
                  <a:txBody>
                    <a:bodyPr/>
                    <a:lstStyle/>
                    <a:p>
                      <a:pPr marL="0" marR="0" lvl="0" indent="0" algn="just" rtl="0">
                        <a:spcBef>
                          <a:spcPts val="0"/>
                        </a:spcBef>
                        <a:spcAft>
                          <a:spcPts val="0"/>
                        </a:spcAft>
                        <a:buNone/>
                      </a:pPr>
                      <a:r>
                        <a:rPr lang="en-IN" sz="1200" b="1" u="none" strike="noStrike" cap="none">
                          <a:solidFill>
                            <a:schemeClr val="dk2"/>
                          </a:solidFill>
                        </a:rPr>
                        <a:t>3.</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Module integration failure</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FF0000"/>
                          </a:solidFill>
                        </a:rPr>
                        <a:t>Serious</a:t>
                      </a:r>
                      <a:endParaRPr sz="1200" b="1" u="none" strike="noStrike" cap="none">
                        <a:solidFill>
                          <a:srgbClr val="FF0000"/>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Debugging, checking and satisfying integration constraints across the modules is first stage of solving the risk.</a:t>
                      </a:r>
                      <a:endParaRPr b="1">
                        <a:solidFill>
                          <a:schemeClr val="dk2"/>
                        </a:solidFill>
                      </a:endParaRPr>
                    </a:p>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Module reconstruction is not advised as it will massively delay the product development and should only be considered as an option in dire situations.</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3"/>
                  </a:ext>
                </a:extLst>
              </a:tr>
              <a:tr h="656225">
                <a:tc>
                  <a:txBody>
                    <a:bodyPr/>
                    <a:lstStyle/>
                    <a:p>
                      <a:pPr marL="0" marR="0" lvl="0" indent="0" algn="just" rtl="0">
                        <a:spcBef>
                          <a:spcPts val="0"/>
                        </a:spcBef>
                        <a:spcAft>
                          <a:spcPts val="0"/>
                        </a:spcAft>
                        <a:buNone/>
                      </a:pPr>
                      <a:r>
                        <a:rPr lang="en-IN" sz="1200" b="1" u="none" strike="noStrike" cap="none">
                          <a:solidFill>
                            <a:schemeClr val="dk2"/>
                          </a:solidFill>
                        </a:rPr>
                        <a:t>4.</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Time required for development of project underestimated</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FF0000"/>
                          </a:solidFill>
                        </a:rPr>
                        <a:t>Serious</a:t>
                      </a:r>
                      <a:endParaRPr sz="1200" b="1" u="none" strike="noStrike" cap="none">
                        <a:solidFill>
                          <a:srgbClr val="FF0000"/>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Overtime from the members concerned with the project is only immediate solution to the risk without any shift in deadlines.</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4"/>
                  </a:ext>
                </a:extLst>
              </a:tr>
              <a:tr h="464825">
                <a:tc>
                  <a:txBody>
                    <a:bodyPr/>
                    <a:lstStyle/>
                    <a:p>
                      <a:pPr marL="0" marR="0" lvl="0" indent="0" algn="just" rtl="0">
                        <a:spcBef>
                          <a:spcPts val="0"/>
                        </a:spcBef>
                        <a:spcAft>
                          <a:spcPts val="0"/>
                        </a:spcAft>
                        <a:buNone/>
                      </a:pPr>
                      <a:r>
                        <a:rPr lang="en-IN" sz="1200" b="1" u="none" strike="noStrike" cap="none">
                          <a:solidFill>
                            <a:schemeClr val="dk2"/>
                          </a:solidFill>
                        </a:rPr>
                        <a:t>5.</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Database inconsistencies and compatibility issues</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FF0000"/>
                          </a:solidFill>
                        </a:rPr>
                        <a:t>Serious</a:t>
                      </a:r>
                      <a:endParaRPr sz="1200" b="1" u="none" strike="noStrike" cap="none">
                        <a:solidFill>
                          <a:srgbClr val="FF0000"/>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Alternative database solutions will have to be incorporated.</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5"/>
                  </a:ext>
                </a:extLst>
              </a:tr>
              <a:tr h="1230425">
                <a:tc>
                  <a:txBody>
                    <a:bodyPr/>
                    <a:lstStyle/>
                    <a:p>
                      <a:pPr marL="0" marR="0" lvl="0" indent="0" algn="just" rtl="0">
                        <a:spcBef>
                          <a:spcPts val="0"/>
                        </a:spcBef>
                        <a:spcAft>
                          <a:spcPts val="0"/>
                        </a:spcAft>
                        <a:buNone/>
                      </a:pPr>
                      <a:r>
                        <a:rPr lang="en-IN" sz="1200" b="1" u="none" strike="noStrike" cap="none">
                          <a:solidFill>
                            <a:schemeClr val="dk2"/>
                          </a:solidFill>
                        </a:rPr>
                        <a:t>6.</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chemeClr val="dk2"/>
                          </a:solidFill>
                        </a:rPr>
                        <a:t>Garbage data collection</a:t>
                      </a:r>
                      <a:endParaRPr sz="1200" b="1" u="none" strike="noStrike" cap="none">
                        <a:solidFill>
                          <a:schemeClr val="dk2"/>
                        </a:solidFill>
                      </a:endParaRPr>
                    </a:p>
                  </a:txBody>
                  <a:tcPr marL="91450" marR="91450" marT="45725" marB="45725"/>
                </a:tc>
                <a:tc>
                  <a:txBody>
                    <a:bodyPr/>
                    <a:lstStyle/>
                    <a:p>
                      <a:pPr marL="0" marR="0" lvl="0" indent="0" algn="just" rtl="0">
                        <a:spcBef>
                          <a:spcPts val="0"/>
                        </a:spcBef>
                        <a:spcAft>
                          <a:spcPts val="0"/>
                        </a:spcAft>
                        <a:buNone/>
                      </a:pPr>
                      <a:r>
                        <a:rPr lang="en-IN" sz="1200" b="1" u="none" strike="noStrike" cap="none">
                          <a:solidFill>
                            <a:srgbClr val="2F8133"/>
                          </a:solidFill>
                        </a:rPr>
                        <a:t>Tolerable</a:t>
                      </a:r>
                      <a:endParaRPr sz="1200" b="1" u="none" strike="noStrike" cap="none">
                        <a:solidFill>
                          <a:srgbClr val="2F8133"/>
                        </a:solidFill>
                      </a:endParaRPr>
                    </a:p>
                  </a:txBody>
                  <a:tcPr marL="91450" marR="91450" marT="45725" marB="45725"/>
                </a:tc>
                <a:tc>
                  <a:txBody>
                    <a:bodyPr/>
                    <a:lstStyle/>
                    <a:p>
                      <a:pPr marL="285750" marR="0" lvl="0" indent="-285750" algn="just" rtl="0">
                        <a:spcBef>
                          <a:spcPts val="0"/>
                        </a:spcBef>
                        <a:spcAft>
                          <a:spcPts val="0"/>
                        </a:spcAft>
                        <a:buClr>
                          <a:schemeClr val="dk2"/>
                        </a:buClr>
                        <a:buSzPts val="1200"/>
                        <a:buChar char="•"/>
                      </a:pPr>
                      <a:r>
                        <a:rPr lang="en-IN" sz="1200" b="1" u="none" strike="noStrike" cap="none">
                          <a:solidFill>
                            <a:schemeClr val="dk2"/>
                          </a:solidFill>
                        </a:rPr>
                        <a:t>Cleaning and filtering techniques must be implemented on server and client-side of the application before pushing data into database and sending data to the server from client-side to increase storage efficiency and processing efficiency.</a:t>
                      </a:r>
                      <a:endParaRPr sz="1200" b="1" u="none" strike="noStrike" cap="none">
                        <a:solidFill>
                          <a:schemeClr val="dk2"/>
                        </a:solidFill>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143001" y="276836"/>
            <a:ext cx="9905998" cy="9626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FUNCTIONAL REQUIREMENTS</a:t>
            </a:r>
            <a:endParaRPr b="1"/>
          </a:p>
        </p:txBody>
      </p:sp>
      <p:sp>
        <p:nvSpPr>
          <p:cNvPr id="114" name="Google Shape;114;p21"/>
          <p:cNvSpPr txBox="1">
            <a:spLocks noGrp="1"/>
          </p:cNvSpPr>
          <p:nvPr>
            <p:ph type="body" idx="1"/>
          </p:nvPr>
        </p:nvSpPr>
        <p:spPr>
          <a:xfrm>
            <a:off x="838200" y="1359017"/>
            <a:ext cx="10515600" cy="513385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1800"/>
              <a:buChar char="●"/>
            </a:pPr>
            <a:r>
              <a:rPr lang="en-IN" sz="1800" b="1" dirty="0">
                <a:latin typeface="Times"/>
                <a:ea typeface="Times"/>
                <a:cs typeface="Times"/>
                <a:sym typeface="Times"/>
              </a:rPr>
              <a:t>Session Management: </a:t>
            </a:r>
            <a:r>
              <a:rPr lang="en-IN" sz="1800" i="0" dirty="0">
                <a:latin typeface="Times"/>
                <a:ea typeface="Times"/>
                <a:cs typeface="Times"/>
                <a:sym typeface="Times"/>
              </a:rPr>
              <a:t>This includes </a:t>
            </a:r>
            <a:r>
              <a:rPr lang="en-IN" sz="1800" b="1" i="0" u="sng" dirty="0">
                <a:latin typeface="Times"/>
                <a:ea typeface="Times"/>
                <a:cs typeface="Times"/>
                <a:sym typeface="Times"/>
              </a:rPr>
              <a:t>Sign-in, Sign-out and Sign-up </a:t>
            </a:r>
            <a:r>
              <a:rPr lang="en-IN" sz="1800" i="0" dirty="0">
                <a:latin typeface="Times"/>
                <a:ea typeface="Times"/>
                <a:cs typeface="Times"/>
                <a:sym typeface="Times"/>
              </a:rPr>
              <a:t>features for user’s session creation and management. It is a high priority task because it ensures the security of the users. </a:t>
            </a:r>
            <a:endParaRPr sz="1800" i="1" dirty="0">
              <a:latin typeface="Arial"/>
              <a:ea typeface="Arial"/>
              <a:cs typeface="Arial"/>
              <a:sym typeface="Arial"/>
            </a:endParaRPr>
          </a:p>
          <a:p>
            <a:pPr marL="228600" lvl="0" indent="-228600" algn="just" rtl="0">
              <a:lnSpc>
                <a:spcPct val="90000"/>
              </a:lnSpc>
              <a:spcBef>
                <a:spcPts val="1000"/>
              </a:spcBef>
              <a:spcAft>
                <a:spcPts val="0"/>
              </a:spcAft>
              <a:buClr>
                <a:schemeClr val="lt1"/>
              </a:buClr>
              <a:buSzPts val="1800"/>
              <a:buChar char="●"/>
            </a:pPr>
            <a:r>
              <a:rPr lang="en-IN" sz="1800" b="1" dirty="0">
                <a:latin typeface="Times"/>
                <a:ea typeface="Times"/>
                <a:cs typeface="Times"/>
                <a:sym typeface="Times"/>
              </a:rPr>
              <a:t>Profile Management: </a:t>
            </a:r>
            <a:r>
              <a:rPr lang="en-IN" sz="1800" dirty="0">
                <a:latin typeface="Times"/>
                <a:ea typeface="Times"/>
                <a:cs typeface="Times"/>
                <a:sym typeface="Times"/>
              </a:rPr>
              <a:t>This feature enables logged-in users to view and modify their profile personal information. The users can also visit other users’ profile to see their public details but can’t modify other’s details. Profile page is the first page the user is redirected to after successfully signing in. It helps the users to keep track of who borrowed or rented the book and can help leverage reliability of certain vendors and borrowers.</a:t>
            </a:r>
            <a:endParaRPr dirty="0"/>
          </a:p>
          <a:p>
            <a:pPr marL="228600" lvl="0" indent="-228600" algn="just" rtl="0">
              <a:lnSpc>
                <a:spcPct val="66666"/>
              </a:lnSpc>
              <a:spcBef>
                <a:spcPts val="1000"/>
              </a:spcBef>
              <a:spcAft>
                <a:spcPts val="0"/>
              </a:spcAft>
              <a:buClr>
                <a:schemeClr val="lt1"/>
              </a:buClr>
              <a:buSzPts val="1800"/>
              <a:buChar char="●"/>
            </a:pPr>
            <a:r>
              <a:rPr lang="en-IN" sz="1800" b="1" dirty="0">
                <a:latin typeface="Times"/>
                <a:ea typeface="Times"/>
                <a:cs typeface="Times"/>
                <a:sym typeface="Times"/>
              </a:rPr>
              <a:t>Book Exchange Management: </a:t>
            </a:r>
            <a:r>
              <a:rPr lang="en-IN" sz="1800" dirty="0">
                <a:latin typeface="Times"/>
                <a:ea typeface="Times"/>
                <a:cs typeface="Times"/>
                <a:sym typeface="Times"/>
              </a:rPr>
              <a:t>The feature enables logged-in users to </a:t>
            </a:r>
            <a:r>
              <a:rPr lang="en-IN" sz="1800" b="1" dirty="0">
                <a:latin typeface="Times"/>
                <a:ea typeface="Times"/>
                <a:cs typeface="Times"/>
                <a:sym typeface="Times"/>
              </a:rPr>
              <a:t>rent, borrow or return </a:t>
            </a:r>
            <a:r>
              <a:rPr lang="en-IN" sz="1800" dirty="0">
                <a:latin typeface="Times"/>
                <a:ea typeface="Times"/>
                <a:cs typeface="Times"/>
                <a:sym typeface="Times"/>
              </a:rPr>
              <a:t>books.</a:t>
            </a:r>
            <a:endParaRPr sz="1800" dirty="0">
              <a:latin typeface="Times New Roman"/>
              <a:ea typeface="Times New Roman"/>
              <a:cs typeface="Times New Roman"/>
              <a:sym typeface="Times New Roman"/>
            </a:endParaRPr>
          </a:p>
          <a:p>
            <a:pPr marL="914400" lvl="0" indent="-631190" algn="just" rtl="0">
              <a:lnSpc>
                <a:spcPct val="100000"/>
              </a:lnSpc>
              <a:spcBef>
                <a:spcPts val="1000"/>
              </a:spcBef>
              <a:spcAft>
                <a:spcPts val="0"/>
              </a:spcAft>
              <a:buClr>
                <a:schemeClr val="lt1"/>
              </a:buClr>
              <a:buSzPts val="1800"/>
              <a:buChar char="●"/>
            </a:pPr>
            <a:r>
              <a:rPr lang="en-IN" sz="1800" dirty="0">
                <a:latin typeface="Times"/>
                <a:ea typeface="Times"/>
                <a:cs typeface="Times"/>
                <a:sym typeface="Times"/>
              </a:rPr>
              <a:t>If the user chooses the rent a book, there will be a form in which the details of the book which the user wants to give away for rent will be submitted and the book will be made available in the borrow section of the application.</a:t>
            </a:r>
            <a:endParaRPr sz="1800" dirty="0">
              <a:latin typeface="Times New Roman"/>
              <a:ea typeface="Times New Roman"/>
              <a:cs typeface="Times New Roman"/>
              <a:sym typeface="Times New Roman"/>
            </a:endParaRPr>
          </a:p>
          <a:p>
            <a:pPr marL="914400" lvl="0" indent="-631190" algn="just" rtl="0">
              <a:lnSpc>
                <a:spcPct val="100000"/>
              </a:lnSpc>
              <a:spcBef>
                <a:spcPts val="1000"/>
              </a:spcBef>
              <a:spcAft>
                <a:spcPts val="0"/>
              </a:spcAft>
              <a:buClr>
                <a:schemeClr val="lt1"/>
              </a:buClr>
              <a:buSzPts val="1800"/>
              <a:buChar char="●"/>
            </a:pPr>
            <a:r>
              <a:rPr lang="en-IN" sz="1800" dirty="0">
                <a:latin typeface="Times"/>
                <a:ea typeface="Times"/>
                <a:cs typeface="Times"/>
                <a:sym typeface="Times"/>
              </a:rPr>
              <a:t>If the users choose to borrow a book, the user can send a borrow request to the vendor of the book and browse through all the books which are up for borrowing.</a:t>
            </a:r>
            <a:endParaRPr sz="1800" dirty="0">
              <a:latin typeface="Times New Roman"/>
              <a:ea typeface="Times New Roman"/>
              <a:cs typeface="Times New Roman"/>
              <a:sym typeface="Times New Roman"/>
            </a:endParaRPr>
          </a:p>
          <a:p>
            <a:pPr marL="914400" lvl="0" indent="-631190" algn="just" rtl="0">
              <a:lnSpc>
                <a:spcPct val="100000"/>
              </a:lnSpc>
              <a:spcBef>
                <a:spcPts val="1000"/>
              </a:spcBef>
              <a:spcAft>
                <a:spcPts val="1600"/>
              </a:spcAft>
              <a:buClr>
                <a:schemeClr val="lt1"/>
              </a:buClr>
              <a:buSzPts val="1800"/>
              <a:buChar char="●"/>
            </a:pPr>
            <a:r>
              <a:rPr lang="en-IN" sz="1800" dirty="0">
                <a:latin typeface="Times"/>
                <a:ea typeface="Times"/>
                <a:cs typeface="Times"/>
                <a:sym typeface="Times"/>
              </a:rPr>
              <a:t>If the user wants to return the books (which the user borrowed), user users can see the list of all the books he/she had ever borrowed from the portal along with the option to return the books he currently has not returned to its owner.</a:t>
            </a:r>
            <a:endParaRPr sz="18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1141413" y="609600"/>
            <a:ext cx="9905998" cy="85847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IN" b="1"/>
              <a:t>NON-FUNCTIONAL REQUIREMENTS</a:t>
            </a:r>
            <a:endParaRPr b="1"/>
          </a:p>
        </p:txBody>
      </p:sp>
      <p:sp>
        <p:nvSpPr>
          <p:cNvPr id="120" name="Google Shape;120;p22"/>
          <p:cNvSpPr txBox="1">
            <a:spLocks noGrp="1"/>
          </p:cNvSpPr>
          <p:nvPr>
            <p:ph type="body" idx="1"/>
          </p:nvPr>
        </p:nvSpPr>
        <p:spPr>
          <a:xfrm>
            <a:off x="838200" y="1392572"/>
            <a:ext cx="10515600" cy="48095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1800"/>
              <a:buChar char="●"/>
            </a:pPr>
            <a:r>
              <a:rPr lang="en-IN" sz="1800" b="1" dirty="0">
                <a:latin typeface="Times"/>
                <a:ea typeface="Times"/>
                <a:cs typeface="Times"/>
                <a:sym typeface="Times"/>
              </a:rPr>
              <a:t>Performance Requirements: </a:t>
            </a:r>
            <a:r>
              <a:rPr lang="en-IN" sz="1800" dirty="0">
                <a:latin typeface="Times"/>
                <a:ea typeface="Times"/>
                <a:cs typeface="Times"/>
                <a:sym typeface="Times"/>
              </a:rPr>
              <a:t>User Sessions must be maintained to reduce inconvenience of signing in every time they visit the website for the user to maintain a proper work flow for active users. </a:t>
            </a:r>
            <a:endParaRPr sz="1800" b="1" dirty="0">
              <a:latin typeface="Times"/>
              <a:ea typeface="Times"/>
              <a:cs typeface="Times"/>
              <a:sym typeface="Times"/>
            </a:endParaRPr>
          </a:p>
          <a:p>
            <a:pPr marL="228600" lvl="0" indent="-228600" algn="just" rtl="0">
              <a:lnSpc>
                <a:spcPct val="90000"/>
              </a:lnSpc>
              <a:spcBef>
                <a:spcPts val="1000"/>
              </a:spcBef>
              <a:spcAft>
                <a:spcPts val="0"/>
              </a:spcAft>
              <a:buClr>
                <a:schemeClr val="lt1"/>
              </a:buClr>
              <a:buSzPts val="1800"/>
              <a:buChar char="●"/>
            </a:pPr>
            <a:r>
              <a:rPr lang="en-IN" sz="1800" b="1" dirty="0">
                <a:latin typeface="Times"/>
                <a:ea typeface="Times"/>
                <a:cs typeface="Times"/>
                <a:sym typeface="Times"/>
              </a:rPr>
              <a:t>Safety Requirements: </a:t>
            </a:r>
            <a:r>
              <a:rPr lang="en-IN" sz="1800" i="0" dirty="0">
                <a:latin typeface="Times"/>
                <a:ea typeface="Times"/>
                <a:cs typeface="Times"/>
                <a:sym typeface="Times"/>
              </a:rPr>
              <a:t>Transactions must be safely completed to reduce risk of frauds. The session information should be properly encrypted to safeguard the identity of the user. The cookies must be set to expire periodically too to ensure proper authentication of the user periodically.</a:t>
            </a:r>
            <a:endParaRPr sz="1800" i="1" dirty="0">
              <a:latin typeface="Arial"/>
              <a:ea typeface="Arial"/>
              <a:cs typeface="Arial"/>
              <a:sym typeface="Arial"/>
            </a:endParaRPr>
          </a:p>
          <a:p>
            <a:pPr marL="228600" lvl="0" indent="-228600" algn="just" rtl="0">
              <a:lnSpc>
                <a:spcPct val="90000"/>
              </a:lnSpc>
              <a:spcBef>
                <a:spcPts val="1000"/>
              </a:spcBef>
              <a:spcAft>
                <a:spcPts val="0"/>
              </a:spcAft>
              <a:buClr>
                <a:schemeClr val="lt1"/>
              </a:buClr>
              <a:buSzPts val="1800"/>
              <a:buChar char="●"/>
            </a:pPr>
            <a:r>
              <a:rPr lang="en-IN" sz="1800" b="1" dirty="0">
                <a:latin typeface="Times"/>
                <a:ea typeface="Times"/>
                <a:cs typeface="Times"/>
                <a:sym typeface="Times"/>
              </a:rPr>
              <a:t>Software Quality Attributes: </a:t>
            </a:r>
            <a:r>
              <a:rPr lang="en-IN" sz="1800" dirty="0">
                <a:latin typeface="Times"/>
                <a:ea typeface="Times"/>
                <a:cs typeface="Times"/>
                <a:sym typeface="Times"/>
              </a:rPr>
              <a:t>The application must be robust and assume that wrong entries can be entered by user and the application therefore should not crash when inappropriate details were entered instead of letting them pass through. The data in database should be maintained and cleaned. </a:t>
            </a:r>
            <a:endParaRPr dirty="0"/>
          </a:p>
          <a:p>
            <a:pPr marL="228600" lvl="0" indent="-228600" algn="just" rtl="0">
              <a:lnSpc>
                <a:spcPct val="66666"/>
              </a:lnSpc>
              <a:spcBef>
                <a:spcPts val="1000"/>
              </a:spcBef>
              <a:spcAft>
                <a:spcPts val="0"/>
              </a:spcAft>
              <a:buClr>
                <a:schemeClr val="lt1"/>
              </a:buClr>
              <a:buSzPts val="1800"/>
              <a:buChar char="●"/>
            </a:pPr>
            <a:r>
              <a:rPr lang="en-IN" sz="1800" b="1" dirty="0">
                <a:latin typeface="Times"/>
                <a:ea typeface="Times"/>
                <a:cs typeface="Times"/>
                <a:sym typeface="Times"/>
              </a:rPr>
              <a:t>Business Rules: </a:t>
            </a:r>
            <a:r>
              <a:rPr lang="en-IN" sz="1800" i="0" dirty="0">
                <a:latin typeface="Times"/>
                <a:ea typeface="Times"/>
                <a:cs typeface="Times"/>
                <a:sym typeface="Times"/>
              </a:rPr>
              <a:t>Admins can manipulate transaction in dire situations to avoid well thought out frauds.</a:t>
            </a:r>
            <a:endParaRPr dirty="0"/>
          </a:p>
          <a:p>
            <a:pPr marL="0" lvl="0" indent="0" algn="just" rtl="0">
              <a:lnSpc>
                <a:spcPct val="66666"/>
              </a:lnSpc>
              <a:spcBef>
                <a:spcPts val="1000"/>
              </a:spcBef>
              <a:spcAft>
                <a:spcPts val="0"/>
              </a:spcAft>
              <a:buClr>
                <a:schemeClr val="lt1"/>
              </a:buClr>
              <a:buSzPts val="1800"/>
              <a:buNone/>
            </a:pPr>
            <a:r>
              <a:rPr lang="en-IN" sz="1800" dirty="0">
                <a:latin typeface="Times"/>
                <a:ea typeface="Times"/>
                <a:cs typeface="Times"/>
                <a:sym typeface="Times"/>
              </a:rPr>
              <a:t>   </a:t>
            </a:r>
            <a:r>
              <a:rPr lang="en-IN" sz="1800" i="0" dirty="0">
                <a:latin typeface="Times"/>
                <a:ea typeface="Times"/>
                <a:cs typeface="Times"/>
                <a:sym typeface="Times"/>
              </a:rPr>
              <a:t> Confirmation from the client side will still be required to make changes to user’s database.</a:t>
            </a:r>
            <a:endParaRPr sz="1800" i="1" dirty="0">
              <a:latin typeface="Arial"/>
              <a:ea typeface="Arial"/>
              <a:cs typeface="Arial"/>
              <a:sym typeface="Arial"/>
            </a:endParaRPr>
          </a:p>
          <a:p>
            <a:pPr marL="0" lvl="0" indent="0" algn="just" rtl="0">
              <a:lnSpc>
                <a:spcPct val="90000"/>
              </a:lnSpc>
              <a:spcBef>
                <a:spcPts val="1000"/>
              </a:spcBef>
              <a:spcAft>
                <a:spcPts val="1600"/>
              </a:spcAft>
              <a:buClr>
                <a:schemeClr val="lt1"/>
              </a:buClr>
              <a:buSzPts val="1800"/>
              <a:buNone/>
            </a:pPr>
            <a:r>
              <a:rPr lang="en-IN" sz="1800" dirty="0">
                <a:latin typeface="Times"/>
                <a:ea typeface="Times"/>
                <a:cs typeface="Times"/>
                <a:sym typeface="Times"/>
              </a:rPr>
              <a:t>    Admins also have control to block certain users if they violate a lot of policies of the application or add nsfw   content.</a:t>
            </a:r>
            <a:endParaRPr dirty="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1917</Words>
  <Application>Microsoft Office PowerPoint</Application>
  <PresentationFormat>Widescreen</PresentationFormat>
  <Paragraphs>234</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PT Sans Narrow</vt:lpstr>
      <vt:lpstr>Times</vt:lpstr>
      <vt:lpstr>Arial</vt:lpstr>
      <vt:lpstr>Century Gothic</vt:lpstr>
      <vt:lpstr>Noto Sans Symbols</vt:lpstr>
      <vt:lpstr>Calibri</vt:lpstr>
      <vt:lpstr>Open Sans</vt:lpstr>
      <vt:lpstr>Times New Roman</vt:lpstr>
      <vt:lpstr>Tropic</vt:lpstr>
      <vt:lpstr>PEER-TO-PEER BOOK RENTAL SERVICE</vt:lpstr>
      <vt:lpstr>ABSTRACT</vt:lpstr>
      <vt:lpstr>INTRODUCTION</vt:lpstr>
      <vt:lpstr>PROPOSED METHODOLOGY</vt:lpstr>
      <vt:lpstr>FLOW CHART</vt:lpstr>
      <vt:lpstr>PROCESS MODEL (INCREMENTAL MODEL)</vt:lpstr>
      <vt:lpstr>RISK ANALYSIS</vt:lpstr>
      <vt:lpstr>FUNCTIONAL REQUIREMENTS</vt:lpstr>
      <vt:lpstr>NON-FUNCTIONAL REQUIREMENTS</vt:lpstr>
      <vt:lpstr>CHALLENGES</vt:lpstr>
      <vt:lpstr>GANTT CHART</vt:lpstr>
      <vt:lpstr>PowerPoint Presentation</vt:lpstr>
      <vt:lpstr>WORK BREAKDOWN STRUCTURE</vt:lpstr>
      <vt:lpstr>DELIVERABLE-BASED WBS</vt:lpstr>
      <vt:lpstr>PHASE-BASED WBS</vt:lpstr>
      <vt:lpstr>RESPONSIBILITY-BASED WBS</vt:lpstr>
      <vt:lpstr>UML DIAGRAMS</vt:lpstr>
      <vt:lpstr>USE-CASE DIAGRAM</vt:lpstr>
      <vt:lpstr>CLASS DIAGRAM</vt:lpstr>
      <vt:lpstr>SEQUENCE DIAGRAM</vt:lpstr>
      <vt:lpstr>COLLABORATION DIAGRAM</vt:lpstr>
      <vt:lpstr>COMPONENT DIAGRAM</vt:lpstr>
      <vt:lpstr>OBJECT DIAGRAM</vt:lpstr>
      <vt:lpstr>ACTIVITY DIAGRAM</vt:lpstr>
      <vt:lpstr>WIREFRAME</vt:lpstr>
      <vt:lpstr>SIGN-UP PAGE</vt:lpstr>
      <vt:lpstr>SIGN-IN PAGE</vt:lpstr>
      <vt:lpstr>PROFILE PAGE</vt:lpstr>
      <vt:lpstr>RENT PAGE</vt:lpstr>
      <vt:lpstr>RENT HISTORY PAGE</vt:lpstr>
      <vt:lpstr>BORROW PAGE</vt:lpstr>
      <vt:lpstr>RETURN PAGE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BOOK RENTAL SERVICE</dc:title>
  <dc:creator>DELL</dc:creator>
  <cp:lastModifiedBy>GAURAV KUMAR SINGH</cp:lastModifiedBy>
  <cp:revision>2</cp:revision>
  <dcterms:modified xsi:type="dcterms:W3CDTF">2021-12-07T13:53:02Z</dcterms:modified>
</cp:coreProperties>
</file>