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5B654-63BE-4A62-AF7F-071BEC77E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C78158-3D70-42CA-A173-C24F0F76F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1F611-5CA6-48D7-BB69-BD110C0E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9C491-A3BF-42B5-A3E5-9A60D3D02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F3A81-32EE-4784-9393-D637AB55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32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219A7-3676-483B-B094-9899E6F4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09CE1-316D-4989-B402-2CED7D3D6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17AC8-AD9D-4B37-BDEF-7BCDCB45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19BE3-4626-4B26-9FED-0684325E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1B48C-9D43-4A69-A091-93D79761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56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CBFB4-7415-4015-BD7D-0C087782F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BB738-70FE-4033-96BD-F4CC8F6DC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B8430-97B1-4695-8EA3-E9F57FC2C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540A7-2D86-4C96-BC73-F729573E8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1B89B-1609-451E-92FB-43AB293C3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6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68953" y="2450668"/>
            <a:ext cx="4054093" cy="84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572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90756-15EA-41ED-9F62-5E07E6764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E82B8-36ED-454C-808D-3D7B68794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450FC-6A49-44BD-8BAD-E588DF9F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A91DB-D69A-44FA-AC14-4E160C3E9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9A253-33F8-47C4-AAEB-0B1E36BF3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83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71DD-3677-4C17-8DF8-72FF7A89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120DA-0381-4C68-AF11-9EFF292E3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5BDFA-1BB6-4CD2-BFCC-4A06020BB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9000A-72E0-47C9-83D2-FF20F3B9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98CEE-5D04-4FC5-A1C9-48D64CD00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13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24C9-DC3B-44F7-95B7-47880CB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464A0-A887-4C9F-A4E5-54E2B0D0A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301CF-10B7-44AA-8925-C388AAFB8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360AC-1600-466E-A867-1BB7A633E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FFF15-3396-46C7-8E2A-87DCC019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A6A2A-F2F3-4B2A-B6D1-77796DD57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62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77FA-951B-44A4-9A7D-DAA5AE8AD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D9336-D1A8-4F85-82E9-7198BBBE6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A4C3B-DB07-43E8-9695-A855301C7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591BA-2916-4DE5-A931-33ABAF37B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976D1E-46EB-42AE-8363-348381374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507553-74C5-4580-BE01-6247F6C2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4EB93-A922-4357-8D33-E1150E65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5679E-43C5-423A-B0D8-9F8F0E58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03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A6B03-A36D-4DC2-9733-56A86D54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BD2F5-860E-401A-9A97-9DD4913AB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D4BB0-80AB-4E42-BAF7-427185E54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E7DBD-8520-4A49-88B5-2512FD22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4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7240FB-BB16-49E6-B45E-43DA4ABA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D64463-46A6-4842-8133-71BCC1C7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4E4FB-BF95-48AD-9BF4-2CB52592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14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817D-64EB-477B-8B5B-A03E7FBAE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725AC-947C-4F27-A783-446D290C7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D91A8-B3F8-4A13-A4B2-73519211A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05BB1-6237-498C-AD6A-8CB51775A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4A431-8927-4FA0-8BB3-5C9A72FF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53AEE-144F-4152-87B1-C59996C5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63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E6E9-7EA5-4FE4-8F87-A623289ED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27392E-417F-4D7B-B7EE-A68F1F505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FA1D6-FD82-46F2-BC94-1AD60DE28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26729-4F0A-45E4-B213-5D15A180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E31B9-DB7F-4105-9E28-93A50E736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9BC30-C6C4-4475-BEC1-66C235E1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43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2232F3-F82B-48C7-BF62-E2D239AB4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32713-0935-4164-A538-B31F94C78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40BD-1F49-4F28-907B-A631FB00E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E0DC6-CA2E-472E-9050-016471017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9066A-21A1-41D5-8B73-03F7A6A71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3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ANGULAR</a:t>
            </a:r>
            <a:r>
              <a:rPr spc="-90" dirty="0"/>
              <a:t> </a:t>
            </a:r>
            <a:r>
              <a:rPr spc="-365" dirty="0"/>
              <a:t>JS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87797" y="3670172"/>
            <a:ext cx="222377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20" dirty="0">
                <a:latin typeface="Times New Roman"/>
                <a:cs typeface="Times New Roman"/>
              </a:rPr>
              <a:t>Dr.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70" dirty="0">
                <a:latin typeface="Times New Roman"/>
                <a:cs typeface="Times New Roman"/>
              </a:rPr>
              <a:t>Swarna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-75" dirty="0">
                <a:latin typeface="Times New Roman"/>
                <a:cs typeface="Times New Roman"/>
              </a:rPr>
              <a:t>Priya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-110" dirty="0">
                <a:latin typeface="Times New Roman"/>
                <a:cs typeface="Times New Roman"/>
              </a:rPr>
              <a:t>RM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983" y="2421636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99153" y="1240358"/>
            <a:ext cx="43929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60" dirty="0">
                <a:latin typeface="Times New Roman"/>
                <a:cs typeface="Times New Roman"/>
              </a:rPr>
              <a:t>AngularJS</a:t>
            </a:r>
            <a:r>
              <a:rPr b="0" spc="-7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Numbers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57094" y="2572258"/>
            <a:ext cx="423227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800" dirty="0">
                <a:solidFill>
                  <a:srgbClr val="A42A2A"/>
                </a:solidFill>
                <a:latin typeface="Times New Roman"/>
                <a:cs typeface="Times New Roman"/>
              </a:rPr>
              <a:t>div</a:t>
            </a:r>
            <a:r>
              <a:rPr sz="1800" spc="1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ng-app</a:t>
            </a:r>
            <a:r>
              <a:rPr sz="1800" dirty="0">
                <a:solidFill>
                  <a:srgbClr val="0000CD"/>
                </a:solidFill>
                <a:latin typeface="Times New Roman"/>
                <a:cs typeface="Times New Roman"/>
              </a:rPr>
              <a:t>=""</a:t>
            </a:r>
            <a:r>
              <a:rPr sz="1800" spc="-30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ng-init</a:t>
            </a:r>
            <a:r>
              <a:rPr sz="1800" spc="-5" dirty="0">
                <a:solidFill>
                  <a:srgbClr val="0000CD"/>
                </a:solidFill>
                <a:latin typeface="Times New Roman"/>
                <a:cs typeface="Times New Roman"/>
              </a:rPr>
              <a:t>="quantity=1;cost=5"&gt;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15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800" spc="15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1800" spc="15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r>
              <a:rPr sz="1800" spc="15" dirty="0">
                <a:latin typeface="Times New Roman"/>
                <a:cs typeface="Times New Roman"/>
              </a:rPr>
              <a:t>Total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in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dollar: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{{</a:t>
            </a:r>
            <a:r>
              <a:rPr sz="18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40" dirty="0">
                <a:solidFill>
                  <a:srgbClr val="FF0000"/>
                </a:solidFill>
                <a:latin typeface="Times New Roman"/>
                <a:cs typeface="Times New Roman"/>
              </a:rPr>
              <a:t>quantity</a:t>
            </a:r>
            <a:r>
              <a:rPr sz="18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35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Times New Roman"/>
                <a:cs typeface="Times New Roman"/>
              </a:rPr>
              <a:t>cost</a:t>
            </a:r>
            <a:r>
              <a:rPr sz="18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130" dirty="0">
                <a:solidFill>
                  <a:srgbClr val="FF0000"/>
                </a:solidFill>
                <a:latin typeface="Times New Roman"/>
                <a:cs typeface="Times New Roman"/>
              </a:rPr>
              <a:t>}}</a:t>
            </a:r>
            <a:r>
              <a:rPr sz="1800" spc="130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800" spc="130" dirty="0">
                <a:solidFill>
                  <a:srgbClr val="A42A2A"/>
                </a:solidFill>
                <a:latin typeface="Times New Roman"/>
                <a:cs typeface="Times New Roman"/>
              </a:rPr>
              <a:t>/p</a:t>
            </a:r>
            <a:r>
              <a:rPr sz="1800" spc="130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95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800" spc="95" dirty="0">
                <a:solidFill>
                  <a:srgbClr val="A42A2A"/>
                </a:solidFill>
                <a:latin typeface="Times New Roman"/>
                <a:cs typeface="Times New Roman"/>
              </a:rPr>
              <a:t>/div</a:t>
            </a:r>
            <a:r>
              <a:rPr sz="1800" spc="95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983" y="2421636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79570" y="1240358"/>
            <a:ext cx="383095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60" dirty="0">
                <a:latin typeface="Times New Roman"/>
                <a:cs typeface="Times New Roman"/>
              </a:rPr>
              <a:t>AngularJS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114" dirty="0">
                <a:latin typeface="Times New Roman"/>
                <a:cs typeface="Times New Roman"/>
              </a:rPr>
              <a:t>Strings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84094" y="2883534"/>
            <a:ext cx="564578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800" dirty="0">
                <a:solidFill>
                  <a:srgbClr val="A42A2A"/>
                </a:solidFill>
                <a:latin typeface="Times New Roman"/>
                <a:cs typeface="Times New Roman"/>
              </a:rPr>
              <a:t>div</a:t>
            </a:r>
            <a:r>
              <a:rPr sz="1800" spc="3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ng-app</a:t>
            </a:r>
            <a:r>
              <a:rPr sz="1800" dirty="0">
                <a:solidFill>
                  <a:srgbClr val="0000CD"/>
                </a:solidFill>
                <a:latin typeface="Times New Roman"/>
                <a:cs typeface="Times New Roman"/>
              </a:rPr>
              <a:t>=""</a:t>
            </a:r>
            <a:r>
              <a:rPr sz="1800" spc="-5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ng-init</a:t>
            </a:r>
            <a:r>
              <a:rPr sz="1800" spc="-5" dirty="0">
                <a:solidFill>
                  <a:srgbClr val="0000CD"/>
                </a:solidFill>
                <a:latin typeface="Times New Roman"/>
                <a:cs typeface="Times New Roman"/>
              </a:rPr>
              <a:t>="firstName='John';lastName='Doe'"&gt;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60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800" spc="60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1800" spc="60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r>
              <a:rPr sz="1800" spc="6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name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is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{{</a:t>
            </a:r>
            <a:r>
              <a:rPr sz="18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Times New Roman"/>
                <a:cs typeface="Times New Roman"/>
              </a:rPr>
              <a:t>firstName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180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18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"</a:t>
            </a:r>
            <a:r>
              <a:rPr sz="18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"</a:t>
            </a:r>
            <a:r>
              <a:rPr sz="18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180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FF0000"/>
                </a:solidFill>
                <a:latin typeface="Times New Roman"/>
                <a:cs typeface="Times New Roman"/>
              </a:rPr>
              <a:t>lastName</a:t>
            </a:r>
            <a:r>
              <a:rPr sz="18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130" dirty="0">
                <a:solidFill>
                  <a:srgbClr val="FF0000"/>
                </a:solidFill>
                <a:latin typeface="Times New Roman"/>
                <a:cs typeface="Times New Roman"/>
              </a:rPr>
              <a:t>}}</a:t>
            </a:r>
            <a:r>
              <a:rPr sz="1800" spc="130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800" spc="130" dirty="0">
                <a:solidFill>
                  <a:srgbClr val="A42A2A"/>
                </a:solidFill>
                <a:latin typeface="Times New Roman"/>
                <a:cs typeface="Times New Roman"/>
              </a:rPr>
              <a:t>/p</a:t>
            </a:r>
            <a:r>
              <a:rPr sz="1800" spc="130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95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800" spc="95" dirty="0">
                <a:solidFill>
                  <a:srgbClr val="A42A2A"/>
                </a:solidFill>
                <a:latin typeface="Times New Roman"/>
                <a:cs typeface="Times New Roman"/>
              </a:rPr>
              <a:t>/div</a:t>
            </a:r>
            <a:r>
              <a:rPr sz="1800" spc="95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983" y="2421636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80509" y="1240358"/>
            <a:ext cx="40297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60" dirty="0">
                <a:latin typeface="Times New Roman"/>
                <a:cs typeface="Times New Roman"/>
              </a:rPr>
              <a:t>AngularJS</a:t>
            </a:r>
            <a:r>
              <a:rPr b="0" spc="-55" dirty="0">
                <a:latin typeface="Times New Roman"/>
                <a:cs typeface="Times New Roman"/>
              </a:rPr>
              <a:t> </a:t>
            </a:r>
            <a:r>
              <a:rPr b="0" spc="-35" dirty="0">
                <a:latin typeface="Times New Roman"/>
                <a:cs typeface="Times New Roman"/>
              </a:rPr>
              <a:t>Objects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54121" y="2757678"/>
            <a:ext cx="463550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800" dirty="0">
                <a:solidFill>
                  <a:srgbClr val="A42A2A"/>
                </a:solidFill>
                <a:latin typeface="Times New Roman"/>
                <a:cs typeface="Times New Roman"/>
              </a:rPr>
              <a:t>div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ng-app</a:t>
            </a:r>
            <a:r>
              <a:rPr sz="1800" dirty="0">
                <a:solidFill>
                  <a:srgbClr val="0000CD"/>
                </a:solidFill>
                <a:latin typeface="Times New Roman"/>
                <a:cs typeface="Times New Roman"/>
              </a:rPr>
              <a:t>="" </a:t>
            </a:r>
            <a:r>
              <a:rPr sz="1800" spc="-40" dirty="0">
                <a:solidFill>
                  <a:srgbClr val="FF0000"/>
                </a:solidFill>
                <a:latin typeface="Times New Roman"/>
                <a:cs typeface="Times New Roman"/>
              </a:rPr>
              <a:t>ng- </a:t>
            </a:r>
            <a:r>
              <a:rPr sz="18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init</a:t>
            </a:r>
            <a:r>
              <a:rPr sz="1800" spc="-10" dirty="0">
                <a:solidFill>
                  <a:srgbClr val="0000CD"/>
                </a:solidFill>
                <a:latin typeface="Times New Roman"/>
                <a:cs typeface="Times New Roman"/>
              </a:rPr>
              <a:t>="person={firstName:'John',lastName:'Doe'}"&gt;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60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800" spc="60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1800" spc="60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r>
              <a:rPr sz="1800" spc="6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name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is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{{</a:t>
            </a:r>
            <a:r>
              <a:rPr sz="18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Times New Roman"/>
                <a:cs typeface="Times New Roman"/>
              </a:rPr>
              <a:t>person.lastName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130" dirty="0">
                <a:solidFill>
                  <a:srgbClr val="FF0000"/>
                </a:solidFill>
                <a:latin typeface="Times New Roman"/>
                <a:cs typeface="Times New Roman"/>
              </a:rPr>
              <a:t>}}</a:t>
            </a:r>
            <a:r>
              <a:rPr sz="1800" spc="130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800" spc="130" dirty="0">
                <a:solidFill>
                  <a:srgbClr val="A42A2A"/>
                </a:solidFill>
                <a:latin typeface="Times New Roman"/>
                <a:cs typeface="Times New Roman"/>
              </a:rPr>
              <a:t>/p</a:t>
            </a:r>
            <a:r>
              <a:rPr sz="1800" spc="130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95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800" spc="95" dirty="0">
                <a:solidFill>
                  <a:srgbClr val="A42A2A"/>
                </a:solidFill>
                <a:latin typeface="Times New Roman"/>
                <a:cs typeface="Times New Roman"/>
              </a:rPr>
              <a:t>/div</a:t>
            </a:r>
            <a:r>
              <a:rPr sz="1800" spc="95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983" y="2421636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11573" y="1240358"/>
            <a:ext cx="37680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60" dirty="0">
                <a:latin typeface="Times New Roman"/>
                <a:cs typeface="Times New Roman"/>
              </a:rPr>
              <a:t>AngularJS</a:t>
            </a:r>
            <a:r>
              <a:rPr b="0" spc="-75" dirty="0">
                <a:latin typeface="Times New Roman"/>
                <a:cs typeface="Times New Roman"/>
              </a:rPr>
              <a:t> </a:t>
            </a:r>
            <a:r>
              <a:rPr b="0" spc="-135" dirty="0">
                <a:latin typeface="Times New Roman"/>
                <a:cs typeface="Times New Roman"/>
              </a:rPr>
              <a:t>Arrays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26994" y="2972561"/>
            <a:ext cx="447230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800" dirty="0">
                <a:solidFill>
                  <a:srgbClr val="A42A2A"/>
                </a:solidFill>
                <a:latin typeface="Times New Roman"/>
                <a:cs typeface="Times New Roman"/>
              </a:rPr>
              <a:t>div</a:t>
            </a:r>
            <a:r>
              <a:rPr sz="1800" spc="3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ng-app</a:t>
            </a:r>
            <a:r>
              <a:rPr sz="1800" dirty="0">
                <a:solidFill>
                  <a:srgbClr val="0000CD"/>
                </a:solidFill>
                <a:latin typeface="Times New Roman"/>
                <a:cs typeface="Times New Roman"/>
              </a:rPr>
              <a:t>=""</a:t>
            </a:r>
            <a:r>
              <a:rPr sz="1800" spc="-5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Times New Roman"/>
                <a:cs typeface="Times New Roman"/>
              </a:rPr>
              <a:t>ng-init</a:t>
            </a:r>
            <a:r>
              <a:rPr sz="1800" spc="-25" dirty="0">
                <a:solidFill>
                  <a:srgbClr val="0000CD"/>
                </a:solidFill>
                <a:latin typeface="Times New Roman"/>
                <a:cs typeface="Times New Roman"/>
              </a:rPr>
              <a:t>="points=[1,15,19,2,40]"&gt;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60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800" spc="60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1800" spc="60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r>
              <a:rPr sz="1800" spc="6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third </a:t>
            </a:r>
            <a:r>
              <a:rPr sz="1800" spc="-35" dirty="0">
                <a:latin typeface="Times New Roman"/>
                <a:cs typeface="Times New Roman"/>
              </a:rPr>
              <a:t>result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is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{{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40" dirty="0">
                <a:solidFill>
                  <a:srgbClr val="FF0000"/>
                </a:solidFill>
                <a:latin typeface="Times New Roman"/>
                <a:cs typeface="Times New Roman"/>
              </a:rPr>
              <a:t>points[2]</a:t>
            </a:r>
            <a:r>
              <a:rPr sz="18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130" dirty="0">
                <a:solidFill>
                  <a:srgbClr val="FF0000"/>
                </a:solidFill>
                <a:latin typeface="Times New Roman"/>
                <a:cs typeface="Times New Roman"/>
              </a:rPr>
              <a:t>}}</a:t>
            </a:r>
            <a:r>
              <a:rPr sz="1800" spc="130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800" spc="130" dirty="0">
                <a:solidFill>
                  <a:srgbClr val="A42A2A"/>
                </a:solidFill>
                <a:latin typeface="Times New Roman"/>
                <a:cs typeface="Times New Roman"/>
              </a:rPr>
              <a:t>/p</a:t>
            </a:r>
            <a:r>
              <a:rPr sz="1800" spc="130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95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800" spc="95" dirty="0">
                <a:solidFill>
                  <a:srgbClr val="A42A2A"/>
                </a:solidFill>
                <a:latin typeface="Times New Roman"/>
                <a:cs typeface="Times New Roman"/>
              </a:rPr>
              <a:t>/div</a:t>
            </a:r>
            <a:r>
              <a:rPr sz="1800" spc="95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983" y="2421636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2913" y="1240358"/>
            <a:ext cx="67227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Repeating</a:t>
            </a:r>
            <a:r>
              <a:rPr spc="-40" dirty="0"/>
              <a:t> </a:t>
            </a:r>
            <a:r>
              <a:rPr spc="50" dirty="0"/>
              <a:t>HTML</a:t>
            </a:r>
            <a:r>
              <a:rPr spc="-50" dirty="0"/>
              <a:t> </a:t>
            </a:r>
            <a:r>
              <a:rPr spc="45" dirty="0"/>
              <a:t>Elements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72767" y="2444876"/>
            <a:ext cx="7581900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2800" dirty="0">
                <a:solidFill>
                  <a:srgbClr val="A42A2A"/>
                </a:solidFill>
                <a:latin typeface="Times New Roman"/>
                <a:cs typeface="Times New Roman"/>
              </a:rPr>
              <a:t>div</a:t>
            </a:r>
            <a:r>
              <a:rPr sz="2800" spc="5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ng-app</a:t>
            </a:r>
            <a:r>
              <a:rPr sz="2800" dirty="0">
                <a:solidFill>
                  <a:srgbClr val="0000CD"/>
                </a:solidFill>
                <a:latin typeface="Times New Roman"/>
                <a:cs typeface="Times New Roman"/>
              </a:rPr>
              <a:t>=""</a:t>
            </a:r>
            <a:r>
              <a:rPr sz="2800" spc="-10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800" spc="-35" dirty="0">
                <a:solidFill>
                  <a:srgbClr val="FF0000"/>
                </a:solidFill>
                <a:latin typeface="Times New Roman"/>
                <a:cs typeface="Times New Roman"/>
              </a:rPr>
              <a:t>ng-init</a:t>
            </a:r>
            <a:r>
              <a:rPr sz="2800" spc="-35" dirty="0">
                <a:solidFill>
                  <a:srgbClr val="0000CD"/>
                </a:solidFill>
                <a:latin typeface="Times New Roman"/>
                <a:cs typeface="Times New Roman"/>
              </a:rPr>
              <a:t>="names=['Jani','Hege','Kai']"&gt;</a:t>
            </a:r>
            <a:endParaRPr sz="2800">
              <a:latin typeface="Times New Roman"/>
              <a:cs typeface="Times New Roman"/>
            </a:endParaRPr>
          </a:p>
          <a:p>
            <a:pPr marL="191135">
              <a:lnSpc>
                <a:spcPct val="100000"/>
              </a:lnSpc>
            </a:pPr>
            <a:r>
              <a:rPr sz="2800" spc="95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2800" spc="95" dirty="0">
                <a:solidFill>
                  <a:srgbClr val="A42A2A"/>
                </a:solidFill>
                <a:latin typeface="Times New Roman"/>
                <a:cs typeface="Times New Roman"/>
              </a:rPr>
              <a:t>ul</a:t>
            </a:r>
            <a:r>
              <a:rPr sz="2800" spc="95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endParaRPr sz="2800">
              <a:latin typeface="Times New Roman"/>
              <a:cs typeface="Times New Roman"/>
            </a:endParaRPr>
          </a:p>
          <a:p>
            <a:pPr marL="367665">
              <a:lnSpc>
                <a:spcPct val="100000"/>
              </a:lnSpc>
            </a:pPr>
            <a:r>
              <a:rPr sz="2800" spc="-5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2800" spc="-5" dirty="0">
                <a:solidFill>
                  <a:srgbClr val="A42A2A"/>
                </a:solidFill>
                <a:latin typeface="Times New Roman"/>
                <a:cs typeface="Times New Roman"/>
              </a:rPr>
              <a:t>li</a:t>
            </a:r>
            <a:r>
              <a:rPr sz="2800" spc="-1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ng-repeat</a:t>
            </a:r>
            <a:r>
              <a:rPr sz="2800" spc="-20" dirty="0">
                <a:solidFill>
                  <a:srgbClr val="0000CD"/>
                </a:solidFill>
                <a:latin typeface="Times New Roman"/>
                <a:cs typeface="Times New Roman"/>
              </a:rPr>
              <a:t>="x</a:t>
            </a:r>
            <a:r>
              <a:rPr sz="2800" spc="-10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800" spc="-60" dirty="0">
                <a:solidFill>
                  <a:srgbClr val="0000CD"/>
                </a:solidFill>
                <a:latin typeface="Times New Roman"/>
                <a:cs typeface="Times New Roman"/>
              </a:rPr>
              <a:t>in</a:t>
            </a:r>
            <a:r>
              <a:rPr sz="2800" spc="-15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D"/>
                </a:solidFill>
                <a:latin typeface="Times New Roman"/>
                <a:cs typeface="Times New Roman"/>
              </a:rPr>
              <a:t>names"&gt;</a:t>
            </a:r>
            <a:endParaRPr sz="2800">
              <a:latin typeface="Times New Roman"/>
              <a:cs typeface="Times New Roman"/>
            </a:endParaRPr>
          </a:p>
          <a:p>
            <a:pPr marL="5461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{{</a:t>
            </a:r>
            <a:r>
              <a:rPr sz="28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2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8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}}</a:t>
            </a:r>
            <a:endParaRPr sz="2800">
              <a:latin typeface="Times New Roman"/>
              <a:cs typeface="Times New Roman"/>
            </a:endParaRPr>
          </a:p>
          <a:p>
            <a:pPr marL="367665">
              <a:lnSpc>
                <a:spcPct val="100000"/>
              </a:lnSpc>
            </a:pPr>
            <a:r>
              <a:rPr sz="2800" spc="180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2800" spc="180" dirty="0">
                <a:solidFill>
                  <a:srgbClr val="A42A2A"/>
                </a:solidFill>
                <a:latin typeface="Times New Roman"/>
                <a:cs typeface="Times New Roman"/>
              </a:rPr>
              <a:t>/li</a:t>
            </a:r>
            <a:r>
              <a:rPr sz="2800" spc="180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endParaRPr sz="2800">
              <a:latin typeface="Times New Roman"/>
              <a:cs typeface="Times New Roman"/>
            </a:endParaRPr>
          </a:p>
          <a:p>
            <a:pPr marL="191135">
              <a:lnSpc>
                <a:spcPct val="100000"/>
              </a:lnSpc>
            </a:pPr>
            <a:r>
              <a:rPr sz="2800" spc="200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2800" spc="200" dirty="0">
                <a:solidFill>
                  <a:srgbClr val="A42A2A"/>
                </a:solidFill>
                <a:latin typeface="Times New Roman"/>
                <a:cs typeface="Times New Roman"/>
              </a:rPr>
              <a:t>/ul</a:t>
            </a:r>
            <a:r>
              <a:rPr sz="2800" spc="200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150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2800" spc="150" dirty="0">
                <a:solidFill>
                  <a:srgbClr val="A42A2A"/>
                </a:solidFill>
                <a:latin typeface="Times New Roman"/>
                <a:cs typeface="Times New Roman"/>
              </a:rPr>
              <a:t>/div</a:t>
            </a:r>
            <a:r>
              <a:rPr sz="2800" spc="150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983" y="2421636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21758" y="1240358"/>
            <a:ext cx="23469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20" dirty="0">
                <a:latin typeface="Times New Roman"/>
                <a:cs typeface="Times New Roman"/>
              </a:rPr>
              <a:t>Angular</a:t>
            </a:r>
            <a:r>
              <a:rPr b="0" spc="-90" dirty="0">
                <a:latin typeface="Times New Roman"/>
                <a:cs typeface="Times New Roman"/>
              </a:rPr>
              <a:t> </a:t>
            </a:r>
            <a:r>
              <a:rPr b="0" spc="-295" dirty="0">
                <a:latin typeface="Times New Roman"/>
                <a:cs typeface="Times New Roman"/>
              </a:rPr>
              <a:t>JS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4394" y="2476047"/>
            <a:ext cx="8734425" cy="290830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1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AngularJS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extends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HTML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new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attributes.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AngularJS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perfect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for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252525"/>
                </a:solidFill>
                <a:latin typeface="Times New Roman"/>
                <a:cs typeface="Times New Roman"/>
              </a:rPr>
              <a:t>Single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Page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Applications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14" dirty="0">
                <a:solidFill>
                  <a:srgbClr val="252525"/>
                </a:solidFill>
                <a:latin typeface="Times New Roman"/>
                <a:cs typeface="Times New Roman"/>
              </a:rPr>
              <a:t>(SPAs).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AngularJS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-105" dirty="0">
                <a:solidFill>
                  <a:srgbClr val="252525"/>
                </a:solidFill>
                <a:latin typeface="Times New Roman"/>
                <a:cs typeface="Times New Roman"/>
              </a:rPr>
              <a:t>JavaScript</a:t>
            </a:r>
            <a:r>
              <a:rPr sz="2400" b="1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-70" dirty="0">
                <a:solidFill>
                  <a:srgbClr val="252525"/>
                </a:solidFill>
                <a:latin typeface="Times New Roman"/>
                <a:cs typeface="Times New Roman"/>
              </a:rPr>
              <a:t>framework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40" dirty="0">
                <a:solidFill>
                  <a:srgbClr val="252525"/>
                </a:solidFill>
                <a:latin typeface="Times New Roman"/>
                <a:cs typeface="Times New Roman"/>
              </a:rPr>
              <a:t>It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added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an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HTML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page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35" dirty="0">
                <a:solidFill>
                  <a:srgbClr val="252525"/>
                </a:solidFill>
                <a:latin typeface="Times New Roman"/>
                <a:cs typeface="Times New Roman"/>
              </a:rPr>
              <a:t>&lt;script&gt;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tag.</a:t>
            </a:r>
            <a:endParaRPr sz="24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AngularJS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extends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HTML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attributes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sz="2400" spc="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252525"/>
                </a:solidFill>
                <a:latin typeface="Times New Roman"/>
                <a:cs typeface="Times New Roman"/>
              </a:rPr>
              <a:t>Directives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,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binds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spc="-5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HTML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52525"/>
                </a:solidFill>
                <a:latin typeface="Times New Roman"/>
                <a:cs typeface="Times New Roman"/>
              </a:rPr>
              <a:t>Expressions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983" y="2421636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74394" y="2476047"/>
            <a:ext cx="9008110" cy="291719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1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AngularJS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extends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HTML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252525"/>
                </a:solidFill>
                <a:latin typeface="Times New Roman"/>
                <a:cs typeface="Times New Roman"/>
              </a:rPr>
              <a:t>ng-directives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52525"/>
                </a:solidFill>
                <a:latin typeface="Times New Roman"/>
                <a:cs typeface="Times New Roman"/>
              </a:rPr>
              <a:t>ng-app</a:t>
            </a:r>
            <a:r>
              <a:rPr sz="24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directive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defines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an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AngularJS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application.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20" dirty="0">
                <a:solidFill>
                  <a:srgbClr val="252525"/>
                </a:solidFill>
                <a:latin typeface="Times New Roman"/>
                <a:cs typeface="Times New Roman"/>
              </a:rPr>
              <a:t>ng-model</a:t>
            </a:r>
            <a:r>
              <a:rPr sz="2400" b="1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directive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binds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value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of</a:t>
            </a:r>
            <a:r>
              <a:rPr sz="2400" spc="3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HTML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controls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(input,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select,</a:t>
            </a:r>
            <a:endParaRPr sz="2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textarea)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application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52525"/>
                </a:solidFill>
                <a:latin typeface="Times New Roman"/>
                <a:cs typeface="Times New Roman"/>
              </a:rPr>
              <a:t>ng-bind</a:t>
            </a:r>
            <a:r>
              <a:rPr sz="2400" b="1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directive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binds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application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HTML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55" dirty="0">
                <a:solidFill>
                  <a:srgbClr val="252525"/>
                </a:solidFill>
                <a:latin typeface="Times New Roman"/>
                <a:cs typeface="Times New Roman"/>
              </a:rPr>
              <a:t>view.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30" dirty="0">
                <a:solidFill>
                  <a:srgbClr val="252525"/>
                </a:solidFill>
                <a:latin typeface="Times New Roman"/>
                <a:cs typeface="Times New Roman"/>
              </a:rPr>
              <a:t>https://angularjs.org/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983" y="2421636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85594" y="1451228"/>
            <a:ext cx="7680959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2000" spc="10" dirty="0">
                <a:solidFill>
                  <a:srgbClr val="A42A2A"/>
                </a:solidFill>
                <a:latin typeface="Times New Roman"/>
                <a:cs typeface="Times New Roman"/>
              </a:rPr>
              <a:t>!DOCTYPE</a:t>
            </a:r>
            <a:r>
              <a:rPr sz="2000" spc="-55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FF0000"/>
                </a:solidFill>
                <a:latin typeface="Times New Roman"/>
                <a:cs typeface="Times New Roman"/>
              </a:rPr>
              <a:t>html</a:t>
            </a:r>
            <a:r>
              <a:rPr sz="2000" spc="25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55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2000" spc="55" dirty="0">
                <a:solidFill>
                  <a:srgbClr val="A42A2A"/>
                </a:solidFill>
                <a:latin typeface="Times New Roman"/>
                <a:cs typeface="Times New Roman"/>
              </a:rPr>
              <a:t>html</a:t>
            </a:r>
            <a:r>
              <a:rPr sz="2000" spc="55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endParaRPr sz="20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spc="5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2000" spc="5" dirty="0">
                <a:solidFill>
                  <a:srgbClr val="A42A2A"/>
                </a:solidFill>
                <a:latin typeface="Times New Roman"/>
                <a:cs typeface="Times New Roman"/>
              </a:rPr>
              <a:t>script </a:t>
            </a:r>
            <a:r>
              <a:rPr sz="2000" spc="1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src</a:t>
            </a:r>
            <a:r>
              <a:rPr sz="2000" dirty="0">
                <a:solidFill>
                  <a:srgbClr val="0000CD"/>
                </a:solidFill>
                <a:latin typeface="Times New Roman"/>
                <a:cs typeface="Times New Roman"/>
              </a:rPr>
              <a:t>="https://ajax.googleapis.com/ajax/libs/angularjs/1.6.9/angular.min.js"&gt;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75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2000" spc="75" dirty="0">
                <a:solidFill>
                  <a:srgbClr val="A42A2A"/>
                </a:solidFill>
                <a:latin typeface="Times New Roman"/>
                <a:cs typeface="Times New Roman"/>
              </a:rPr>
              <a:t>/script</a:t>
            </a:r>
            <a:r>
              <a:rPr sz="2000" spc="75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45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2000" spc="45" dirty="0">
                <a:solidFill>
                  <a:srgbClr val="A42A2A"/>
                </a:solidFill>
                <a:latin typeface="Times New Roman"/>
                <a:cs typeface="Times New Roman"/>
              </a:rPr>
              <a:t>body</a:t>
            </a:r>
            <a:r>
              <a:rPr sz="2000" spc="45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2000" spc="5" dirty="0">
                <a:solidFill>
                  <a:srgbClr val="A42A2A"/>
                </a:solidFill>
                <a:latin typeface="Times New Roman"/>
                <a:cs typeface="Times New Roman"/>
              </a:rPr>
              <a:t>div</a:t>
            </a:r>
            <a:r>
              <a:rPr sz="2000" spc="-3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FF0000"/>
                </a:solidFill>
                <a:latin typeface="Times New Roman"/>
                <a:cs typeface="Times New Roman"/>
              </a:rPr>
              <a:t>ng-app</a:t>
            </a:r>
            <a:r>
              <a:rPr sz="2000" spc="20" dirty="0">
                <a:solidFill>
                  <a:srgbClr val="0000CD"/>
                </a:solidFill>
                <a:latin typeface="Times New Roman"/>
                <a:cs typeface="Times New Roman"/>
              </a:rPr>
              <a:t>=""&gt;</a:t>
            </a:r>
            <a:endParaRPr sz="2000" dirty="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</a:pPr>
            <a:r>
              <a:rPr sz="2000" spc="30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2000" spc="30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2000" spc="30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r>
              <a:rPr sz="2000" spc="30" dirty="0">
                <a:latin typeface="Times New Roman"/>
                <a:cs typeface="Times New Roman"/>
              </a:rPr>
              <a:t>Name: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2000" spc="25" dirty="0">
                <a:solidFill>
                  <a:srgbClr val="A42A2A"/>
                </a:solidFill>
                <a:latin typeface="Times New Roman"/>
                <a:cs typeface="Times New Roman"/>
              </a:rPr>
              <a:t>input</a:t>
            </a:r>
            <a:r>
              <a:rPr sz="200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type</a:t>
            </a:r>
            <a:r>
              <a:rPr sz="2000" spc="-5" dirty="0">
                <a:solidFill>
                  <a:srgbClr val="0000CD"/>
                </a:solidFill>
                <a:latin typeface="Times New Roman"/>
                <a:cs typeface="Times New Roman"/>
              </a:rPr>
              <a:t>="text"</a:t>
            </a:r>
            <a:r>
              <a:rPr sz="2000" spc="-20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FF0000"/>
                </a:solidFill>
                <a:latin typeface="Times New Roman"/>
                <a:cs typeface="Times New Roman"/>
              </a:rPr>
              <a:t>ng-model</a:t>
            </a:r>
            <a:r>
              <a:rPr sz="2000" spc="45" dirty="0">
                <a:solidFill>
                  <a:srgbClr val="0000CD"/>
                </a:solidFill>
                <a:latin typeface="Times New Roman"/>
                <a:cs typeface="Times New Roman"/>
              </a:rPr>
              <a:t>="name"&gt;&lt;</a:t>
            </a:r>
            <a:r>
              <a:rPr sz="2000" spc="45" dirty="0">
                <a:solidFill>
                  <a:srgbClr val="A42A2A"/>
                </a:solidFill>
                <a:latin typeface="Times New Roman"/>
                <a:cs typeface="Times New Roman"/>
              </a:rPr>
              <a:t>/p</a:t>
            </a:r>
            <a:r>
              <a:rPr sz="2000" spc="45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endParaRPr sz="2000" dirty="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</a:pPr>
            <a:r>
              <a:rPr sz="2000" spc="110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2000" spc="110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2000" spc="-2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FF0000"/>
                </a:solidFill>
                <a:latin typeface="Times New Roman"/>
                <a:cs typeface="Times New Roman"/>
              </a:rPr>
              <a:t>ng-bind</a:t>
            </a:r>
            <a:r>
              <a:rPr sz="2000" spc="50" dirty="0">
                <a:solidFill>
                  <a:srgbClr val="0000CD"/>
                </a:solidFill>
                <a:latin typeface="Times New Roman"/>
                <a:cs typeface="Times New Roman"/>
              </a:rPr>
              <a:t>="name"&gt;&lt;</a:t>
            </a:r>
            <a:r>
              <a:rPr sz="2000" spc="50" dirty="0">
                <a:solidFill>
                  <a:srgbClr val="A42A2A"/>
                </a:solidFill>
                <a:latin typeface="Times New Roman"/>
                <a:cs typeface="Times New Roman"/>
              </a:rPr>
              <a:t>/p</a:t>
            </a:r>
            <a:r>
              <a:rPr sz="2000" spc="50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110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2000" spc="110" dirty="0">
                <a:solidFill>
                  <a:srgbClr val="A42A2A"/>
                </a:solidFill>
                <a:latin typeface="Times New Roman"/>
                <a:cs typeface="Times New Roman"/>
              </a:rPr>
              <a:t>/div</a:t>
            </a:r>
            <a:r>
              <a:rPr sz="2000" spc="110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105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2000" spc="105" dirty="0">
                <a:solidFill>
                  <a:srgbClr val="A42A2A"/>
                </a:solidFill>
                <a:latin typeface="Times New Roman"/>
                <a:cs typeface="Times New Roman"/>
              </a:rPr>
              <a:t>/body</a:t>
            </a:r>
            <a:r>
              <a:rPr sz="2000" spc="105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110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2000" spc="110" dirty="0">
                <a:solidFill>
                  <a:srgbClr val="A42A2A"/>
                </a:solidFill>
                <a:latin typeface="Times New Roman"/>
                <a:cs typeface="Times New Roman"/>
              </a:rPr>
              <a:t>/html</a:t>
            </a:r>
            <a:r>
              <a:rPr sz="2000" spc="110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AngularJS</a:t>
            </a:r>
            <a:r>
              <a:rPr spc="-50" dirty="0"/>
              <a:t> </a:t>
            </a:r>
            <a:r>
              <a:rPr spc="-10" dirty="0"/>
              <a:t>Directives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841" y="2580259"/>
            <a:ext cx="3415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b="1" dirty="0">
                <a:solidFill>
                  <a:srgbClr val="252525"/>
                </a:solidFill>
                <a:latin typeface="Times New Roman"/>
                <a:cs typeface="Times New Roman"/>
              </a:rPr>
              <a:t>ng-init</a:t>
            </a:r>
            <a:r>
              <a:rPr sz="24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directive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initializes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7841" y="3095371"/>
            <a:ext cx="3736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AngularJS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application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variables.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3283" y="2122170"/>
            <a:ext cx="9432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50310" algn="l"/>
                <a:tab pos="9419590" algn="l"/>
              </a:tabLst>
            </a:pPr>
            <a:r>
              <a:rPr sz="1800" u="heavy" dirty="0">
                <a:uFill>
                  <a:solidFill>
                    <a:srgbClr val="83992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u="heavy" spc="5" dirty="0">
                <a:uFill>
                  <a:solidFill>
                    <a:srgbClr val="83992A"/>
                  </a:solidFill>
                </a:uFill>
                <a:latin typeface="Times New Roman"/>
                <a:cs typeface="Times New Roman"/>
              </a:rPr>
              <a:t>&lt;!DOCTYPE</a:t>
            </a:r>
            <a:r>
              <a:rPr sz="1800" u="heavy" spc="10" dirty="0">
                <a:uFill>
                  <a:solidFill>
                    <a:srgbClr val="83992A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heavy" spc="25" dirty="0">
                <a:uFill>
                  <a:solidFill>
                    <a:srgbClr val="83992A"/>
                  </a:solidFill>
                </a:uFill>
                <a:latin typeface="Times New Roman"/>
                <a:cs typeface="Times New Roman"/>
              </a:rPr>
              <a:t>html&gt;	</a:t>
            </a:r>
            <a:endParaRPr sz="1800" dirty="0">
              <a:latin typeface="Times New Roman"/>
              <a:cs typeface="Times New Roman"/>
            </a:endParaRPr>
          </a:p>
          <a:p>
            <a:pPr marR="1204595" algn="ctr">
              <a:lnSpc>
                <a:spcPct val="100000"/>
              </a:lnSpc>
            </a:pPr>
            <a:r>
              <a:rPr sz="1800" spc="50" dirty="0">
                <a:latin typeface="Times New Roman"/>
                <a:cs typeface="Times New Roman"/>
              </a:rPr>
              <a:t>&lt;html&gt;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21402" y="2670809"/>
            <a:ext cx="59201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imes New Roman"/>
                <a:cs typeface="Times New Roman"/>
              </a:rPr>
              <a:t>&lt;script 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src="https://ajax.googleapis.com/ajax/libs/angularjs/1.6.9/angul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ar.min.js"&gt;&lt;/script&gt;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40" dirty="0">
                <a:latin typeface="Times New Roman"/>
                <a:cs typeface="Times New Roman"/>
              </a:rPr>
              <a:t>&lt;body&gt;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21402" y="4042664"/>
            <a:ext cx="565213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&lt;div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ng-app=""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ng-init="firstName='John'"&gt;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60" dirty="0">
                <a:latin typeface="Times New Roman"/>
                <a:cs typeface="Times New Roman"/>
              </a:rPr>
              <a:t>&lt;p&gt;The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name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is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&lt;span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ng-bind="firstName"&gt;&lt;/span&gt;&lt;/p&gt;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95" dirty="0">
                <a:latin typeface="Times New Roman"/>
                <a:cs typeface="Times New Roman"/>
              </a:rPr>
              <a:t>&lt;/div&gt;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90" dirty="0">
                <a:latin typeface="Times New Roman"/>
                <a:cs typeface="Times New Roman"/>
              </a:rPr>
              <a:t>&lt;/body&gt;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100" dirty="0">
                <a:latin typeface="Times New Roman"/>
                <a:cs typeface="Times New Roman"/>
              </a:rPr>
              <a:t>&lt;/html&gt;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983" y="2421636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60094" y="1778634"/>
            <a:ext cx="8979535" cy="4322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AngularJS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expressions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written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inside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double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braces: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52525"/>
                </a:solidFill>
                <a:latin typeface="Times New Roman"/>
                <a:cs typeface="Times New Roman"/>
              </a:rPr>
              <a:t>{{</a:t>
            </a:r>
            <a:r>
              <a:rPr sz="24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52525"/>
                </a:solidFill>
                <a:latin typeface="Times New Roman"/>
                <a:cs typeface="Times New Roman"/>
              </a:rPr>
              <a:t>expression</a:t>
            </a:r>
            <a:r>
              <a:rPr sz="2400" b="1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-30" dirty="0">
                <a:solidFill>
                  <a:srgbClr val="252525"/>
                </a:solidFill>
                <a:latin typeface="Times New Roman"/>
                <a:cs typeface="Times New Roman"/>
              </a:rPr>
              <a:t>}}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2501900">
              <a:lnSpc>
                <a:spcPct val="100000"/>
              </a:lnSpc>
            </a:pPr>
            <a:r>
              <a:rPr sz="1800" spc="5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800" spc="5" dirty="0">
                <a:solidFill>
                  <a:srgbClr val="A42A2A"/>
                </a:solidFill>
                <a:latin typeface="Times New Roman"/>
                <a:cs typeface="Times New Roman"/>
              </a:rPr>
              <a:t>!DOCTYPE</a:t>
            </a:r>
            <a:r>
              <a:rPr sz="180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FF0000"/>
                </a:solidFill>
                <a:latin typeface="Times New Roman"/>
                <a:cs typeface="Times New Roman"/>
              </a:rPr>
              <a:t>html</a:t>
            </a:r>
            <a:r>
              <a:rPr sz="1800" spc="25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  <a:p>
            <a:pPr marL="2501900">
              <a:lnSpc>
                <a:spcPct val="100000"/>
              </a:lnSpc>
            </a:pPr>
            <a:r>
              <a:rPr sz="1800" spc="50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800" spc="50" dirty="0">
                <a:solidFill>
                  <a:srgbClr val="A42A2A"/>
                </a:solidFill>
                <a:latin typeface="Times New Roman"/>
                <a:cs typeface="Times New Roman"/>
              </a:rPr>
              <a:t>html</a:t>
            </a:r>
            <a:r>
              <a:rPr sz="1800" spc="50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  <a:p>
            <a:pPr marL="2501900" marR="574675">
              <a:lnSpc>
                <a:spcPct val="100000"/>
              </a:lnSpc>
            </a:pPr>
            <a:r>
              <a:rPr sz="1800" spc="5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800" spc="5" dirty="0">
                <a:solidFill>
                  <a:srgbClr val="A42A2A"/>
                </a:solidFill>
                <a:latin typeface="Times New Roman"/>
                <a:cs typeface="Times New Roman"/>
              </a:rPr>
              <a:t>script </a:t>
            </a:r>
            <a:r>
              <a:rPr sz="1800" spc="1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FF0000"/>
                </a:solidFill>
                <a:latin typeface="Times New Roman"/>
                <a:cs typeface="Times New Roman"/>
              </a:rPr>
              <a:t>src</a:t>
            </a:r>
            <a:r>
              <a:rPr sz="1800" spc="5" dirty="0">
                <a:solidFill>
                  <a:srgbClr val="0000CD"/>
                </a:solidFill>
                <a:latin typeface="Times New Roman"/>
                <a:cs typeface="Times New Roman"/>
              </a:rPr>
              <a:t>="https://ajax.googleapis.com/ajax/libs/angularjs/1.6.9/angul </a:t>
            </a:r>
            <a:r>
              <a:rPr sz="1800" spc="-434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0000CD"/>
                </a:solidFill>
                <a:latin typeface="Times New Roman"/>
                <a:cs typeface="Times New Roman"/>
              </a:rPr>
              <a:t>ar.min.js"&gt;&lt;</a:t>
            </a:r>
            <a:r>
              <a:rPr sz="1800" spc="15" dirty="0">
                <a:solidFill>
                  <a:srgbClr val="A42A2A"/>
                </a:solidFill>
                <a:latin typeface="Times New Roman"/>
                <a:cs typeface="Times New Roman"/>
              </a:rPr>
              <a:t>/script</a:t>
            </a:r>
            <a:r>
              <a:rPr sz="1800" spc="15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  <a:p>
            <a:pPr marL="2501900">
              <a:lnSpc>
                <a:spcPct val="100000"/>
              </a:lnSpc>
            </a:pPr>
            <a:r>
              <a:rPr sz="1800" spc="40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800" spc="40" dirty="0">
                <a:solidFill>
                  <a:srgbClr val="A42A2A"/>
                </a:solidFill>
                <a:latin typeface="Times New Roman"/>
                <a:cs typeface="Times New Roman"/>
              </a:rPr>
              <a:t>body</a:t>
            </a:r>
            <a:r>
              <a:rPr sz="1800" spc="40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2501900">
              <a:lnSpc>
                <a:spcPct val="100000"/>
              </a:lnSpc>
            </a:pPr>
            <a:r>
              <a:rPr sz="1800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800" dirty="0">
                <a:solidFill>
                  <a:srgbClr val="A42A2A"/>
                </a:solidFill>
                <a:latin typeface="Times New Roman"/>
                <a:cs typeface="Times New Roman"/>
              </a:rPr>
              <a:t>div</a:t>
            </a:r>
            <a:r>
              <a:rPr sz="1800" spc="-25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FF0000"/>
                </a:solidFill>
                <a:latin typeface="Times New Roman"/>
                <a:cs typeface="Times New Roman"/>
              </a:rPr>
              <a:t>ng-app</a:t>
            </a:r>
            <a:r>
              <a:rPr sz="1800" spc="20" dirty="0">
                <a:solidFill>
                  <a:srgbClr val="0000CD"/>
                </a:solidFill>
                <a:latin typeface="Times New Roman"/>
                <a:cs typeface="Times New Roman"/>
              </a:rPr>
              <a:t>=""&gt;</a:t>
            </a:r>
            <a:endParaRPr sz="1800">
              <a:latin typeface="Times New Roman"/>
              <a:cs typeface="Times New Roman"/>
            </a:endParaRPr>
          </a:p>
          <a:p>
            <a:pPr marL="2616200">
              <a:lnSpc>
                <a:spcPct val="100000"/>
              </a:lnSpc>
            </a:pPr>
            <a:r>
              <a:rPr sz="1800" spc="25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800" spc="25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1800" spc="25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r>
              <a:rPr sz="1800" spc="25" dirty="0">
                <a:latin typeface="Times New Roman"/>
                <a:cs typeface="Times New Roman"/>
              </a:rPr>
              <a:t>My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first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expression: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{{</a:t>
            </a:r>
            <a:r>
              <a:rPr sz="18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60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180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60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r>
              <a:rPr sz="18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130" dirty="0">
                <a:solidFill>
                  <a:srgbClr val="FF0000"/>
                </a:solidFill>
                <a:latin typeface="Times New Roman"/>
                <a:cs typeface="Times New Roman"/>
              </a:rPr>
              <a:t>}}</a:t>
            </a:r>
            <a:r>
              <a:rPr sz="1800" spc="130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800" spc="130" dirty="0">
                <a:solidFill>
                  <a:srgbClr val="A42A2A"/>
                </a:solidFill>
                <a:latin typeface="Times New Roman"/>
                <a:cs typeface="Times New Roman"/>
              </a:rPr>
              <a:t>/p</a:t>
            </a:r>
            <a:r>
              <a:rPr sz="1800" spc="130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  <a:p>
            <a:pPr marL="2501900">
              <a:lnSpc>
                <a:spcPct val="100000"/>
              </a:lnSpc>
            </a:pPr>
            <a:r>
              <a:rPr sz="1800" spc="95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800" spc="95" dirty="0">
                <a:solidFill>
                  <a:srgbClr val="A42A2A"/>
                </a:solidFill>
                <a:latin typeface="Times New Roman"/>
                <a:cs typeface="Times New Roman"/>
              </a:rPr>
              <a:t>/div</a:t>
            </a:r>
            <a:r>
              <a:rPr sz="1800" spc="95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2501900">
              <a:lnSpc>
                <a:spcPct val="100000"/>
              </a:lnSpc>
            </a:pPr>
            <a:r>
              <a:rPr sz="1800" spc="90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800" spc="90" dirty="0">
                <a:solidFill>
                  <a:srgbClr val="A42A2A"/>
                </a:solidFill>
                <a:latin typeface="Times New Roman"/>
                <a:cs typeface="Times New Roman"/>
              </a:rPr>
              <a:t>/body</a:t>
            </a:r>
            <a:r>
              <a:rPr sz="1800" spc="90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  <a:p>
            <a:pPr marL="2501900">
              <a:lnSpc>
                <a:spcPct val="100000"/>
              </a:lnSpc>
            </a:pPr>
            <a:r>
              <a:rPr sz="1800" spc="100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800" spc="100" dirty="0">
                <a:solidFill>
                  <a:srgbClr val="A42A2A"/>
                </a:solidFill>
                <a:latin typeface="Times New Roman"/>
                <a:cs typeface="Times New Roman"/>
              </a:rPr>
              <a:t>/html</a:t>
            </a:r>
            <a:r>
              <a:rPr sz="1800" spc="100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3283" y="1458848"/>
            <a:ext cx="943292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771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800" spc="5" dirty="0">
                <a:solidFill>
                  <a:srgbClr val="A42A2A"/>
                </a:solidFill>
                <a:latin typeface="Times New Roman"/>
                <a:cs typeface="Times New Roman"/>
              </a:rPr>
              <a:t>!DOCTYPE</a:t>
            </a:r>
            <a:r>
              <a:rPr sz="180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FF0000"/>
                </a:solidFill>
                <a:latin typeface="Times New Roman"/>
                <a:cs typeface="Times New Roman"/>
              </a:rPr>
              <a:t>html</a:t>
            </a:r>
            <a:r>
              <a:rPr sz="1800" spc="25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  <a:p>
            <a:pPr marL="727710">
              <a:lnSpc>
                <a:spcPct val="100000"/>
              </a:lnSpc>
            </a:pPr>
            <a:r>
              <a:rPr sz="1800" spc="50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800" spc="50" dirty="0">
                <a:solidFill>
                  <a:srgbClr val="A42A2A"/>
                </a:solidFill>
                <a:latin typeface="Times New Roman"/>
                <a:cs typeface="Times New Roman"/>
              </a:rPr>
              <a:t>html</a:t>
            </a:r>
            <a:r>
              <a:rPr sz="1800" spc="50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  <a:p>
            <a:pPr marL="727710">
              <a:lnSpc>
                <a:spcPct val="100000"/>
              </a:lnSpc>
            </a:pPr>
            <a:r>
              <a:rPr sz="1800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800" dirty="0">
                <a:solidFill>
                  <a:srgbClr val="A42A2A"/>
                </a:solidFill>
                <a:latin typeface="Times New Roman"/>
                <a:cs typeface="Times New Roman"/>
              </a:rPr>
              <a:t>script</a:t>
            </a:r>
            <a:r>
              <a:rPr sz="1800" spc="8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FF0000"/>
                </a:solidFill>
                <a:latin typeface="Times New Roman"/>
                <a:cs typeface="Times New Roman"/>
              </a:rPr>
              <a:t>src</a:t>
            </a:r>
            <a:r>
              <a:rPr sz="1800" spc="5" dirty="0">
                <a:solidFill>
                  <a:srgbClr val="0000CD"/>
                </a:solidFill>
                <a:latin typeface="Times New Roman"/>
                <a:cs typeface="Times New Roman"/>
              </a:rPr>
              <a:t>="https://ajax.googleapis.com/ajax/libs/angularjs/1.6.9/angular.min.js"&gt;&lt;</a:t>
            </a:r>
            <a:r>
              <a:rPr sz="1800" spc="5" dirty="0">
                <a:solidFill>
                  <a:srgbClr val="A42A2A"/>
                </a:solidFill>
                <a:latin typeface="Times New Roman"/>
                <a:cs typeface="Times New Roman"/>
              </a:rPr>
              <a:t>/script</a:t>
            </a:r>
            <a:r>
              <a:rPr sz="1800" spc="5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27075" algn="l"/>
                <a:tab pos="9419590" algn="l"/>
              </a:tabLst>
            </a:pPr>
            <a:r>
              <a:rPr sz="1800" strike="sngStrike" dirty="0">
                <a:solidFill>
                  <a:srgbClr val="0000CD"/>
                </a:solidFill>
                <a:latin typeface="Times New Roman"/>
                <a:cs typeface="Times New Roman"/>
              </a:rPr>
              <a:t> 	</a:t>
            </a:r>
            <a:r>
              <a:rPr sz="1800" strike="sngStrike" spc="40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800" strike="sngStrike" spc="40" dirty="0">
                <a:solidFill>
                  <a:srgbClr val="A42A2A"/>
                </a:solidFill>
                <a:latin typeface="Times New Roman"/>
                <a:cs typeface="Times New Roman"/>
              </a:rPr>
              <a:t>body</a:t>
            </a:r>
            <a:r>
              <a:rPr sz="1800" strike="sngStrike" spc="40" dirty="0">
                <a:solidFill>
                  <a:srgbClr val="0000CD"/>
                </a:solidFill>
                <a:latin typeface="Times New Roman"/>
                <a:cs typeface="Times New Roman"/>
              </a:rPr>
              <a:t>&gt;	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727710">
              <a:lnSpc>
                <a:spcPct val="100000"/>
              </a:lnSpc>
            </a:pPr>
            <a:r>
              <a:rPr sz="1800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800" dirty="0">
                <a:solidFill>
                  <a:srgbClr val="A42A2A"/>
                </a:solidFill>
                <a:latin typeface="Times New Roman"/>
                <a:cs typeface="Times New Roman"/>
              </a:rPr>
              <a:t>div</a:t>
            </a:r>
            <a:r>
              <a:rPr sz="1800" spc="-25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FF0000"/>
                </a:solidFill>
                <a:latin typeface="Times New Roman"/>
                <a:cs typeface="Times New Roman"/>
              </a:rPr>
              <a:t>ng-app</a:t>
            </a:r>
            <a:r>
              <a:rPr sz="1800" spc="20" dirty="0">
                <a:solidFill>
                  <a:srgbClr val="0000CD"/>
                </a:solidFill>
                <a:latin typeface="Times New Roman"/>
                <a:cs typeface="Times New Roman"/>
              </a:rPr>
              <a:t>=""&gt;</a:t>
            </a:r>
            <a:endParaRPr sz="1800">
              <a:latin typeface="Times New Roman"/>
              <a:cs typeface="Times New Roman"/>
            </a:endParaRPr>
          </a:p>
          <a:p>
            <a:pPr marL="842010">
              <a:lnSpc>
                <a:spcPct val="100000"/>
              </a:lnSpc>
            </a:pPr>
            <a:r>
              <a:rPr sz="1800" spc="30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800" spc="30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1800" spc="30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r>
              <a:rPr sz="1800" spc="30" dirty="0">
                <a:latin typeface="Times New Roman"/>
                <a:cs typeface="Times New Roman"/>
              </a:rPr>
              <a:t>Name: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800" spc="20" dirty="0">
                <a:solidFill>
                  <a:srgbClr val="A42A2A"/>
                </a:solidFill>
                <a:latin typeface="Times New Roman"/>
                <a:cs typeface="Times New Roman"/>
              </a:rPr>
              <a:t>input</a:t>
            </a:r>
            <a:r>
              <a:rPr sz="1800" spc="5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type</a:t>
            </a:r>
            <a:r>
              <a:rPr sz="1800" spc="-10" dirty="0">
                <a:solidFill>
                  <a:srgbClr val="0000CD"/>
                </a:solidFill>
                <a:latin typeface="Times New Roman"/>
                <a:cs typeface="Times New Roman"/>
              </a:rPr>
              <a:t>="text"</a:t>
            </a:r>
            <a:r>
              <a:rPr sz="1800" spc="15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FF0000"/>
                </a:solidFill>
                <a:latin typeface="Times New Roman"/>
                <a:cs typeface="Times New Roman"/>
              </a:rPr>
              <a:t>ng-model</a:t>
            </a:r>
            <a:r>
              <a:rPr sz="1800" spc="35" dirty="0">
                <a:solidFill>
                  <a:srgbClr val="0000CD"/>
                </a:solidFill>
                <a:latin typeface="Times New Roman"/>
                <a:cs typeface="Times New Roman"/>
              </a:rPr>
              <a:t>="name"&gt;&lt;</a:t>
            </a:r>
            <a:r>
              <a:rPr sz="1800" spc="35" dirty="0">
                <a:solidFill>
                  <a:srgbClr val="A42A2A"/>
                </a:solidFill>
                <a:latin typeface="Times New Roman"/>
                <a:cs typeface="Times New Roman"/>
              </a:rPr>
              <a:t>/p</a:t>
            </a:r>
            <a:r>
              <a:rPr sz="1800" spc="35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  <a:p>
            <a:pPr marL="842010">
              <a:lnSpc>
                <a:spcPct val="100000"/>
              </a:lnSpc>
            </a:pPr>
            <a:r>
              <a:rPr sz="1800" spc="70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800" spc="70" dirty="0">
                <a:solidFill>
                  <a:srgbClr val="A42A2A"/>
                </a:solidFill>
                <a:latin typeface="Times New Roman"/>
                <a:cs typeface="Times New Roman"/>
              </a:rPr>
              <a:t>p</a:t>
            </a:r>
            <a:r>
              <a:rPr sz="1800" spc="70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r>
              <a:rPr sz="1800" spc="70" dirty="0">
                <a:solidFill>
                  <a:srgbClr val="FF0000"/>
                </a:solidFill>
                <a:latin typeface="Times New Roman"/>
                <a:cs typeface="Times New Roman"/>
              </a:rPr>
              <a:t>{{name}}</a:t>
            </a:r>
            <a:r>
              <a:rPr sz="1800" spc="70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800" spc="70" dirty="0">
                <a:solidFill>
                  <a:srgbClr val="A42A2A"/>
                </a:solidFill>
                <a:latin typeface="Times New Roman"/>
                <a:cs typeface="Times New Roman"/>
              </a:rPr>
              <a:t>/p</a:t>
            </a:r>
            <a:r>
              <a:rPr sz="1800" spc="70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  <a:p>
            <a:pPr marL="727710">
              <a:lnSpc>
                <a:spcPct val="100000"/>
              </a:lnSpc>
            </a:pPr>
            <a:r>
              <a:rPr sz="1800" spc="95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800" spc="95" dirty="0">
                <a:solidFill>
                  <a:srgbClr val="A42A2A"/>
                </a:solidFill>
                <a:latin typeface="Times New Roman"/>
                <a:cs typeface="Times New Roman"/>
              </a:rPr>
              <a:t>/div</a:t>
            </a:r>
            <a:r>
              <a:rPr sz="1800" spc="95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727710">
              <a:lnSpc>
                <a:spcPct val="100000"/>
              </a:lnSpc>
            </a:pPr>
            <a:r>
              <a:rPr sz="1800" spc="90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800" spc="90" dirty="0">
                <a:solidFill>
                  <a:srgbClr val="A42A2A"/>
                </a:solidFill>
                <a:latin typeface="Times New Roman"/>
                <a:cs typeface="Times New Roman"/>
              </a:rPr>
              <a:t>/body</a:t>
            </a:r>
            <a:r>
              <a:rPr sz="1800" spc="90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  <a:p>
            <a:pPr marL="727710">
              <a:lnSpc>
                <a:spcPct val="100000"/>
              </a:lnSpc>
            </a:pPr>
            <a:r>
              <a:rPr sz="1800" spc="100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800" spc="100" dirty="0">
                <a:solidFill>
                  <a:srgbClr val="A42A2A"/>
                </a:solidFill>
                <a:latin typeface="Times New Roman"/>
                <a:cs typeface="Times New Roman"/>
              </a:rPr>
              <a:t>/html</a:t>
            </a:r>
            <a:r>
              <a:rPr sz="1800" spc="100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983" y="2421636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74394" y="2476047"/>
            <a:ext cx="8926830" cy="187769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1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AngularJS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15" dirty="0">
                <a:solidFill>
                  <a:srgbClr val="252525"/>
                </a:solidFill>
                <a:latin typeface="Times New Roman"/>
                <a:cs typeface="Times New Roman"/>
              </a:rPr>
              <a:t>modules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define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AngularJS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applications.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AngularJS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-30" dirty="0">
                <a:solidFill>
                  <a:srgbClr val="252525"/>
                </a:solidFill>
                <a:latin typeface="Times New Roman"/>
                <a:cs typeface="Times New Roman"/>
              </a:rPr>
              <a:t>controllers</a:t>
            </a:r>
            <a:r>
              <a:rPr sz="24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control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AngularJS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applications.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52525"/>
                </a:solidFill>
                <a:latin typeface="Times New Roman"/>
                <a:cs typeface="Times New Roman"/>
              </a:rPr>
              <a:t>ng-app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directive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defines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application,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252525"/>
                </a:solidFill>
                <a:latin typeface="Times New Roman"/>
                <a:cs typeface="Times New Roman"/>
              </a:rPr>
              <a:t>ng-controller</a:t>
            </a:r>
            <a:r>
              <a:rPr sz="2400" b="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directive</a:t>
            </a:r>
            <a:endParaRPr sz="2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defines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controller.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3283" y="1181861"/>
            <a:ext cx="943292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871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800" dirty="0">
                <a:solidFill>
                  <a:srgbClr val="A42A2A"/>
                </a:solidFill>
                <a:latin typeface="Times New Roman"/>
                <a:cs typeface="Times New Roman"/>
              </a:rPr>
              <a:t>div</a:t>
            </a:r>
            <a:r>
              <a:rPr sz="1800" spc="-5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Times New Roman"/>
                <a:cs typeface="Times New Roman"/>
              </a:rPr>
              <a:t>ng-app</a:t>
            </a:r>
            <a:r>
              <a:rPr sz="1800" spc="-15" dirty="0">
                <a:solidFill>
                  <a:srgbClr val="0000CD"/>
                </a:solidFill>
                <a:latin typeface="Times New Roman"/>
                <a:cs typeface="Times New Roman"/>
              </a:rPr>
              <a:t>="</a:t>
            </a:r>
            <a:r>
              <a:rPr sz="1800" b="1" spc="-15" dirty="0">
                <a:solidFill>
                  <a:srgbClr val="0000CD"/>
                </a:solidFill>
                <a:latin typeface="Times New Roman"/>
                <a:cs typeface="Times New Roman"/>
              </a:rPr>
              <a:t>myApp</a:t>
            </a:r>
            <a:r>
              <a:rPr sz="1800" spc="-15" dirty="0">
                <a:solidFill>
                  <a:srgbClr val="0000CD"/>
                </a:solidFill>
                <a:latin typeface="Times New Roman"/>
                <a:cs typeface="Times New Roman"/>
              </a:rPr>
              <a:t>"</a:t>
            </a:r>
            <a:r>
              <a:rPr sz="1800" spc="-10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Times New Roman"/>
                <a:cs typeface="Times New Roman"/>
              </a:rPr>
              <a:t>ng-controller</a:t>
            </a:r>
            <a:r>
              <a:rPr sz="1800" spc="-15" dirty="0">
                <a:solidFill>
                  <a:srgbClr val="0000CD"/>
                </a:solidFill>
                <a:latin typeface="Times New Roman"/>
                <a:cs typeface="Times New Roman"/>
              </a:rPr>
              <a:t>="</a:t>
            </a:r>
            <a:r>
              <a:rPr sz="1800" b="1" spc="-15" dirty="0">
                <a:solidFill>
                  <a:srgbClr val="0000CD"/>
                </a:solidFill>
                <a:latin typeface="Times New Roman"/>
                <a:cs typeface="Times New Roman"/>
              </a:rPr>
              <a:t>myCtrl</a:t>
            </a:r>
            <a:r>
              <a:rPr sz="1800" spc="-15" dirty="0">
                <a:solidFill>
                  <a:srgbClr val="0000CD"/>
                </a:solidFill>
                <a:latin typeface="Times New Roman"/>
                <a:cs typeface="Times New Roman"/>
              </a:rPr>
              <a:t>"&gt;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108710" marR="2696210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latin typeface="Times New Roman"/>
                <a:cs typeface="Times New Roman"/>
              </a:rPr>
              <a:t>First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Name: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800" spc="20" dirty="0">
                <a:solidFill>
                  <a:srgbClr val="A42A2A"/>
                </a:solidFill>
                <a:latin typeface="Times New Roman"/>
                <a:cs typeface="Times New Roman"/>
              </a:rPr>
              <a:t>input</a:t>
            </a:r>
            <a:r>
              <a:rPr sz="1800" spc="15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type</a:t>
            </a:r>
            <a:r>
              <a:rPr sz="1800" spc="-10" dirty="0">
                <a:solidFill>
                  <a:srgbClr val="0000CD"/>
                </a:solidFill>
                <a:latin typeface="Times New Roman"/>
                <a:cs typeface="Times New Roman"/>
              </a:rPr>
              <a:t>="text"</a:t>
            </a:r>
            <a:r>
              <a:rPr sz="1800" spc="15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FF0000"/>
                </a:solidFill>
                <a:latin typeface="Times New Roman"/>
                <a:cs typeface="Times New Roman"/>
              </a:rPr>
              <a:t>ng-model</a:t>
            </a:r>
            <a:r>
              <a:rPr sz="1800" spc="10" dirty="0">
                <a:solidFill>
                  <a:srgbClr val="0000CD"/>
                </a:solidFill>
                <a:latin typeface="Times New Roman"/>
                <a:cs typeface="Times New Roman"/>
              </a:rPr>
              <a:t>="firstName"&gt;&lt;</a:t>
            </a:r>
            <a:r>
              <a:rPr sz="1800" spc="10" dirty="0">
                <a:solidFill>
                  <a:srgbClr val="A42A2A"/>
                </a:solidFill>
                <a:latin typeface="Times New Roman"/>
                <a:cs typeface="Times New Roman"/>
              </a:rPr>
              <a:t>br</a:t>
            </a:r>
            <a:r>
              <a:rPr sz="1800" spc="10" dirty="0">
                <a:solidFill>
                  <a:srgbClr val="0000CD"/>
                </a:solidFill>
                <a:latin typeface="Times New Roman"/>
                <a:cs typeface="Times New Roman"/>
              </a:rPr>
              <a:t>&gt; </a:t>
            </a:r>
            <a:r>
              <a:rPr sz="1800" spc="-434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Last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Name: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800" spc="20" dirty="0">
                <a:solidFill>
                  <a:srgbClr val="A42A2A"/>
                </a:solidFill>
                <a:latin typeface="Times New Roman"/>
                <a:cs typeface="Times New Roman"/>
              </a:rPr>
              <a:t>input</a:t>
            </a:r>
            <a:r>
              <a:rPr sz="1800" dirty="0">
                <a:solidFill>
                  <a:srgbClr val="A42A2A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type</a:t>
            </a:r>
            <a:r>
              <a:rPr sz="1800" spc="-10" dirty="0">
                <a:solidFill>
                  <a:srgbClr val="0000CD"/>
                </a:solidFill>
                <a:latin typeface="Times New Roman"/>
                <a:cs typeface="Times New Roman"/>
              </a:rPr>
              <a:t>="text"</a:t>
            </a:r>
            <a:r>
              <a:rPr sz="1800" spc="10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FF0000"/>
                </a:solidFill>
                <a:latin typeface="Times New Roman"/>
                <a:cs typeface="Times New Roman"/>
              </a:rPr>
              <a:t>ng-model</a:t>
            </a:r>
            <a:r>
              <a:rPr sz="1800" spc="10" dirty="0">
                <a:solidFill>
                  <a:srgbClr val="0000CD"/>
                </a:solidFill>
                <a:latin typeface="Times New Roman"/>
                <a:cs typeface="Times New Roman"/>
              </a:rPr>
              <a:t>="lastName"&gt;&lt;</a:t>
            </a:r>
            <a:r>
              <a:rPr sz="1800" spc="10" dirty="0">
                <a:solidFill>
                  <a:srgbClr val="A42A2A"/>
                </a:solidFill>
                <a:latin typeface="Times New Roman"/>
                <a:cs typeface="Times New Roman"/>
              </a:rPr>
              <a:t>br</a:t>
            </a:r>
            <a:r>
              <a:rPr sz="1800" spc="10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endParaRPr sz="1800" dirty="0">
              <a:latin typeface="Times New Roman"/>
              <a:cs typeface="Times New Roman"/>
            </a:endParaRPr>
          </a:p>
          <a:p>
            <a:pPr marL="1108710" marR="5080" indent="-1096010">
              <a:lnSpc>
                <a:spcPct val="100000"/>
              </a:lnSpc>
              <a:tabLst>
                <a:tab pos="1108075" algn="l"/>
                <a:tab pos="9419590" algn="l"/>
              </a:tabLst>
            </a:pPr>
            <a:r>
              <a:rPr sz="1800" strike="sngStrike" dirty="0">
                <a:solidFill>
                  <a:srgbClr val="0000CD"/>
                </a:solidFill>
                <a:latin typeface="Times New Roman"/>
                <a:cs typeface="Times New Roman"/>
              </a:rPr>
              <a:t> 	</a:t>
            </a:r>
            <a:r>
              <a:rPr sz="1800" strike="sngStrike" spc="95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800" strike="sngStrike" spc="95" dirty="0">
                <a:solidFill>
                  <a:srgbClr val="A42A2A"/>
                </a:solidFill>
                <a:latin typeface="Times New Roman"/>
                <a:cs typeface="Times New Roman"/>
              </a:rPr>
              <a:t>br</a:t>
            </a:r>
            <a:r>
              <a:rPr sz="1800" strike="sngStrike" spc="95" dirty="0">
                <a:solidFill>
                  <a:srgbClr val="0000CD"/>
                </a:solidFill>
                <a:latin typeface="Times New Roman"/>
                <a:cs typeface="Times New Roman"/>
              </a:rPr>
              <a:t>&gt; 	</a:t>
            </a:r>
            <a:r>
              <a:rPr sz="1800" strike="noStrike" dirty="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sz="1800" strike="noStrike" spc="-50" dirty="0">
                <a:latin typeface="Times New Roman"/>
                <a:cs typeface="Times New Roman"/>
              </a:rPr>
              <a:t>Full</a:t>
            </a:r>
            <a:r>
              <a:rPr sz="1800" strike="noStrike" spc="15" dirty="0">
                <a:latin typeface="Times New Roman"/>
                <a:cs typeface="Times New Roman"/>
              </a:rPr>
              <a:t> </a:t>
            </a:r>
            <a:r>
              <a:rPr sz="1800" strike="noStrike" spc="-35" dirty="0">
                <a:latin typeface="Times New Roman"/>
                <a:cs typeface="Times New Roman"/>
              </a:rPr>
              <a:t>Name:</a:t>
            </a:r>
            <a:r>
              <a:rPr sz="1800" strike="noStrike" spc="10" dirty="0">
                <a:latin typeface="Times New Roman"/>
                <a:cs typeface="Times New Roman"/>
              </a:rPr>
              <a:t> </a:t>
            </a:r>
            <a:r>
              <a:rPr sz="1800" strike="noStrike" spc="-20" dirty="0">
                <a:solidFill>
                  <a:srgbClr val="FF0000"/>
                </a:solidFill>
                <a:latin typeface="Times New Roman"/>
                <a:cs typeface="Times New Roman"/>
              </a:rPr>
              <a:t>{{firstName</a:t>
            </a:r>
            <a:r>
              <a:rPr sz="1800" strike="noStrike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trike="noStrike" spc="180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1800" strike="noStrike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trike="noStrike" spc="-5" dirty="0">
                <a:solidFill>
                  <a:srgbClr val="FF0000"/>
                </a:solidFill>
                <a:latin typeface="Times New Roman"/>
                <a:cs typeface="Times New Roman"/>
              </a:rPr>
              <a:t>"</a:t>
            </a:r>
            <a:r>
              <a:rPr sz="1800" strike="noStrike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trike="noStrike" spc="-5" dirty="0">
                <a:solidFill>
                  <a:srgbClr val="FF0000"/>
                </a:solidFill>
                <a:latin typeface="Times New Roman"/>
                <a:cs typeface="Times New Roman"/>
              </a:rPr>
              <a:t>"</a:t>
            </a:r>
            <a:r>
              <a:rPr sz="1800" strike="noStrike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trike="noStrike" spc="180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1800" strike="noStrike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trike="noStrike" spc="-25" dirty="0">
                <a:solidFill>
                  <a:srgbClr val="FF0000"/>
                </a:solidFill>
                <a:latin typeface="Times New Roman"/>
                <a:cs typeface="Times New Roman"/>
              </a:rPr>
              <a:t>lastName}}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108710">
              <a:lnSpc>
                <a:spcPct val="100000"/>
              </a:lnSpc>
            </a:pPr>
            <a:r>
              <a:rPr sz="1800" spc="95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800" spc="95" dirty="0">
                <a:solidFill>
                  <a:srgbClr val="A42A2A"/>
                </a:solidFill>
                <a:latin typeface="Times New Roman"/>
                <a:cs typeface="Times New Roman"/>
              </a:rPr>
              <a:t>/div</a:t>
            </a:r>
            <a:r>
              <a:rPr sz="1800" spc="95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108710">
              <a:lnSpc>
                <a:spcPct val="100000"/>
              </a:lnSpc>
            </a:pPr>
            <a:r>
              <a:rPr sz="1800" spc="25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800" spc="25" dirty="0">
                <a:solidFill>
                  <a:srgbClr val="A42A2A"/>
                </a:solidFill>
                <a:latin typeface="Times New Roman"/>
                <a:cs typeface="Times New Roman"/>
              </a:rPr>
              <a:t>script</a:t>
            </a:r>
            <a:r>
              <a:rPr sz="1800" spc="25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endParaRPr sz="1800" dirty="0">
              <a:latin typeface="Times New Roman"/>
              <a:cs typeface="Times New Roman"/>
            </a:endParaRPr>
          </a:p>
          <a:p>
            <a:pPr marL="1108710" marR="4505325">
              <a:lnSpc>
                <a:spcPct val="100000"/>
              </a:lnSpc>
            </a:pPr>
            <a:r>
              <a:rPr sz="1800" spc="-60" dirty="0">
                <a:solidFill>
                  <a:srgbClr val="0000CD"/>
                </a:solidFill>
                <a:latin typeface="Times New Roman"/>
                <a:cs typeface="Times New Roman"/>
              </a:rPr>
              <a:t>var </a:t>
            </a:r>
            <a:r>
              <a:rPr sz="1800" spc="-15" dirty="0">
                <a:latin typeface="Times New Roman"/>
                <a:cs typeface="Times New Roman"/>
              </a:rPr>
              <a:t>app </a:t>
            </a:r>
            <a:r>
              <a:rPr sz="1800" spc="180" dirty="0">
                <a:latin typeface="Times New Roman"/>
                <a:cs typeface="Times New Roman"/>
              </a:rPr>
              <a:t>= </a:t>
            </a:r>
            <a:r>
              <a:rPr sz="1800" spc="-45" dirty="0">
                <a:latin typeface="Times New Roman"/>
                <a:cs typeface="Times New Roman"/>
              </a:rPr>
              <a:t>angular.module(</a:t>
            </a:r>
            <a:r>
              <a:rPr sz="1800" spc="-45" dirty="0">
                <a:solidFill>
                  <a:srgbClr val="A42A2A"/>
                </a:solidFill>
                <a:latin typeface="Times New Roman"/>
                <a:cs typeface="Times New Roman"/>
              </a:rPr>
              <a:t>'</a:t>
            </a:r>
            <a:r>
              <a:rPr sz="1800" b="1" spc="-45" dirty="0">
                <a:solidFill>
                  <a:srgbClr val="A42A2A"/>
                </a:solidFill>
                <a:latin typeface="Times New Roman"/>
                <a:cs typeface="Times New Roman"/>
              </a:rPr>
              <a:t>myApp</a:t>
            </a:r>
            <a:r>
              <a:rPr sz="1800" spc="-45" dirty="0">
                <a:solidFill>
                  <a:srgbClr val="A42A2A"/>
                </a:solidFill>
                <a:latin typeface="Times New Roman"/>
                <a:cs typeface="Times New Roman"/>
              </a:rPr>
              <a:t>'</a:t>
            </a:r>
            <a:r>
              <a:rPr sz="1800" spc="-45" dirty="0">
                <a:latin typeface="Times New Roman"/>
                <a:cs typeface="Times New Roman"/>
              </a:rPr>
              <a:t>, </a:t>
            </a:r>
            <a:r>
              <a:rPr sz="1800" spc="-100" dirty="0">
                <a:latin typeface="Times New Roman"/>
                <a:cs typeface="Times New Roman"/>
              </a:rPr>
              <a:t>[]); 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app.controller(</a:t>
            </a:r>
            <a:r>
              <a:rPr sz="1800" spc="-40" dirty="0">
                <a:solidFill>
                  <a:srgbClr val="A42A2A"/>
                </a:solidFill>
                <a:latin typeface="Times New Roman"/>
                <a:cs typeface="Times New Roman"/>
              </a:rPr>
              <a:t>'</a:t>
            </a:r>
            <a:r>
              <a:rPr sz="1800" b="1" spc="-40" dirty="0">
                <a:solidFill>
                  <a:srgbClr val="A42A2A"/>
                </a:solidFill>
                <a:latin typeface="Times New Roman"/>
                <a:cs typeface="Times New Roman"/>
              </a:rPr>
              <a:t>myCtrl</a:t>
            </a:r>
            <a:r>
              <a:rPr sz="1800" spc="-40" dirty="0">
                <a:solidFill>
                  <a:srgbClr val="A42A2A"/>
                </a:solidFill>
                <a:latin typeface="Times New Roman"/>
                <a:cs typeface="Times New Roman"/>
              </a:rPr>
              <a:t>'</a:t>
            </a:r>
            <a:r>
              <a:rPr sz="1800" spc="-40" dirty="0">
                <a:latin typeface="Times New Roman"/>
                <a:cs typeface="Times New Roman"/>
              </a:rPr>
              <a:t>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0000CD"/>
                </a:solidFill>
                <a:latin typeface="Times New Roman"/>
                <a:cs typeface="Times New Roman"/>
              </a:rPr>
              <a:t>function</a:t>
            </a:r>
            <a:r>
              <a:rPr sz="1800" spc="-30" dirty="0">
                <a:latin typeface="Times New Roman"/>
                <a:cs typeface="Times New Roman"/>
              </a:rPr>
              <a:t>($scope)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{</a:t>
            </a:r>
            <a:endParaRPr sz="1800" dirty="0">
              <a:latin typeface="Times New Roman"/>
              <a:cs typeface="Times New Roman"/>
            </a:endParaRPr>
          </a:p>
          <a:p>
            <a:pPr marL="1223010">
              <a:lnSpc>
                <a:spcPct val="100000"/>
              </a:lnSpc>
            </a:pPr>
            <a:r>
              <a:rPr sz="1800" spc="-20" dirty="0">
                <a:latin typeface="Times New Roman"/>
                <a:cs typeface="Times New Roman"/>
              </a:rPr>
              <a:t>$scope.firstName=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A42A2A"/>
                </a:solidFill>
                <a:latin typeface="Times New Roman"/>
                <a:cs typeface="Times New Roman"/>
              </a:rPr>
              <a:t>"John"</a:t>
            </a:r>
            <a:r>
              <a:rPr sz="1800" spc="-35" dirty="0">
                <a:latin typeface="Times New Roman"/>
                <a:cs typeface="Times New Roman"/>
              </a:rPr>
              <a:t>;</a:t>
            </a:r>
            <a:endParaRPr sz="1800" dirty="0">
              <a:latin typeface="Times New Roman"/>
              <a:cs typeface="Times New Roman"/>
            </a:endParaRPr>
          </a:p>
          <a:p>
            <a:pPr marL="1223010">
              <a:lnSpc>
                <a:spcPct val="100000"/>
              </a:lnSpc>
            </a:pPr>
            <a:r>
              <a:rPr sz="1800" spc="-25" dirty="0">
                <a:latin typeface="Times New Roman"/>
                <a:cs typeface="Times New Roman"/>
              </a:rPr>
              <a:t>$scope.lastName=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A42A2A"/>
                </a:solidFill>
                <a:latin typeface="Times New Roman"/>
                <a:cs typeface="Times New Roman"/>
              </a:rPr>
              <a:t>"Doe"</a:t>
            </a:r>
            <a:r>
              <a:rPr sz="1800" spc="-15" dirty="0">
                <a:latin typeface="Times New Roman"/>
                <a:cs typeface="Times New Roman"/>
              </a:rPr>
              <a:t>;</a:t>
            </a:r>
            <a:endParaRPr sz="1800" dirty="0">
              <a:latin typeface="Times New Roman"/>
              <a:cs typeface="Times New Roman"/>
            </a:endParaRPr>
          </a:p>
          <a:p>
            <a:pPr marL="1108710">
              <a:lnSpc>
                <a:spcPct val="100000"/>
              </a:lnSpc>
              <a:spcBef>
                <a:spcPts val="5"/>
              </a:spcBef>
            </a:pPr>
            <a:r>
              <a:rPr sz="1800" spc="-65" dirty="0">
                <a:latin typeface="Times New Roman"/>
                <a:cs typeface="Times New Roman"/>
              </a:rPr>
              <a:t>});</a:t>
            </a:r>
            <a:endParaRPr sz="1800" dirty="0">
              <a:latin typeface="Times New Roman"/>
              <a:cs typeface="Times New Roman"/>
            </a:endParaRPr>
          </a:p>
          <a:p>
            <a:pPr marL="1108710">
              <a:lnSpc>
                <a:spcPct val="100000"/>
              </a:lnSpc>
            </a:pPr>
            <a:r>
              <a:rPr sz="1800" spc="65" dirty="0">
                <a:solidFill>
                  <a:srgbClr val="0000CD"/>
                </a:solidFill>
                <a:latin typeface="Times New Roman"/>
                <a:cs typeface="Times New Roman"/>
              </a:rPr>
              <a:t>&lt;</a:t>
            </a:r>
            <a:r>
              <a:rPr sz="1800" spc="65" dirty="0">
                <a:solidFill>
                  <a:srgbClr val="A42A2A"/>
                </a:solidFill>
                <a:latin typeface="Times New Roman"/>
                <a:cs typeface="Times New Roman"/>
              </a:rPr>
              <a:t>/script</a:t>
            </a:r>
            <a:r>
              <a:rPr sz="1800" spc="65" dirty="0">
                <a:solidFill>
                  <a:srgbClr val="0000CD"/>
                </a:solidFill>
                <a:latin typeface="Times New Roman"/>
                <a:cs typeface="Times New Roman"/>
              </a:rPr>
              <a:t>&gt;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735</Words>
  <Application>Microsoft Office PowerPoint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MT</vt:lpstr>
      <vt:lpstr>Calibri</vt:lpstr>
      <vt:lpstr>Calibri Light</vt:lpstr>
      <vt:lpstr>Times New Roman</vt:lpstr>
      <vt:lpstr>Office Theme</vt:lpstr>
      <vt:lpstr>ANGULAR JS</vt:lpstr>
      <vt:lpstr>Angular JS</vt:lpstr>
      <vt:lpstr>PowerPoint Presentation</vt:lpstr>
      <vt:lpstr>PowerPoint Presentation</vt:lpstr>
      <vt:lpstr>AngularJS Directives</vt:lpstr>
      <vt:lpstr>PowerPoint Presentation</vt:lpstr>
      <vt:lpstr>PowerPoint Presentation</vt:lpstr>
      <vt:lpstr>PowerPoint Presentation</vt:lpstr>
      <vt:lpstr>PowerPoint Presentation</vt:lpstr>
      <vt:lpstr>AngularJS Numbers</vt:lpstr>
      <vt:lpstr>AngularJS Strings</vt:lpstr>
      <vt:lpstr>AngularJS Objects</vt:lpstr>
      <vt:lpstr>AngularJS Arrays</vt:lpstr>
      <vt:lpstr>Repeating HTML Elements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Admin</dc:creator>
  <cp:lastModifiedBy>GAURAV KUMAR SINGH</cp:lastModifiedBy>
  <cp:revision>2</cp:revision>
  <dcterms:created xsi:type="dcterms:W3CDTF">2021-10-23T07:39:53Z</dcterms:created>
  <dcterms:modified xsi:type="dcterms:W3CDTF">2021-10-23T19:59:27Z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2021-10-23T00:00:00Z</vt:filetime>
  </property>
</Properties>
</file>