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22ED-FCD6-4A37-B028-EAE7B6003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A1025-2B28-4572-A070-A1BD83B92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2DB6-52AF-43EA-AE99-DAE317D9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DA353-BC6F-4A08-B890-7618811F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1480-3207-4FC2-B9D3-066DD895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37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C935-F0B4-4A81-8585-88799542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372D5-D0C3-4940-8A02-BB1B76541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3822-7BB1-41FC-9E51-00C3F6CD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EBF13-5ADE-4986-B027-95A5B249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232F1-5D02-4977-9613-BAB523ED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1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4CB95-F736-4D47-B1F4-E38BFFBCE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37028-AC4D-4616-BF55-B838800C2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0E3C4-BBE7-4718-958F-4E8E4C69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1B397-E1BE-467F-940B-4B2406BD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DE54-00A4-4D73-8E63-D57F973B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4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5E4A-8CC1-4410-8837-5BE108F3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E6AD-8982-4553-AEC6-3C18962D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BCF43-FB31-409F-A6D2-541CB229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C844-715C-4777-BA56-FFBE5F8C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B778-4756-455E-850E-EBC58C9E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2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819B-F7CF-41C8-B741-B0C6D0BA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7699-C04C-4FA7-8A3B-0D73BA8C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CD43-2257-4EF6-84E4-09F45B16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5E94-C5D4-45CE-9C97-B55E335B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D9D6F-08F7-47FA-BEFB-672BC8A5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2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4B5F-E02D-45AB-9D0F-F639A0FD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7B8F-C05D-46E0-907B-4DECF726C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803A8-5CAA-483E-A30D-AEB202D6C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1F89E-4BC8-4494-9F12-F830864B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3CD59-6D9F-43CA-8EE8-42F4537E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E001-07C6-479C-82B0-C0027C73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2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52D2-6569-4B75-9DD1-99D7F31F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4668B-8CA8-4A03-A722-1C60921F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B6078-6519-49EE-A35F-0CCE0FF89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7EC92-CB65-4277-9853-941E823E7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0CB0A-C5E5-4017-B5B3-8D81C1E17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4658D-5F41-4554-AEC3-DFE9CF05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A56C8-ACC4-4BC7-9E05-D37E6595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23CAB-9D4A-4B86-B287-F382A454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C8FA-48ED-4AE7-A755-C43914A5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EB938-E949-4A2D-8938-319AB2D5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B8113-FEA2-4E1B-B94A-09436E66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4BEB2-D1C7-410C-9EBC-ACA78F3D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05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F3E0D-92BE-4F0D-BDA1-0B06B48C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0F688-9898-4946-B268-54835E67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6FD54-72C7-466B-B590-3E13B4CE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1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F50B-4F20-46D1-BF78-EFF08ACE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0FCC-512F-461A-BDE5-EEEF95867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2D851-A251-4608-95D5-8ABDCC352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97413-1592-4B81-A75C-BBED0231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4CFF1-B936-4932-9A32-ACFB01EE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DF2F2-0164-4C69-BD47-011B6CAF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59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F441-EDB3-49CD-A13D-0AC69F7E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E211A-6F74-4D53-9F13-135FB9CCB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7E19B-8B6D-44F3-952A-A73C48DA0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9F38-6EB9-4044-9845-6867BC67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B807-8B3C-4978-A1C8-7373909E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81DF9-64D0-487F-A4EE-CDBC47A0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7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D81F1-1C97-4F9E-9CEC-5E3AFFE2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DD15D-3FD9-4799-9A87-C3717EBF7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C13E-263F-49BC-A7E3-839B7DC48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2FF10-D474-4E47-BFA6-10B84DD3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1C62-8CC0-4CFA-8DD0-EA6754800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09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" y="6701028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4571"/>
                </a:moveTo>
                <a:lnTo>
                  <a:pt x="8839200" y="4571"/>
                </a:lnTo>
                <a:lnTo>
                  <a:pt x="8839200" y="0"/>
                </a:lnTo>
                <a:lnTo>
                  <a:pt x="0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82061" y="5193029"/>
            <a:ext cx="358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36B85"/>
                </a:solidFill>
                <a:latin typeface="Georgia"/>
                <a:cs typeface="Georgia"/>
              </a:rPr>
              <a:t>D</a:t>
            </a:r>
            <a:r>
              <a:rPr sz="1800" b="1" spc="-21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636B85"/>
                </a:solidFill>
                <a:latin typeface="Georgia"/>
                <a:cs typeface="Georgia"/>
              </a:rPr>
              <a:t>R</a:t>
            </a:r>
            <a:r>
              <a:rPr sz="1800" b="1" spc="-204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636B85"/>
                </a:solidFill>
                <a:latin typeface="Georgia"/>
                <a:cs typeface="Georgia"/>
              </a:rPr>
              <a:t>. </a:t>
            </a:r>
            <a:r>
              <a:rPr sz="1800" b="1" spc="4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636B85"/>
                </a:solidFill>
                <a:latin typeface="Georgia"/>
                <a:cs typeface="Georgia"/>
              </a:rPr>
              <a:t>S</a:t>
            </a:r>
            <a:r>
              <a:rPr sz="1800" b="1" spc="-21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636B85"/>
                </a:solidFill>
                <a:latin typeface="Georgia"/>
                <a:cs typeface="Georgia"/>
              </a:rPr>
              <a:t>W</a:t>
            </a:r>
            <a:r>
              <a:rPr sz="1800" b="1" spc="-21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636B85"/>
                </a:solidFill>
                <a:latin typeface="Georgia"/>
                <a:cs typeface="Georgia"/>
              </a:rPr>
              <a:t>A</a:t>
            </a:r>
            <a:r>
              <a:rPr sz="1800" b="1" spc="-204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636B85"/>
                </a:solidFill>
                <a:latin typeface="Georgia"/>
                <a:cs typeface="Georgia"/>
              </a:rPr>
              <a:t>R</a:t>
            </a:r>
            <a:r>
              <a:rPr sz="1800" b="1" spc="-204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636B85"/>
                </a:solidFill>
                <a:latin typeface="Georgia"/>
                <a:cs typeface="Georgia"/>
              </a:rPr>
              <a:t>N</a:t>
            </a:r>
            <a:r>
              <a:rPr sz="1800" b="1" spc="-21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636B85"/>
                </a:solidFill>
                <a:latin typeface="Georgia"/>
                <a:cs typeface="Georgia"/>
              </a:rPr>
              <a:t>A </a:t>
            </a:r>
            <a:r>
              <a:rPr sz="1800" b="1" spc="3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636B85"/>
                </a:solidFill>
                <a:latin typeface="Georgia"/>
                <a:cs typeface="Georgia"/>
              </a:rPr>
              <a:t>P</a:t>
            </a:r>
            <a:r>
              <a:rPr sz="1800" b="1" spc="-21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636B85"/>
                </a:solidFill>
                <a:latin typeface="Georgia"/>
                <a:cs typeface="Georgia"/>
              </a:rPr>
              <a:t>R</a:t>
            </a:r>
            <a:r>
              <a:rPr sz="1800" b="1" spc="-204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636B85"/>
                </a:solidFill>
                <a:latin typeface="Georgia"/>
                <a:cs typeface="Georgia"/>
              </a:rPr>
              <a:t>I</a:t>
            </a:r>
            <a:r>
              <a:rPr sz="1800" b="1" spc="-204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636B85"/>
                </a:solidFill>
                <a:latin typeface="Georgia"/>
                <a:cs typeface="Georgia"/>
              </a:rPr>
              <a:t>Y</a:t>
            </a:r>
            <a:r>
              <a:rPr sz="1800" b="1" spc="-204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636B85"/>
                </a:solidFill>
                <a:latin typeface="Georgia"/>
                <a:cs typeface="Georgia"/>
              </a:rPr>
              <a:t>A </a:t>
            </a:r>
            <a:r>
              <a:rPr sz="1800" b="1" spc="3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b="1" spc="254" dirty="0">
                <a:solidFill>
                  <a:srgbClr val="636B85"/>
                </a:solidFill>
                <a:latin typeface="Georgia"/>
                <a:cs typeface="Georgia"/>
              </a:rPr>
              <a:t>R</a:t>
            </a:r>
            <a:r>
              <a:rPr sz="1800" b="1" dirty="0">
                <a:solidFill>
                  <a:srgbClr val="636B85"/>
                </a:solidFill>
                <a:latin typeface="Georgia"/>
                <a:cs typeface="Georgia"/>
              </a:rPr>
              <a:t>M</a:t>
            </a:r>
            <a:r>
              <a:rPr sz="1800" b="1" spc="-204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571494" y="1136345"/>
            <a:ext cx="20015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D16248"/>
                </a:solidFill>
              </a:rPr>
              <a:t>JSON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7822" y="412750"/>
            <a:ext cx="28422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JSON</a:t>
            </a:r>
            <a:r>
              <a:rPr spc="-8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15682"/>
            <a:ext cx="665734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5"/>
              </a:spcBef>
            </a:pPr>
            <a:r>
              <a:rPr sz="3200" b="1" dirty="0">
                <a:solidFill>
                  <a:srgbClr val="702C1C"/>
                </a:solidFill>
                <a:latin typeface="Courier New"/>
                <a:cs typeface="Courier New"/>
              </a:rPr>
              <a:t>var </a:t>
            </a:r>
            <a:r>
              <a:rPr sz="3200" spc="-5" dirty="0">
                <a:solidFill>
                  <a:srgbClr val="702C1C"/>
                </a:solidFill>
                <a:latin typeface="Courier New"/>
                <a:cs typeface="Courier New"/>
              </a:rPr>
              <a:t>employeeData </a:t>
            </a:r>
            <a:r>
              <a:rPr sz="3200" dirty="0">
                <a:solidFill>
                  <a:srgbClr val="702C1C"/>
                </a:solidFill>
                <a:latin typeface="Courier New"/>
                <a:cs typeface="Courier New"/>
              </a:rPr>
              <a:t>=</a:t>
            </a:r>
            <a:r>
              <a:rPr sz="3200" spc="5" dirty="0">
                <a:solidFill>
                  <a:srgbClr val="702C1C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"employee_id": </a:t>
            </a:r>
            <a:r>
              <a:rPr sz="3200" spc="-5" dirty="0">
                <a:latin typeface="Courier New"/>
                <a:cs typeface="Courier New"/>
              </a:rPr>
              <a:t>1234567, </a:t>
            </a:r>
            <a:r>
              <a:rPr sz="3200" dirty="0">
                <a:latin typeface="Courier New"/>
                <a:cs typeface="Courier New"/>
              </a:rPr>
              <a:t> "name": "Jeff Fox", 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"hire_date": "1/1/2013", 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"location": "Norwalk, </a:t>
            </a:r>
            <a:r>
              <a:rPr sz="3200" spc="-5" dirty="0">
                <a:latin typeface="Courier New"/>
                <a:cs typeface="Courier New"/>
              </a:rPr>
              <a:t>CT", </a:t>
            </a:r>
            <a:r>
              <a:rPr sz="3200" spc="-19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"consultant":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false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ourier New"/>
                <a:cs typeface="Courier New"/>
              </a:rPr>
              <a:t>}</a:t>
            </a:r>
            <a:r>
              <a:rPr sz="3200" spc="-5" dirty="0">
                <a:solidFill>
                  <a:srgbClr val="C00000"/>
                </a:solidFill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817" y="412750"/>
            <a:ext cx="29063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Arrays</a:t>
            </a:r>
            <a:r>
              <a:rPr spc="-4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10" dirty="0"/>
              <a:t>JSON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7299325" cy="340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An </a:t>
            </a:r>
            <a:r>
              <a:rPr sz="2700" spc="-5" dirty="0">
                <a:latin typeface="Georgia"/>
                <a:cs typeface="Georgia"/>
              </a:rPr>
              <a:t>ordered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collection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of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values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Segoe UI Symbol"/>
              <a:buChar char="⚫"/>
            </a:pPr>
            <a:endParaRPr sz="395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  <a:tab pos="2457450" algn="l"/>
              </a:tabLst>
            </a:pPr>
            <a:r>
              <a:rPr sz="2700" dirty="0">
                <a:latin typeface="Georgia"/>
                <a:cs typeface="Georgia"/>
              </a:rPr>
              <a:t>Begins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with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[	</a:t>
            </a:r>
            <a:r>
              <a:rPr sz="2700" spc="-5" dirty="0">
                <a:latin typeface="Georgia"/>
                <a:cs typeface="Georgia"/>
              </a:rPr>
              <a:t>(left</a:t>
            </a:r>
            <a:r>
              <a:rPr sz="2700" spc="-1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bracket)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Segoe UI Symbol"/>
              <a:buChar char="⚫"/>
            </a:pPr>
            <a:endParaRPr sz="395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  <a:tab pos="2214880" algn="l"/>
              </a:tabLst>
            </a:pPr>
            <a:r>
              <a:rPr sz="2700" spc="-5" dirty="0">
                <a:latin typeface="Georgia"/>
                <a:cs typeface="Georgia"/>
              </a:rPr>
              <a:t>Ends </a:t>
            </a:r>
            <a:r>
              <a:rPr sz="2700" dirty="0">
                <a:latin typeface="Georgia"/>
                <a:cs typeface="Georgia"/>
              </a:rPr>
              <a:t>with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]	</a:t>
            </a:r>
            <a:r>
              <a:rPr sz="2700" dirty="0">
                <a:latin typeface="Georgia"/>
                <a:cs typeface="Georgia"/>
              </a:rPr>
              <a:t>(right</a:t>
            </a:r>
            <a:r>
              <a:rPr sz="2700" spc="-1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bracket)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16248"/>
              </a:buClr>
              <a:buFont typeface="Segoe UI Symbol"/>
              <a:buChar char="⚫"/>
            </a:pPr>
            <a:endParaRPr sz="395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  <a:tab pos="5914390" algn="l"/>
              </a:tabLst>
            </a:pPr>
            <a:r>
              <a:rPr sz="2700" spc="-5" dirty="0">
                <a:latin typeface="Georgia"/>
                <a:cs typeface="Georgia"/>
              </a:rPr>
              <a:t>Nam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/val</a:t>
            </a:r>
            <a:r>
              <a:rPr sz="2700" spc="-10" dirty="0">
                <a:latin typeface="Georgia"/>
                <a:cs typeface="Georgia"/>
              </a:rPr>
              <a:t>u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dirty="0">
                <a:latin typeface="Georgia"/>
                <a:cs typeface="Georgia"/>
              </a:rPr>
              <a:t>airs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are </a:t>
            </a:r>
            <a:r>
              <a:rPr sz="2700" spc="-5" dirty="0">
                <a:latin typeface="Georgia"/>
                <a:cs typeface="Georgia"/>
              </a:rPr>
              <a:t>se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dirty="0">
                <a:latin typeface="Georgia"/>
                <a:cs typeface="Georgia"/>
              </a:rPr>
              <a:t>arated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dirty="0">
                <a:latin typeface="Georgia"/>
                <a:cs typeface="Georgia"/>
              </a:rPr>
              <a:t>y</a:t>
            </a:r>
            <a:r>
              <a:rPr sz="2700" spc="-70" dirty="0">
                <a:latin typeface="Georgia"/>
                <a:cs typeface="Georgia"/>
              </a:rPr>
              <a:t>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,	</a:t>
            </a:r>
            <a:r>
              <a:rPr sz="2700" dirty="0">
                <a:latin typeface="Georgia"/>
                <a:cs typeface="Georgia"/>
              </a:rPr>
              <a:t>(c</a:t>
            </a:r>
            <a:r>
              <a:rPr sz="2700" spc="-1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mm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)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941" y="412750"/>
            <a:ext cx="398652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JSON</a:t>
            </a:r>
            <a:r>
              <a:rPr spc="-30" dirty="0"/>
              <a:t> </a:t>
            </a:r>
            <a:r>
              <a:rPr dirty="0"/>
              <a:t>Array</a:t>
            </a:r>
            <a:r>
              <a:rPr spc="-3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282"/>
            <a:ext cx="7841615" cy="470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188720" indent="-274320">
              <a:lnSpc>
                <a:spcPct val="120000"/>
              </a:lnSpc>
              <a:spcBef>
                <a:spcPts val="105"/>
              </a:spcBef>
            </a:pPr>
            <a:r>
              <a:rPr sz="3200" b="1" dirty="0">
                <a:solidFill>
                  <a:srgbClr val="702C1C"/>
                </a:solidFill>
                <a:latin typeface="Courier New"/>
                <a:cs typeface="Courier New"/>
              </a:rPr>
              <a:t>var </a:t>
            </a:r>
            <a:r>
              <a:rPr sz="3200" spc="-5" dirty="0">
                <a:solidFill>
                  <a:srgbClr val="702C1C"/>
                </a:solidFill>
                <a:latin typeface="Courier New"/>
                <a:cs typeface="Courier New"/>
              </a:rPr>
              <a:t>employeeData </a:t>
            </a:r>
            <a:r>
              <a:rPr sz="3200" dirty="0">
                <a:solidFill>
                  <a:srgbClr val="702C1C"/>
                </a:solidFill>
                <a:latin typeface="Courier New"/>
                <a:cs typeface="Courier New"/>
              </a:rPr>
              <a:t>= { </a:t>
            </a:r>
            <a:r>
              <a:rPr sz="3200" spc="5" dirty="0">
                <a:solidFill>
                  <a:srgbClr val="702C1C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702C1C"/>
                </a:solidFill>
                <a:latin typeface="Courier New"/>
                <a:cs typeface="Courier New"/>
              </a:rPr>
              <a:t>"employee_id": </a:t>
            </a:r>
            <a:r>
              <a:rPr sz="3200" spc="-5" dirty="0">
                <a:solidFill>
                  <a:srgbClr val="702C1C"/>
                </a:solidFill>
                <a:latin typeface="Courier New"/>
                <a:cs typeface="Courier New"/>
              </a:rPr>
              <a:t>1236937, </a:t>
            </a:r>
            <a:r>
              <a:rPr sz="3200" dirty="0">
                <a:solidFill>
                  <a:srgbClr val="702C1C"/>
                </a:solidFill>
                <a:latin typeface="Courier New"/>
                <a:cs typeface="Courier New"/>
              </a:rPr>
              <a:t> "name": "Jeff Fox", </a:t>
            </a:r>
            <a:r>
              <a:rPr sz="3200" spc="5" dirty="0">
                <a:solidFill>
                  <a:srgbClr val="702C1C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702C1C"/>
                </a:solidFill>
                <a:latin typeface="Courier New"/>
                <a:cs typeface="Courier New"/>
              </a:rPr>
              <a:t>"hire_date": "1/1/2013", </a:t>
            </a:r>
            <a:r>
              <a:rPr sz="3200" spc="5" dirty="0">
                <a:solidFill>
                  <a:srgbClr val="702C1C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702C1C"/>
                </a:solidFill>
                <a:latin typeface="Courier New"/>
                <a:cs typeface="Courier New"/>
              </a:rPr>
              <a:t>"location": "Norwalk, </a:t>
            </a:r>
            <a:r>
              <a:rPr sz="3200" spc="-5" dirty="0">
                <a:solidFill>
                  <a:srgbClr val="702C1C"/>
                </a:solidFill>
                <a:latin typeface="Courier New"/>
                <a:cs typeface="Courier New"/>
              </a:rPr>
              <a:t>CT", </a:t>
            </a:r>
            <a:r>
              <a:rPr sz="3200" spc="-1910" dirty="0">
                <a:solidFill>
                  <a:srgbClr val="702C1C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702C1C"/>
                </a:solidFill>
                <a:latin typeface="Courier New"/>
                <a:cs typeface="Courier New"/>
              </a:rPr>
              <a:t>"consultant":</a:t>
            </a:r>
            <a:r>
              <a:rPr sz="3200" spc="-15" dirty="0">
                <a:solidFill>
                  <a:srgbClr val="702C1C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702C1C"/>
                </a:solidFill>
                <a:latin typeface="Courier New"/>
                <a:cs typeface="Courier New"/>
              </a:rPr>
              <a:t>false,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ourier New"/>
                <a:cs typeface="Courier New"/>
              </a:rPr>
              <a:t>"random_nums":</a:t>
            </a:r>
            <a:r>
              <a:rPr sz="3200" dirty="0">
                <a:latin typeface="Courier New"/>
                <a:cs typeface="Courier New"/>
              </a:rPr>
              <a:t> [ </a:t>
            </a:r>
            <a:r>
              <a:rPr sz="3200" spc="-5" dirty="0">
                <a:latin typeface="Courier New"/>
                <a:cs typeface="Courier New"/>
              </a:rPr>
              <a:t>24,65,12,94</a:t>
            </a:r>
            <a:r>
              <a:rPr sz="3200" dirty="0">
                <a:latin typeface="Courier New"/>
                <a:cs typeface="Courier New"/>
              </a:rPr>
              <a:t> ]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solidFill>
                  <a:srgbClr val="702C1C"/>
                </a:solidFill>
                <a:latin typeface="Courier New"/>
                <a:cs typeface="Courier New"/>
              </a:rPr>
              <a:t>};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80" dirty="0"/>
              <a:t> </a:t>
            </a:r>
            <a:r>
              <a:rPr dirty="0"/>
              <a:t>Types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104" y="412750"/>
            <a:ext cx="36525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25" dirty="0"/>
              <a:t> </a:t>
            </a:r>
            <a:r>
              <a:rPr dirty="0"/>
              <a:t>Types:</a:t>
            </a:r>
            <a:r>
              <a:rPr spc="-5" dirty="0"/>
              <a:t> 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27986"/>
            <a:ext cx="6690995" cy="241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Sequence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of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0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or </a:t>
            </a:r>
            <a:r>
              <a:rPr sz="2700" dirty="0">
                <a:latin typeface="Georgia"/>
                <a:cs typeface="Georgia"/>
              </a:rPr>
              <a:t>more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Unicode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characters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16248"/>
              </a:buClr>
              <a:buFont typeface="Segoe UI Symbol"/>
              <a:buChar char="⚫"/>
            </a:pPr>
            <a:endParaRPr sz="395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Wrapped</a:t>
            </a:r>
            <a:r>
              <a:rPr sz="2700" spc="-5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"double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quotes“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Segoe UI Symbol"/>
              <a:buChar char="⚫"/>
            </a:pPr>
            <a:endParaRPr sz="395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Backslash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escapement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413" y="412750"/>
            <a:ext cx="40544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40" dirty="0"/>
              <a:t> </a:t>
            </a:r>
            <a:r>
              <a:rPr dirty="0"/>
              <a:t>Types:</a:t>
            </a:r>
            <a:r>
              <a:rPr spc="-35" dirty="0"/>
              <a:t> </a:t>
            </a:r>
            <a:r>
              <a:rPr spc="-5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6181725" cy="405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Integer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16248"/>
              </a:buClr>
              <a:buFont typeface="Segoe UI Symbol"/>
              <a:buChar char="⚫"/>
            </a:pPr>
            <a:endParaRPr sz="3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Real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16248"/>
              </a:buClr>
              <a:buFont typeface="Segoe UI Symbol"/>
              <a:buChar char="⚫"/>
            </a:pPr>
            <a:endParaRPr sz="3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Scientific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16248"/>
              </a:buClr>
              <a:buFont typeface="Segoe UI Symbol"/>
              <a:buChar char="⚫"/>
            </a:pPr>
            <a:endParaRPr sz="3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No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octal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or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hex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16248"/>
              </a:buClr>
              <a:buFont typeface="Segoe UI Symbol"/>
              <a:buChar char="⚫"/>
            </a:pPr>
            <a:endParaRPr sz="3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No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NaN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or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Infinity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–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Use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b="1" spc="-5" dirty="0">
                <a:latin typeface="Georgia"/>
                <a:cs typeface="Georgia"/>
              </a:rPr>
              <a:t>null</a:t>
            </a:r>
            <a:r>
              <a:rPr sz="2700" b="1" spc="-4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instead.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904" y="412750"/>
            <a:ext cx="53244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Types:</a:t>
            </a:r>
            <a:r>
              <a:rPr spc="-15" dirty="0"/>
              <a:t> </a:t>
            </a:r>
            <a:r>
              <a:rPr dirty="0"/>
              <a:t>Booleans</a:t>
            </a:r>
            <a:r>
              <a:rPr spc="-1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5" dirty="0"/>
              <a:t>Null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7454900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Booleans: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true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or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false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16248"/>
              </a:buClr>
              <a:buFont typeface="Segoe UI Symbol"/>
              <a:buChar char="⚫"/>
            </a:pPr>
            <a:endParaRPr sz="3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Null:</a:t>
            </a:r>
            <a:r>
              <a:rPr sz="2700" dirty="0">
                <a:latin typeface="Georgia"/>
                <a:cs typeface="Georgia"/>
              </a:rPr>
              <a:t> A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value </a:t>
            </a:r>
            <a:r>
              <a:rPr sz="2700" spc="-5" dirty="0">
                <a:latin typeface="Georgia"/>
                <a:cs typeface="Georgia"/>
              </a:rPr>
              <a:t>that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specifies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nothing</a:t>
            </a:r>
            <a:r>
              <a:rPr sz="2700" spc="-5" dirty="0">
                <a:latin typeface="Georgia"/>
                <a:cs typeface="Georgia"/>
              </a:rPr>
              <a:t> or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no</a:t>
            </a:r>
            <a:r>
              <a:rPr sz="2700" spc="-5" dirty="0">
                <a:latin typeface="Georgia"/>
                <a:cs typeface="Georgia"/>
              </a:rPr>
              <a:t> value.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7469" y="412750"/>
            <a:ext cx="54425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Types:</a:t>
            </a:r>
            <a:r>
              <a:rPr spc="-10" dirty="0"/>
              <a:t> </a:t>
            </a:r>
            <a:r>
              <a:rPr spc="-5" dirty="0"/>
              <a:t>Objects</a:t>
            </a:r>
            <a:r>
              <a:rPr spc="-25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04186"/>
            <a:ext cx="792924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Objects: Unordered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key/value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pairs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wrapped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{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}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16248"/>
              </a:buClr>
              <a:buFont typeface="Segoe UI Symbol"/>
              <a:buChar char="⚫"/>
            </a:pPr>
            <a:endParaRPr sz="3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Arrays: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Ordered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key/value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pairs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wrapped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[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]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329" y="3338906"/>
            <a:ext cx="233807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JSON</a:t>
            </a:r>
            <a:r>
              <a:rPr spc="-70" dirty="0"/>
              <a:t> </a:t>
            </a:r>
            <a:r>
              <a:rPr spc="-5" dirty="0"/>
              <a:t>Usage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1789" y="412750"/>
            <a:ext cx="48933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5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When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spc="-5" dirty="0"/>
              <a:t>use</a:t>
            </a:r>
            <a:r>
              <a:rPr spc="-25" dirty="0"/>
              <a:t> </a:t>
            </a:r>
            <a:r>
              <a:rPr dirty="0"/>
              <a:t>JSON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51101"/>
            <a:ext cx="7997825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Transfer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data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to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 </a:t>
            </a:r>
            <a:r>
              <a:rPr sz="2700" spc="-5" dirty="0">
                <a:latin typeface="Georgia"/>
                <a:cs typeface="Georgia"/>
              </a:rPr>
              <a:t>from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server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16248"/>
              </a:buClr>
              <a:buFont typeface="Segoe UI Symbol"/>
              <a:buChar char="⚫"/>
            </a:pPr>
            <a:endParaRPr sz="3400">
              <a:latin typeface="Georgia"/>
              <a:cs typeface="Georgia"/>
            </a:endParaRPr>
          </a:p>
          <a:p>
            <a:pPr marL="286385" marR="508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Perform asynchronous </a:t>
            </a:r>
            <a:r>
              <a:rPr sz="2700" spc="-5" dirty="0">
                <a:latin typeface="Georgia"/>
                <a:cs typeface="Georgia"/>
              </a:rPr>
              <a:t>data </a:t>
            </a:r>
            <a:r>
              <a:rPr sz="2700" spc="-10" dirty="0">
                <a:latin typeface="Georgia"/>
                <a:cs typeface="Georgia"/>
              </a:rPr>
              <a:t>calls </a:t>
            </a:r>
            <a:r>
              <a:rPr sz="2700" spc="-5" dirty="0">
                <a:latin typeface="Georgia"/>
                <a:cs typeface="Georgia"/>
              </a:rPr>
              <a:t>without requiring </a:t>
            </a:r>
            <a:r>
              <a:rPr sz="2700" spc="-6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page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refresh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16248"/>
              </a:buClr>
              <a:buFont typeface="Segoe UI Symbol"/>
              <a:buChar char="⚫"/>
            </a:pPr>
            <a:endParaRPr sz="3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Working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with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data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stores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16248"/>
              </a:buClr>
              <a:buFont typeface="Segoe UI Symbol"/>
              <a:buChar char="⚫"/>
            </a:pPr>
            <a:endParaRPr sz="3400">
              <a:latin typeface="Georgia"/>
              <a:cs typeface="Georgia"/>
            </a:endParaRPr>
          </a:p>
          <a:p>
            <a:pPr marL="286385" marR="102870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Compile and save form or </a:t>
            </a:r>
            <a:r>
              <a:rPr sz="2700" spc="-10" dirty="0">
                <a:latin typeface="Georgia"/>
                <a:cs typeface="Georgia"/>
              </a:rPr>
              <a:t>user </a:t>
            </a:r>
            <a:r>
              <a:rPr sz="2700" spc="-5" dirty="0">
                <a:latin typeface="Georgia"/>
                <a:cs typeface="Georgia"/>
              </a:rPr>
              <a:t>data for local </a:t>
            </a:r>
            <a:r>
              <a:rPr sz="2700" spc="-6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storage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41597" y="412750"/>
            <a:ext cx="185673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JSON</a:t>
            </a:r>
            <a:r>
              <a:rPr spc="-80" dirty="0"/>
              <a:t> </a:t>
            </a:r>
            <a:r>
              <a:rPr spc="-5" dirty="0"/>
              <a:t>is…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5940" y="2004186"/>
            <a:ext cx="7800340" cy="3564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A </a:t>
            </a:r>
            <a:r>
              <a:rPr sz="2700" spc="-5" dirty="0">
                <a:latin typeface="Georgia"/>
                <a:cs typeface="Georgia"/>
              </a:rPr>
              <a:t>lightweight text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based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data-interchange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format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16248"/>
              </a:buClr>
              <a:buFont typeface="Segoe UI Symbol"/>
              <a:buChar char="⚫"/>
            </a:pPr>
            <a:endParaRPr sz="3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Completely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language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independent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16248"/>
              </a:buClr>
              <a:buFont typeface="Segoe UI Symbol"/>
              <a:buChar char="⚫"/>
            </a:pPr>
            <a:endParaRPr sz="3400">
              <a:latin typeface="Georgia"/>
              <a:cs typeface="Georgia"/>
            </a:endParaRPr>
          </a:p>
          <a:p>
            <a:pPr marL="286385" marR="508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Based </a:t>
            </a:r>
            <a:r>
              <a:rPr sz="2700" spc="-5" dirty="0">
                <a:latin typeface="Georgia"/>
                <a:cs typeface="Georgia"/>
              </a:rPr>
              <a:t>on </a:t>
            </a:r>
            <a:r>
              <a:rPr sz="2700" dirty="0">
                <a:latin typeface="Georgia"/>
                <a:cs typeface="Georgia"/>
              </a:rPr>
              <a:t>a </a:t>
            </a:r>
            <a:r>
              <a:rPr sz="2700" spc="-5" dirty="0">
                <a:latin typeface="Georgia"/>
                <a:cs typeface="Georgia"/>
              </a:rPr>
              <a:t>subset of the </a:t>
            </a:r>
            <a:r>
              <a:rPr sz="2700" dirty="0">
                <a:latin typeface="Georgia"/>
                <a:cs typeface="Georgia"/>
              </a:rPr>
              <a:t>JavaScript Programming </a:t>
            </a:r>
            <a:r>
              <a:rPr sz="2700" spc="-6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Language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16248"/>
              </a:buClr>
              <a:buFont typeface="Segoe UI Symbol"/>
              <a:buChar char="⚫"/>
            </a:pPr>
            <a:endParaRPr sz="3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Easy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to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understand,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manipulate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-5" dirty="0">
                <a:latin typeface="Georgia"/>
                <a:cs typeface="Georgia"/>
              </a:rPr>
              <a:t> generate</a:t>
            </a:r>
            <a:endParaRPr sz="27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800" y="202692"/>
            <a:ext cx="8572500" cy="1016635"/>
            <a:chOff x="304800" y="202692"/>
            <a:chExt cx="8572500" cy="101663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400" y="228600"/>
              <a:ext cx="1104900" cy="990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02692"/>
              <a:ext cx="1104900" cy="990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44773" y="412750"/>
            <a:ext cx="28498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JSON</a:t>
            </a:r>
            <a:r>
              <a:rPr spc="-45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spc="-5" dirty="0"/>
              <a:t>NOT…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5940" y="2080386"/>
            <a:ext cx="414464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Overly</a:t>
            </a:r>
            <a:r>
              <a:rPr sz="2700" spc="-5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Complex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16248"/>
              </a:buClr>
              <a:buFont typeface="Segoe UI Symbol"/>
              <a:buChar char="⚫"/>
            </a:pPr>
            <a:endParaRPr sz="3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A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“document”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format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16248"/>
              </a:buClr>
              <a:buFont typeface="Segoe UI Symbol"/>
              <a:buChar char="⚫"/>
            </a:pPr>
            <a:endParaRPr sz="395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A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markup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language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16248"/>
              </a:buClr>
              <a:buFont typeface="Segoe UI Symbol"/>
              <a:buChar char="⚫"/>
            </a:pPr>
            <a:endParaRPr sz="395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A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programming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language</a:t>
            </a:r>
            <a:endParaRPr sz="27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800" y="228600"/>
            <a:ext cx="8382000" cy="1009015"/>
            <a:chOff x="304800" y="228600"/>
            <a:chExt cx="8382000" cy="100901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200" y="228600"/>
              <a:ext cx="990600" cy="10088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28600"/>
              <a:ext cx="990600" cy="1008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68573" y="412750"/>
            <a:ext cx="30016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35" dirty="0"/>
              <a:t> </a:t>
            </a:r>
            <a:r>
              <a:rPr spc="-5" dirty="0"/>
              <a:t>use</a:t>
            </a:r>
            <a:r>
              <a:rPr spc="-40" dirty="0"/>
              <a:t> </a:t>
            </a:r>
            <a:r>
              <a:rPr dirty="0"/>
              <a:t>JSON?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5940" y="1622805"/>
            <a:ext cx="7789545" cy="422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Straightforward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syntax</a:t>
            </a:r>
            <a:endParaRPr sz="27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16248"/>
              </a:buClr>
              <a:buFont typeface="Segoe UI Symbol"/>
              <a:buChar char="⚫"/>
            </a:pPr>
            <a:endParaRPr lang="en-IN" sz="34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Easy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to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create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-5" dirty="0">
                <a:latin typeface="Georgia"/>
                <a:cs typeface="Georgia"/>
              </a:rPr>
              <a:t> manipulate</a:t>
            </a:r>
            <a:endParaRPr sz="27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Segoe UI Symbol"/>
              <a:buChar char="⚫"/>
            </a:pPr>
            <a:endParaRPr sz="395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Can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natively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parsed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JavaScript </a:t>
            </a:r>
            <a:r>
              <a:rPr sz="2700" spc="-5" dirty="0">
                <a:latin typeface="Georgia"/>
                <a:cs typeface="Georgia"/>
              </a:rPr>
              <a:t>using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b="1" dirty="0">
                <a:latin typeface="Georgia"/>
                <a:cs typeface="Georgia"/>
              </a:rPr>
              <a:t>eval()</a:t>
            </a:r>
            <a:endParaRPr sz="27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Segoe UI Symbol"/>
              <a:buChar char="⚫"/>
            </a:pPr>
            <a:endParaRPr sz="395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Supported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by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all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major </a:t>
            </a:r>
            <a:r>
              <a:rPr sz="2700" spc="-5" dirty="0">
                <a:latin typeface="Georgia"/>
                <a:cs typeface="Georgia"/>
              </a:rPr>
              <a:t>JavaScript frameworks</a:t>
            </a:r>
            <a:endParaRPr sz="27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16248"/>
              </a:buClr>
              <a:buFont typeface="Segoe UI Symbol"/>
              <a:buChar char="⚫"/>
            </a:pPr>
            <a:endParaRPr sz="34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Supported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by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most</a:t>
            </a:r>
            <a:r>
              <a:rPr sz="2700" spc="-5" dirty="0">
                <a:latin typeface="Georgia"/>
                <a:cs typeface="Georgia"/>
              </a:rPr>
              <a:t> backend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technologies</a:t>
            </a:r>
            <a:endParaRPr sz="2700" dirty="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1000" y="228600"/>
            <a:ext cx="8265159" cy="990600"/>
            <a:chOff x="381000" y="228600"/>
            <a:chExt cx="8265159" cy="9906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0" y="228600"/>
              <a:ext cx="644651" cy="990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28600"/>
              <a:ext cx="644651" cy="990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0491" y="412750"/>
            <a:ext cx="30346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Much</a:t>
            </a:r>
            <a:r>
              <a:rPr spc="-35" dirty="0"/>
              <a:t> </a:t>
            </a:r>
            <a:r>
              <a:rPr dirty="0"/>
              <a:t>Like</a:t>
            </a:r>
            <a:r>
              <a:rPr spc="-60" dirty="0"/>
              <a:t> </a:t>
            </a:r>
            <a:r>
              <a:rPr spc="-5" dirty="0"/>
              <a:t>XML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0491" y="1549653"/>
            <a:ext cx="7859395" cy="282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Plain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text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formats</a:t>
            </a:r>
            <a:endParaRPr lang="en-IN" sz="27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Segoe UI Symbol"/>
              <a:buChar char="⚫"/>
            </a:pPr>
            <a:endParaRPr lang="en-IN" sz="395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“Self-describing“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(human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readable)</a:t>
            </a:r>
            <a:endParaRPr sz="27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Segoe UI Symbol"/>
              <a:buChar char="⚫"/>
            </a:pPr>
            <a:endParaRPr sz="3950" dirty="0">
              <a:latin typeface="Georgia"/>
              <a:cs typeface="Georgia"/>
            </a:endParaRPr>
          </a:p>
          <a:p>
            <a:pPr marL="287020" marR="508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Hierarchical (Values can contain lists </a:t>
            </a:r>
            <a:r>
              <a:rPr sz="2700" spc="-10" dirty="0">
                <a:latin typeface="Georgia"/>
                <a:cs typeface="Georgia"/>
              </a:rPr>
              <a:t>of </a:t>
            </a:r>
            <a:r>
              <a:rPr sz="2700" spc="-5" dirty="0">
                <a:latin typeface="Georgia"/>
                <a:cs typeface="Georgia"/>
              </a:rPr>
              <a:t>objects or </a:t>
            </a:r>
            <a:r>
              <a:rPr sz="2700" spc="-6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values)</a:t>
            </a:r>
            <a:endParaRPr sz="2700" dirty="0">
              <a:latin typeface="Georgia"/>
              <a:cs typeface="Georg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228600"/>
            <a:ext cx="2743200" cy="975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0491" y="412750"/>
            <a:ext cx="2663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Not</a:t>
            </a:r>
            <a:r>
              <a:rPr spc="-45" dirty="0"/>
              <a:t> </a:t>
            </a:r>
            <a:r>
              <a:rPr dirty="0"/>
              <a:t>Like</a:t>
            </a:r>
            <a:r>
              <a:rPr spc="-40" dirty="0"/>
              <a:t> </a:t>
            </a:r>
            <a:r>
              <a:rPr spc="-5" dirty="0"/>
              <a:t>XML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9740" y="1698701"/>
            <a:ext cx="8042275" cy="422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Lighter</a:t>
            </a:r>
            <a:r>
              <a:rPr sz="2700" spc="-5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faster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than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XML</a:t>
            </a:r>
            <a:endParaRPr lang="en-IN" sz="27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Segoe UI Symbol"/>
              <a:buChar char="⚫"/>
            </a:pPr>
            <a:endParaRPr lang="en-IN" sz="3950" dirty="0">
              <a:latin typeface="Georgia"/>
              <a:cs typeface="Georgia"/>
            </a:endParaRPr>
          </a:p>
          <a:p>
            <a:pPr marL="286385" marR="137795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JSON uses typed objects. All XML values </a:t>
            </a:r>
            <a:r>
              <a:rPr sz="2700" dirty="0">
                <a:latin typeface="Georgia"/>
                <a:cs typeface="Georgia"/>
              </a:rPr>
              <a:t>are </a:t>
            </a:r>
            <a:r>
              <a:rPr sz="2700" spc="5" dirty="0">
                <a:latin typeface="Georgia"/>
                <a:cs typeface="Georgia"/>
              </a:rPr>
              <a:t>type- </a:t>
            </a:r>
            <a:r>
              <a:rPr sz="2700" spc="-6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less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strings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must </a:t>
            </a:r>
            <a:r>
              <a:rPr sz="2700" spc="-5" dirty="0">
                <a:latin typeface="Georgia"/>
                <a:cs typeface="Georgia"/>
              </a:rPr>
              <a:t>be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parsed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at runtime.</a:t>
            </a: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Segoe UI Symbol"/>
              <a:buChar char="⚫"/>
            </a:pPr>
            <a:endParaRPr sz="395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Less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syntax,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no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semantics</a:t>
            </a:r>
            <a:endParaRPr sz="27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Segoe UI Symbol"/>
              <a:buChar char="⚫"/>
            </a:pPr>
            <a:endParaRPr sz="3950" dirty="0">
              <a:latin typeface="Georgia"/>
              <a:cs typeface="Georgia"/>
            </a:endParaRPr>
          </a:p>
          <a:p>
            <a:pPr marL="286385" marR="508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Properties </a:t>
            </a:r>
            <a:r>
              <a:rPr sz="2700" dirty="0">
                <a:latin typeface="Georgia"/>
                <a:cs typeface="Georgia"/>
              </a:rPr>
              <a:t>are </a:t>
            </a:r>
            <a:r>
              <a:rPr sz="2700" spc="-5" dirty="0">
                <a:latin typeface="Georgia"/>
                <a:cs typeface="Georgia"/>
              </a:rPr>
              <a:t>immediately accessible to JavaScript </a:t>
            </a:r>
            <a:r>
              <a:rPr sz="2700" spc="-6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code</a:t>
            </a:r>
            <a:endParaRPr sz="2700" dirty="0">
              <a:latin typeface="Georgia"/>
              <a:cs typeface="Georg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228600"/>
            <a:ext cx="2785872" cy="9951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66797" y="412750"/>
            <a:ext cx="40036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Knocks</a:t>
            </a:r>
            <a:r>
              <a:rPr spc="-50" dirty="0"/>
              <a:t> </a:t>
            </a:r>
            <a:r>
              <a:rPr dirty="0"/>
              <a:t>against</a:t>
            </a:r>
            <a:r>
              <a:rPr spc="-55" dirty="0"/>
              <a:t> </a:t>
            </a:r>
            <a:r>
              <a:rPr dirty="0"/>
              <a:t>JSON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5940" y="1851101"/>
            <a:ext cx="6511290" cy="381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Lack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of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namespaces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Segoe UI Symbol"/>
              <a:buChar char="⚫"/>
            </a:pPr>
            <a:endParaRPr sz="3950">
              <a:latin typeface="Georgia"/>
              <a:cs typeface="Georgia"/>
            </a:endParaRPr>
          </a:p>
          <a:p>
            <a:pPr marL="286385" marR="508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No inherit </a:t>
            </a:r>
            <a:r>
              <a:rPr sz="2700" dirty="0">
                <a:latin typeface="Georgia"/>
                <a:cs typeface="Georgia"/>
              </a:rPr>
              <a:t>validation (XML </a:t>
            </a:r>
            <a:r>
              <a:rPr sz="2700" spc="-5" dirty="0">
                <a:latin typeface="Georgia"/>
                <a:cs typeface="Georgia"/>
              </a:rPr>
              <a:t>has </a:t>
            </a:r>
            <a:r>
              <a:rPr sz="2700" dirty="0">
                <a:latin typeface="Georgia"/>
                <a:cs typeface="Georgia"/>
              </a:rPr>
              <a:t>DTD and </a:t>
            </a:r>
            <a:r>
              <a:rPr sz="2700" spc="-6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templates,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but there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is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JSONlint)</a:t>
            </a:r>
            <a:endParaRPr sz="27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Segoe UI Symbol"/>
              <a:buChar char="⚫"/>
            </a:pPr>
            <a:endParaRPr sz="395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Not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extensible</a:t>
            </a: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Segoe UI Symbol"/>
              <a:buChar char="⚫"/>
            </a:pPr>
            <a:endParaRPr sz="395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It’s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basically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just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b="1" i="1" dirty="0">
                <a:latin typeface="Georgia"/>
                <a:cs typeface="Georgia"/>
              </a:rPr>
              <a:t>not</a:t>
            </a:r>
            <a:r>
              <a:rPr sz="2700" b="1" i="1" spc="-5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XML</a:t>
            </a:r>
            <a:endParaRPr sz="27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1158" y="3338906"/>
            <a:ext cx="128079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Syntax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954" y="412750"/>
            <a:ext cx="377697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JSON</a:t>
            </a:r>
            <a:r>
              <a:rPr spc="-30" dirty="0"/>
              <a:t> </a:t>
            </a:r>
            <a:r>
              <a:rPr spc="-5" dirty="0"/>
              <a:t>Object</a:t>
            </a:r>
            <a:r>
              <a:rPr spc="-25" dirty="0"/>
              <a:t> </a:t>
            </a:r>
            <a:r>
              <a:rPr spc="-1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7299325" cy="438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Unordered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sets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of name/value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pairs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Segoe UI Symbol"/>
              <a:buChar char="⚫"/>
            </a:pPr>
            <a:endParaRPr sz="395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  <a:tab pos="2473960" algn="l"/>
              </a:tabLst>
            </a:pPr>
            <a:r>
              <a:rPr sz="2700" dirty="0">
                <a:latin typeface="Georgia"/>
                <a:cs typeface="Georgia"/>
              </a:rPr>
              <a:t>Begins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with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{	</a:t>
            </a:r>
            <a:r>
              <a:rPr sz="2700" spc="-5" dirty="0">
                <a:latin typeface="Georgia"/>
                <a:cs typeface="Georgia"/>
              </a:rPr>
              <a:t>(left</a:t>
            </a:r>
            <a:r>
              <a:rPr sz="2700" spc="-6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brace)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Segoe UI Symbol"/>
              <a:buChar char="⚫"/>
            </a:pPr>
            <a:endParaRPr sz="395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  <a:tab pos="2231390" algn="l"/>
              </a:tabLst>
            </a:pPr>
            <a:r>
              <a:rPr sz="2700" spc="-5" dirty="0">
                <a:latin typeface="Georgia"/>
                <a:cs typeface="Georgia"/>
              </a:rPr>
              <a:t>Ends </a:t>
            </a:r>
            <a:r>
              <a:rPr sz="2700" dirty="0">
                <a:latin typeface="Georgia"/>
                <a:cs typeface="Georgia"/>
              </a:rPr>
              <a:t>with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}	</a:t>
            </a:r>
            <a:r>
              <a:rPr sz="2700" dirty="0">
                <a:latin typeface="Georgia"/>
                <a:cs typeface="Georgia"/>
              </a:rPr>
              <a:t>(right</a:t>
            </a:r>
            <a:r>
              <a:rPr sz="2700" spc="-8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brace)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16248"/>
              </a:buClr>
              <a:buFont typeface="Segoe UI Symbol"/>
              <a:buChar char="⚫"/>
            </a:pPr>
            <a:endParaRPr sz="395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  <a:tab pos="4484370" algn="l"/>
              </a:tabLst>
            </a:pPr>
            <a:r>
              <a:rPr sz="2700" spc="-5" dirty="0">
                <a:latin typeface="Georgia"/>
                <a:cs typeface="Georgia"/>
              </a:rPr>
              <a:t>Each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name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is</a:t>
            </a:r>
            <a:r>
              <a:rPr sz="2700" spc="-5" dirty="0">
                <a:latin typeface="Georgia"/>
                <a:cs typeface="Georgia"/>
              </a:rPr>
              <a:t> followed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by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:	</a:t>
            </a:r>
            <a:r>
              <a:rPr sz="2700" spc="-5" dirty="0">
                <a:latin typeface="Georgia"/>
                <a:cs typeface="Georgia"/>
              </a:rPr>
              <a:t>(colon)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Segoe UI Symbol"/>
              <a:buChar char="⚫"/>
            </a:pPr>
            <a:endParaRPr sz="395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Segoe UI Symbol"/>
              <a:buChar char="⚫"/>
              <a:tabLst>
                <a:tab pos="287020" algn="l"/>
                <a:tab pos="5914390" algn="l"/>
              </a:tabLst>
            </a:pPr>
            <a:r>
              <a:rPr sz="2700" spc="-5" dirty="0">
                <a:latin typeface="Georgia"/>
                <a:cs typeface="Georgia"/>
              </a:rPr>
              <a:t>Nam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/val</a:t>
            </a:r>
            <a:r>
              <a:rPr sz="2700" spc="-10" dirty="0">
                <a:latin typeface="Georgia"/>
                <a:cs typeface="Georgia"/>
              </a:rPr>
              <a:t>u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dirty="0">
                <a:latin typeface="Georgia"/>
                <a:cs typeface="Georgia"/>
              </a:rPr>
              <a:t>airs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are </a:t>
            </a:r>
            <a:r>
              <a:rPr sz="2700" spc="-5" dirty="0">
                <a:latin typeface="Georgia"/>
                <a:cs typeface="Georgia"/>
              </a:rPr>
              <a:t>se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dirty="0">
                <a:latin typeface="Georgia"/>
                <a:cs typeface="Georgia"/>
              </a:rPr>
              <a:t>arated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dirty="0">
                <a:latin typeface="Georgia"/>
                <a:cs typeface="Georgia"/>
              </a:rPr>
              <a:t>y</a:t>
            </a:r>
            <a:r>
              <a:rPr sz="2700" spc="-70" dirty="0">
                <a:latin typeface="Georgia"/>
                <a:cs typeface="Georgia"/>
              </a:rPr>
              <a:t>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,	</a:t>
            </a:r>
            <a:r>
              <a:rPr sz="2700" dirty="0">
                <a:latin typeface="Georgia"/>
                <a:cs typeface="Georgia"/>
              </a:rPr>
              <a:t>(c</a:t>
            </a:r>
            <a:r>
              <a:rPr sz="2700" spc="-1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mm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)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489</Words>
  <Application>Microsoft Office PowerPoint</Application>
  <PresentationFormat>On-screen Show (4:3)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Georgia</vt:lpstr>
      <vt:lpstr>Segoe UI Symbol</vt:lpstr>
      <vt:lpstr>Office Theme</vt:lpstr>
      <vt:lpstr>JSON</vt:lpstr>
      <vt:lpstr>JSON is…</vt:lpstr>
      <vt:lpstr>JSON is NOT…</vt:lpstr>
      <vt:lpstr>Why use JSON?</vt:lpstr>
      <vt:lpstr>Much Like XML</vt:lpstr>
      <vt:lpstr>Not Like XML</vt:lpstr>
      <vt:lpstr>Knocks against JSON</vt:lpstr>
      <vt:lpstr>Syntax</vt:lpstr>
      <vt:lpstr>JSON Object Syntax</vt:lpstr>
      <vt:lpstr>JSON Example</vt:lpstr>
      <vt:lpstr>Arrays in JSON</vt:lpstr>
      <vt:lpstr>JSON Array Example</vt:lpstr>
      <vt:lpstr>Data Types</vt:lpstr>
      <vt:lpstr>Data Types: Strings</vt:lpstr>
      <vt:lpstr>Data Types: Numbers</vt:lpstr>
      <vt:lpstr>Data Types: Booleans &amp; Null</vt:lpstr>
      <vt:lpstr>Data Types: Objects &amp; Arrays</vt:lpstr>
      <vt:lpstr>JSON Usage</vt:lpstr>
      <vt:lpstr>How &amp; When to use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JSON: The Basics</dc:title>
  <dc:creator>Jeff Fox</dc:creator>
  <cp:lastModifiedBy>GAURAV KUMAR SINGH</cp:lastModifiedBy>
  <cp:revision>1</cp:revision>
  <dcterms:created xsi:type="dcterms:W3CDTF">2021-10-23T07:25:13Z</dcterms:created>
  <dcterms:modified xsi:type="dcterms:W3CDTF">2021-10-23T07:29:37Z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2021-10-23T00:00:00Z</vt:filetime>
  </property>
</Properties>
</file>