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24" r:id="rId27"/>
    <p:sldId id="325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9BE7-0D65-4D27-B68A-39133AC3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1D72-880B-478C-ABFD-3D0D2AFF3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2E80-B582-4E2E-A4AA-18758279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E90C-D15F-4A0C-BA8F-5FC3320A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0778-053B-4590-BF55-84CFEE4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9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58C7-EDC7-4BC6-9679-151B27A8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B005-1053-4833-8328-F2FAA0E5B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3B9D-A7B0-44F6-A3D5-7AD2D6E2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B4BB-C4A8-484A-AA2E-DCB851AC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EB14-40A6-455C-B4CF-A8F2D62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0FBB-F226-44BD-B8B4-8A2E32CCD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9233-4D13-4D60-9102-778256EB1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DD2-E3E3-4E5B-99D7-0EEE4176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F86F-9772-491D-8FE6-5D20AB2C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B75D-5C18-4F41-8896-6A4332FD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3614" y="825753"/>
            <a:ext cx="414477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8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2898-FEA2-439A-AA69-9B9ECA2E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5134-527C-43DF-8FE6-82F7FA5A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1D4D-AF5A-468C-89F3-D5FA610E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ABBA-4D28-4952-A6C5-F9D2F6FF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9AA9-8957-4967-8B49-33054D4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5F7-532B-4B37-9218-7CB24E5A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7CFD-09F6-475F-897D-2C5CC85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6540-74D7-49FC-A871-109D8D79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845-DD96-420D-9093-87A9F55E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15F7-386A-43A9-8BE9-7008C47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C113-2676-4240-85DD-8354709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913-C6F0-4521-9F59-09FF7BF6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A5A9-2FDA-479A-8C01-902A245D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C1F90-C146-4351-8399-867B6E5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F68-989C-4063-8C68-6D4AB66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7835-AC0A-410B-A769-491FB77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8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A5E-685E-447F-A1E5-2C2949EA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F047-FC31-49AA-944D-8325CB50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C2587-954D-4D4E-9A42-2CB8146E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FEC45-4964-4E24-B0C8-5030797A4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F65E6-5D8B-471C-B28A-099DD5190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2E59B-7430-4EE2-A4A5-2F886B36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F22B3-2E13-410B-A212-5398AD6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7367-A63B-43ED-8206-925F1E17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EAE-E54A-497F-BCAF-B96EF77A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A76E9-8272-4639-9FB6-1378075D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BB0A0-B51C-435E-B168-CF0205A6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24C8-D0C4-43F1-932B-C8CBF180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6CE9A-3C07-4910-BFA8-2C54DF4C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44E9-4031-4614-AB13-789381E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FCC9-3028-45AA-9B4C-3036C23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2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118E-3F6A-4317-8D59-ECA71E82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412-9DF8-4E4E-84E2-EFB1C269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78FF-40F7-4285-B4D2-CA738AEA6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C80BC-84A3-421C-BD57-A9685521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9422-94CE-450E-A847-102BDD9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735A4-84B6-42A4-9CF0-212D2E0E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A0C-3A05-4EA5-A215-267F23DD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E3F09-1413-4682-A957-6440F0758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A0457-AA71-4434-AD55-13F180A2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4C7D6-785F-43D1-B88F-5EF95F71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B276-8CD8-463C-AE4D-085AB515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CAFA8-0220-478D-9828-9DF8A8E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0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679D9-F252-4EE1-829C-63763C92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6D5D-33AE-4CB5-959C-00F66214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2E34-B082-4C74-A921-675083002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9DB9-5924-4F28-9F81-56804849B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1FE9-EDCD-4187-BC31-DA2898532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6516" y="2801238"/>
            <a:ext cx="3915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solidFill>
                  <a:srgbClr val="252525"/>
                </a:solidFill>
                <a:latin typeface="Times New Roman"/>
                <a:cs typeface="Times New Roman"/>
              </a:rPr>
              <a:t>Javascript</a:t>
            </a:r>
            <a:r>
              <a:rPr sz="4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35" dirty="0">
                <a:solidFill>
                  <a:srgbClr val="202020"/>
                </a:solidFill>
                <a:latin typeface="Times New Roman"/>
                <a:cs typeface="Times New Roman"/>
              </a:rPr>
              <a:t>Objects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3840" y="3855466"/>
            <a:ext cx="254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Dr.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Swarna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Priya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RM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961" y="490855"/>
            <a:ext cx="144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</a:t>
            </a:r>
            <a:r>
              <a:rPr spc="35" dirty="0"/>
              <a:t>r</a:t>
            </a:r>
            <a:r>
              <a:rPr spc="-75" dirty="0"/>
              <a:t>r</a:t>
            </a:r>
            <a:r>
              <a:rPr spc="-160" dirty="0"/>
              <a:t>a</a:t>
            </a:r>
            <a:r>
              <a:rPr spc="-240"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943" y="1120736"/>
            <a:ext cx="9933940" cy="43427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90" dirty="0">
                <a:solidFill>
                  <a:srgbClr val="252525"/>
                </a:solidFill>
                <a:latin typeface="Cambria"/>
                <a:cs typeface="Cambria"/>
              </a:rPr>
              <a:t>Access</a:t>
            </a:r>
            <a:r>
              <a:rPr sz="1500" spc="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sz="1500" spc="-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Traverse</a:t>
            </a:r>
            <a:endParaRPr sz="1500">
              <a:latin typeface="Cambria"/>
              <a:cs typeface="Cambria"/>
            </a:endParaRPr>
          </a:p>
          <a:p>
            <a:pPr marL="127000" marR="323215">
              <a:lnSpc>
                <a:spcPct val="100000"/>
              </a:lnSpc>
              <a:spcBef>
                <a:spcPts val="1435"/>
              </a:spcBef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array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-10" dirty="0">
                <a:latin typeface="Times New Roman"/>
                <a:cs typeface="Times New Roman"/>
              </a:rPr>
              <a:t> 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familiar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square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bracket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notation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Java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C-style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languages,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-5" dirty="0">
                <a:latin typeface="Times New Roman"/>
                <a:cs typeface="Times New Roman"/>
              </a:rPr>
              <a:t>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index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wish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inside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brackets.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1730"/>
              </a:spcBef>
            </a:pPr>
            <a:r>
              <a:rPr sz="2200" spc="-45" dirty="0">
                <a:latin typeface="Times New Roman"/>
                <a:cs typeface="Times New Roman"/>
              </a:rPr>
              <a:t>alert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(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greetings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[</a:t>
            </a:r>
            <a:r>
              <a:rPr sz="2200" spc="-35" dirty="0">
                <a:latin typeface="Times New Roman"/>
                <a:cs typeface="Times New Roman"/>
              </a:rPr>
              <a:t>0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]</a:t>
            </a:r>
            <a:r>
              <a:rPr sz="2200" b="1" spc="-5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730"/>
              </a:spcBef>
            </a:pPr>
            <a:r>
              <a:rPr sz="2200" spc="25" dirty="0">
                <a:latin typeface="Times New Roman"/>
                <a:cs typeface="Times New Roman"/>
              </a:rPr>
              <a:t>One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most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actions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array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traverse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through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items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sequentially.</a:t>
            </a:r>
            <a:endParaRPr sz="2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200" spc="-65" dirty="0">
                <a:latin typeface="Times New Roman"/>
                <a:cs typeface="Times New Roman"/>
              </a:rPr>
              <a:t>Using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Array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object’s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length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determine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maximum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valid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index.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Times New Roman"/>
                <a:cs typeface="Times New Roman"/>
              </a:rPr>
              <a:t>We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have:</a:t>
            </a:r>
            <a:endParaRPr sz="2200">
              <a:latin typeface="Times New Roman"/>
              <a:cs typeface="Times New Roman"/>
            </a:endParaRPr>
          </a:p>
          <a:p>
            <a:pPr marL="584200" marR="5296535" indent="-457834">
              <a:lnSpc>
                <a:spcPct val="165500"/>
              </a:lnSpc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(var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0;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&lt;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greetings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.length</a:t>
            </a:r>
            <a:r>
              <a:rPr sz="2200" spc="-35" dirty="0">
                <a:latin typeface="Times New Roman"/>
                <a:cs typeface="Times New Roman"/>
              </a:rPr>
              <a:t>;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i++){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alert(greetings[i]);</a:t>
            </a:r>
            <a:endParaRPr sz="2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730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661" y="531368"/>
            <a:ext cx="144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4400" spc="3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4400" spc="-7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4400" spc="-1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4400" spc="-240" dirty="0">
                <a:solidFill>
                  <a:srgbClr val="252525"/>
                </a:solidFill>
                <a:latin typeface="Times New Roman"/>
                <a:cs typeface="Times New Roman"/>
              </a:rPr>
              <a:t>ys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012948"/>
            <a:ext cx="8534400" cy="1792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1143" y="1439417"/>
            <a:ext cx="1422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Ind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e</a:t>
            </a:r>
            <a:r>
              <a:rPr sz="1500" spc="100" dirty="0">
                <a:solidFill>
                  <a:srgbClr val="252525"/>
                </a:solidFill>
                <a:latin typeface="Cambria"/>
                <a:cs typeface="Cambria"/>
              </a:rPr>
              <a:t>x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n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d</a:t>
            </a:r>
            <a:r>
              <a:rPr sz="1500" spc="-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V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l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u</a:t>
            </a:r>
            <a:r>
              <a:rPr sz="1500" spc="125" dirty="0">
                <a:solidFill>
                  <a:srgbClr val="252525"/>
                </a:solidFill>
                <a:latin typeface="Cambria"/>
                <a:cs typeface="Cambria"/>
              </a:rPr>
              <a:t>e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7661" y="490855"/>
            <a:ext cx="144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</a:t>
            </a:r>
            <a:r>
              <a:rPr spc="35" dirty="0"/>
              <a:t>r</a:t>
            </a:r>
            <a:r>
              <a:rPr spc="-75" dirty="0"/>
              <a:t>r</a:t>
            </a:r>
            <a:r>
              <a:rPr spc="-160" dirty="0"/>
              <a:t>a</a:t>
            </a:r>
            <a:r>
              <a:rPr spc="-240"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120736"/>
            <a:ext cx="8172450" cy="25622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Modifying</a:t>
            </a:r>
            <a:r>
              <a:rPr sz="15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an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array</a:t>
            </a:r>
            <a:endParaRPr sz="1500">
              <a:latin typeface="Cambria"/>
              <a:cs typeface="Cambria"/>
            </a:endParaRPr>
          </a:p>
          <a:p>
            <a:pPr marL="12700" marR="1013460">
              <a:lnSpc>
                <a:spcPts val="4370"/>
              </a:lnSpc>
              <a:spcBef>
                <a:spcPts val="140"/>
              </a:spcBef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add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item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existing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array,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push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method.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greetings</a:t>
            </a:r>
            <a:r>
              <a:rPr sz="2200" b="1" spc="-20" dirty="0">
                <a:solidFill>
                  <a:srgbClr val="CE2933"/>
                </a:solidFill>
                <a:latin typeface="Times New Roman"/>
                <a:cs typeface="Times New Roman"/>
              </a:rPr>
              <a:t>.push</a:t>
            </a:r>
            <a:r>
              <a:rPr sz="2200" spc="-20" dirty="0">
                <a:latin typeface="Times New Roman"/>
                <a:cs typeface="Times New Roman"/>
              </a:rPr>
              <a:t>("Good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Evening");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pop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method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remove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item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back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array.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50" dirty="0">
                <a:latin typeface="Times New Roman"/>
                <a:cs typeface="Times New Roman"/>
              </a:rPr>
              <a:t>Additional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methods: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concat(),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slice(),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join(),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reverse(),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shift(),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sort()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7870" y="556640"/>
            <a:ext cx="116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Math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74280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Times New Roman"/>
                <a:cs typeface="Times New Roman"/>
              </a:rPr>
              <a:t>Math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class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allows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one</a:t>
            </a:r>
            <a:r>
              <a:rPr sz="2200" spc="20" dirty="0">
                <a:latin typeface="Times New Roman"/>
                <a:cs typeface="Times New Roman"/>
              </a:rPr>
              <a:t> 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mathematic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functions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values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quickly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place.</a:t>
            </a:r>
            <a:endParaRPr sz="2200">
              <a:latin typeface="Times New Roman"/>
              <a:cs typeface="Times New Roman"/>
            </a:endParaRPr>
          </a:p>
          <a:p>
            <a:pPr marL="12700" marR="657225">
              <a:lnSpc>
                <a:spcPct val="100000"/>
              </a:lnSpc>
              <a:spcBef>
                <a:spcPts val="1730"/>
              </a:spcBef>
            </a:pP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static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class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contains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methods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max(),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min(),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pow(),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sqrt(),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exp(),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trigonometric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functions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sin(),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cos(),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arctan().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100" dirty="0">
                <a:latin typeface="Times New Roman"/>
                <a:cs typeface="Times New Roman"/>
              </a:rPr>
              <a:t>Many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mathematical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constants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defined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E, </a:t>
            </a:r>
            <a:r>
              <a:rPr sz="2200" spc="-55" dirty="0">
                <a:latin typeface="Times New Roman"/>
                <a:cs typeface="Times New Roman"/>
              </a:rPr>
              <a:t>SQRT2,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others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b="1" spc="-40" dirty="0">
                <a:latin typeface="Times New Roman"/>
                <a:cs typeface="Times New Roman"/>
              </a:rPr>
              <a:t>Math.PI;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3.141592657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393440" algn="l"/>
              </a:tabLst>
            </a:pPr>
            <a:r>
              <a:rPr sz="2200" b="1" spc="-35" dirty="0">
                <a:latin typeface="Times New Roman"/>
                <a:cs typeface="Times New Roman"/>
              </a:rPr>
              <a:t>Math</a:t>
            </a:r>
            <a:r>
              <a:rPr sz="2200" b="1" spc="-10" dirty="0">
                <a:latin typeface="Times New Roman"/>
                <a:cs typeface="Times New Roman"/>
              </a:rPr>
              <a:t>.</a:t>
            </a:r>
            <a:r>
              <a:rPr sz="2200" b="1" spc="-60" dirty="0">
                <a:latin typeface="Times New Roman"/>
                <a:cs typeface="Times New Roman"/>
              </a:rPr>
              <a:t>sq</a:t>
            </a:r>
            <a:r>
              <a:rPr sz="2200" b="1" spc="5" dirty="0">
                <a:latin typeface="Times New Roman"/>
                <a:cs typeface="Times New Roman"/>
              </a:rPr>
              <a:t>r</a:t>
            </a:r>
            <a:r>
              <a:rPr sz="2200" b="1" spc="-55" dirty="0">
                <a:latin typeface="Times New Roman"/>
                <a:cs typeface="Times New Roman"/>
              </a:rPr>
              <a:t>t</a:t>
            </a:r>
            <a:r>
              <a:rPr sz="2200" b="1" spc="5" dirty="0">
                <a:latin typeface="Times New Roman"/>
                <a:cs typeface="Times New Roman"/>
              </a:rPr>
              <a:t>(4)</a:t>
            </a:r>
            <a:r>
              <a:rPr sz="2200" b="1" spc="-165" dirty="0">
                <a:latin typeface="Times New Roman"/>
                <a:cs typeface="Times New Roman"/>
              </a:rPr>
              <a:t>;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70" dirty="0">
                <a:latin typeface="Times New Roman"/>
                <a:cs typeface="Times New Roman"/>
              </a:rPr>
              <a:t>s</a:t>
            </a:r>
            <a:r>
              <a:rPr sz="2200" i="1" spc="-225" dirty="0">
                <a:latin typeface="Times New Roman"/>
                <a:cs typeface="Times New Roman"/>
              </a:rPr>
              <a:t>q</a:t>
            </a:r>
            <a:r>
              <a:rPr sz="2200" i="1" spc="-210" dirty="0">
                <a:latin typeface="Times New Roman"/>
                <a:cs typeface="Times New Roman"/>
              </a:rPr>
              <a:t>ua</a:t>
            </a:r>
            <a:r>
              <a:rPr sz="2200" i="1" spc="-114" dirty="0">
                <a:latin typeface="Times New Roman"/>
                <a:cs typeface="Times New Roman"/>
              </a:rPr>
              <a:t>r</a:t>
            </a:r>
            <a:r>
              <a:rPr sz="2200" i="1" spc="-340" dirty="0">
                <a:latin typeface="Times New Roman"/>
                <a:cs typeface="Times New Roman"/>
              </a:rPr>
              <a:t>e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145" dirty="0">
                <a:latin typeface="Times New Roman"/>
                <a:cs typeface="Times New Roman"/>
              </a:rPr>
              <a:t>r</a:t>
            </a:r>
            <a:r>
              <a:rPr sz="2200" i="1" spc="-240" dirty="0">
                <a:latin typeface="Times New Roman"/>
                <a:cs typeface="Times New Roman"/>
              </a:rPr>
              <a:t>oot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29" dirty="0">
                <a:latin typeface="Times New Roman"/>
                <a:cs typeface="Times New Roman"/>
              </a:rPr>
              <a:t>of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75" dirty="0">
                <a:latin typeface="Times New Roman"/>
                <a:cs typeface="Times New Roman"/>
              </a:rPr>
              <a:t>4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165" dirty="0">
                <a:latin typeface="Times New Roman"/>
                <a:cs typeface="Times New Roman"/>
              </a:rPr>
              <a:t>is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2.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b="1" spc="-35" dirty="0">
                <a:latin typeface="Times New Roman"/>
                <a:cs typeface="Times New Roman"/>
              </a:rPr>
              <a:t>Math</a:t>
            </a:r>
            <a:r>
              <a:rPr sz="2200" b="1" spc="-10" dirty="0">
                <a:latin typeface="Times New Roman"/>
                <a:cs typeface="Times New Roman"/>
              </a:rPr>
              <a:t>.</a:t>
            </a:r>
            <a:r>
              <a:rPr sz="2200" b="1" spc="-35" dirty="0">
                <a:latin typeface="Times New Roman"/>
                <a:cs typeface="Times New Roman"/>
              </a:rPr>
              <a:t>rando</a:t>
            </a:r>
            <a:r>
              <a:rPr sz="2200" b="1" spc="-75" dirty="0">
                <a:latin typeface="Times New Roman"/>
                <a:cs typeface="Times New Roman"/>
              </a:rPr>
              <a:t>m</a:t>
            </a:r>
            <a:r>
              <a:rPr sz="2200" b="1" spc="-25" dirty="0">
                <a:latin typeface="Times New Roman"/>
                <a:cs typeface="Times New Roman"/>
              </a:rPr>
              <a:t>();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85" dirty="0">
                <a:latin typeface="Times New Roman"/>
                <a:cs typeface="Times New Roman"/>
              </a:rPr>
              <a:t>r</a:t>
            </a:r>
            <a:r>
              <a:rPr sz="2200" i="1" spc="-240" dirty="0">
                <a:latin typeface="Times New Roman"/>
                <a:cs typeface="Times New Roman"/>
              </a:rPr>
              <a:t>a</a:t>
            </a:r>
            <a:r>
              <a:rPr sz="2200" i="1" spc="-210" dirty="0">
                <a:latin typeface="Times New Roman"/>
                <a:cs typeface="Times New Roman"/>
              </a:rPr>
              <a:t>ndo</a:t>
            </a:r>
            <a:r>
              <a:rPr sz="2200" i="1" spc="-300" dirty="0">
                <a:latin typeface="Times New Roman"/>
                <a:cs typeface="Times New Roman"/>
              </a:rPr>
              <a:t>m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165" dirty="0">
                <a:latin typeface="Times New Roman"/>
                <a:cs typeface="Times New Roman"/>
              </a:rPr>
              <a:t>nu</a:t>
            </a:r>
            <a:r>
              <a:rPr sz="2200" i="1" spc="-240" dirty="0">
                <a:latin typeface="Times New Roman"/>
                <a:cs typeface="Times New Roman"/>
              </a:rPr>
              <a:t>m</a:t>
            </a:r>
            <a:r>
              <a:rPr sz="2200" i="1" spc="-295" dirty="0">
                <a:latin typeface="Times New Roman"/>
                <a:cs typeface="Times New Roman"/>
              </a:rPr>
              <a:t>b</a:t>
            </a:r>
            <a:r>
              <a:rPr sz="2200" i="1" spc="-270" dirty="0">
                <a:latin typeface="Times New Roman"/>
                <a:cs typeface="Times New Roman"/>
              </a:rPr>
              <a:t>e</a:t>
            </a:r>
            <a:r>
              <a:rPr sz="2200" i="1" spc="-195" dirty="0">
                <a:latin typeface="Times New Roman"/>
                <a:cs typeface="Times New Roman"/>
              </a:rPr>
              <a:t>r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295" dirty="0">
                <a:latin typeface="Times New Roman"/>
                <a:cs typeface="Times New Roman"/>
              </a:rPr>
              <a:t>b</a:t>
            </a:r>
            <a:r>
              <a:rPr sz="2200" i="1" spc="-270" dirty="0">
                <a:latin typeface="Times New Roman"/>
                <a:cs typeface="Times New Roman"/>
              </a:rPr>
              <a:t>e</a:t>
            </a:r>
            <a:r>
              <a:rPr sz="2200" i="1" spc="-110" dirty="0">
                <a:latin typeface="Times New Roman"/>
                <a:cs typeface="Times New Roman"/>
              </a:rPr>
              <a:t>t</a:t>
            </a:r>
            <a:r>
              <a:rPr sz="2200" i="1" spc="-240" dirty="0">
                <a:latin typeface="Times New Roman"/>
                <a:cs typeface="Times New Roman"/>
              </a:rPr>
              <a:t>w</a:t>
            </a:r>
            <a:r>
              <a:rPr sz="2200" i="1" spc="-340" dirty="0">
                <a:latin typeface="Times New Roman"/>
                <a:cs typeface="Times New Roman"/>
              </a:rPr>
              <a:t>e</a:t>
            </a:r>
            <a:r>
              <a:rPr sz="2200" i="1" spc="-350" dirty="0">
                <a:latin typeface="Times New Roman"/>
                <a:cs typeface="Times New Roman"/>
              </a:rPr>
              <a:t>e</a:t>
            </a:r>
            <a:r>
              <a:rPr sz="2200" i="1" spc="-165" dirty="0">
                <a:latin typeface="Times New Roman"/>
                <a:cs typeface="Times New Roman"/>
              </a:rPr>
              <a:t>n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0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200" dirty="0">
                <a:latin typeface="Times New Roman"/>
                <a:cs typeface="Times New Roman"/>
              </a:rPr>
              <a:t>an</a:t>
            </a:r>
            <a:r>
              <a:rPr sz="2200" i="1" spc="-195" dirty="0">
                <a:latin typeface="Times New Roman"/>
                <a:cs typeface="Times New Roman"/>
              </a:rPr>
              <a:t>d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365" y="480440"/>
            <a:ext cx="1306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586865"/>
            <a:ext cx="7348220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Times New Roman"/>
                <a:cs typeface="Times New Roman"/>
              </a:rPr>
              <a:t>String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class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has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already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been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without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even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knowing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b="1" spc="-40" dirty="0">
                <a:latin typeface="Times New Roman"/>
                <a:cs typeface="Times New Roman"/>
              </a:rPr>
              <a:t>Constructor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30" dirty="0">
                <a:latin typeface="Times New Roman"/>
                <a:cs typeface="Times New Roman"/>
              </a:rPr>
              <a:t>usage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greet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new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String("Good");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54" dirty="0">
                <a:latin typeface="Times New Roman"/>
                <a:cs typeface="Times New Roman"/>
              </a:rPr>
              <a:t>long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204" dirty="0">
                <a:latin typeface="Times New Roman"/>
                <a:cs typeface="Times New Roman"/>
              </a:rPr>
              <a:t>form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25" dirty="0">
                <a:latin typeface="Times New Roman"/>
                <a:cs typeface="Times New Roman"/>
              </a:rPr>
              <a:t>constructor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spc="-110" dirty="0">
                <a:latin typeface="Times New Roman"/>
                <a:cs typeface="Times New Roman"/>
              </a:rPr>
              <a:t>v</a:t>
            </a:r>
            <a:r>
              <a:rPr sz="2200" spc="-5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g</a:t>
            </a:r>
            <a:r>
              <a:rPr sz="2200" spc="-45" dirty="0">
                <a:latin typeface="Times New Roman"/>
                <a:cs typeface="Times New Roman"/>
              </a:rPr>
              <a:t>re</a:t>
            </a:r>
            <a:r>
              <a:rPr sz="2200" spc="-60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"G</a:t>
            </a:r>
            <a:r>
              <a:rPr sz="2200" spc="25" dirty="0">
                <a:latin typeface="Times New Roman"/>
                <a:cs typeface="Times New Roman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od"</a:t>
            </a:r>
            <a:r>
              <a:rPr sz="2200" spc="-20" dirty="0">
                <a:latin typeface="Times New Roman"/>
                <a:cs typeface="Times New Roman"/>
              </a:rPr>
              <a:t>;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80" dirty="0">
                <a:latin typeface="Times New Roman"/>
                <a:cs typeface="Times New Roman"/>
              </a:rPr>
              <a:t>s</a:t>
            </a:r>
            <a:r>
              <a:rPr sz="2200" i="1" spc="-240" dirty="0">
                <a:latin typeface="Times New Roman"/>
                <a:cs typeface="Times New Roman"/>
              </a:rPr>
              <a:t>h</a:t>
            </a:r>
            <a:r>
              <a:rPr sz="2200" i="1" spc="-290" dirty="0">
                <a:latin typeface="Times New Roman"/>
                <a:cs typeface="Times New Roman"/>
              </a:rPr>
              <a:t>o</a:t>
            </a:r>
            <a:r>
              <a:rPr sz="2200" i="1" spc="-210" dirty="0">
                <a:latin typeface="Times New Roman"/>
                <a:cs typeface="Times New Roman"/>
              </a:rPr>
              <a:t>r</a:t>
            </a:r>
            <a:r>
              <a:rPr sz="2200" i="1" spc="-175" dirty="0">
                <a:latin typeface="Times New Roman"/>
                <a:cs typeface="Times New Roman"/>
              </a:rPr>
              <a:t>t</a:t>
            </a:r>
            <a:r>
              <a:rPr sz="2200" i="1" spc="-270" dirty="0">
                <a:latin typeface="Times New Roman"/>
                <a:cs typeface="Times New Roman"/>
              </a:rPr>
              <a:t>c</a:t>
            </a:r>
            <a:r>
              <a:rPr sz="2200" i="1" spc="-150" dirty="0">
                <a:latin typeface="Times New Roman"/>
                <a:cs typeface="Times New Roman"/>
              </a:rPr>
              <a:t>u</a:t>
            </a:r>
            <a:r>
              <a:rPr sz="2200" i="1" spc="-80" dirty="0">
                <a:latin typeface="Times New Roman"/>
                <a:cs typeface="Times New Roman"/>
              </a:rPr>
              <a:t>t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380" dirty="0">
                <a:latin typeface="Times New Roman"/>
                <a:cs typeface="Times New Roman"/>
              </a:rPr>
              <a:t>c</a:t>
            </a:r>
            <a:r>
              <a:rPr sz="2200" i="1" spc="-195" dirty="0">
                <a:latin typeface="Times New Roman"/>
                <a:cs typeface="Times New Roman"/>
              </a:rPr>
              <a:t>onst</a:t>
            </a:r>
            <a:r>
              <a:rPr sz="2200" i="1" spc="-170" dirty="0">
                <a:latin typeface="Times New Roman"/>
                <a:cs typeface="Times New Roman"/>
              </a:rPr>
              <a:t>r</a:t>
            </a:r>
            <a:r>
              <a:rPr sz="2200" i="1" spc="-225" dirty="0">
                <a:latin typeface="Times New Roman"/>
                <a:cs typeface="Times New Roman"/>
              </a:rPr>
              <a:t>uct</a:t>
            </a:r>
            <a:r>
              <a:rPr sz="2200" i="1" spc="-265" dirty="0">
                <a:latin typeface="Times New Roman"/>
                <a:cs typeface="Times New Roman"/>
              </a:rPr>
              <a:t>o</a:t>
            </a:r>
            <a:r>
              <a:rPr sz="2200" i="1" spc="-19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b="1" spc="-5" dirty="0">
                <a:latin typeface="Times New Roman"/>
                <a:cs typeface="Times New Roman"/>
              </a:rPr>
              <a:t>Length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of</a:t>
            </a:r>
            <a:r>
              <a:rPr sz="2200" b="1" spc="330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a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75" dirty="0">
                <a:latin typeface="Times New Roman"/>
                <a:cs typeface="Times New Roman"/>
              </a:rPr>
              <a:t>ale</a:t>
            </a:r>
            <a:r>
              <a:rPr sz="2200" spc="-25" dirty="0">
                <a:latin typeface="Times New Roman"/>
                <a:cs typeface="Times New Roman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(</a:t>
            </a:r>
            <a:r>
              <a:rPr sz="2200" spc="-65" dirty="0">
                <a:latin typeface="Times New Roman"/>
                <a:cs typeface="Times New Roman"/>
              </a:rPr>
              <a:t>g</a:t>
            </a:r>
            <a:r>
              <a:rPr sz="2200" spc="-45" dirty="0">
                <a:latin typeface="Times New Roman"/>
                <a:cs typeface="Times New Roman"/>
              </a:rPr>
              <a:t>re</a:t>
            </a:r>
            <a:r>
              <a:rPr sz="2200" spc="-60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t</a:t>
            </a:r>
            <a:r>
              <a:rPr sz="2200" b="1" spc="-15" dirty="0">
                <a:solidFill>
                  <a:srgbClr val="CE2933"/>
                </a:solidFill>
                <a:latin typeface="Times New Roman"/>
                <a:cs typeface="Times New Roman"/>
              </a:rPr>
              <a:t>.</a:t>
            </a:r>
            <a:r>
              <a:rPr sz="2200" b="1" spc="-5" dirty="0">
                <a:solidFill>
                  <a:srgbClr val="CE2933"/>
                </a:solidFill>
                <a:latin typeface="Times New Roman"/>
                <a:cs typeface="Times New Roman"/>
              </a:rPr>
              <a:t>l</a:t>
            </a:r>
            <a:r>
              <a:rPr sz="2200" b="1" spc="10" dirty="0">
                <a:solidFill>
                  <a:srgbClr val="CE2933"/>
                </a:solidFill>
                <a:latin typeface="Times New Roman"/>
                <a:cs typeface="Times New Roman"/>
              </a:rPr>
              <a:t>ength</a:t>
            </a:r>
            <a:r>
              <a:rPr sz="2200" spc="-114" dirty="0">
                <a:latin typeface="Times New Roman"/>
                <a:cs typeface="Times New Roman"/>
              </a:rPr>
              <a:t>);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484" dirty="0">
                <a:latin typeface="Times New Roman"/>
                <a:cs typeface="Times New Roman"/>
              </a:rPr>
              <a:t>//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90" dirty="0">
                <a:latin typeface="Times New Roman"/>
                <a:cs typeface="Times New Roman"/>
              </a:rPr>
              <a:t>wil</a:t>
            </a:r>
            <a:r>
              <a:rPr sz="2200" i="1" spc="-125" dirty="0">
                <a:latin typeface="Times New Roman"/>
                <a:cs typeface="Times New Roman"/>
              </a:rPr>
              <a:t>l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185" dirty="0">
                <a:latin typeface="Times New Roman"/>
                <a:cs typeface="Times New Roman"/>
              </a:rPr>
              <a:t>di</a:t>
            </a:r>
            <a:r>
              <a:rPr sz="2200" i="1" spc="-190" dirty="0">
                <a:latin typeface="Times New Roman"/>
                <a:cs typeface="Times New Roman"/>
              </a:rPr>
              <a:t>s</a:t>
            </a:r>
            <a:r>
              <a:rPr sz="2200" i="1" spc="-175" dirty="0">
                <a:latin typeface="Times New Roman"/>
                <a:cs typeface="Times New Roman"/>
              </a:rPr>
              <a:t>pl</a:t>
            </a:r>
            <a:r>
              <a:rPr sz="2200" i="1" spc="-225" dirty="0">
                <a:latin typeface="Times New Roman"/>
                <a:cs typeface="Times New Roman"/>
              </a:rPr>
              <a:t>a</a:t>
            </a:r>
            <a:r>
              <a:rPr sz="2200" i="1" spc="-245" dirty="0">
                <a:latin typeface="Times New Roman"/>
                <a:cs typeface="Times New Roman"/>
              </a:rPr>
              <a:t>y</a:t>
            </a:r>
            <a:r>
              <a:rPr sz="2200" i="1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"</a:t>
            </a:r>
            <a:r>
              <a:rPr sz="2200" i="1" spc="-75" dirty="0">
                <a:latin typeface="Times New Roman"/>
                <a:cs typeface="Times New Roman"/>
              </a:rPr>
              <a:t>4</a:t>
            </a:r>
            <a:r>
              <a:rPr sz="2200" spc="-10" dirty="0">
                <a:latin typeface="Times New Roman"/>
                <a:cs typeface="Times New Roman"/>
              </a:rPr>
              <a:t>"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8992" y="543509"/>
            <a:ext cx="1307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String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Concatenation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so</a:t>
            </a:r>
            <a:r>
              <a:rPr sz="1500" spc="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much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more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pc="-70" dirty="0"/>
              <a:t>var</a:t>
            </a:r>
            <a:r>
              <a:rPr spc="10" dirty="0"/>
              <a:t> </a:t>
            </a:r>
            <a:r>
              <a:rPr spc="-10" dirty="0"/>
              <a:t>str</a:t>
            </a:r>
            <a:r>
              <a:rPr dirty="0"/>
              <a:t> </a:t>
            </a:r>
            <a:r>
              <a:rPr spc="220" dirty="0"/>
              <a:t>=</a:t>
            </a:r>
            <a:r>
              <a:rPr spc="10" dirty="0"/>
              <a:t> </a:t>
            </a:r>
            <a:r>
              <a:rPr spc="-35" dirty="0"/>
              <a:t>greet</a:t>
            </a:r>
            <a:r>
              <a:rPr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.concat</a:t>
            </a:r>
            <a:r>
              <a:rPr spc="-35" dirty="0"/>
              <a:t>("Morning");</a:t>
            </a:r>
            <a:r>
              <a:rPr spc="75" dirty="0"/>
              <a:t> </a:t>
            </a:r>
            <a:r>
              <a:rPr i="1" spc="484" dirty="0">
                <a:latin typeface="Times New Roman"/>
                <a:cs typeface="Times New Roman"/>
              </a:rPr>
              <a:t>//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80" dirty="0">
                <a:latin typeface="Times New Roman"/>
                <a:cs typeface="Times New Roman"/>
              </a:rPr>
              <a:t>Long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i="1" spc="-204" dirty="0">
                <a:latin typeface="Times New Roman"/>
                <a:cs typeface="Times New Roman"/>
              </a:rPr>
              <a:t>form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25" dirty="0">
                <a:latin typeface="Times New Roman"/>
                <a:cs typeface="Times New Roman"/>
              </a:rPr>
              <a:t>concatenation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pc="-110" dirty="0"/>
              <a:t>v</a:t>
            </a:r>
            <a:r>
              <a:rPr spc="-55" dirty="0"/>
              <a:t>a</a:t>
            </a:r>
            <a:r>
              <a:rPr spc="-40" dirty="0"/>
              <a:t>r</a:t>
            </a:r>
            <a:r>
              <a:rPr spc="5" dirty="0"/>
              <a:t> </a:t>
            </a:r>
            <a:r>
              <a:rPr spc="-10" dirty="0"/>
              <a:t>str</a:t>
            </a:r>
            <a:r>
              <a:rPr spc="-5" dirty="0"/>
              <a:t> </a:t>
            </a:r>
            <a:r>
              <a:rPr spc="220" dirty="0"/>
              <a:t>=</a:t>
            </a:r>
            <a:r>
              <a:rPr dirty="0"/>
              <a:t> </a:t>
            </a:r>
            <a:r>
              <a:rPr spc="-65" dirty="0"/>
              <a:t>g</a:t>
            </a:r>
            <a:r>
              <a:rPr spc="-45" dirty="0"/>
              <a:t>re</a:t>
            </a:r>
            <a:r>
              <a:rPr spc="-60" dirty="0"/>
              <a:t>e</a:t>
            </a:r>
            <a:r>
              <a:rPr spc="25" dirty="0"/>
              <a:t>t</a:t>
            </a:r>
            <a:r>
              <a:rPr dirty="0"/>
              <a:t> </a:t>
            </a:r>
            <a:r>
              <a:rPr b="1" spc="210" dirty="0">
                <a:solidFill>
                  <a:srgbClr val="CE2933"/>
                </a:solidFill>
                <a:latin typeface="Times New Roman"/>
                <a:cs typeface="Times New Roman"/>
              </a:rPr>
              <a:t>+</a:t>
            </a:r>
            <a:r>
              <a:rPr b="1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pc="-40" dirty="0"/>
              <a:t>"Mo</a:t>
            </a:r>
            <a:r>
              <a:rPr spc="25" dirty="0"/>
              <a:t>r</a:t>
            </a:r>
            <a:r>
              <a:rPr spc="-30" dirty="0"/>
              <a:t>ni</a:t>
            </a:r>
            <a:r>
              <a:rPr spc="-40" dirty="0"/>
              <a:t>n</a:t>
            </a:r>
            <a:r>
              <a:rPr spc="-85" dirty="0"/>
              <a:t>g";</a:t>
            </a:r>
            <a:r>
              <a:rPr spc="55" dirty="0"/>
              <a:t> </a:t>
            </a:r>
            <a:r>
              <a:rPr i="1" spc="484" dirty="0">
                <a:latin typeface="Times New Roman"/>
                <a:cs typeface="Times New Roman"/>
              </a:rPr>
              <a:t>//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Times New Roman"/>
                <a:cs typeface="Times New Roman"/>
              </a:rPr>
              <a:t>+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80" dirty="0">
                <a:latin typeface="Times New Roman"/>
                <a:cs typeface="Times New Roman"/>
              </a:rPr>
              <a:t>ope</a:t>
            </a:r>
            <a:r>
              <a:rPr i="1" spc="-235" dirty="0">
                <a:latin typeface="Times New Roman"/>
                <a:cs typeface="Times New Roman"/>
              </a:rPr>
              <a:t>r</a:t>
            </a:r>
            <a:r>
              <a:rPr i="1" spc="-210" dirty="0">
                <a:latin typeface="Times New Roman"/>
                <a:cs typeface="Times New Roman"/>
              </a:rPr>
              <a:t>ato</a:t>
            </a:r>
            <a:r>
              <a:rPr i="1" spc="-185" dirty="0">
                <a:latin typeface="Times New Roman"/>
                <a:cs typeface="Times New Roman"/>
              </a:rPr>
              <a:t>r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i="1" spc="-355" dirty="0">
                <a:latin typeface="Times New Roman"/>
                <a:cs typeface="Times New Roman"/>
              </a:rPr>
              <a:t>co</a:t>
            </a:r>
            <a:r>
              <a:rPr i="1" spc="-220" dirty="0">
                <a:latin typeface="Times New Roman"/>
                <a:cs typeface="Times New Roman"/>
              </a:rPr>
              <a:t>ncaten</a:t>
            </a:r>
            <a:r>
              <a:rPr i="1" spc="-250" dirty="0">
                <a:latin typeface="Times New Roman"/>
                <a:cs typeface="Times New Roman"/>
              </a:rPr>
              <a:t>a</a:t>
            </a:r>
            <a:r>
              <a:rPr i="1" spc="-165" dirty="0">
                <a:latin typeface="Times New Roman"/>
                <a:cs typeface="Times New Roman"/>
              </a:rPr>
              <a:t>tion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pc="-100" dirty="0"/>
              <a:t>Many</a:t>
            </a:r>
            <a:r>
              <a:rPr spc="15" dirty="0"/>
              <a:t> </a:t>
            </a:r>
            <a:r>
              <a:rPr spc="-5" dirty="0"/>
              <a:t>other</a:t>
            </a:r>
            <a:r>
              <a:rPr spc="20" dirty="0"/>
              <a:t> </a:t>
            </a:r>
            <a:r>
              <a:rPr spc="-50" dirty="0"/>
              <a:t>useful</a:t>
            </a:r>
            <a:r>
              <a:rPr spc="-20" dirty="0"/>
              <a:t> </a:t>
            </a:r>
            <a:r>
              <a:rPr spc="-15" dirty="0"/>
              <a:t>methods</a:t>
            </a:r>
            <a:r>
              <a:rPr spc="25" dirty="0"/>
              <a:t> </a:t>
            </a:r>
            <a:r>
              <a:rPr spc="-60" dirty="0"/>
              <a:t>exist</a:t>
            </a:r>
            <a:r>
              <a:rPr spc="-5" dirty="0"/>
              <a:t> </a:t>
            </a:r>
            <a:r>
              <a:rPr spc="-50" dirty="0"/>
              <a:t>within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60" dirty="0"/>
              <a:t>String</a:t>
            </a:r>
            <a:r>
              <a:rPr spc="5" dirty="0"/>
              <a:t> </a:t>
            </a:r>
            <a:r>
              <a:rPr spc="-85" dirty="0"/>
              <a:t>class,</a:t>
            </a:r>
            <a:r>
              <a:rPr spc="5" dirty="0"/>
              <a:t> </a:t>
            </a:r>
            <a:r>
              <a:rPr spc="-40" dirty="0"/>
              <a:t>such</a:t>
            </a:r>
            <a:r>
              <a:rPr spc="-20" dirty="0"/>
              <a:t> </a:t>
            </a:r>
            <a:r>
              <a:rPr spc="-75" dirty="0"/>
              <a:t>as</a:t>
            </a: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pc="-70" dirty="0"/>
              <a:t>accessing</a:t>
            </a:r>
            <a:r>
              <a:rPr spc="10" dirty="0"/>
              <a:t> </a:t>
            </a:r>
            <a:r>
              <a:rPr spc="-85" dirty="0"/>
              <a:t>a</a:t>
            </a:r>
            <a:r>
              <a:rPr spc="15" dirty="0"/>
              <a:t> </a:t>
            </a:r>
            <a:r>
              <a:rPr spc="-75" dirty="0"/>
              <a:t>single</a:t>
            </a:r>
            <a:r>
              <a:rPr dirty="0"/>
              <a:t> </a:t>
            </a:r>
            <a:r>
              <a:rPr spc="-45" dirty="0"/>
              <a:t>character</a:t>
            </a:r>
            <a:r>
              <a:rPr spc="40" dirty="0"/>
              <a:t> </a:t>
            </a:r>
            <a:r>
              <a:rPr spc="-60" dirty="0"/>
              <a:t>using</a:t>
            </a:r>
            <a:r>
              <a:rPr spc="5" dirty="0"/>
              <a:t> </a:t>
            </a:r>
            <a:r>
              <a:rPr spc="-60" dirty="0"/>
              <a:t>charAt()</a:t>
            </a: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pc="-60" dirty="0"/>
              <a:t>searching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15" dirty="0"/>
              <a:t>one</a:t>
            </a:r>
            <a:r>
              <a:rPr spc="25" dirty="0"/>
              <a:t> </a:t>
            </a:r>
            <a:r>
              <a:rPr spc="-60" dirty="0"/>
              <a:t>using</a:t>
            </a:r>
            <a:r>
              <a:rPr dirty="0"/>
              <a:t> </a:t>
            </a:r>
            <a:r>
              <a:rPr spc="-45" dirty="0"/>
              <a:t>indexOf().</a:t>
            </a: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pc="-60" dirty="0"/>
              <a:t>Strings</a:t>
            </a:r>
            <a:r>
              <a:rPr spc="5" dirty="0"/>
              <a:t> </a:t>
            </a:r>
            <a:r>
              <a:rPr spc="-95" dirty="0"/>
              <a:t>allow</a:t>
            </a:r>
            <a:r>
              <a:rPr spc="20" dirty="0"/>
              <a:t> </a:t>
            </a:r>
            <a:r>
              <a:rPr spc="-50" dirty="0"/>
              <a:t>splitting</a:t>
            </a:r>
            <a:r>
              <a:rPr spc="10" dirty="0"/>
              <a:t> </a:t>
            </a:r>
            <a:r>
              <a:rPr spc="-85" dirty="0"/>
              <a:t>a</a:t>
            </a:r>
            <a:r>
              <a:rPr spc="20" dirty="0"/>
              <a:t> </a:t>
            </a:r>
            <a:r>
              <a:rPr spc="-40" dirty="0"/>
              <a:t>string</a:t>
            </a:r>
            <a:r>
              <a:rPr spc="15" dirty="0"/>
              <a:t> </a:t>
            </a:r>
            <a:r>
              <a:rPr spc="-15" dirty="0"/>
              <a:t>into</a:t>
            </a:r>
            <a:r>
              <a:rPr spc="15" dirty="0"/>
              <a:t> </a:t>
            </a:r>
            <a:r>
              <a:rPr spc="-35" dirty="0"/>
              <a:t>an</a:t>
            </a:r>
            <a:r>
              <a:rPr spc="25" dirty="0"/>
              <a:t> </a:t>
            </a:r>
            <a:r>
              <a:rPr spc="-100" dirty="0"/>
              <a:t>array,</a:t>
            </a:r>
            <a:r>
              <a:rPr spc="35" dirty="0"/>
              <a:t> </a:t>
            </a:r>
            <a:r>
              <a:rPr spc="-60" dirty="0"/>
              <a:t>searching</a:t>
            </a:r>
            <a:r>
              <a:rPr spc="30" dirty="0"/>
              <a:t> </a:t>
            </a:r>
            <a:r>
              <a:rPr spc="-30" dirty="0"/>
              <a:t>and</a:t>
            </a:r>
            <a:r>
              <a:rPr spc="25" dirty="0"/>
              <a:t> </a:t>
            </a:r>
            <a:r>
              <a:rPr spc="-50" dirty="0"/>
              <a:t>matching</a:t>
            </a:r>
            <a:r>
              <a:rPr spc="50" dirty="0"/>
              <a:t> </a:t>
            </a:r>
            <a:r>
              <a:rPr spc="-50" dirty="0"/>
              <a:t>with</a:t>
            </a:r>
            <a:r>
              <a:rPr dirty="0"/>
              <a:t> </a:t>
            </a:r>
            <a:r>
              <a:rPr spc="-65" dirty="0"/>
              <a:t>split(),</a:t>
            </a:r>
            <a:r>
              <a:rPr spc="15" dirty="0"/>
              <a:t> </a:t>
            </a:r>
            <a:r>
              <a:rPr spc="-65" dirty="0"/>
              <a:t>search(),</a:t>
            </a:r>
            <a:r>
              <a:rPr spc="50" dirty="0"/>
              <a:t> </a:t>
            </a:r>
            <a:r>
              <a:rPr spc="-30" dirty="0"/>
              <a:t>and </a:t>
            </a:r>
            <a:r>
              <a:rPr spc="-535" dirty="0"/>
              <a:t> </a:t>
            </a:r>
            <a:r>
              <a:rPr spc="-50" dirty="0"/>
              <a:t>match()</a:t>
            </a:r>
            <a:r>
              <a:rPr spc="5" dirty="0"/>
              <a:t> </a:t>
            </a:r>
            <a:r>
              <a:rPr spc="-35" dirty="0"/>
              <a:t>methods.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6241" y="581609"/>
            <a:ext cx="1080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39" y="1658238"/>
            <a:ext cx="10199370" cy="269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allows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quickly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calculate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current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date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create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date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objects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particular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dates.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To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display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today’s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date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string,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would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simply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create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new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object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toString() 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method.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E2933"/>
                </a:solidFill>
                <a:latin typeface="Times New Roman"/>
                <a:cs typeface="Times New Roman"/>
              </a:rPr>
              <a:t>new</a:t>
            </a:r>
            <a:r>
              <a:rPr sz="2200" b="1" spc="10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E2933"/>
                </a:solidFill>
                <a:latin typeface="Times New Roman"/>
                <a:cs typeface="Times New Roman"/>
              </a:rPr>
              <a:t>Date();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i="1" spc="484" dirty="0">
                <a:solidFill>
                  <a:srgbClr val="83992A"/>
                </a:solidFill>
                <a:latin typeface="Times New Roman"/>
                <a:cs typeface="Times New Roman"/>
              </a:rPr>
              <a:t>//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20" dirty="0">
                <a:solidFill>
                  <a:srgbClr val="83992A"/>
                </a:solidFill>
                <a:latin typeface="Times New Roman"/>
                <a:cs typeface="Times New Roman"/>
              </a:rPr>
              <a:t>This</a:t>
            </a:r>
            <a:r>
              <a:rPr sz="2200" i="1" spc="-1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65" dirty="0">
                <a:solidFill>
                  <a:srgbClr val="83992A"/>
                </a:solidFill>
                <a:latin typeface="Times New Roman"/>
                <a:cs typeface="Times New Roman"/>
              </a:rPr>
              <a:t>outputs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04" dirty="0">
                <a:solidFill>
                  <a:srgbClr val="83992A"/>
                </a:solidFill>
                <a:latin typeface="Times New Roman"/>
                <a:cs typeface="Times New Roman"/>
              </a:rPr>
              <a:t>Today</a:t>
            </a:r>
            <a:r>
              <a:rPr sz="2200" i="1" spc="2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65" dirty="0">
                <a:solidFill>
                  <a:srgbClr val="83992A"/>
                </a:solidFill>
                <a:latin typeface="Times New Roman"/>
                <a:cs typeface="Times New Roman"/>
              </a:rPr>
              <a:t>is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70" dirty="0">
                <a:solidFill>
                  <a:srgbClr val="83992A"/>
                </a:solidFill>
                <a:latin typeface="Times New Roman"/>
                <a:cs typeface="Times New Roman"/>
              </a:rPr>
              <a:t>Mon</a:t>
            </a:r>
            <a:r>
              <a:rPr sz="2200" i="1" spc="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05" dirty="0">
                <a:solidFill>
                  <a:srgbClr val="83992A"/>
                </a:solidFill>
                <a:latin typeface="Times New Roman"/>
                <a:cs typeface="Times New Roman"/>
              </a:rPr>
              <a:t>Nov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70" dirty="0">
                <a:solidFill>
                  <a:srgbClr val="83992A"/>
                </a:solidFill>
                <a:latin typeface="Times New Roman"/>
                <a:cs typeface="Times New Roman"/>
              </a:rPr>
              <a:t>12</a:t>
            </a:r>
            <a:r>
              <a:rPr sz="2200" i="1" spc="2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70" dirty="0">
                <a:solidFill>
                  <a:srgbClr val="83992A"/>
                </a:solidFill>
                <a:latin typeface="Times New Roman"/>
                <a:cs typeface="Times New Roman"/>
              </a:rPr>
              <a:t>2012</a:t>
            </a:r>
            <a:r>
              <a:rPr sz="2200" i="1" spc="2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20" dirty="0">
                <a:solidFill>
                  <a:srgbClr val="83992A"/>
                </a:solidFill>
                <a:latin typeface="Times New Roman"/>
                <a:cs typeface="Times New Roman"/>
              </a:rPr>
              <a:t>15:40:19</a:t>
            </a:r>
            <a:r>
              <a:rPr sz="2200" i="1" spc="5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55" dirty="0">
                <a:solidFill>
                  <a:srgbClr val="83992A"/>
                </a:solidFill>
                <a:latin typeface="Times New Roman"/>
                <a:cs typeface="Times New Roman"/>
              </a:rPr>
              <a:t>GMT-0700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45" dirty="0">
                <a:latin typeface="Times New Roman"/>
                <a:cs typeface="Times New Roman"/>
              </a:rPr>
              <a:t>alert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("Today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"+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d.toString()</a:t>
            </a:r>
            <a:r>
              <a:rPr sz="2200" spc="-35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273" y="597153"/>
            <a:ext cx="1864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58238"/>
            <a:ext cx="1051242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window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object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corresponds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browser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itself.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Through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 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current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page’s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URL,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browser’s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history,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what’s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being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displayed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status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bar,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well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opening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new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browser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windows.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3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fact,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alert()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function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mentioned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earlier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actually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method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window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object.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1973" y="2130298"/>
            <a:ext cx="65189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1415" marR="5080" indent="-241935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5" dirty="0"/>
              <a:t>Document</a:t>
            </a:r>
            <a:r>
              <a:rPr spc="-20" dirty="0"/>
              <a:t> Object</a:t>
            </a:r>
            <a:r>
              <a:rPr spc="-25" dirty="0"/>
              <a:t> </a:t>
            </a:r>
            <a:r>
              <a:rPr spc="-110" dirty="0"/>
              <a:t>Model </a:t>
            </a:r>
            <a:r>
              <a:rPr spc="-1085" dirty="0"/>
              <a:t> </a:t>
            </a:r>
            <a:r>
              <a:rPr spc="-25" dirty="0"/>
              <a:t>(DOM)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863" y="490855"/>
            <a:ext cx="2371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</a:t>
            </a:r>
            <a:r>
              <a:rPr spc="-80" dirty="0"/>
              <a:t> </a:t>
            </a:r>
            <a:r>
              <a:rPr spc="7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120736"/>
            <a:ext cx="10020300" cy="21234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Document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252525"/>
                </a:solidFill>
                <a:latin typeface="Cambria"/>
                <a:cs typeface="Cambria"/>
              </a:rPr>
              <a:t>Object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75" dirty="0">
                <a:solidFill>
                  <a:srgbClr val="252525"/>
                </a:solidFill>
                <a:latin typeface="Cambria"/>
                <a:cs typeface="Cambria"/>
              </a:rPr>
              <a:t>Model</a:t>
            </a:r>
            <a:endParaRPr sz="1500">
              <a:latin typeface="Cambria"/>
              <a:cs typeface="Cambria"/>
            </a:endParaRPr>
          </a:p>
          <a:p>
            <a:pPr marL="101600" marR="921385">
              <a:lnSpc>
                <a:spcPct val="100000"/>
              </a:lnSpc>
              <a:spcBef>
                <a:spcPts val="1435"/>
              </a:spcBef>
            </a:pP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almost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always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used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interact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HTML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document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which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contained.</a:t>
            </a:r>
            <a:endParaRPr sz="2200">
              <a:latin typeface="Times New Roman"/>
              <a:cs typeface="Times New Roman"/>
            </a:endParaRPr>
          </a:p>
          <a:p>
            <a:pPr marL="101600" marR="5080">
              <a:lnSpc>
                <a:spcPct val="100000"/>
              </a:lnSpc>
              <a:spcBef>
                <a:spcPts val="1730"/>
              </a:spcBef>
            </a:pP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accomplished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through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programming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interface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(API)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called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Times New Roman"/>
                <a:cs typeface="Times New Roman"/>
              </a:rPr>
              <a:t>Document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Object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094" y="597153"/>
            <a:ext cx="3977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60" dirty="0"/>
              <a:t> </a:t>
            </a:r>
            <a:r>
              <a:rPr spc="-3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043" y="1505458"/>
            <a:ext cx="1014222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Objects</a:t>
            </a:r>
            <a:r>
              <a:rPr sz="1500" spc="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not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Classes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not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full-fledged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object-oriented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programming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language.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  <a:tabLst>
                <a:tab pos="7345045" algn="l"/>
              </a:tabLst>
            </a:pPr>
            <a:r>
              <a:rPr sz="2200" spc="35" dirty="0">
                <a:latin typeface="Times New Roman"/>
                <a:cs typeface="Times New Roman"/>
              </a:rPr>
              <a:t>It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does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not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have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classes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per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se,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does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not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support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many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patterns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you’d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expect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object-oriented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language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like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inheritance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polymorphism.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language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does,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however,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support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objects.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428450"/>
            <a:ext cx="9415145" cy="19100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791210" algn="ctr">
              <a:lnSpc>
                <a:spcPct val="100000"/>
              </a:lnSpc>
              <a:spcBef>
                <a:spcPts val="1195"/>
              </a:spcBef>
            </a:pPr>
            <a:r>
              <a:rPr spc="5" dirty="0"/>
              <a:t>The</a:t>
            </a:r>
            <a:r>
              <a:rPr spc="-45" dirty="0"/>
              <a:t> </a:t>
            </a:r>
            <a:r>
              <a:rPr spc="75" dirty="0"/>
              <a:t>DOM</a:t>
            </a: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sz="2200" spc="-10" dirty="0">
                <a:solidFill>
                  <a:srgbClr val="000000"/>
                </a:solidFill>
              </a:rPr>
              <a:t>The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Document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Object</a:t>
            </a:r>
            <a:r>
              <a:rPr sz="2200" spc="25" dirty="0">
                <a:solidFill>
                  <a:srgbClr val="000000"/>
                </a:solidFill>
              </a:rPr>
              <a:t> </a:t>
            </a:r>
            <a:r>
              <a:rPr sz="2200" spc="-40" dirty="0">
                <a:solidFill>
                  <a:srgbClr val="000000"/>
                </a:solidFill>
              </a:rPr>
              <a:t>Model(DOM)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spc="-85" dirty="0">
                <a:solidFill>
                  <a:srgbClr val="000000"/>
                </a:solidFill>
              </a:rPr>
              <a:t>is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the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40" dirty="0">
                <a:solidFill>
                  <a:srgbClr val="000000"/>
                </a:solidFill>
              </a:rPr>
              <a:t>objects</a:t>
            </a:r>
            <a:r>
              <a:rPr sz="2200" spc="2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that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70" dirty="0">
                <a:solidFill>
                  <a:srgbClr val="000000"/>
                </a:solidFill>
              </a:rPr>
              <a:t>make</a:t>
            </a:r>
            <a:r>
              <a:rPr sz="2200" spc="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up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85" dirty="0">
                <a:solidFill>
                  <a:srgbClr val="000000"/>
                </a:solidFill>
              </a:rPr>
              <a:t>a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65" dirty="0">
                <a:solidFill>
                  <a:srgbClr val="000000"/>
                </a:solidFill>
              </a:rPr>
              <a:t>web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spc="-70" dirty="0">
                <a:solidFill>
                  <a:srgbClr val="000000"/>
                </a:solidFill>
              </a:rPr>
              <a:t>page.</a:t>
            </a:r>
            <a:r>
              <a:rPr sz="2200" spc="25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This</a:t>
            </a:r>
            <a:r>
              <a:rPr sz="2200" spc="55" dirty="0">
                <a:solidFill>
                  <a:srgbClr val="000000"/>
                </a:solidFill>
              </a:rPr>
              <a:t> </a:t>
            </a:r>
            <a:r>
              <a:rPr sz="2200" spc="-30" dirty="0">
                <a:solidFill>
                  <a:srgbClr val="000000"/>
                </a:solidFill>
              </a:rPr>
              <a:t>tree </a:t>
            </a:r>
            <a:r>
              <a:rPr sz="2200" spc="-535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structure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85" dirty="0">
                <a:solidFill>
                  <a:srgbClr val="000000"/>
                </a:solidFill>
              </a:rPr>
              <a:t>is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spc="-55" dirty="0">
                <a:solidFill>
                  <a:srgbClr val="000000"/>
                </a:solidFill>
              </a:rPr>
              <a:t>formally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75" dirty="0">
                <a:solidFill>
                  <a:srgbClr val="000000"/>
                </a:solidFill>
              </a:rPr>
              <a:t>called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the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DOM</a:t>
            </a:r>
            <a:r>
              <a:rPr sz="2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Tree</a:t>
            </a:r>
            <a:r>
              <a:rPr sz="22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0000"/>
                </a:solidFill>
              </a:rPr>
              <a:t>with</a:t>
            </a:r>
            <a:r>
              <a:rPr sz="2200" spc="-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the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root,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5" dirty="0">
                <a:solidFill>
                  <a:srgbClr val="000000"/>
                </a:solidFill>
              </a:rPr>
              <a:t>or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topmost</a:t>
            </a:r>
            <a:r>
              <a:rPr sz="2200" spc="30" dirty="0">
                <a:solidFill>
                  <a:srgbClr val="000000"/>
                </a:solidFill>
              </a:rPr>
              <a:t> </a:t>
            </a:r>
            <a:r>
              <a:rPr sz="2200" spc="-30" dirty="0">
                <a:solidFill>
                  <a:srgbClr val="000000"/>
                </a:solidFill>
              </a:rPr>
              <a:t>object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75" dirty="0">
                <a:solidFill>
                  <a:srgbClr val="000000"/>
                </a:solidFill>
              </a:rPr>
              <a:t>called</a:t>
            </a:r>
            <a:r>
              <a:rPr sz="2200" spc="5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the 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Document</a:t>
            </a:r>
            <a:r>
              <a:rPr sz="22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Root</a:t>
            </a:r>
            <a:r>
              <a:rPr sz="2200" spc="-25" dirty="0">
                <a:solidFill>
                  <a:srgbClr val="000000"/>
                </a:solidFill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316479"/>
            <a:ext cx="7603235" cy="41071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6446" y="594740"/>
            <a:ext cx="293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DOM</a:t>
            </a:r>
            <a:r>
              <a:rPr spc="-80" dirty="0"/>
              <a:t> </a:t>
            </a:r>
            <a:r>
              <a:rPr spc="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612137"/>
            <a:ext cx="9812020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DOM,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HTML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document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called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node.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If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DOM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latin typeface="Times New Roman"/>
                <a:cs typeface="Times New Roman"/>
              </a:rPr>
              <a:t>tree,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node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individual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branch.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20" dirty="0">
                <a:latin typeface="Times New Roman"/>
                <a:cs typeface="Times New Roman"/>
              </a:rPr>
              <a:t>There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are: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45" dirty="0">
                <a:latin typeface="Times New Roman"/>
                <a:cs typeface="Times New Roman"/>
              </a:rPr>
              <a:t>element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nodes,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30" dirty="0">
                <a:latin typeface="Times New Roman"/>
                <a:cs typeface="Times New Roman"/>
              </a:rPr>
              <a:t>text</a:t>
            </a:r>
            <a:r>
              <a:rPr sz="2200" spc="-40" dirty="0">
                <a:latin typeface="Times New Roman"/>
                <a:cs typeface="Times New Roman"/>
              </a:rPr>
              <a:t> nodes,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25" dirty="0">
                <a:latin typeface="Times New Roman"/>
                <a:cs typeface="Times New Roman"/>
              </a:rPr>
              <a:t>attribute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110" dirty="0">
                <a:latin typeface="Times New Roman"/>
                <a:cs typeface="Times New Roman"/>
              </a:rPr>
              <a:t>All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nodes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DOM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share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properties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473" y="444753"/>
            <a:ext cx="293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252525"/>
                </a:solidFill>
                <a:latin typeface="Times New Roman"/>
                <a:cs typeface="Times New Roman"/>
              </a:rPr>
              <a:t>DOM</a:t>
            </a:r>
            <a:r>
              <a:rPr sz="4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5" dirty="0">
                <a:solidFill>
                  <a:srgbClr val="252525"/>
                </a:solidFill>
                <a:latin typeface="Times New Roman"/>
                <a:cs typeface="Times New Roman"/>
              </a:rPr>
              <a:t>Nodes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204085"/>
            <a:ext cx="8077200" cy="3716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8194" y="1200403"/>
            <a:ext cx="29241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Element,</a:t>
            </a:r>
            <a:r>
              <a:rPr sz="1500" spc="-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252525"/>
                </a:solidFill>
                <a:latin typeface="Cambria"/>
                <a:cs typeface="Cambria"/>
              </a:rPr>
              <a:t>text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attribute</a:t>
            </a:r>
            <a:r>
              <a:rPr sz="15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nodes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473" y="581609"/>
            <a:ext cx="2932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DOM</a:t>
            </a:r>
            <a:r>
              <a:rPr spc="-85" dirty="0"/>
              <a:t> </a:t>
            </a:r>
            <a:r>
              <a:rPr spc="5" dirty="0"/>
              <a:t>Nodes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4950" y="1517650"/>
          <a:ext cx="9163050" cy="459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86"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Property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59"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attributes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attributes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13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childNodes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nodes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86"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firstChild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685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lastChild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686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nextSibling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sibling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node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13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nodeName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685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nodeType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686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nodeValue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774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parentNode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Parent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 node.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724">
                <a:tc>
                  <a:txBody>
                    <a:bodyPr/>
                    <a:lstStyle/>
                    <a:p>
                      <a:pPr marL="68580">
                        <a:lnSpc>
                          <a:spcPts val="15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previousSibling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sibling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1185417"/>
            <a:ext cx="2943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Essential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Node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252525"/>
                </a:solidFill>
                <a:latin typeface="Cambria"/>
                <a:cs typeface="Cambria"/>
              </a:rPr>
              <a:t>Object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properties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1217" y="467309"/>
            <a:ext cx="3978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Document</a:t>
            </a:r>
            <a:r>
              <a:rPr spc="-65" dirty="0"/>
              <a:t> </a:t>
            </a:r>
            <a:r>
              <a:rPr spc="-2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674860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spc="25" dirty="0">
                <a:latin typeface="Times New Roman"/>
                <a:cs typeface="Times New Roman"/>
              </a:rPr>
              <a:t>DOM</a:t>
            </a:r>
            <a:r>
              <a:rPr sz="2200" b="1" spc="5" dirty="0">
                <a:latin typeface="Times New Roman"/>
                <a:cs typeface="Times New Roman"/>
              </a:rPr>
              <a:t> document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object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root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object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representing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entire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HTML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document.</a:t>
            </a:r>
            <a:endParaRPr sz="2200">
              <a:latin typeface="Times New Roman"/>
              <a:cs typeface="Times New Roman"/>
            </a:endParaRPr>
          </a:p>
          <a:p>
            <a:pPr marL="12700" marR="54610">
              <a:lnSpc>
                <a:spcPct val="100000"/>
              </a:lnSpc>
              <a:spcBef>
                <a:spcPts val="1730"/>
              </a:spcBef>
            </a:pPr>
            <a:r>
              <a:rPr sz="2200" spc="3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contains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properties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methods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will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extensively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development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globally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accessible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document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i="1" spc="484" dirty="0">
                <a:solidFill>
                  <a:srgbClr val="009FDA"/>
                </a:solidFill>
                <a:latin typeface="Times New Roman"/>
                <a:cs typeface="Times New Roman"/>
              </a:rPr>
              <a:t>//</a:t>
            </a:r>
            <a:r>
              <a:rPr sz="2200" i="1" spc="-5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235" dirty="0">
                <a:solidFill>
                  <a:srgbClr val="009FDA"/>
                </a:solidFill>
                <a:latin typeface="Times New Roman"/>
                <a:cs typeface="Times New Roman"/>
              </a:rPr>
              <a:t>specify</a:t>
            </a:r>
            <a:r>
              <a:rPr sz="2200" i="1" spc="20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9FDA"/>
                </a:solidFill>
                <a:latin typeface="Times New Roman"/>
                <a:cs typeface="Times New Roman"/>
              </a:rPr>
              <a:t>the</a:t>
            </a:r>
            <a:r>
              <a:rPr sz="2200" i="1" spc="-15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240" dirty="0">
                <a:solidFill>
                  <a:srgbClr val="009FDA"/>
                </a:solidFill>
                <a:latin typeface="Times New Roman"/>
                <a:cs typeface="Times New Roman"/>
              </a:rPr>
              <a:t>doctype,</a:t>
            </a:r>
            <a:r>
              <a:rPr sz="2200" i="1" spc="25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215" dirty="0">
                <a:solidFill>
                  <a:srgbClr val="009FDA"/>
                </a:solidFill>
                <a:latin typeface="Times New Roman"/>
                <a:cs typeface="Times New Roman"/>
              </a:rPr>
              <a:t>for</a:t>
            </a:r>
            <a:r>
              <a:rPr sz="2200" i="1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9FDA"/>
                </a:solidFill>
                <a:latin typeface="Times New Roman"/>
                <a:cs typeface="Times New Roman"/>
              </a:rPr>
              <a:t>example</a:t>
            </a:r>
            <a:r>
              <a:rPr sz="2200" i="1" spc="25" dirty="0">
                <a:solidFill>
                  <a:srgbClr val="009FDA"/>
                </a:solidFill>
                <a:latin typeface="Times New Roman"/>
                <a:cs typeface="Times New Roman"/>
              </a:rPr>
              <a:t> </a:t>
            </a:r>
            <a:r>
              <a:rPr sz="2200" i="1" spc="-155" dirty="0">
                <a:solidFill>
                  <a:srgbClr val="009FDA"/>
                </a:solidFill>
                <a:latin typeface="Times New Roman"/>
                <a:cs typeface="Times New Roman"/>
              </a:rPr>
              <a:t>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3B966F"/>
                </a:solidFill>
                <a:latin typeface="Times New Roman"/>
                <a:cs typeface="Times New Roman"/>
              </a:rPr>
              <a:t>document.doctype.name;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i="1" spc="484" dirty="0">
                <a:solidFill>
                  <a:srgbClr val="83992A"/>
                </a:solidFill>
                <a:latin typeface="Times New Roman"/>
                <a:cs typeface="Times New Roman"/>
              </a:rPr>
              <a:t>//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35" dirty="0">
                <a:solidFill>
                  <a:srgbClr val="83992A"/>
                </a:solidFill>
                <a:latin typeface="Times New Roman"/>
                <a:cs typeface="Times New Roman"/>
              </a:rPr>
              <a:t>specify</a:t>
            </a:r>
            <a:r>
              <a:rPr sz="2200" i="1" spc="3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83992A"/>
                </a:solidFill>
                <a:latin typeface="Times New Roman"/>
                <a:cs typeface="Times New Roman"/>
              </a:rPr>
              <a:t>the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95" dirty="0">
                <a:solidFill>
                  <a:srgbClr val="83992A"/>
                </a:solidFill>
                <a:latin typeface="Times New Roman"/>
                <a:cs typeface="Times New Roman"/>
              </a:rPr>
              <a:t>page</a:t>
            </a:r>
            <a:r>
              <a:rPr sz="2200" i="1" spc="-23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29" dirty="0">
                <a:solidFill>
                  <a:srgbClr val="83992A"/>
                </a:solidFill>
                <a:latin typeface="Times New Roman"/>
                <a:cs typeface="Times New Roman"/>
              </a:rPr>
              <a:t>encoding,</a:t>
            </a:r>
            <a:r>
              <a:rPr sz="2200" i="1" spc="2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20" dirty="0">
                <a:solidFill>
                  <a:srgbClr val="83992A"/>
                </a:solidFill>
                <a:latin typeface="Times New Roman"/>
                <a:cs typeface="Times New Roman"/>
              </a:rPr>
              <a:t>for</a:t>
            </a:r>
            <a:r>
              <a:rPr sz="2200" i="1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90" dirty="0">
                <a:solidFill>
                  <a:srgbClr val="83992A"/>
                </a:solidFill>
                <a:latin typeface="Times New Roman"/>
                <a:cs typeface="Times New Roman"/>
              </a:rPr>
              <a:t>example</a:t>
            </a:r>
            <a:r>
              <a:rPr sz="2200" i="1" spc="3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85" dirty="0">
                <a:solidFill>
                  <a:srgbClr val="83992A"/>
                </a:solidFill>
                <a:latin typeface="Times New Roman"/>
                <a:cs typeface="Times New Roman"/>
              </a:rPr>
              <a:t>ISO-8859-1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CE2933"/>
                </a:solidFill>
                <a:latin typeface="Times New Roman"/>
                <a:cs typeface="Times New Roman"/>
              </a:rPr>
              <a:t>document.inputEncoding;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455" y="601980"/>
          <a:ext cx="10970259" cy="5620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 gridSpan="4">
                  <a:txBody>
                    <a:bodyPr/>
                    <a:lstStyle/>
                    <a:p>
                      <a:pPr marL="612775" algn="ctr">
                        <a:lnSpc>
                          <a:spcPts val="3865"/>
                        </a:lnSpc>
                      </a:pPr>
                      <a:r>
                        <a:rPr sz="4400" spc="5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4400" spc="-3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400" spc="-2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ts val="1580"/>
                        </a:lnSpc>
                      </a:pPr>
                      <a:r>
                        <a:rPr sz="1500" spc="55" dirty="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Document</a:t>
                      </a:r>
                      <a:r>
                        <a:rPr sz="1500" spc="30" dirty="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95" dirty="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Object</a:t>
                      </a:r>
                      <a:r>
                        <a:rPr sz="1500" spc="35" dirty="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5" dirty="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Methods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9050">
                      <a:solidFill>
                        <a:srgbClr val="83992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5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0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createAttribute()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attribute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createElement()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Creates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createTextNode()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9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getElementById(id)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79070">
                        <a:lnSpc>
                          <a:spcPct val="66500"/>
                        </a:lnSpc>
                        <a:spcBef>
                          <a:spcPts val="1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whose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matches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passed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parameter.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8745">
                        <a:lnSpc>
                          <a:spcPct val="62500"/>
                        </a:lnSpc>
                        <a:spcBef>
                          <a:spcPts val="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ntsBy</a:t>
                      </a:r>
                      <a:r>
                        <a:rPr sz="2000" b="1" spc="-1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  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me(name)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75005">
                        <a:lnSpc>
                          <a:spcPct val="66500"/>
                        </a:lnSpc>
                        <a:spcBef>
                          <a:spcPts val="1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nodeList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whose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tag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matches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passed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parameter.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3153155"/>
            <a:ext cx="12191998" cy="606552"/>
            <a:chOff x="0" y="3153155"/>
            <a:chExt cx="12191998" cy="60655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53155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7619" y="3153155"/>
              <a:ext cx="754379" cy="606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202D-FBD4-4FFA-9725-CF168AF8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Create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EE97-C575-4521-BBB8-E3442D0B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i="1" dirty="0" err="1"/>
              <a:t>CreateAttribute</a:t>
            </a:r>
            <a:endParaRPr lang="en-IN" b="1" i="1" dirty="0"/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var h1 = </a:t>
            </a:r>
            <a:r>
              <a:rPr lang="en-IN" dirty="0" err="1"/>
              <a:t>document.getElementsByTagName</a:t>
            </a:r>
            <a:r>
              <a:rPr lang="en-IN" dirty="0"/>
              <a:t>("H1")[0];</a:t>
            </a:r>
          </a:p>
          <a:p>
            <a:pPr marL="0" indent="0">
              <a:buNone/>
            </a:pPr>
            <a:r>
              <a:rPr lang="en-IN" dirty="0"/>
              <a:t>  var </a:t>
            </a:r>
            <a:r>
              <a:rPr lang="en-IN" dirty="0" err="1"/>
              <a:t>att</a:t>
            </a:r>
            <a:r>
              <a:rPr lang="en-IN" dirty="0"/>
              <a:t> = </a:t>
            </a:r>
            <a:r>
              <a:rPr lang="en-IN" dirty="0" err="1"/>
              <a:t>document.createAttribute</a:t>
            </a:r>
            <a:r>
              <a:rPr lang="en-IN" dirty="0"/>
              <a:t>("class");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att.value</a:t>
            </a:r>
            <a:r>
              <a:rPr lang="en-IN" dirty="0"/>
              <a:t> = "</a:t>
            </a:r>
            <a:r>
              <a:rPr lang="en-IN" dirty="0" err="1"/>
              <a:t>democlass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  h1.setAttributeNode(</a:t>
            </a:r>
            <a:r>
              <a:rPr lang="en-IN" dirty="0" err="1"/>
              <a:t>att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b="1" i="1" dirty="0" err="1"/>
              <a:t>SetAttribute</a:t>
            </a:r>
            <a:endParaRPr lang="en-IN" b="1" i="1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document.getElementsByTagName</a:t>
            </a:r>
            <a:r>
              <a:rPr lang="en-US" dirty="0"/>
              <a:t>("H1")[0].</a:t>
            </a:r>
            <a:r>
              <a:rPr lang="en-US" dirty="0" err="1"/>
              <a:t>setAttribute</a:t>
            </a:r>
            <a:r>
              <a:rPr lang="en-US" dirty="0"/>
              <a:t>("class", "</a:t>
            </a:r>
            <a:r>
              <a:rPr lang="en-US" dirty="0" err="1"/>
              <a:t>democlass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1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333A-8930-4179-97E4-927DC6AF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createElement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("BUTTON");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btn.innerHTML</a:t>
            </a:r>
            <a:r>
              <a:rPr lang="en-US" dirty="0"/>
              <a:t> = "CLICK ME";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btn.setAttribute</a:t>
            </a:r>
            <a:r>
              <a:rPr lang="en-US" dirty="0"/>
              <a:t>("</a:t>
            </a:r>
            <a:r>
              <a:rPr lang="en-US" dirty="0" err="1"/>
              <a:t>onClick</a:t>
            </a:r>
            <a:r>
              <a:rPr lang="en-US" dirty="0"/>
              <a:t>", "</a:t>
            </a:r>
            <a:r>
              <a:rPr lang="en-US" dirty="0" err="1"/>
              <a:t>mufunc</a:t>
            </a:r>
            <a:r>
              <a:rPr lang="en-US" dirty="0"/>
              <a:t>()");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mufunc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var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("button")[0];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btn.style.backgroundColor</a:t>
            </a:r>
            <a:r>
              <a:rPr lang="en-US" dirty="0"/>
              <a:t>="red“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i="1" dirty="0" err="1"/>
              <a:t>createTextNode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var t = </a:t>
            </a:r>
            <a:r>
              <a:rPr lang="en-US" dirty="0" err="1"/>
              <a:t>document.createTextNode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document.body.appendChild</a:t>
            </a:r>
            <a:r>
              <a:rPr lang="en-US" dirty="0"/>
              <a:t>(t);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712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785912"/>
            <a:ext cx="7620000" cy="39490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039" y="444753"/>
            <a:ext cx="7243445" cy="893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0">
              <a:lnSpc>
                <a:spcPts val="5155"/>
              </a:lnSpc>
              <a:spcBef>
                <a:spcPts val="105"/>
              </a:spcBef>
            </a:pPr>
            <a:r>
              <a:rPr spc="-135" dirty="0"/>
              <a:t>Accessing</a:t>
            </a:r>
            <a:r>
              <a:rPr spc="-80" dirty="0"/>
              <a:t> </a:t>
            </a:r>
            <a:r>
              <a:rPr spc="-30" dirty="0"/>
              <a:t>nodes</a:t>
            </a:r>
          </a:p>
          <a:p>
            <a:pPr marL="12700">
              <a:lnSpc>
                <a:spcPts val="1675"/>
              </a:lnSpc>
            </a:pPr>
            <a:r>
              <a:rPr sz="1500" spc="45" dirty="0">
                <a:latin typeface="Cambria"/>
                <a:cs typeface="Cambria"/>
              </a:rPr>
              <a:t>getElementById(),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getElementsByTagName()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458" y="444753"/>
            <a:ext cx="4704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Element</a:t>
            </a:r>
            <a:r>
              <a:rPr spc="-40" dirty="0"/>
              <a:t> </a:t>
            </a:r>
            <a:r>
              <a:rPr spc="-10" dirty="0"/>
              <a:t>node</a:t>
            </a:r>
            <a:r>
              <a:rPr spc="-40" dirty="0"/>
              <a:t> </a:t>
            </a:r>
            <a:r>
              <a:rPr spc="-2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634855" cy="214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type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object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returned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method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document.getElementById()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described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previous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section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Times New Roman"/>
                <a:cs typeface="Times New Roman"/>
              </a:rPr>
              <a:t>element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node </a:t>
            </a:r>
            <a:r>
              <a:rPr sz="2200" spc="-40" dirty="0">
                <a:latin typeface="Times New Roman"/>
                <a:cs typeface="Times New Roman"/>
              </a:rPr>
              <a:t>object.</a:t>
            </a:r>
            <a:endParaRPr sz="2200">
              <a:latin typeface="Times New Roman"/>
              <a:cs typeface="Times New Roman"/>
            </a:endParaRPr>
          </a:p>
          <a:p>
            <a:pPr marL="12700" marR="180975">
              <a:lnSpc>
                <a:spcPct val="100000"/>
              </a:lnSpc>
              <a:spcBef>
                <a:spcPts val="1730"/>
              </a:spcBef>
            </a:pP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represents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HTML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hierarchy,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contained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between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opening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&lt;&gt;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closing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310" dirty="0">
                <a:latin typeface="Times New Roman"/>
                <a:cs typeface="Times New Roman"/>
              </a:rPr>
              <a:t>&lt;/&gt;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tags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itself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contain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1217" y="490855"/>
            <a:ext cx="3977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60" dirty="0"/>
              <a:t> </a:t>
            </a:r>
            <a:r>
              <a:rPr spc="-3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219961"/>
            <a:ext cx="9890760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Not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full-fledged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252525"/>
                </a:solidFill>
                <a:latin typeface="Cambria"/>
                <a:cs typeface="Cambria"/>
              </a:rPr>
              <a:t>O.O.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latin typeface="Times New Roman"/>
                <a:cs typeface="Times New Roman"/>
              </a:rPr>
              <a:t>Objects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constructors</a:t>
            </a:r>
            <a:r>
              <a:rPr sz="2200" spc="-20" dirty="0">
                <a:latin typeface="Times New Roman"/>
                <a:cs typeface="Times New Roman"/>
              </a:rPr>
              <a:t>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properties</a:t>
            </a:r>
            <a:r>
              <a:rPr sz="2200" spc="-30" dirty="0">
                <a:latin typeface="Times New Roman"/>
                <a:cs typeface="Times New Roman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Times New Roman"/>
                <a:cs typeface="Times New Roman"/>
              </a:rPr>
              <a:t>methods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associated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them.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</a:pPr>
            <a:r>
              <a:rPr sz="2200" spc="-20" dirty="0">
                <a:latin typeface="Times New Roman"/>
                <a:cs typeface="Times New Roman"/>
              </a:rPr>
              <a:t>There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objects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included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language;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also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define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your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own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kind</a:t>
            </a:r>
            <a:r>
              <a:rPr sz="2200" spc="-5" dirty="0">
                <a:latin typeface="Times New Roman"/>
                <a:cs typeface="Times New Roman"/>
              </a:rPr>
              <a:t> of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objects.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458" y="444753"/>
            <a:ext cx="4704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Element</a:t>
            </a:r>
            <a:r>
              <a:rPr spc="-40" dirty="0"/>
              <a:t> </a:t>
            </a:r>
            <a:r>
              <a:rPr spc="-10" dirty="0"/>
              <a:t>node</a:t>
            </a:r>
            <a:r>
              <a:rPr spc="-40" dirty="0"/>
              <a:t> </a:t>
            </a:r>
            <a:r>
              <a:rPr spc="-20" dirty="0"/>
              <a:t>Object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749668"/>
          <a:ext cx="9474200" cy="405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Property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986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element.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element.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814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innerHTML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05"/>
                        </a:lnSpc>
                      </a:pP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Represents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things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inside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tags.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2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 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prima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wh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u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pdat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ticular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v's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usi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style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style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attribute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element.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7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modify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property.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tag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element.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1200403"/>
            <a:ext cx="3061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Essential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 Element 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Node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Properties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333" y="619709"/>
            <a:ext cx="594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Modifying</a:t>
            </a:r>
            <a:r>
              <a:rPr spc="-20" dirty="0"/>
              <a:t> </a:t>
            </a:r>
            <a:r>
              <a:rPr spc="-165" dirty="0"/>
              <a:t>a</a:t>
            </a:r>
            <a:r>
              <a:rPr spc="-20" dirty="0"/>
              <a:t> </a:t>
            </a:r>
            <a:r>
              <a:rPr spc="80" dirty="0"/>
              <a:t>DOM</a:t>
            </a:r>
            <a:r>
              <a:rPr spc="-15" dirty="0"/>
              <a:t> </a:t>
            </a:r>
            <a:r>
              <a:rPr spc="-75" dirty="0"/>
              <a:t>element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49567" rIns="0" bIns="0" rtlCol="0">
            <a:spAutoFit/>
          </a:bodyPr>
          <a:lstStyle/>
          <a:p>
            <a:pPr marL="101600" marR="1155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20" dirty="0"/>
              <a:t> </a:t>
            </a:r>
            <a:r>
              <a:rPr spc="-45" dirty="0"/>
              <a:t>document.write()</a:t>
            </a:r>
            <a:r>
              <a:rPr spc="20" dirty="0"/>
              <a:t> </a:t>
            </a:r>
            <a:r>
              <a:rPr spc="-10" dirty="0"/>
              <a:t>method</a:t>
            </a:r>
            <a:r>
              <a:rPr spc="40" dirty="0"/>
              <a:t> </a:t>
            </a:r>
            <a:r>
              <a:rPr spc="-85" dirty="0"/>
              <a:t>is</a:t>
            </a:r>
            <a:r>
              <a:rPr spc="5" dirty="0"/>
              <a:t> </a:t>
            </a:r>
            <a:r>
              <a:rPr spc="-40" dirty="0"/>
              <a:t>used</a:t>
            </a:r>
            <a:r>
              <a:rPr spc="15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spc="-45" dirty="0"/>
              <a:t>create</a:t>
            </a:r>
            <a:r>
              <a:rPr spc="20" dirty="0"/>
              <a:t> </a:t>
            </a:r>
            <a:r>
              <a:rPr dirty="0"/>
              <a:t>output</a:t>
            </a:r>
            <a:r>
              <a:rPr spc="20" dirty="0"/>
              <a:t> to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35" dirty="0"/>
              <a:t>HTML</a:t>
            </a:r>
            <a:r>
              <a:rPr spc="25" dirty="0"/>
              <a:t> </a:t>
            </a:r>
            <a:r>
              <a:rPr spc="-60" dirty="0"/>
              <a:t>page</a:t>
            </a:r>
            <a:r>
              <a:rPr spc="35" dirty="0"/>
              <a:t> </a:t>
            </a:r>
            <a:r>
              <a:rPr spc="-10" dirty="0"/>
              <a:t>from</a:t>
            </a:r>
            <a:r>
              <a:rPr spc="25" dirty="0"/>
              <a:t> </a:t>
            </a:r>
            <a:r>
              <a:rPr spc="-85" dirty="0"/>
              <a:t>JavaScript. </a:t>
            </a:r>
            <a:r>
              <a:rPr spc="-535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spc="-5" dirty="0"/>
              <a:t>modern</a:t>
            </a:r>
            <a:r>
              <a:rPr spc="20" dirty="0"/>
              <a:t> </a:t>
            </a:r>
            <a:r>
              <a:rPr spc="-85" dirty="0"/>
              <a:t>JavaScript</a:t>
            </a:r>
            <a:r>
              <a:rPr spc="20" dirty="0"/>
              <a:t> </a:t>
            </a:r>
            <a:r>
              <a:rPr spc="-30" dirty="0"/>
              <a:t>programmer</a:t>
            </a:r>
            <a:r>
              <a:rPr spc="50" dirty="0"/>
              <a:t> </a:t>
            </a:r>
            <a:r>
              <a:rPr spc="-114" dirty="0"/>
              <a:t>will</a:t>
            </a:r>
            <a:r>
              <a:rPr spc="20" dirty="0"/>
              <a:t> </a:t>
            </a:r>
            <a:r>
              <a:rPr spc="-50" dirty="0"/>
              <a:t>want</a:t>
            </a:r>
            <a:r>
              <a:rPr spc="5" dirty="0"/>
              <a:t> </a:t>
            </a:r>
            <a:r>
              <a:rPr spc="20" dirty="0"/>
              <a:t>to</a:t>
            </a:r>
            <a:r>
              <a:rPr spc="5" dirty="0"/>
              <a:t> </a:t>
            </a:r>
            <a:r>
              <a:rPr spc="-55" dirty="0"/>
              <a:t>write</a:t>
            </a:r>
            <a:r>
              <a:rPr spc="5" dirty="0"/>
              <a:t> </a:t>
            </a:r>
            <a:r>
              <a:rPr spc="15" dirty="0"/>
              <a:t>to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35" dirty="0"/>
              <a:t>HTML</a:t>
            </a:r>
            <a:r>
              <a:rPr spc="20" dirty="0"/>
              <a:t> </a:t>
            </a:r>
            <a:r>
              <a:rPr spc="-70" dirty="0"/>
              <a:t>page,</a:t>
            </a:r>
            <a:r>
              <a:rPr spc="20" dirty="0"/>
              <a:t> </a:t>
            </a:r>
            <a:r>
              <a:rPr spc="5" dirty="0"/>
              <a:t>but</a:t>
            </a:r>
            <a:r>
              <a:rPr dirty="0"/>
              <a:t> </a:t>
            </a:r>
            <a:r>
              <a:rPr spc="-45" dirty="0"/>
              <a:t>in</a:t>
            </a:r>
            <a:r>
              <a:rPr dirty="0"/>
              <a:t> </a:t>
            </a:r>
            <a:r>
              <a:rPr spc="-85" dirty="0"/>
              <a:t>a </a:t>
            </a:r>
            <a:r>
              <a:rPr spc="-80" dirty="0"/>
              <a:t> </a:t>
            </a:r>
            <a:r>
              <a:rPr spc="-45" dirty="0"/>
              <a:t>particular</a:t>
            </a:r>
            <a:r>
              <a:rPr spc="25" dirty="0"/>
              <a:t> </a:t>
            </a:r>
            <a:r>
              <a:rPr spc="-45" dirty="0"/>
              <a:t>location,</a:t>
            </a:r>
            <a:r>
              <a:rPr spc="30" dirty="0"/>
              <a:t> </a:t>
            </a:r>
            <a:r>
              <a:rPr spc="15" dirty="0"/>
              <a:t>not</a:t>
            </a:r>
            <a:r>
              <a:rPr spc="20" dirty="0"/>
              <a:t> </a:t>
            </a:r>
            <a:r>
              <a:rPr spc="-120" dirty="0"/>
              <a:t>always</a:t>
            </a:r>
            <a:r>
              <a:rPr dirty="0"/>
              <a:t> </a:t>
            </a:r>
            <a:r>
              <a:rPr spc="-35" dirty="0"/>
              <a:t>at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10" dirty="0"/>
              <a:t>bottom</a:t>
            </a:r>
          </a:p>
          <a:p>
            <a:pPr marL="101600" marR="5080">
              <a:lnSpc>
                <a:spcPct val="100000"/>
              </a:lnSpc>
              <a:spcBef>
                <a:spcPts val="1730"/>
              </a:spcBef>
            </a:pPr>
            <a:r>
              <a:rPr spc="-60" dirty="0"/>
              <a:t>Using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35" dirty="0"/>
              <a:t>DOM</a:t>
            </a:r>
            <a:r>
              <a:rPr spc="30" dirty="0"/>
              <a:t> </a:t>
            </a:r>
            <a:r>
              <a:rPr spc="-15" dirty="0"/>
              <a:t>document</a:t>
            </a:r>
            <a:r>
              <a:rPr spc="5" dirty="0"/>
              <a:t> </a:t>
            </a:r>
            <a:r>
              <a:rPr spc="-30" dirty="0"/>
              <a:t>and</a:t>
            </a:r>
            <a:r>
              <a:rPr spc="20" dirty="0"/>
              <a:t> </a:t>
            </a:r>
            <a:r>
              <a:rPr spc="-35" dirty="0"/>
              <a:t>HTML</a:t>
            </a:r>
            <a:r>
              <a:rPr spc="30" dirty="0"/>
              <a:t> </a:t>
            </a:r>
            <a:r>
              <a:rPr spc="35" dirty="0"/>
              <a:t>DOM</a:t>
            </a:r>
            <a:r>
              <a:rPr spc="20" dirty="0"/>
              <a:t> </a:t>
            </a:r>
            <a:r>
              <a:rPr spc="-45" dirty="0"/>
              <a:t>element</a:t>
            </a:r>
            <a:r>
              <a:rPr spc="10" dirty="0"/>
              <a:t> </a:t>
            </a:r>
            <a:r>
              <a:rPr spc="-50" dirty="0"/>
              <a:t>objects,</a:t>
            </a:r>
            <a:r>
              <a:rPr spc="25" dirty="0"/>
              <a:t> </a:t>
            </a:r>
            <a:r>
              <a:rPr spc="-110" dirty="0"/>
              <a:t>we</a:t>
            </a:r>
            <a:r>
              <a:rPr spc="-10" dirty="0"/>
              <a:t> </a:t>
            </a:r>
            <a:r>
              <a:rPr spc="-50" dirty="0"/>
              <a:t>can</a:t>
            </a:r>
            <a:r>
              <a:rPr spc="40" dirty="0"/>
              <a:t> </a:t>
            </a:r>
            <a:r>
              <a:rPr spc="5" dirty="0"/>
              <a:t>do</a:t>
            </a:r>
            <a:r>
              <a:rPr dirty="0"/>
              <a:t> </a:t>
            </a:r>
            <a:r>
              <a:rPr spc="-85" dirty="0"/>
              <a:t>exactly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-60" dirty="0"/>
              <a:t>using </a:t>
            </a:r>
            <a:r>
              <a:rPr spc="-535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b="1" spc="-15" dirty="0">
                <a:latin typeface="Times New Roman"/>
                <a:cs typeface="Times New Roman"/>
              </a:rPr>
              <a:t>innerHTML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spc="-20" dirty="0"/>
              <a:t>property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3892" y="3902964"/>
            <a:ext cx="8831580" cy="16718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333" y="490855"/>
            <a:ext cx="5948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Modifying</a:t>
            </a:r>
            <a:r>
              <a:rPr spc="-35" dirty="0"/>
              <a:t> </a:t>
            </a:r>
            <a:r>
              <a:rPr spc="-165" dirty="0"/>
              <a:t>a</a:t>
            </a:r>
            <a:r>
              <a:rPr spc="-30" dirty="0"/>
              <a:t> </a:t>
            </a:r>
            <a:r>
              <a:rPr spc="80" dirty="0"/>
              <a:t>DOM</a:t>
            </a:r>
            <a:r>
              <a:rPr spc="-35" dirty="0"/>
              <a:t> </a:t>
            </a:r>
            <a:r>
              <a:rPr spc="-7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69264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Times New Roman"/>
                <a:cs typeface="Times New Roman"/>
              </a:rPr>
              <a:t>Although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innerHTML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technique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works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well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(and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very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fast),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there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verbose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technique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available</a:t>
            </a:r>
            <a:r>
              <a:rPr sz="2200" spc="20" dirty="0">
                <a:latin typeface="Times New Roman"/>
                <a:cs typeface="Times New Roman"/>
              </a:rPr>
              <a:t> 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builds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output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DOM.</a:t>
            </a:r>
            <a:endParaRPr sz="2200">
              <a:latin typeface="Times New Roman"/>
              <a:cs typeface="Times New Roman"/>
            </a:endParaRPr>
          </a:p>
          <a:p>
            <a:pPr marL="12700" marR="42545">
              <a:lnSpc>
                <a:spcPct val="100000"/>
              </a:lnSpc>
              <a:spcBef>
                <a:spcPts val="1730"/>
              </a:spcBef>
            </a:pPr>
            <a:r>
              <a:rPr sz="2200" spc="35" dirty="0">
                <a:latin typeface="Times New Roman"/>
                <a:cs typeface="Times New Roman"/>
              </a:rPr>
              <a:t>DOM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functions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createTextNode(),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removeChild(),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appendChild()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allow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modify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rigorous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way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9291"/>
            <a:ext cx="8583168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469" y="518540"/>
            <a:ext cx="5981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Changing</a:t>
            </a:r>
            <a:r>
              <a:rPr spc="5" dirty="0"/>
              <a:t> </a:t>
            </a:r>
            <a:r>
              <a:rPr spc="-65" dirty="0"/>
              <a:t>an</a:t>
            </a:r>
            <a:r>
              <a:rPr spc="-15" dirty="0"/>
              <a:t> </a:t>
            </a:r>
            <a:r>
              <a:rPr spc="-165" dirty="0"/>
              <a:t>element’s</a:t>
            </a:r>
            <a:r>
              <a:rPr spc="10" dirty="0"/>
              <a:t> </a:t>
            </a:r>
            <a:r>
              <a:rPr spc="-150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658238"/>
            <a:ext cx="10199370" cy="258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0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add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 </a:t>
            </a:r>
            <a:r>
              <a:rPr sz="2200" spc="-50" dirty="0">
                <a:latin typeface="Times New Roman"/>
                <a:cs typeface="Times New Roman"/>
              </a:rPr>
              <a:t>remove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style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style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40" dirty="0">
                <a:latin typeface="Times New Roman"/>
                <a:cs typeface="Times New Roman"/>
              </a:rPr>
              <a:t>className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Element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node.</a:t>
            </a:r>
            <a:endParaRPr sz="2200">
              <a:latin typeface="Times New Roman"/>
              <a:cs typeface="Times New Roman"/>
            </a:endParaRPr>
          </a:p>
          <a:p>
            <a:pPr marL="12700" marR="271780">
              <a:lnSpc>
                <a:spcPct val="165500"/>
              </a:lnSpc>
            </a:pP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usage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shown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below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change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node’s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background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color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add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three-pixel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border.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var </a:t>
            </a:r>
            <a:r>
              <a:rPr sz="2200" spc="-45" dirty="0">
                <a:latin typeface="Times New Roman"/>
                <a:cs typeface="Times New Roman"/>
              </a:rPr>
              <a:t>commentTag </a:t>
            </a:r>
            <a:r>
              <a:rPr sz="2200" spc="220" dirty="0">
                <a:latin typeface="Times New Roman"/>
                <a:cs typeface="Times New Roman"/>
              </a:rPr>
              <a:t>= </a:t>
            </a:r>
            <a:r>
              <a:rPr sz="2200" spc="-50" dirty="0">
                <a:latin typeface="Times New Roman"/>
                <a:cs typeface="Times New Roman"/>
              </a:rPr>
              <a:t>document.getElementById("specificTag"); 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commentTag.</a:t>
            </a:r>
            <a:r>
              <a:rPr sz="2200" b="1" spc="-35" dirty="0">
                <a:solidFill>
                  <a:srgbClr val="3B966F"/>
                </a:solidFill>
                <a:latin typeface="Times New Roman"/>
                <a:cs typeface="Times New Roman"/>
              </a:rPr>
              <a:t>style.backgroundColour </a:t>
            </a:r>
            <a:r>
              <a:rPr sz="2200" spc="220" dirty="0">
                <a:latin typeface="Times New Roman"/>
                <a:cs typeface="Times New Roman"/>
              </a:rPr>
              <a:t>= </a:t>
            </a:r>
            <a:r>
              <a:rPr sz="2200" spc="10" dirty="0">
                <a:latin typeface="Times New Roman"/>
                <a:cs typeface="Times New Roman"/>
              </a:rPr>
              <a:t>"#FFFF00"; 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commentTag</a:t>
            </a:r>
            <a:r>
              <a:rPr sz="2200" spc="-40" dirty="0">
                <a:solidFill>
                  <a:srgbClr val="CE2933"/>
                </a:solidFill>
                <a:latin typeface="Times New Roman"/>
                <a:cs typeface="Times New Roman"/>
              </a:rPr>
              <a:t>.style.borderWidth</a:t>
            </a:r>
            <a:r>
              <a:rPr sz="2200" spc="-40" dirty="0">
                <a:latin typeface="Times New Roman"/>
                <a:cs typeface="Times New Roman"/>
              </a:rPr>
              <a:t>="3px";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569" y="597153"/>
            <a:ext cx="5981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Changing</a:t>
            </a:r>
            <a:r>
              <a:rPr spc="5" dirty="0"/>
              <a:t> </a:t>
            </a:r>
            <a:r>
              <a:rPr spc="-65" dirty="0"/>
              <a:t>an</a:t>
            </a:r>
            <a:r>
              <a:rPr spc="-15" dirty="0"/>
              <a:t> </a:t>
            </a:r>
            <a:r>
              <a:rPr spc="-165" dirty="0"/>
              <a:t>element’s</a:t>
            </a:r>
            <a:r>
              <a:rPr spc="10" dirty="0"/>
              <a:t> </a:t>
            </a:r>
            <a:r>
              <a:rPr spc="-150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513078"/>
            <a:ext cx="9914255" cy="3250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739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className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normally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better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choice,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because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allows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styles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to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created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outside</a:t>
            </a:r>
            <a:r>
              <a:rPr sz="2200" spc="-5" dirty="0">
                <a:latin typeface="Times New Roman"/>
                <a:cs typeface="Times New Roman"/>
              </a:rPr>
              <a:t> the </a:t>
            </a:r>
            <a:r>
              <a:rPr sz="2200" spc="-45" dirty="0">
                <a:latin typeface="Times New Roman"/>
                <a:cs typeface="Times New Roman"/>
              </a:rPr>
              <a:t>code,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thus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better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accessible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designers.</a:t>
            </a:r>
            <a:endParaRPr sz="2200">
              <a:latin typeface="Times New Roman"/>
              <a:cs typeface="Times New Roman"/>
            </a:endParaRPr>
          </a:p>
          <a:p>
            <a:pPr marL="12700" marR="3157220">
              <a:lnSpc>
                <a:spcPts val="4370"/>
              </a:lnSpc>
              <a:spcBef>
                <a:spcPts val="430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commentTag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document.getElementById("specificTag");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commentTag.</a:t>
            </a:r>
            <a:r>
              <a:rPr sz="2200" b="1" spc="-15" dirty="0">
                <a:solidFill>
                  <a:srgbClr val="CE2933"/>
                </a:solidFill>
                <a:latin typeface="Times New Roman"/>
                <a:cs typeface="Times New Roman"/>
              </a:rPr>
              <a:t>className</a:t>
            </a:r>
            <a:r>
              <a:rPr sz="2200" b="1" spc="75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"someClassName";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</a:pPr>
            <a:r>
              <a:rPr sz="2200" spc="-45" dirty="0">
                <a:latin typeface="Times New Roman"/>
                <a:cs typeface="Times New Roman"/>
              </a:rPr>
              <a:t>HTML5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introduces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classList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which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allows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add,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remove,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toggle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CSS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class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element.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35" dirty="0">
                <a:latin typeface="Times New Roman"/>
                <a:cs typeface="Times New Roman"/>
              </a:rPr>
              <a:t>label.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classList.addClass</a:t>
            </a:r>
            <a:r>
              <a:rPr sz="2200" spc="-35" dirty="0">
                <a:latin typeface="Times New Roman"/>
                <a:cs typeface="Times New Roman"/>
              </a:rPr>
              <a:t>("someClassName");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578" y="581609"/>
            <a:ext cx="3562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More</a:t>
            </a:r>
            <a:r>
              <a:rPr spc="-85" dirty="0"/>
              <a:t> </a:t>
            </a:r>
            <a:r>
              <a:rPr spc="-35" dirty="0"/>
              <a:t>Properties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5850" y="1682750"/>
          <a:ext cx="9752964" cy="4025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0"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Property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64"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href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href</a:t>
                      </a:r>
                      <a:r>
                        <a:rPr sz="18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tags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specify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9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405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property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bookmark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tag.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Unlike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tags,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certain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form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tags.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65"/>
                        </a:lnSpc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input,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" marR="537210">
                        <a:lnSpc>
                          <a:spcPct val="694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textare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301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Links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loaded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(as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opposed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href</a:t>
                      </a:r>
                      <a:r>
                        <a:rPr sz="18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follow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clicked)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65"/>
                        </a:lnSpc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img,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input,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830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iframe,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script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1277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tags.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Often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defined,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input.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Input,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" marR="537210">
                        <a:lnSpc>
                          <a:spcPct val="694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textare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submit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428" y="2801238"/>
            <a:ext cx="3801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55" dirty="0"/>
              <a:t> </a:t>
            </a:r>
            <a:r>
              <a:rPr spc="-25" dirty="0">
                <a:solidFill>
                  <a:srgbClr val="202020"/>
                </a:solidFill>
              </a:rPr>
              <a:t>Events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179" y="556640"/>
            <a:ext cx="3799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75" dirty="0"/>
              <a:t>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741" y="1658238"/>
            <a:ext cx="10319385" cy="125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event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action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detected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</a:pPr>
            <a:r>
              <a:rPr sz="2200" spc="-190" dirty="0">
                <a:latin typeface="Times New Roman"/>
                <a:cs typeface="Times New Roman"/>
              </a:rPr>
              <a:t>We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say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event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is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i="1" spc="-229" dirty="0">
                <a:latin typeface="Times New Roman"/>
                <a:cs typeface="Times New Roman"/>
              </a:rPr>
              <a:t>triggered</a:t>
            </a:r>
            <a:r>
              <a:rPr sz="2200" i="1" spc="-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can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i="1" spc="-235" dirty="0">
                <a:latin typeface="Times New Roman"/>
                <a:cs typeface="Times New Roman"/>
              </a:rPr>
              <a:t>caught</a:t>
            </a:r>
            <a:r>
              <a:rPr sz="2200" i="1" spc="-8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by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functions,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which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 </a:t>
            </a:r>
            <a:r>
              <a:rPr sz="2200" spc="10" dirty="0">
                <a:latin typeface="Times New Roman"/>
                <a:cs typeface="Times New Roman"/>
              </a:rPr>
              <a:t>do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something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response.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934" y="594740"/>
            <a:ext cx="3799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75" dirty="0"/>
              <a:t>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643" y="1612137"/>
            <a:ext cx="1015809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latin typeface="Times New Roman"/>
                <a:cs typeface="Times New Roman"/>
              </a:rPr>
              <a:t>In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original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world,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events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could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specified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right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HTML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markup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175" dirty="0">
                <a:latin typeface="Times New Roman"/>
                <a:cs typeface="Times New Roman"/>
              </a:rPr>
              <a:t>hooks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</a:t>
            </a:r>
            <a:r>
              <a:rPr sz="2200" spc="-5" dirty="0">
                <a:latin typeface="Times New Roman"/>
                <a:cs typeface="Times New Roman"/>
              </a:rPr>
              <a:t>e </a:t>
            </a:r>
            <a:r>
              <a:rPr sz="2200" spc="-200" dirty="0">
                <a:latin typeface="Times New Roman"/>
                <a:cs typeface="Times New Roman"/>
              </a:rPr>
              <a:t>J</a:t>
            </a:r>
            <a:r>
              <a:rPr sz="2200" spc="-114" dirty="0">
                <a:latin typeface="Times New Roman"/>
                <a:cs typeface="Times New Roman"/>
              </a:rPr>
              <a:t>a</a:t>
            </a:r>
            <a:r>
              <a:rPr sz="2200" spc="-105" dirty="0">
                <a:latin typeface="Times New Roman"/>
                <a:cs typeface="Times New Roman"/>
              </a:rPr>
              <a:t>v</a:t>
            </a:r>
            <a:r>
              <a:rPr sz="2200" spc="-70" dirty="0">
                <a:latin typeface="Times New Roman"/>
                <a:cs typeface="Times New Roman"/>
              </a:rPr>
              <a:t>aScri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25" dirty="0">
                <a:latin typeface="Times New Roman"/>
                <a:cs typeface="Times New Roman"/>
              </a:rPr>
              <a:t>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-35" dirty="0">
                <a:latin typeface="Times New Roman"/>
                <a:cs typeface="Times New Roman"/>
              </a:rPr>
              <a:t>ode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(</a:t>
            </a:r>
            <a:r>
              <a:rPr sz="2200" spc="-114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spc="10" dirty="0">
                <a:latin typeface="Times New Roman"/>
                <a:cs typeface="Times New Roman"/>
              </a:rPr>
              <a:t>d </a:t>
            </a:r>
            <a:r>
              <a:rPr sz="2200" spc="-70" dirty="0">
                <a:latin typeface="Times New Roman"/>
                <a:cs typeface="Times New Roman"/>
              </a:rPr>
              <a:t>still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can</a:t>
            </a:r>
            <a:r>
              <a:rPr sz="2200" spc="-55" dirty="0">
                <a:latin typeface="Times New Roman"/>
                <a:cs typeface="Times New Roman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</a:pPr>
            <a:r>
              <a:rPr sz="2200" spc="-80" dirty="0">
                <a:latin typeface="Times New Roman"/>
                <a:cs typeface="Times New Roman"/>
              </a:rPr>
              <a:t>As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more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powerful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frameworks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were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developed,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website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design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best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practices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were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refined,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original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mechanism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was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supplanted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listener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approach.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134" y="444753"/>
            <a:ext cx="3799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JavaScript</a:t>
            </a:r>
            <a:r>
              <a:rPr spc="-75" dirty="0"/>
              <a:t>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007186"/>
            <a:ext cx="14579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Two 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approaches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611" y="1185011"/>
            <a:ext cx="8324088" cy="5009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7478" y="597153"/>
            <a:ext cx="2868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673590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Times New Roman"/>
                <a:cs typeface="Times New Roman"/>
              </a:rPr>
              <a:t>Normally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45" dirty="0">
                <a:latin typeface="Times New Roman"/>
                <a:cs typeface="Times New Roman"/>
              </a:rPr>
              <a:t>create </a:t>
            </a:r>
            <a:r>
              <a:rPr sz="2200" spc="-85" dirty="0">
                <a:latin typeface="Times New Roman"/>
                <a:cs typeface="Times New Roman"/>
              </a:rPr>
              <a:t>a </a:t>
            </a:r>
            <a:r>
              <a:rPr sz="2200" spc="-65" dirty="0">
                <a:latin typeface="Times New Roman"/>
                <a:cs typeface="Times New Roman"/>
              </a:rPr>
              <a:t>new </a:t>
            </a:r>
            <a:r>
              <a:rPr sz="2200" spc="-35" dirty="0">
                <a:latin typeface="Times New Roman"/>
                <a:cs typeface="Times New Roman"/>
              </a:rPr>
              <a:t>object </a:t>
            </a:r>
            <a:r>
              <a:rPr sz="2200" spc="-110" dirty="0">
                <a:latin typeface="Times New Roman"/>
                <a:cs typeface="Times New Roman"/>
              </a:rPr>
              <a:t>we </a:t>
            </a:r>
            <a:r>
              <a:rPr sz="2200" spc="-50" dirty="0">
                <a:latin typeface="Times New Roman"/>
                <a:cs typeface="Times New Roman"/>
              </a:rPr>
              <a:t>use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65" dirty="0">
                <a:latin typeface="Times New Roman"/>
                <a:cs typeface="Times New Roman"/>
              </a:rPr>
              <a:t>new </a:t>
            </a:r>
            <a:r>
              <a:rPr sz="2200" spc="-80" dirty="0">
                <a:latin typeface="Times New Roman"/>
                <a:cs typeface="Times New Roman"/>
              </a:rPr>
              <a:t>keyword,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75" dirty="0">
                <a:latin typeface="Times New Roman"/>
                <a:cs typeface="Times New Roman"/>
              </a:rPr>
              <a:t>class </a:t>
            </a:r>
            <a:r>
              <a:rPr sz="2200" spc="-55" dirty="0">
                <a:latin typeface="Times New Roman"/>
                <a:cs typeface="Times New Roman"/>
              </a:rPr>
              <a:t>name,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95" dirty="0">
                <a:latin typeface="Times New Roman"/>
                <a:cs typeface="Times New Roman"/>
              </a:rPr>
              <a:t>( ) </a:t>
            </a:r>
            <a:r>
              <a:rPr sz="2200" spc="-50" dirty="0">
                <a:latin typeface="Times New Roman"/>
                <a:cs typeface="Times New Roman"/>
              </a:rPr>
              <a:t>brackets 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165" dirty="0">
                <a:latin typeface="Times New Roman"/>
                <a:cs typeface="Times New Roman"/>
              </a:rPr>
              <a:t>n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optional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parameters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inside,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comma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delimited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 marL="12700" marR="4115435" algn="just">
              <a:lnSpc>
                <a:spcPct val="165500"/>
              </a:lnSpc>
            </a:pPr>
            <a:r>
              <a:rPr sz="2200" spc="-70" dirty="0">
                <a:latin typeface="Times New Roman"/>
                <a:cs typeface="Times New Roman"/>
              </a:rPr>
              <a:t>var </a:t>
            </a:r>
            <a:r>
              <a:rPr sz="2200" spc="-20" dirty="0">
                <a:latin typeface="Times New Roman"/>
                <a:cs typeface="Times New Roman"/>
              </a:rPr>
              <a:t>someObject </a:t>
            </a:r>
            <a:r>
              <a:rPr sz="2200" spc="220" dirty="0">
                <a:latin typeface="Times New Roman"/>
                <a:cs typeface="Times New Roman"/>
              </a:rPr>
              <a:t>= </a:t>
            </a:r>
            <a:r>
              <a:rPr sz="2200" b="1" spc="-5" dirty="0">
                <a:solidFill>
                  <a:srgbClr val="3B966F"/>
                </a:solidFill>
                <a:latin typeface="Times New Roman"/>
                <a:cs typeface="Times New Roman"/>
              </a:rPr>
              <a:t>new </a:t>
            </a:r>
            <a:r>
              <a:rPr sz="2200" spc="-40" dirty="0">
                <a:latin typeface="Times New Roman"/>
                <a:cs typeface="Times New Roman"/>
              </a:rPr>
              <a:t>ObjectName</a:t>
            </a:r>
            <a:r>
              <a:rPr sz="2200" spc="-40" dirty="0">
                <a:solidFill>
                  <a:srgbClr val="CE2933"/>
                </a:solidFill>
                <a:latin typeface="Times New Roman"/>
                <a:cs typeface="Times New Roman"/>
              </a:rPr>
              <a:t>(</a:t>
            </a:r>
            <a:r>
              <a:rPr sz="2200" spc="-40" dirty="0">
                <a:latin typeface="Times New Roman"/>
                <a:cs typeface="Times New Roman"/>
              </a:rPr>
              <a:t>p1,p2,..., </a:t>
            </a:r>
            <a:r>
              <a:rPr sz="2200" spc="-50" dirty="0">
                <a:latin typeface="Times New Roman"/>
                <a:cs typeface="Times New Roman"/>
              </a:rPr>
              <a:t>pn</a:t>
            </a:r>
            <a:r>
              <a:rPr sz="2200" spc="-50" dirty="0">
                <a:solidFill>
                  <a:srgbClr val="CE2933"/>
                </a:solidFill>
                <a:latin typeface="Times New Roman"/>
                <a:cs typeface="Times New Roman"/>
              </a:rPr>
              <a:t>)</a:t>
            </a:r>
            <a:r>
              <a:rPr sz="2200" spc="-50" dirty="0">
                <a:latin typeface="Times New Roman"/>
                <a:cs typeface="Times New Roman"/>
              </a:rPr>
              <a:t>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For </a:t>
            </a:r>
            <a:r>
              <a:rPr sz="2200" spc="-30" dirty="0">
                <a:latin typeface="Times New Roman"/>
                <a:cs typeface="Times New Roman"/>
              </a:rPr>
              <a:t>some </a:t>
            </a:r>
            <a:r>
              <a:rPr sz="2200" spc="-80" dirty="0">
                <a:latin typeface="Times New Roman"/>
                <a:cs typeface="Times New Roman"/>
              </a:rPr>
              <a:t>classes, </a:t>
            </a:r>
            <a:r>
              <a:rPr sz="2200" spc="-5" dirty="0">
                <a:latin typeface="Times New Roman"/>
                <a:cs typeface="Times New Roman"/>
              </a:rPr>
              <a:t>shortcut </a:t>
            </a:r>
            <a:r>
              <a:rPr sz="2200" spc="-10" dirty="0">
                <a:latin typeface="Times New Roman"/>
                <a:cs typeface="Times New Roman"/>
              </a:rPr>
              <a:t>constructors </a:t>
            </a:r>
            <a:r>
              <a:rPr sz="2200" spc="-55" dirty="0">
                <a:latin typeface="Times New Roman"/>
                <a:cs typeface="Times New Roman"/>
              </a:rPr>
              <a:t>are </a:t>
            </a:r>
            <a:r>
              <a:rPr sz="2200" spc="-35" dirty="0">
                <a:latin typeface="Times New Roman"/>
                <a:cs typeface="Times New Roman"/>
              </a:rPr>
              <a:t>defined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greeting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"Good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Morning";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0"/>
              </a:spcBef>
            </a:pPr>
            <a:r>
              <a:rPr sz="2200" spc="-65" dirty="0">
                <a:latin typeface="Times New Roman"/>
                <a:cs typeface="Times New Roman"/>
              </a:rPr>
              <a:t>vs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formal: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25"/>
              </a:spcBef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greeting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new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String("Good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Morning");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32" y="569468"/>
            <a:ext cx="692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Inline</a:t>
            </a:r>
            <a:r>
              <a:rPr spc="-5" dirty="0"/>
              <a:t> </a:t>
            </a:r>
            <a:r>
              <a:rPr spc="-10" dirty="0"/>
              <a:t>Event </a:t>
            </a:r>
            <a:r>
              <a:rPr spc="-45" dirty="0"/>
              <a:t>Handler</a:t>
            </a:r>
            <a:r>
              <a:rPr spc="-20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818" y="1675256"/>
            <a:ext cx="10078085" cy="214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example,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wanted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alert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pop-up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when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clicking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&lt;div&gt;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might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program: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5" dirty="0">
                <a:latin typeface="Times New Roman"/>
                <a:cs typeface="Times New Roman"/>
              </a:rPr>
              <a:t>&lt;div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id="example1"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CE2933"/>
                </a:solidFill>
                <a:latin typeface="Times New Roman"/>
                <a:cs typeface="Times New Roman"/>
              </a:rPr>
              <a:t>onclick</a:t>
            </a:r>
            <a:r>
              <a:rPr sz="2200" spc="-25" dirty="0">
                <a:latin typeface="Times New Roman"/>
                <a:cs typeface="Times New Roman"/>
              </a:rPr>
              <a:t>="</a:t>
            </a:r>
            <a:r>
              <a:rPr sz="2200" spc="-25" dirty="0">
                <a:solidFill>
                  <a:srgbClr val="CE2933"/>
                </a:solidFill>
                <a:latin typeface="Times New Roman"/>
                <a:cs typeface="Times New Roman"/>
              </a:rPr>
              <a:t>alert('hello')</a:t>
            </a:r>
            <a:r>
              <a:rPr sz="2200" spc="-25" dirty="0">
                <a:latin typeface="Times New Roman"/>
                <a:cs typeface="Times New Roman"/>
              </a:rPr>
              <a:t>"&gt;Click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pop-up&lt;/div&gt;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problem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type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programming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HTML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markup</a:t>
            </a:r>
            <a:r>
              <a:rPr sz="2200" spc="-25" dirty="0">
                <a:latin typeface="Times New Roman"/>
                <a:cs typeface="Times New Roman"/>
              </a:rPr>
              <a:t> and</a:t>
            </a:r>
            <a:r>
              <a:rPr sz="2200" spc="5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corresponding </a:t>
            </a:r>
            <a:r>
              <a:rPr sz="2200" spc="-85" dirty="0">
                <a:latin typeface="Times New Roman"/>
                <a:cs typeface="Times New Roman"/>
              </a:rPr>
              <a:t>JavaScript </a:t>
            </a:r>
            <a:r>
              <a:rPr sz="2200" spc="-80" dirty="0">
                <a:latin typeface="Times New Roman"/>
                <a:cs typeface="Times New Roman"/>
              </a:rPr>
              <a:t>logic </a:t>
            </a:r>
            <a:r>
              <a:rPr sz="2200" spc="-55" dirty="0">
                <a:latin typeface="Times New Roman"/>
                <a:cs typeface="Times New Roman"/>
              </a:rPr>
              <a:t>are </a:t>
            </a:r>
            <a:r>
              <a:rPr sz="2200" spc="-70" dirty="0">
                <a:latin typeface="Times New Roman"/>
                <a:cs typeface="Times New Roman"/>
              </a:rPr>
              <a:t>woven </a:t>
            </a:r>
            <a:r>
              <a:rPr sz="2200" spc="-30" dirty="0">
                <a:latin typeface="Times New Roman"/>
                <a:cs typeface="Times New Roman"/>
              </a:rPr>
              <a:t>together. </a:t>
            </a:r>
            <a:r>
              <a:rPr sz="2200" spc="35" dirty="0">
                <a:latin typeface="Times New Roman"/>
                <a:cs typeface="Times New Roman"/>
              </a:rPr>
              <a:t>It </a:t>
            </a:r>
            <a:r>
              <a:rPr sz="2200" spc="-25" dirty="0">
                <a:latin typeface="Times New Roman"/>
                <a:cs typeface="Times New Roman"/>
              </a:rPr>
              <a:t>does </a:t>
            </a:r>
            <a:r>
              <a:rPr sz="2200" spc="20" dirty="0">
                <a:latin typeface="Times New Roman"/>
                <a:cs typeface="Times New Roman"/>
              </a:rPr>
              <a:t>not </a:t>
            </a:r>
            <a:r>
              <a:rPr sz="2200" spc="-65" dirty="0">
                <a:latin typeface="Times New Roman"/>
                <a:cs typeface="Times New Roman"/>
              </a:rPr>
              <a:t>make </a:t>
            </a:r>
            <a:r>
              <a:rPr sz="2200" spc="-50" dirty="0">
                <a:latin typeface="Times New Roman"/>
                <a:cs typeface="Times New Roman"/>
              </a:rPr>
              <a:t>use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95" dirty="0">
                <a:latin typeface="Times New Roman"/>
                <a:cs typeface="Times New Roman"/>
              </a:rPr>
              <a:t>layers;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0" dirty="0">
                <a:latin typeface="Times New Roman"/>
                <a:cs typeface="Times New Roman"/>
              </a:rPr>
              <a:t>is, </a:t>
            </a:r>
            <a:r>
              <a:rPr sz="2200" spc="-40" dirty="0">
                <a:latin typeface="Times New Roman"/>
                <a:cs typeface="Times New Roman"/>
              </a:rPr>
              <a:t>it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does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not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separate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content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behavior.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444753"/>
            <a:ext cx="407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Listener</a:t>
            </a:r>
            <a:r>
              <a:rPr spc="-4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441" y="956817"/>
            <a:ext cx="2458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Two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 ways</a:t>
            </a:r>
            <a:r>
              <a:rPr sz="15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set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up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listeners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3188207"/>
            <a:ext cx="8054340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7" y="1363980"/>
            <a:ext cx="8054340" cy="123443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504570"/>
            <a:ext cx="407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Listener</a:t>
            </a:r>
            <a:r>
              <a:rPr spc="-4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08075"/>
            <a:ext cx="1362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Using</a:t>
            </a: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functions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612137"/>
            <a:ext cx="10269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Times New Roman"/>
                <a:cs typeface="Times New Roman"/>
              </a:rPr>
              <a:t>What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if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wanted</a:t>
            </a:r>
            <a:r>
              <a:rPr sz="2200" spc="20" dirty="0">
                <a:latin typeface="Times New Roman"/>
                <a:cs typeface="Times New Roman"/>
              </a:rPr>
              <a:t> to</a:t>
            </a:r>
            <a:r>
              <a:rPr sz="2200" spc="5" dirty="0">
                <a:latin typeface="Times New Roman"/>
                <a:cs typeface="Times New Roman"/>
              </a:rPr>
              <a:t> do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something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more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elaborate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when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event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triggered?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case,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behavior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would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encapsulated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function,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shown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Listing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6.12.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739" y="2755392"/>
            <a:ext cx="8557260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3422" y="467309"/>
            <a:ext cx="4079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>
                <a:solidFill>
                  <a:srgbClr val="252525"/>
                </a:solidFill>
                <a:latin typeface="Times New Roman"/>
                <a:cs typeface="Times New Roman"/>
              </a:rPr>
              <a:t>Listener</a:t>
            </a:r>
            <a:r>
              <a:rPr sz="4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Approach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137920"/>
            <a:ext cx="1896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Anonymous</a:t>
            </a:r>
            <a:r>
              <a:rPr sz="1500" spc="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functions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741" y="1609090"/>
            <a:ext cx="10001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alternative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30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Listing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6.12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anonymous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(that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25" dirty="0">
                <a:latin typeface="Times New Roman"/>
                <a:cs typeface="Times New Roman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name),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Listing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6.13.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692" y="2869692"/>
            <a:ext cx="8862060" cy="209245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553" y="695909"/>
            <a:ext cx="2947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Event</a:t>
            </a:r>
            <a:r>
              <a:rPr spc="-50" dirty="0"/>
              <a:t> </a:t>
            </a:r>
            <a:r>
              <a:rPr spc="-2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1609090"/>
            <a:ext cx="1015428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Times New Roman"/>
                <a:cs typeface="Times New Roman"/>
              </a:rPr>
              <a:t>No </a:t>
            </a:r>
            <a:r>
              <a:rPr sz="2400" spc="-25" dirty="0">
                <a:latin typeface="Times New Roman"/>
                <a:cs typeface="Times New Roman"/>
              </a:rPr>
              <a:t>matter </a:t>
            </a:r>
            <a:r>
              <a:rPr sz="2400" spc="-65" dirty="0">
                <a:latin typeface="Times New Roman"/>
                <a:cs typeface="Times New Roman"/>
              </a:rPr>
              <a:t>which </a:t>
            </a:r>
            <a:r>
              <a:rPr sz="2400" spc="-55" dirty="0">
                <a:latin typeface="Times New Roman"/>
                <a:cs typeface="Times New Roman"/>
              </a:rPr>
              <a:t>type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event </a:t>
            </a:r>
            <a:r>
              <a:rPr sz="2400" spc="-114" dirty="0">
                <a:latin typeface="Times New Roman"/>
                <a:cs typeface="Times New Roman"/>
              </a:rPr>
              <a:t>we </a:t>
            </a:r>
            <a:r>
              <a:rPr sz="2400" spc="-30" dirty="0">
                <a:latin typeface="Times New Roman"/>
                <a:cs typeface="Times New Roman"/>
              </a:rPr>
              <a:t>encounter, </a:t>
            </a:r>
            <a:r>
              <a:rPr sz="2400" spc="-55" dirty="0">
                <a:latin typeface="Times New Roman"/>
                <a:cs typeface="Times New Roman"/>
              </a:rPr>
              <a:t>they are </a:t>
            </a:r>
            <a:r>
              <a:rPr sz="2400" spc="-114" dirty="0">
                <a:latin typeface="Times New Roman"/>
                <a:cs typeface="Times New Roman"/>
              </a:rPr>
              <a:t>all </a:t>
            </a:r>
            <a:r>
              <a:rPr sz="2400" b="1" spc="30" dirty="0">
                <a:latin typeface="Times New Roman"/>
                <a:cs typeface="Times New Roman"/>
              </a:rPr>
              <a:t>DOM </a:t>
            </a:r>
            <a:r>
              <a:rPr sz="2400" b="1" spc="-15" dirty="0">
                <a:latin typeface="Times New Roman"/>
                <a:cs typeface="Times New Roman"/>
              </a:rPr>
              <a:t>event </a:t>
            </a:r>
            <a:r>
              <a:rPr sz="2400" b="1" spc="-5" dirty="0">
                <a:latin typeface="Times New Roman"/>
                <a:cs typeface="Times New Roman"/>
              </a:rPr>
              <a:t>objects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event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handlers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associated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access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manipulate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them.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Typically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events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passed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handler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parameter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named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225" dirty="0">
                <a:latin typeface="Times New Roman"/>
                <a:cs typeface="Times New Roman"/>
              </a:rPr>
              <a:t>e</a:t>
            </a:r>
            <a:r>
              <a:rPr sz="2400" spc="-2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function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someHandler(</a:t>
            </a:r>
            <a:r>
              <a:rPr sz="2400" b="1" spc="-35" dirty="0">
                <a:solidFill>
                  <a:srgbClr val="3B966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530" dirty="0">
                <a:solidFill>
                  <a:srgbClr val="83992A"/>
                </a:solidFill>
                <a:latin typeface="Times New Roman"/>
                <a:cs typeface="Times New Roman"/>
              </a:rPr>
              <a:t>//</a:t>
            </a:r>
            <a:r>
              <a:rPr sz="24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365" dirty="0">
                <a:solidFill>
                  <a:srgbClr val="83992A"/>
                </a:solidFill>
                <a:latin typeface="Times New Roman"/>
                <a:cs typeface="Times New Roman"/>
              </a:rPr>
              <a:t>e</a:t>
            </a:r>
            <a:r>
              <a:rPr sz="2400" i="1" spc="-23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>
                <a:solidFill>
                  <a:srgbClr val="83992A"/>
                </a:solidFill>
                <a:latin typeface="Times New Roman"/>
                <a:cs typeface="Times New Roman"/>
              </a:rPr>
              <a:t>is</a:t>
            </a:r>
            <a:r>
              <a:rPr sz="24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215" dirty="0">
                <a:solidFill>
                  <a:srgbClr val="83992A"/>
                </a:solidFill>
                <a:latin typeface="Times New Roman"/>
                <a:cs typeface="Times New Roman"/>
              </a:rPr>
              <a:t>the</a:t>
            </a:r>
            <a:r>
              <a:rPr sz="2400" i="1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245" dirty="0">
                <a:solidFill>
                  <a:srgbClr val="83992A"/>
                </a:solidFill>
                <a:latin typeface="Times New Roman"/>
                <a:cs typeface="Times New Roman"/>
              </a:rPr>
              <a:t>event</a:t>
            </a:r>
            <a:r>
              <a:rPr sz="2400" i="1" spc="1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145" dirty="0">
                <a:solidFill>
                  <a:srgbClr val="83992A"/>
                </a:solidFill>
                <a:latin typeface="Times New Roman"/>
                <a:cs typeface="Times New Roman"/>
              </a:rPr>
              <a:t>that</a:t>
            </a:r>
            <a:r>
              <a:rPr sz="2400" i="1" spc="1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250" dirty="0">
                <a:solidFill>
                  <a:srgbClr val="83992A"/>
                </a:solidFill>
                <a:latin typeface="Times New Roman"/>
                <a:cs typeface="Times New Roman"/>
              </a:rPr>
              <a:t>triggered</a:t>
            </a:r>
            <a:r>
              <a:rPr sz="2400" i="1" spc="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155" dirty="0">
                <a:solidFill>
                  <a:srgbClr val="83992A"/>
                </a:solidFill>
                <a:latin typeface="Times New Roman"/>
                <a:cs typeface="Times New Roman"/>
              </a:rPr>
              <a:t>this</a:t>
            </a:r>
            <a:r>
              <a:rPr sz="2400" i="1" spc="-1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400" i="1" spc="-215" dirty="0">
                <a:solidFill>
                  <a:srgbClr val="83992A"/>
                </a:solidFill>
                <a:latin typeface="Times New Roman"/>
                <a:cs typeface="Times New Roman"/>
              </a:rPr>
              <a:t>handler.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153" y="569468"/>
            <a:ext cx="2945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Event</a:t>
            </a:r>
            <a:r>
              <a:rPr spc="-60" dirty="0"/>
              <a:t> </a:t>
            </a:r>
            <a:r>
              <a:rPr spc="-2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341" y="1482344"/>
            <a:ext cx="102069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Bubbles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spc="10" dirty="0">
                <a:latin typeface="Times New Roman"/>
                <a:cs typeface="Times New Roman"/>
              </a:rPr>
              <a:t>If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-105" dirty="0">
                <a:latin typeface="Times New Roman"/>
                <a:cs typeface="Times New Roman"/>
              </a:rPr>
              <a:t>event’s </a:t>
            </a:r>
            <a:r>
              <a:rPr sz="2400" spc="-35" dirty="0">
                <a:latin typeface="Times New Roman"/>
                <a:cs typeface="Times New Roman"/>
              </a:rPr>
              <a:t>bubbles </a:t>
            </a:r>
            <a:r>
              <a:rPr sz="2400" spc="-20" dirty="0">
                <a:latin typeface="Times New Roman"/>
                <a:cs typeface="Times New Roman"/>
              </a:rPr>
              <a:t>property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set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true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15" dirty="0">
                <a:latin typeface="Times New Roman"/>
                <a:cs typeface="Times New Roman"/>
              </a:rPr>
              <a:t>there </a:t>
            </a:r>
            <a:r>
              <a:rPr sz="2400" spc="-30" dirty="0">
                <a:latin typeface="Times New Roman"/>
                <a:cs typeface="Times New Roman"/>
              </a:rPr>
              <a:t>must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40" dirty="0">
                <a:latin typeface="Times New Roman"/>
                <a:cs typeface="Times New Roman"/>
              </a:rPr>
              <a:t>an event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handler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place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handle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event </a:t>
            </a:r>
            <a:r>
              <a:rPr sz="2400" spc="15" dirty="0">
                <a:latin typeface="Times New Roman"/>
                <a:cs typeface="Times New Roman"/>
              </a:rPr>
              <a:t>or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125" dirty="0">
                <a:latin typeface="Times New Roman"/>
                <a:cs typeface="Times New Roman"/>
              </a:rPr>
              <a:t>will </a:t>
            </a:r>
            <a:r>
              <a:rPr sz="2400" spc="-25" dirty="0">
                <a:latin typeface="Times New Roman"/>
                <a:cs typeface="Times New Roman"/>
              </a:rPr>
              <a:t>bubble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its </a:t>
            </a:r>
            <a:r>
              <a:rPr sz="2400" spc="-15" dirty="0">
                <a:latin typeface="Times New Roman"/>
                <a:cs typeface="Times New Roman"/>
              </a:rPr>
              <a:t>parent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trigger an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event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handler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there.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  <a:tab pos="2013585" algn="l"/>
                <a:tab pos="2662555" algn="l"/>
                <a:tab pos="4112260" algn="l"/>
                <a:tab pos="5307330" algn="l"/>
                <a:tab pos="5664200" algn="l"/>
                <a:tab pos="6299200" algn="l"/>
                <a:tab pos="6600190" algn="l"/>
                <a:tab pos="7748905" algn="l"/>
                <a:tab pos="8532495" algn="l"/>
                <a:tab pos="9164955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Cancelable</a:t>
            </a:r>
            <a:r>
              <a:rPr sz="2400" spc="-30" dirty="0">
                <a:latin typeface="Times New Roman"/>
                <a:cs typeface="Times New Roman"/>
              </a:rPr>
              <a:t>.	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spc="-70" dirty="0">
                <a:latin typeface="Times New Roman"/>
                <a:cs typeface="Times New Roman"/>
              </a:rPr>
              <a:t>Cancelable	</a:t>
            </a:r>
            <a:r>
              <a:rPr sz="2400" spc="-20" dirty="0">
                <a:latin typeface="Times New Roman"/>
                <a:cs typeface="Times New Roman"/>
              </a:rPr>
              <a:t>property	</a:t>
            </a:r>
            <a:r>
              <a:rPr sz="2400" spc="-90" dirty="0">
                <a:latin typeface="Times New Roman"/>
                <a:cs typeface="Times New Roman"/>
              </a:rPr>
              <a:t>is	</a:t>
            </a:r>
            <a:r>
              <a:rPr sz="2400" spc="-65" dirty="0">
                <a:latin typeface="Times New Roman"/>
                <a:cs typeface="Times New Roman"/>
              </a:rPr>
              <a:t>also	</a:t>
            </a:r>
            <a:r>
              <a:rPr sz="2400" spc="-90" dirty="0">
                <a:latin typeface="Times New Roman"/>
                <a:cs typeface="Times New Roman"/>
              </a:rPr>
              <a:t>a	</a:t>
            </a:r>
            <a:r>
              <a:rPr sz="2400" spc="-50" dirty="0">
                <a:latin typeface="Times New Roman"/>
                <a:cs typeface="Times New Roman"/>
              </a:rPr>
              <a:t>Boolean	</a:t>
            </a:r>
            <a:r>
              <a:rPr sz="2400" spc="-85" dirty="0">
                <a:latin typeface="Times New Roman"/>
                <a:cs typeface="Times New Roman"/>
              </a:rPr>
              <a:t>value	</a:t>
            </a:r>
            <a:r>
              <a:rPr sz="2400" dirty="0">
                <a:latin typeface="Times New Roman"/>
                <a:cs typeface="Times New Roman"/>
              </a:rPr>
              <a:t>that	</a:t>
            </a:r>
            <a:r>
              <a:rPr sz="2400" spc="-55" dirty="0">
                <a:latin typeface="Times New Roman"/>
                <a:cs typeface="Times New Roman"/>
              </a:rPr>
              <a:t>indicates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30" dirty="0">
                <a:latin typeface="Times New Roman"/>
                <a:cs typeface="Times New Roman"/>
              </a:rPr>
              <a:t>whether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40" dirty="0">
                <a:latin typeface="Times New Roman"/>
                <a:cs typeface="Times New Roman"/>
              </a:rPr>
              <a:t>event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cancelled.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preventDefault</a:t>
            </a:r>
            <a:r>
              <a:rPr sz="2400" spc="-30" dirty="0">
                <a:latin typeface="Times New Roman"/>
                <a:cs typeface="Times New Roman"/>
              </a:rPr>
              <a:t>. </a:t>
            </a:r>
            <a:r>
              <a:rPr sz="2400" spc="-110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cancelable </a:t>
            </a:r>
            <a:r>
              <a:rPr sz="2400" spc="-45" dirty="0">
                <a:latin typeface="Times New Roman"/>
                <a:cs typeface="Times New Roman"/>
              </a:rPr>
              <a:t>default </a:t>
            </a:r>
            <a:r>
              <a:rPr sz="2400" spc="-40" dirty="0">
                <a:latin typeface="Times New Roman"/>
                <a:cs typeface="Times New Roman"/>
              </a:rPr>
              <a:t>action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40" dirty="0">
                <a:latin typeface="Times New Roman"/>
                <a:cs typeface="Times New Roman"/>
              </a:rPr>
              <a:t>an event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stopped </a:t>
            </a:r>
            <a:r>
              <a:rPr sz="2400" spc="-6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preventDefault()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slide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7853" y="597153"/>
            <a:ext cx="2945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252525"/>
                </a:solidFill>
                <a:latin typeface="Times New Roman"/>
                <a:cs typeface="Times New Roman"/>
              </a:rPr>
              <a:t>Event</a:t>
            </a:r>
            <a:r>
              <a:rPr sz="4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20" dirty="0">
                <a:solidFill>
                  <a:srgbClr val="252525"/>
                </a:solidFill>
                <a:latin typeface="Times New Roman"/>
                <a:cs typeface="Times New Roman"/>
              </a:rPr>
              <a:t>Object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41" y="1353058"/>
            <a:ext cx="2607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52525"/>
                </a:solidFill>
                <a:latin typeface="Cambria"/>
                <a:cs typeface="Cambria"/>
              </a:rPr>
              <a:t>Prevent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the default</a:t>
            </a: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behaviour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2069592"/>
            <a:ext cx="8618220" cy="21015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82" y="543509"/>
            <a:ext cx="2729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Event</a:t>
            </a:r>
            <a:r>
              <a:rPr spc="-65" dirty="0"/>
              <a:t> </a:t>
            </a:r>
            <a:r>
              <a:rPr spc="-16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1612297"/>
            <a:ext cx="10012045" cy="25641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several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classes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event,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several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 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event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within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specified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W3C: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5" dirty="0">
                <a:latin typeface="Times New Roman"/>
                <a:cs typeface="Times New Roman"/>
              </a:rPr>
              <a:t>mouse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events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45" dirty="0">
                <a:latin typeface="Times New Roman"/>
                <a:cs typeface="Times New Roman"/>
              </a:rPr>
              <a:t>keyboard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events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events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Times New Roman"/>
                <a:cs typeface="Times New Roman"/>
              </a:rPr>
              <a:t>frame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events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170" y="772109"/>
            <a:ext cx="2994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Mouse</a:t>
            </a:r>
            <a:r>
              <a:rPr spc="-80" dirty="0"/>
              <a:t> 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84651"/>
              </p:ext>
            </p:extLst>
          </p:nvPr>
        </p:nvGraphicFramePr>
        <p:xfrm>
          <a:off x="1517650" y="1609714"/>
          <a:ext cx="9322435" cy="4168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mouse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clicked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1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ondblclick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mouse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clicked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onmousedown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mouse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pressed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down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9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onmouseup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mouse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released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46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onmouseover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mouse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moved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(not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clicked)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8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onmouseout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mouse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moved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sz="2000" spc="2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25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746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onmousemove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mouse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moved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665" y="851240"/>
            <a:ext cx="3674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Keyboard </a:t>
            </a:r>
            <a:r>
              <a:rPr spc="-7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75522"/>
              </p:ext>
            </p:extLst>
          </p:nvPr>
        </p:nvGraphicFramePr>
        <p:xfrm>
          <a:off x="1676400" y="2133600"/>
          <a:ext cx="89916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b="1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onkeydown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pressing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(this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happens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first)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onkeypress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presses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(this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happens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onkeydown)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onkeyup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releases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that </a:t>
                      </a: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down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(this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happens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last)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802" y="490855"/>
            <a:ext cx="225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120736"/>
            <a:ext cx="9427845" cy="26784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Use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1500" spc="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dot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200" spc="-20" dirty="0">
                <a:latin typeface="Times New Roman"/>
                <a:cs typeface="Times New Roman"/>
              </a:rPr>
              <a:t>Each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object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might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properties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accessed,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depending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definition.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</a:pPr>
            <a:r>
              <a:rPr sz="2200" spc="-40" dirty="0">
                <a:latin typeface="Times New Roman"/>
                <a:cs typeface="Times New Roman"/>
              </a:rPr>
              <a:t>When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exists,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accessed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dot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notation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dot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between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instance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name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property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references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property.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i="1" spc="490" dirty="0">
                <a:latin typeface="Times New Roman"/>
                <a:cs typeface="Times New Roman"/>
              </a:rPr>
              <a:t>/</a:t>
            </a:r>
            <a:r>
              <a:rPr sz="2200" i="1" spc="-110" dirty="0">
                <a:latin typeface="Times New Roman"/>
                <a:cs typeface="Times New Roman"/>
              </a:rPr>
              <a:t>/show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10" dirty="0">
                <a:latin typeface="Times New Roman"/>
                <a:cs typeface="Times New Roman"/>
              </a:rPr>
              <a:t>so</a:t>
            </a:r>
            <a:r>
              <a:rPr sz="2200" i="1" spc="-350" dirty="0">
                <a:latin typeface="Times New Roman"/>
                <a:cs typeface="Times New Roman"/>
              </a:rPr>
              <a:t>m</a:t>
            </a:r>
            <a:r>
              <a:rPr sz="2200" i="1" spc="-229" dirty="0">
                <a:latin typeface="Times New Roman"/>
                <a:cs typeface="Times New Roman"/>
              </a:rPr>
              <a:t>eO</a:t>
            </a:r>
            <a:r>
              <a:rPr sz="2200" i="1" spc="-204" dirty="0">
                <a:latin typeface="Times New Roman"/>
                <a:cs typeface="Times New Roman"/>
              </a:rPr>
              <a:t>bject.p</a:t>
            </a:r>
            <a:r>
              <a:rPr sz="2200" i="1" spc="-165" dirty="0">
                <a:latin typeface="Times New Roman"/>
                <a:cs typeface="Times New Roman"/>
              </a:rPr>
              <a:t>r</a:t>
            </a:r>
            <a:r>
              <a:rPr sz="2200" i="1" spc="-280" dirty="0">
                <a:latin typeface="Times New Roman"/>
                <a:cs typeface="Times New Roman"/>
              </a:rPr>
              <a:t>ope</a:t>
            </a:r>
            <a:r>
              <a:rPr sz="2200" i="1" spc="-215" dirty="0">
                <a:latin typeface="Times New Roman"/>
                <a:cs typeface="Times New Roman"/>
              </a:rPr>
              <a:t>r</a:t>
            </a:r>
            <a:r>
              <a:rPr sz="2200" i="1" spc="-155" dirty="0">
                <a:latin typeface="Times New Roman"/>
                <a:cs typeface="Times New Roman"/>
              </a:rPr>
              <a:t>ty</a:t>
            </a:r>
            <a:r>
              <a:rPr sz="2200" i="1" spc="55" dirty="0">
                <a:latin typeface="Times New Roman"/>
                <a:cs typeface="Times New Roman"/>
              </a:rPr>
              <a:t> </a:t>
            </a:r>
            <a:r>
              <a:rPr sz="2200" i="1" spc="-195" dirty="0">
                <a:latin typeface="Times New Roman"/>
                <a:cs typeface="Times New Roman"/>
              </a:rPr>
              <a:t>to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195" dirty="0">
                <a:latin typeface="Times New Roman"/>
                <a:cs typeface="Times New Roman"/>
              </a:rPr>
              <a:t>the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20" dirty="0">
                <a:latin typeface="Times New Roman"/>
                <a:cs typeface="Times New Roman"/>
              </a:rPr>
              <a:t>u</a:t>
            </a:r>
            <a:r>
              <a:rPr sz="2200" i="1" spc="-180" dirty="0">
                <a:latin typeface="Times New Roman"/>
                <a:cs typeface="Times New Roman"/>
              </a:rPr>
              <a:t>s</a:t>
            </a:r>
            <a:r>
              <a:rPr sz="2200" i="1" spc="-265" dirty="0">
                <a:latin typeface="Times New Roman"/>
                <a:cs typeface="Times New Roman"/>
              </a:rPr>
              <a:t>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latin typeface="Times New Roman"/>
                <a:cs typeface="Times New Roman"/>
              </a:rPr>
              <a:t>alert(</a:t>
            </a:r>
            <a:r>
              <a:rPr sz="2200" spc="-35" dirty="0">
                <a:solidFill>
                  <a:srgbClr val="CE2933"/>
                </a:solidFill>
                <a:latin typeface="Times New Roman"/>
                <a:cs typeface="Times New Roman"/>
              </a:rPr>
              <a:t>someObject</a:t>
            </a:r>
            <a:r>
              <a:rPr sz="2200" b="1" spc="-35" dirty="0">
                <a:solidFill>
                  <a:srgbClr val="CE2933"/>
                </a:solidFill>
                <a:latin typeface="Times New Roman"/>
                <a:cs typeface="Times New Roman"/>
              </a:rPr>
              <a:t>.</a:t>
            </a:r>
            <a:r>
              <a:rPr sz="2200" spc="-35" dirty="0">
                <a:solidFill>
                  <a:srgbClr val="CE2933"/>
                </a:solidFill>
                <a:latin typeface="Times New Roman"/>
                <a:cs typeface="Times New Roman"/>
              </a:rPr>
              <a:t>property</a:t>
            </a:r>
            <a:r>
              <a:rPr sz="2200" spc="-35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41" y="597153"/>
            <a:ext cx="3676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Keyboard</a:t>
            </a:r>
            <a:r>
              <a:rPr spc="-40" dirty="0"/>
              <a:t> </a:t>
            </a:r>
            <a:r>
              <a:rPr spc="-8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743" y="1120902"/>
            <a:ext cx="797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Example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1658238"/>
            <a:ext cx="8281034" cy="125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5" dirty="0">
                <a:latin typeface="Times New Roman"/>
                <a:cs typeface="Times New Roman"/>
              </a:rPr>
              <a:t>&lt;input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type="text"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id="keyExample"&gt;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input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box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above,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example,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listened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key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pressed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echoed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back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alert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shown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Listing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6.15.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5292" y="3212592"/>
            <a:ext cx="8708136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234" y="493268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Form</a:t>
            </a:r>
            <a:r>
              <a:rPr spc="-85" dirty="0"/>
              <a:t> </a:t>
            </a:r>
            <a:r>
              <a:rPr spc="-2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75357"/>
              </p:ext>
            </p:extLst>
          </p:nvPr>
        </p:nvGraphicFramePr>
        <p:xfrm>
          <a:off x="1644650" y="1330314"/>
          <a:ext cx="9486900" cy="4638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sz="2000" b="1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67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2000" b="1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onblur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30835">
                        <a:lnSpc>
                          <a:spcPct val="66500"/>
                        </a:lnSpc>
                        <a:spcBef>
                          <a:spcPts val="5"/>
                        </a:spcBef>
                      </a:pPr>
                      <a:r>
                        <a:rPr sz="2000" spc="-9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lost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(that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is,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moved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2000" spc="-48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element,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perhaps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Tab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press.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onchange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05410">
                        <a:lnSpc>
                          <a:spcPct val="66500"/>
                        </a:lnSpc>
                        <a:spcBef>
                          <a:spcPts val="5"/>
                        </a:spcBef>
                      </a:pP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&lt;input&gt;,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&lt;textarea&gt;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&lt;select&gt;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change.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2000" spc="-48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typed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something,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selected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choice.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967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onfocus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2720">
                        <a:lnSpc>
                          <a:spcPct val="66500"/>
                        </a:lnSpc>
                        <a:spcBef>
                          <a:spcPts val="10"/>
                        </a:spcBef>
                        <a:tabLst>
                          <a:tab pos="5715635" algn="l"/>
                        </a:tabLst>
                      </a:pP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Complementing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onblur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event,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triggered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when	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gets </a:t>
                      </a:r>
                      <a:r>
                        <a:rPr sz="2000" spc="-48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(the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tabs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it)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73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onreset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37515">
                        <a:lnSpc>
                          <a:spcPct val="66500"/>
                        </a:lnSpc>
                        <a:spcBef>
                          <a:spcPts val="10"/>
                        </a:spcBef>
                      </a:pP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forms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ability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reset.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This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triggered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2000" spc="-48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happens.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73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onselect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05"/>
                        </a:lnSpc>
                      </a:pP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selects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text.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try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prevent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2000"/>
                        </a:lnSpc>
                      </a:pP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copy/paste.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2189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000" b="1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onsubmit</a:t>
                      </a: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05"/>
                        </a:lnSpc>
                      </a:pP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submitted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triggered.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pre-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8580" marR="367665">
                        <a:lnSpc>
                          <a:spcPct val="67000"/>
                        </a:lnSpc>
                        <a:spcBef>
                          <a:spcPts val="390"/>
                        </a:spcBef>
                      </a:pPr>
                      <a:r>
                        <a:rPr sz="20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submits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JavaScript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sending </a:t>
                      </a:r>
                      <a:r>
                        <a:rPr sz="2000" spc="-484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server.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634" y="742010"/>
            <a:ext cx="2885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Form</a:t>
            </a:r>
            <a:r>
              <a:rPr spc="-80" dirty="0"/>
              <a:t>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345819"/>
            <a:ext cx="797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Example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697607"/>
            <a:ext cx="9296400" cy="201904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514" y="531368"/>
            <a:ext cx="3051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Frame</a:t>
            </a:r>
            <a:r>
              <a:rPr spc="-80" dirty="0"/>
              <a:t>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457055" cy="3250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0" dirty="0">
                <a:latin typeface="Times New Roman"/>
                <a:cs typeface="Times New Roman"/>
              </a:rPr>
              <a:t>Frame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events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events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related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browser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frame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contains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your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web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page.</a:t>
            </a:r>
            <a:endParaRPr sz="2200">
              <a:latin typeface="Times New Roman"/>
              <a:cs typeface="Times New Roman"/>
            </a:endParaRPr>
          </a:p>
          <a:p>
            <a:pPr marL="12700" marR="207010" algn="just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The most important </a:t>
            </a:r>
            <a:r>
              <a:rPr sz="2200" spc="-40" dirty="0">
                <a:latin typeface="Times New Roman"/>
                <a:cs typeface="Times New Roman"/>
              </a:rPr>
              <a:t>event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onload </a:t>
            </a:r>
            <a:r>
              <a:rPr sz="2200" spc="-45" dirty="0">
                <a:latin typeface="Times New Roman"/>
                <a:cs typeface="Times New Roman"/>
              </a:rPr>
              <a:t>event, </a:t>
            </a:r>
            <a:r>
              <a:rPr sz="2200" spc="-60" dirty="0">
                <a:latin typeface="Times New Roman"/>
                <a:cs typeface="Times New Roman"/>
              </a:rPr>
              <a:t>which </a:t>
            </a:r>
            <a:r>
              <a:rPr sz="2200" spc="-65" dirty="0">
                <a:latin typeface="Times New Roman"/>
                <a:cs typeface="Times New Roman"/>
              </a:rPr>
              <a:t>tells </a:t>
            </a:r>
            <a:r>
              <a:rPr sz="2200" spc="-40" dirty="0">
                <a:latin typeface="Times New Roman"/>
                <a:cs typeface="Times New Roman"/>
              </a:rPr>
              <a:t>us </a:t>
            </a:r>
            <a:r>
              <a:rPr sz="2200" spc="-35" dirty="0">
                <a:latin typeface="Times New Roman"/>
                <a:cs typeface="Times New Roman"/>
              </a:rPr>
              <a:t>an </a:t>
            </a:r>
            <a:r>
              <a:rPr sz="2200" spc="-30" dirty="0">
                <a:latin typeface="Times New Roman"/>
                <a:cs typeface="Times New Roman"/>
              </a:rPr>
              <a:t>object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45" dirty="0">
                <a:latin typeface="Times New Roman"/>
                <a:cs typeface="Times New Roman"/>
              </a:rPr>
              <a:t>loaded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therefore </a:t>
            </a:r>
            <a:r>
              <a:rPr sz="2200" spc="-75" dirty="0">
                <a:latin typeface="Times New Roman"/>
                <a:cs typeface="Times New Roman"/>
              </a:rPr>
              <a:t>ready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65" dirty="0">
                <a:latin typeface="Times New Roman"/>
                <a:cs typeface="Times New Roman"/>
              </a:rPr>
              <a:t>work </a:t>
            </a:r>
            <a:r>
              <a:rPr sz="2200" spc="-50" dirty="0">
                <a:latin typeface="Times New Roman"/>
                <a:cs typeface="Times New Roman"/>
              </a:rPr>
              <a:t>with. </a:t>
            </a:r>
            <a:r>
              <a:rPr sz="2200" spc="1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code </a:t>
            </a:r>
            <a:r>
              <a:rPr sz="2200" spc="-20" dirty="0">
                <a:latin typeface="Times New Roman"/>
                <a:cs typeface="Times New Roman"/>
              </a:rPr>
              <a:t>attempts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30" dirty="0">
                <a:latin typeface="Times New Roman"/>
                <a:cs typeface="Times New Roman"/>
              </a:rPr>
              <a:t>set </a:t>
            </a:r>
            <a:r>
              <a:rPr sz="2200" spc="-5" dirty="0">
                <a:latin typeface="Times New Roman"/>
                <a:cs typeface="Times New Roman"/>
              </a:rPr>
              <a:t>up </a:t>
            </a:r>
            <a:r>
              <a:rPr sz="2200" spc="-85" dirty="0">
                <a:latin typeface="Times New Roman"/>
                <a:cs typeface="Times New Roman"/>
              </a:rPr>
              <a:t>a </a:t>
            </a:r>
            <a:r>
              <a:rPr sz="2200" spc="-45" dirty="0">
                <a:latin typeface="Times New Roman"/>
                <a:cs typeface="Times New Roman"/>
              </a:rPr>
              <a:t>listener </a:t>
            </a:r>
            <a:r>
              <a:rPr sz="2200" spc="15" dirty="0">
                <a:latin typeface="Times New Roman"/>
                <a:cs typeface="Times New Roman"/>
              </a:rPr>
              <a:t>on </a:t>
            </a:r>
            <a:r>
              <a:rPr sz="2200" spc="-35" dirty="0">
                <a:latin typeface="Times New Roman"/>
                <a:cs typeface="Times New Roman"/>
              </a:rPr>
              <a:t>this not-yet- 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loaded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&lt;div&gt;,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error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triggered.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0"/>
              </a:spcBef>
            </a:pPr>
            <a:r>
              <a:rPr sz="2200" spc="-45" dirty="0">
                <a:latin typeface="Times New Roman"/>
                <a:cs typeface="Times New Roman"/>
              </a:rPr>
              <a:t>window</a:t>
            </a:r>
            <a:r>
              <a:rPr sz="2200" spc="-45" dirty="0">
                <a:solidFill>
                  <a:srgbClr val="3B966F"/>
                </a:solidFill>
                <a:latin typeface="Times New Roman"/>
                <a:cs typeface="Times New Roman"/>
              </a:rPr>
              <a:t>.onload</a:t>
            </a:r>
            <a:r>
              <a:rPr sz="2200" spc="-45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function(){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30"/>
              </a:spcBef>
            </a:pPr>
            <a:r>
              <a:rPr sz="2200" i="1" spc="490" dirty="0">
                <a:solidFill>
                  <a:srgbClr val="83992A"/>
                </a:solidFill>
                <a:latin typeface="Times New Roman"/>
                <a:cs typeface="Times New Roman"/>
              </a:rPr>
              <a:t>/</a:t>
            </a:r>
            <a:r>
              <a:rPr sz="2200" i="1" dirty="0">
                <a:solidFill>
                  <a:srgbClr val="83992A"/>
                </a:solidFill>
                <a:latin typeface="Times New Roman"/>
                <a:cs typeface="Times New Roman"/>
              </a:rPr>
              <a:t>/all</a:t>
            </a:r>
            <a:r>
              <a:rPr sz="2200" i="1" spc="1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380" dirty="0">
                <a:solidFill>
                  <a:srgbClr val="83992A"/>
                </a:solidFill>
                <a:latin typeface="Times New Roman"/>
                <a:cs typeface="Times New Roman"/>
              </a:rPr>
              <a:t>J</a:t>
            </a:r>
            <a:r>
              <a:rPr sz="2200" i="1" spc="-195" dirty="0">
                <a:solidFill>
                  <a:srgbClr val="83992A"/>
                </a:solidFill>
                <a:latin typeface="Times New Roman"/>
                <a:cs typeface="Times New Roman"/>
              </a:rPr>
              <a:t>a</a:t>
            </a:r>
            <a:r>
              <a:rPr sz="2200" i="1" spc="-250" dirty="0">
                <a:solidFill>
                  <a:srgbClr val="83992A"/>
                </a:solidFill>
                <a:latin typeface="Times New Roman"/>
                <a:cs typeface="Times New Roman"/>
              </a:rPr>
              <a:t>v</a:t>
            </a:r>
            <a:r>
              <a:rPr sz="2200" i="1" spc="-210" dirty="0">
                <a:solidFill>
                  <a:srgbClr val="83992A"/>
                </a:solidFill>
                <a:latin typeface="Times New Roman"/>
                <a:cs typeface="Times New Roman"/>
              </a:rPr>
              <a:t>aS</a:t>
            </a:r>
            <a:r>
              <a:rPr sz="2200" i="1" spc="-185" dirty="0">
                <a:solidFill>
                  <a:srgbClr val="83992A"/>
                </a:solidFill>
                <a:latin typeface="Times New Roman"/>
                <a:cs typeface="Times New Roman"/>
              </a:rPr>
              <a:t>c</a:t>
            </a:r>
            <a:r>
              <a:rPr sz="2200" i="1" spc="-160" dirty="0">
                <a:solidFill>
                  <a:srgbClr val="83992A"/>
                </a:solidFill>
                <a:latin typeface="Times New Roman"/>
                <a:cs typeface="Times New Roman"/>
              </a:rPr>
              <a:t>rip</a:t>
            </a:r>
            <a:r>
              <a:rPr sz="2200" i="1" spc="-110" dirty="0">
                <a:solidFill>
                  <a:srgbClr val="83992A"/>
                </a:solidFill>
                <a:latin typeface="Times New Roman"/>
                <a:cs typeface="Times New Roman"/>
              </a:rPr>
              <a:t>t</a:t>
            </a:r>
            <a:r>
              <a:rPr sz="2200" i="1" spc="3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30" dirty="0">
                <a:solidFill>
                  <a:srgbClr val="83992A"/>
                </a:solidFill>
                <a:latin typeface="Times New Roman"/>
                <a:cs typeface="Times New Roman"/>
              </a:rPr>
              <a:t>initialization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80" dirty="0">
                <a:solidFill>
                  <a:srgbClr val="83992A"/>
                </a:solidFill>
                <a:latin typeface="Times New Roman"/>
                <a:cs typeface="Times New Roman"/>
              </a:rPr>
              <a:t>h</a:t>
            </a:r>
            <a:r>
              <a:rPr sz="2200" i="1" spc="-260" dirty="0">
                <a:solidFill>
                  <a:srgbClr val="83992A"/>
                </a:solidFill>
                <a:latin typeface="Times New Roman"/>
                <a:cs typeface="Times New Roman"/>
              </a:rPr>
              <a:t>e</a:t>
            </a:r>
            <a:r>
              <a:rPr sz="2200" i="1" spc="-145" dirty="0">
                <a:solidFill>
                  <a:srgbClr val="83992A"/>
                </a:solidFill>
                <a:latin typeface="Times New Roman"/>
                <a:cs typeface="Times New Roman"/>
              </a:rPr>
              <a:t>r</a:t>
            </a:r>
            <a:r>
              <a:rPr sz="2200" i="1" spc="-204" dirty="0">
                <a:solidFill>
                  <a:srgbClr val="83992A"/>
                </a:solidFill>
                <a:latin typeface="Times New Roman"/>
                <a:cs typeface="Times New Roman"/>
              </a:rPr>
              <a:t>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486" y="531368"/>
            <a:ext cx="3051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Frame</a:t>
            </a:r>
            <a:r>
              <a:rPr spc="-80" dirty="0"/>
              <a:t> </a:t>
            </a:r>
            <a:r>
              <a:rPr spc="-2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4450" y="1670050"/>
          <a:ext cx="7827645" cy="4004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21"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onabort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stopped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loading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onerror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did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properly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loaded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onresize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resized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276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onscroll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scrolled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454">
                <a:tc>
                  <a:txBody>
                    <a:bodyPr/>
                    <a:lstStyle/>
                    <a:p>
                      <a:pPr marL="68580">
                        <a:lnSpc>
                          <a:spcPts val="149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onunload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document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unloaded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0957" y="2801238"/>
            <a:ext cx="1446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F</a:t>
            </a:r>
            <a:r>
              <a:rPr spc="25" dirty="0"/>
              <a:t>o</a:t>
            </a:r>
            <a:r>
              <a:rPr spc="180" dirty="0"/>
              <a:t>r</a:t>
            </a:r>
            <a:r>
              <a:rPr spc="-70" dirty="0"/>
              <a:t>ms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041" y="490855"/>
            <a:ext cx="374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Validating</a:t>
            </a:r>
            <a:r>
              <a:rPr spc="-70" dirty="0"/>
              <a:t> </a:t>
            </a:r>
            <a:r>
              <a:rPr spc="-20" dirty="0"/>
              <a:t>Forms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49567" rIns="0" bIns="0" rtlCol="0">
            <a:spAutoFit/>
          </a:bodyPr>
          <a:lstStyle/>
          <a:p>
            <a:pPr marL="101600" marR="508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Writing</a:t>
            </a:r>
            <a:r>
              <a:rPr spc="20" dirty="0"/>
              <a:t> </a:t>
            </a:r>
            <a:r>
              <a:rPr spc="-30" dirty="0"/>
              <a:t>code</a:t>
            </a:r>
            <a:r>
              <a:rPr spc="20" dirty="0"/>
              <a:t> to</a:t>
            </a:r>
            <a:r>
              <a:rPr spc="-5" dirty="0"/>
              <a:t> </a:t>
            </a:r>
            <a:r>
              <a:rPr spc="-60" dirty="0"/>
              <a:t>prevalidate</a:t>
            </a:r>
            <a:r>
              <a:rPr spc="45" dirty="0"/>
              <a:t> </a:t>
            </a:r>
            <a:r>
              <a:rPr spc="-5" dirty="0"/>
              <a:t>forms</a:t>
            </a:r>
            <a:r>
              <a:rPr spc="15" dirty="0"/>
              <a:t> on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55" dirty="0"/>
              <a:t>client</a:t>
            </a:r>
            <a:r>
              <a:rPr spc="10" dirty="0"/>
              <a:t> </a:t>
            </a:r>
            <a:r>
              <a:rPr spc="-60" dirty="0"/>
              <a:t>side</a:t>
            </a:r>
            <a:r>
              <a:rPr spc="-10" dirty="0"/>
              <a:t> </a:t>
            </a:r>
            <a:r>
              <a:rPr spc="-114" dirty="0"/>
              <a:t>will</a:t>
            </a:r>
            <a:r>
              <a:rPr spc="10" dirty="0"/>
              <a:t> </a:t>
            </a:r>
            <a:r>
              <a:rPr spc="-40" dirty="0"/>
              <a:t>reduce</a:t>
            </a:r>
            <a:r>
              <a:rPr spc="-5" dirty="0"/>
              <a:t> the </a:t>
            </a:r>
            <a:r>
              <a:rPr spc="-15" dirty="0"/>
              <a:t>number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305" dirty="0"/>
              <a:t> </a:t>
            </a:r>
            <a:r>
              <a:rPr spc="-25" dirty="0"/>
              <a:t>incorrect </a:t>
            </a:r>
            <a:r>
              <a:rPr spc="-535" dirty="0"/>
              <a:t> </a:t>
            </a:r>
            <a:r>
              <a:rPr spc="-50" dirty="0"/>
              <a:t>submissions,</a:t>
            </a:r>
            <a:r>
              <a:rPr spc="5" dirty="0"/>
              <a:t> </a:t>
            </a:r>
            <a:r>
              <a:rPr spc="-45" dirty="0"/>
              <a:t>thereby</a:t>
            </a:r>
            <a:r>
              <a:rPr spc="20" dirty="0"/>
              <a:t> </a:t>
            </a:r>
            <a:r>
              <a:rPr spc="-50" dirty="0"/>
              <a:t>reducing</a:t>
            </a:r>
            <a:r>
              <a:rPr dirty="0"/>
              <a:t> </a:t>
            </a:r>
            <a:r>
              <a:rPr spc="-35" dirty="0"/>
              <a:t>server</a:t>
            </a:r>
            <a:r>
              <a:rPr spc="10" dirty="0"/>
              <a:t> </a:t>
            </a:r>
            <a:r>
              <a:rPr spc="-50" dirty="0"/>
              <a:t>load.</a:t>
            </a:r>
          </a:p>
          <a:p>
            <a:pPr marL="101600" marR="53975">
              <a:lnSpc>
                <a:spcPct val="100000"/>
              </a:lnSpc>
              <a:spcBef>
                <a:spcPts val="1730"/>
              </a:spcBef>
            </a:pPr>
            <a:r>
              <a:rPr spc="-20" dirty="0"/>
              <a:t>There</a:t>
            </a:r>
            <a:r>
              <a:rPr spc="10" dirty="0"/>
              <a:t> </a:t>
            </a:r>
            <a:r>
              <a:rPr spc="-55" dirty="0"/>
              <a:t>are</a:t>
            </a:r>
            <a:r>
              <a:rPr spc="20" dirty="0"/>
              <a:t> </a:t>
            </a:r>
            <a:r>
              <a:rPr spc="-85" dirty="0"/>
              <a:t>a</a:t>
            </a:r>
            <a:r>
              <a:rPr spc="10" dirty="0"/>
              <a:t> </a:t>
            </a:r>
            <a:r>
              <a:rPr spc="-20" dirty="0"/>
              <a:t>number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300" dirty="0"/>
              <a:t> </a:t>
            </a:r>
            <a:r>
              <a:rPr spc="-10" dirty="0"/>
              <a:t>common</a:t>
            </a:r>
            <a:r>
              <a:rPr spc="40" dirty="0"/>
              <a:t> </a:t>
            </a:r>
            <a:r>
              <a:rPr spc="-60" dirty="0"/>
              <a:t>validation</a:t>
            </a:r>
            <a:r>
              <a:rPr spc="20" dirty="0"/>
              <a:t> </a:t>
            </a:r>
            <a:r>
              <a:rPr spc="-65" dirty="0"/>
              <a:t>activities</a:t>
            </a:r>
            <a:r>
              <a:rPr spc="10" dirty="0"/>
              <a:t> </a:t>
            </a:r>
            <a:r>
              <a:rPr spc="-55" dirty="0"/>
              <a:t>including</a:t>
            </a:r>
            <a:r>
              <a:rPr dirty="0"/>
              <a:t> </a:t>
            </a:r>
            <a:r>
              <a:rPr spc="-80" dirty="0"/>
              <a:t>email</a:t>
            </a:r>
            <a:r>
              <a:rPr spc="5" dirty="0"/>
              <a:t> </a:t>
            </a:r>
            <a:r>
              <a:rPr spc="-60" dirty="0"/>
              <a:t>validation,</a:t>
            </a:r>
            <a:r>
              <a:rPr spc="40" dirty="0"/>
              <a:t> </a:t>
            </a:r>
            <a:r>
              <a:rPr spc="-20" dirty="0"/>
              <a:t>number </a:t>
            </a:r>
            <a:r>
              <a:rPr spc="-535" dirty="0"/>
              <a:t> </a:t>
            </a:r>
            <a:r>
              <a:rPr spc="-60" dirty="0"/>
              <a:t>validation,</a:t>
            </a:r>
            <a:r>
              <a:rPr spc="25" dirty="0"/>
              <a:t> </a:t>
            </a:r>
            <a:r>
              <a:rPr spc="-30" dirty="0"/>
              <a:t>and</a:t>
            </a:r>
            <a:r>
              <a:rPr spc="15" dirty="0"/>
              <a:t> </a:t>
            </a:r>
            <a:r>
              <a:rPr spc="-40" dirty="0"/>
              <a:t>data</a:t>
            </a:r>
            <a:r>
              <a:rPr spc="15" dirty="0"/>
              <a:t> </a:t>
            </a:r>
            <a:r>
              <a:rPr spc="-60" dirty="0"/>
              <a:t>validation.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041" y="444753"/>
            <a:ext cx="374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Validating</a:t>
            </a:r>
            <a:r>
              <a:rPr spc="-70" dirty="0"/>
              <a:t> </a:t>
            </a:r>
            <a:r>
              <a:rPr spc="-2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405" y="1048003"/>
            <a:ext cx="103631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252525"/>
                </a:solidFill>
                <a:latin typeface="Cambria"/>
                <a:cs typeface="Cambria"/>
              </a:rPr>
              <a:t>Empty</a:t>
            </a: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field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708" y="2138679"/>
            <a:ext cx="9169908" cy="329996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041" y="490855"/>
            <a:ext cx="374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Validating</a:t>
            </a:r>
            <a:r>
              <a:rPr spc="-70" dirty="0"/>
              <a:t> </a:t>
            </a:r>
            <a:r>
              <a:rPr spc="-2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7341870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latin typeface="Times New Roman"/>
                <a:cs typeface="Times New Roman"/>
              </a:rPr>
              <a:t>If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want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ensure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checkbox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ticked,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below.</a:t>
            </a:r>
            <a:endParaRPr sz="2200">
              <a:latin typeface="Times New Roman"/>
              <a:cs typeface="Times New Roman"/>
            </a:endParaRPr>
          </a:p>
          <a:p>
            <a:pPr marL="12700" marR="1462405">
              <a:lnSpc>
                <a:spcPct val="165500"/>
              </a:lnSpc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inputField=document.getElementByID("license");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if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(inputField.type=="checkbox"){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30"/>
              </a:spcBef>
            </a:pPr>
            <a:r>
              <a:rPr sz="2200" spc="-70" dirty="0">
                <a:latin typeface="Times New Roman"/>
                <a:cs typeface="Times New Roman"/>
              </a:rPr>
              <a:t>if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(inputField.checked)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730"/>
              </a:spcBef>
            </a:pPr>
            <a:r>
              <a:rPr sz="2200" i="1" spc="490" dirty="0">
                <a:solidFill>
                  <a:srgbClr val="83992A"/>
                </a:solidFill>
                <a:latin typeface="Times New Roman"/>
                <a:cs typeface="Times New Roman"/>
              </a:rPr>
              <a:t>/</a:t>
            </a:r>
            <a:r>
              <a:rPr sz="2200" i="1" spc="365" dirty="0">
                <a:solidFill>
                  <a:srgbClr val="83992A"/>
                </a:solidFill>
                <a:latin typeface="Times New Roman"/>
                <a:cs typeface="Times New Roman"/>
              </a:rPr>
              <a:t>/N</a:t>
            </a:r>
            <a:r>
              <a:rPr sz="2200" i="1" spc="-315" dirty="0">
                <a:solidFill>
                  <a:srgbClr val="83992A"/>
                </a:solidFill>
                <a:latin typeface="Times New Roman"/>
                <a:cs typeface="Times New Roman"/>
              </a:rPr>
              <a:t>ow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85" dirty="0">
                <a:solidFill>
                  <a:srgbClr val="83992A"/>
                </a:solidFill>
                <a:latin typeface="Times New Roman"/>
                <a:cs typeface="Times New Roman"/>
              </a:rPr>
              <a:t>w</a:t>
            </a:r>
            <a:r>
              <a:rPr sz="2200" i="1" spc="-340" dirty="0">
                <a:solidFill>
                  <a:srgbClr val="83992A"/>
                </a:solidFill>
                <a:latin typeface="Times New Roman"/>
                <a:cs typeface="Times New Roman"/>
              </a:rPr>
              <a:t>e</a:t>
            </a:r>
            <a:r>
              <a:rPr sz="2200" i="1" spc="2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55" dirty="0">
                <a:solidFill>
                  <a:srgbClr val="83992A"/>
                </a:solidFill>
                <a:latin typeface="Times New Roman"/>
                <a:cs typeface="Times New Roman"/>
              </a:rPr>
              <a:t>know</a:t>
            </a:r>
            <a:r>
              <a:rPr sz="2200" i="1" spc="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83992A"/>
                </a:solidFill>
                <a:latin typeface="Times New Roman"/>
                <a:cs typeface="Times New Roman"/>
              </a:rPr>
              <a:t>the</a:t>
            </a:r>
            <a:r>
              <a:rPr sz="2200" i="1" spc="-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275" dirty="0">
                <a:solidFill>
                  <a:srgbClr val="83992A"/>
                </a:solidFill>
                <a:latin typeface="Times New Roman"/>
                <a:cs typeface="Times New Roman"/>
              </a:rPr>
              <a:t>b</a:t>
            </a:r>
            <a:r>
              <a:rPr sz="2200" i="1" spc="-335" dirty="0">
                <a:solidFill>
                  <a:srgbClr val="83992A"/>
                </a:solidFill>
                <a:latin typeface="Times New Roman"/>
                <a:cs typeface="Times New Roman"/>
              </a:rPr>
              <a:t>o</a:t>
            </a:r>
            <a:r>
              <a:rPr sz="2200" i="1" spc="120" dirty="0">
                <a:solidFill>
                  <a:srgbClr val="83992A"/>
                </a:solidFill>
                <a:latin typeface="Times New Roman"/>
                <a:cs typeface="Times New Roman"/>
              </a:rPr>
              <a:t>x</a:t>
            </a:r>
            <a:r>
              <a:rPr sz="2200" i="1" spc="5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165" dirty="0">
                <a:solidFill>
                  <a:srgbClr val="83992A"/>
                </a:solidFill>
                <a:latin typeface="Times New Roman"/>
                <a:cs typeface="Times New Roman"/>
              </a:rPr>
              <a:t>is</a:t>
            </a:r>
            <a:r>
              <a:rPr sz="2200" i="1" spc="10" dirty="0">
                <a:solidFill>
                  <a:srgbClr val="83992A"/>
                </a:solidFill>
                <a:latin typeface="Times New Roman"/>
                <a:cs typeface="Times New Roman"/>
              </a:rPr>
              <a:t> </a:t>
            </a:r>
            <a:r>
              <a:rPr sz="2200" i="1" spc="-325" dirty="0">
                <a:solidFill>
                  <a:srgbClr val="83992A"/>
                </a:solidFill>
                <a:latin typeface="Times New Roman"/>
                <a:cs typeface="Times New Roman"/>
              </a:rPr>
              <a:t>che</a:t>
            </a:r>
            <a:r>
              <a:rPr sz="2200" i="1" spc="-340" dirty="0">
                <a:solidFill>
                  <a:srgbClr val="83992A"/>
                </a:solidFill>
                <a:latin typeface="Times New Roman"/>
                <a:cs typeface="Times New Roman"/>
              </a:rPr>
              <a:t>c</a:t>
            </a:r>
            <a:r>
              <a:rPr sz="2200" i="1" spc="100" dirty="0">
                <a:solidFill>
                  <a:srgbClr val="83992A"/>
                </a:solidFill>
                <a:latin typeface="Times New Roman"/>
                <a:cs typeface="Times New Roman"/>
              </a:rPr>
              <a:t>k</a:t>
            </a:r>
            <a:r>
              <a:rPr sz="2200" i="1" spc="-275" dirty="0">
                <a:solidFill>
                  <a:srgbClr val="83992A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Validating</a:t>
            </a:r>
            <a:r>
              <a:rPr spc="-80" dirty="0"/>
              <a:t> </a:t>
            </a:r>
            <a:r>
              <a:rPr spc="-15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405" y="2091639"/>
            <a:ext cx="16560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N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u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mbe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r</a:t>
            </a:r>
            <a:r>
              <a:rPr sz="1500" spc="-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V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500" spc="20" dirty="0">
                <a:solidFill>
                  <a:srgbClr val="252525"/>
                </a:solidFill>
                <a:latin typeface="Cambria"/>
                <a:cs typeface="Cambria"/>
              </a:rPr>
              <a:t>l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i</a:t>
            </a:r>
            <a:r>
              <a:rPr sz="1500" spc="90" dirty="0">
                <a:solidFill>
                  <a:srgbClr val="252525"/>
                </a:solidFill>
                <a:latin typeface="Cambria"/>
                <a:cs typeface="Cambria"/>
              </a:rPr>
              <a:t>d</a:t>
            </a:r>
            <a:r>
              <a:rPr sz="1500" spc="7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tion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205860"/>
            <a:ext cx="7525511" cy="1346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9250" y="543509"/>
            <a:ext cx="1941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802495" cy="247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Times New Roman"/>
                <a:cs typeface="Times New Roman"/>
              </a:rPr>
              <a:t>Objects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also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methods,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which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functions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associated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instance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an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object.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These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methods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called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same</a:t>
            </a:r>
            <a:r>
              <a:rPr sz="2200" spc="15" dirty="0">
                <a:latin typeface="Times New Roman"/>
                <a:cs typeface="Times New Roman"/>
              </a:rPr>
              <a:t> dot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notation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properties,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but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instead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accessing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variable,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calling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method.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someObject</a:t>
            </a:r>
            <a:r>
              <a:rPr sz="2200" b="1" spc="-10" dirty="0">
                <a:solidFill>
                  <a:srgbClr val="CE2933"/>
                </a:solidFill>
                <a:latin typeface="Times New Roman"/>
                <a:cs typeface="Times New Roman"/>
              </a:rPr>
              <a:t>.doSomething()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30" dirty="0">
                <a:latin typeface="Times New Roman"/>
                <a:cs typeface="Times New Roman"/>
              </a:rPr>
              <a:t>Methods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may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produce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different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depending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object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they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associated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52340" algn="l"/>
              </a:tabLst>
            </a:pPr>
            <a:r>
              <a:rPr sz="2200" spc="-30" dirty="0">
                <a:latin typeface="Times New Roman"/>
                <a:cs typeface="Times New Roman"/>
              </a:rPr>
              <a:t>be</a:t>
            </a:r>
            <a:r>
              <a:rPr sz="2200" spc="-75" dirty="0">
                <a:latin typeface="Times New Roman"/>
                <a:cs typeface="Times New Roman"/>
              </a:rPr>
              <a:t>c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210" dirty="0">
                <a:latin typeface="Times New Roman"/>
                <a:cs typeface="Times New Roman"/>
              </a:rPr>
              <a:t>they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54" dirty="0">
                <a:latin typeface="Times New Roman"/>
                <a:cs typeface="Times New Roman"/>
              </a:rPr>
              <a:t>can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utili</a:t>
            </a:r>
            <a:r>
              <a:rPr sz="2200" i="1" spc="-85" dirty="0">
                <a:latin typeface="Times New Roman"/>
                <a:cs typeface="Times New Roman"/>
              </a:rPr>
              <a:t>z</a:t>
            </a:r>
            <a:r>
              <a:rPr sz="2200" i="1" spc="-340" dirty="0">
                <a:latin typeface="Times New Roman"/>
                <a:cs typeface="Times New Roman"/>
              </a:rPr>
              <a:t>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95" dirty="0">
                <a:latin typeface="Times New Roman"/>
                <a:cs typeface="Times New Roman"/>
              </a:rPr>
              <a:t>the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175" dirty="0">
                <a:latin typeface="Times New Roman"/>
                <a:cs typeface="Times New Roman"/>
              </a:rPr>
              <a:t>inte</a:t>
            </a:r>
            <a:r>
              <a:rPr sz="2200" i="1" spc="-105" dirty="0">
                <a:latin typeface="Times New Roman"/>
                <a:cs typeface="Times New Roman"/>
              </a:rPr>
              <a:t>r</a:t>
            </a:r>
            <a:r>
              <a:rPr sz="2200" i="1" spc="-204" dirty="0">
                <a:latin typeface="Times New Roman"/>
                <a:cs typeface="Times New Roman"/>
              </a:rPr>
              <a:t>na</a:t>
            </a:r>
            <a:r>
              <a:rPr sz="2200" i="1" spc="-110" dirty="0">
                <a:latin typeface="Times New Roman"/>
                <a:cs typeface="Times New Roman"/>
              </a:rPr>
              <a:t>l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235" dirty="0">
                <a:latin typeface="Times New Roman"/>
                <a:cs typeface="Times New Roman"/>
              </a:rPr>
              <a:t>p</a:t>
            </a:r>
            <a:r>
              <a:rPr sz="2200" i="1" spc="-130" dirty="0">
                <a:latin typeface="Times New Roman"/>
                <a:cs typeface="Times New Roman"/>
              </a:rPr>
              <a:t>r</a:t>
            </a:r>
            <a:r>
              <a:rPr sz="2200" i="1" spc="-280" dirty="0">
                <a:latin typeface="Times New Roman"/>
                <a:cs typeface="Times New Roman"/>
              </a:rPr>
              <a:t>ope</a:t>
            </a:r>
            <a:r>
              <a:rPr sz="2200" i="1" spc="-215" dirty="0">
                <a:latin typeface="Times New Roman"/>
                <a:cs typeface="Times New Roman"/>
              </a:rPr>
              <a:t>r</a:t>
            </a:r>
            <a:r>
              <a:rPr sz="2200" i="1" spc="-185" dirty="0">
                <a:latin typeface="Times New Roman"/>
                <a:cs typeface="Times New Roman"/>
              </a:rPr>
              <a:t>ties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229" dirty="0">
                <a:latin typeface="Times New Roman"/>
                <a:cs typeface="Times New Roman"/>
              </a:rPr>
              <a:t>of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95" dirty="0">
                <a:latin typeface="Times New Roman"/>
                <a:cs typeface="Times New Roman"/>
              </a:rPr>
              <a:t>the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54" dirty="0">
                <a:latin typeface="Times New Roman"/>
                <a:cs typeface="Times New Roman"/>
              </a:rPr>
              <a:t>obj</a:t>
            </a:r>
            <a:r>
              <a:rPr sz="2200" i="1" spc="-275" dirty="0">
                <a:latin typeface="Times New Roman"/>
                <a:cs typeface="Times New Roman"/>
              </a:rPr>
              <a:t>ec</a:t>
            </a:r>
            <a:r>
              <a:rPr sz="2200" i="1" spc="-170" dirty="0">
                <a:latin typeface="Times New Roman"/>
                <a:cs typeface="Times New Roman"/>
              </a:rPr>
              <a:t>t</a:t>
            </a:r>
            <a:r>
              <a:rPr sz="2200" i="1" spc="-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1147317"/>
            <a:ext cx="2268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U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se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-15" dirty="0">
                <a:solidFill>
                  <a:srgbClr val="252525"/>
                </a:solidFill>
                <a:latin typeface="Cambria"/>
                <a:cs typeface="Cambria"/>
              </a:rPr>
              <a:t>th</a:t>
            </a:r>
            <a:r>
              <a:rPr sz="1500" spc="125" dirty="0">
                <a:solidFill>
                  <a:srgbClr val="252525"/>
                </a:solidFill>
                <a:latin typeface="Cambria"/>
                <a:cs typeface="Cambria"/>
              </a:rPr>
              <a:t>e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dot</a:t>
            </a:r>
            <a:r>
              <a:rPr sz="1500" spc="130" dirty="0">
                <a:solidFill>
                  <a:srgbClr val="252525"/>
                </a:solidFill>
                <a:latin typeface="Cambria"/>
                <a:cs typeface="Cambria"/>
              </a:rPr>
              <a:t>,</a:t>
            </a:r>
            <a:r>
              <a:rPr sz="1500" spc="-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Cambria"/>
                <a:cs typeface="Cambria"/>
              </a:rPr>
              <a:t>w</a:t>
            </a:r>
            <a:r>
              <a:rPr sz="1500" spc="10" dirty="0">
                <a:solidFill>
                  <a:srgbClr val="252525"/>
                </a:solidFill>
                <a:latin typeface="Cambria"/>
                <a:cs typeface="Cambria"/>
              </a:rPr>
              <a:t>i</a:t>
            </a:r>
            <a:r>
              <a:rPr sz="1500" spc="-15" dirty="0">
                <a:solidFill>
                  <a:srgbClr val="252525"/>
                </a:solidFill>
                <a:latin typeface="Cambria"/>
                <a:cs typeface="Cambria"/>
              </a:rPr>
              <a:t>th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b</a:t>
            </a:r>
            <a:r>
              <a:rPr sz="1500" spc="30" dirty="0">
                <a:solidFill>
                  <a:srgbClr val="252525"/>
                </a:solidFill>
                <a:latin typeface="Cambria"/>
                <a:cs typeface="Cambria"/>
              </a:rPr>
              <a:t>r</a:t>
            </a:r>
            <a:r>
              <a:rPr sz="1500" spc="5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500" spc="85" dirty="0">
                <a:solidFill>
                  <a:srgbClr val="252525"/>
                </a:solidFill>
                <a:latin typeface="Cambria"/>
                <a:cs typeface="Cambria"/>
              </a:rPr>
              <a:t>c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k</a:t>
            </a:r>
            <a:r>
              <a:rPr sz="1500" spc="35" dirty="0">
                <a:solidFill>
                  <a:srgbClr val="252525"/>
                </a:solidFill>
                <a:latin typeface="Cambria"/>
                <a:cs typeface="Cambria"/>
              </a:rPr>
              <a:t>et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319" y="493598"/>
            <a:ext cx="4095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Notifying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75" dirty="0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57846"/>
            <a:ext cx="9948672" cy="455256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599058"/>
            <a:ext cx="564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</a:tabLst>
            </a:pPr>
            <a:r>
              <a:rPr spc="-165" dirty="0"/>
              <a:t>Types</a:t>
            </a:r>
            <a:r>
              <a:rPr spc="-15" dirty="0"/>
              <a:t> </a:t>
            </a:r>
            <a:r>
              <a:rPr spc="-5" dirty="0"/>
              <a:t>of	</a:t>
            </a:r>
            <a:r>
              <a:rPr spc="40" dirty="0"/>
              <a:t>Input</a:t>
            </a:r>
            <a:r>
              <a:rPr spc="-50" dirty="0"/>
              <a:t> </a:t>
            </a:r>
            <a:r>
              <a:rPr spc="-13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773285" cy="2811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7970" indent="-34290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latin typeface="Times New Roman"/>
                <a:cs typeface="Times New Roman"/>
              </a:rPr>
              <a:t>Required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information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fields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just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cannot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left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empty.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instance,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principal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name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things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 </a:t>
            </a:r>
            <a:r>
              <a:rPr sz="2200" spc="-35" dirty="0">
                <a:latin typeface="Times New Roman"/>
                <a:cs typeface="Times New Roman"/>
              </a:rPr>
              <a:t>people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usually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required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field.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Other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fields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 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emails,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phones,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or </a:t>
            </a:r>
            <a:r>
              <a:rPr sz="2200" spc="-50" dirty="0">
                <a:latin typeface="Times New Roman"/>
                <a:cs typeface="Times New Roman"/>
              </a:rPr>
              <a:t>passwords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typically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required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values.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5" dirty="0">
                <a:latin typeface="Times New Roman"/>
                <a:cs typeface="Times New Roman"/>
              </a:rPr>
              <a:t>Correct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Times New Roman"/>
                <a:cs typeface="Times New Roman"/>
              </a:rPr>
              <a:t>data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type</a:t>
            </a:r>
            <a:r>
              <a:rPr sz="2200" spc="-30" dirty="0">
                <a:latin typeface="Times New Roman"/>
                <a:cs typeface="Times New Roman"/>
              </a:rPr>
              <a:t>.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Some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input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fields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follow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rules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type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order</a:t>
            </a:r>
            <a:r>
              <a:rPr sz="2200" spc="20" dirty="0">
                <a:latin typeface="Times New Roman"/>
                <a:cs typeface="Times New Roman"/>
              </a:rPr>
              <a:t> to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considered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valid.</a:t>
            </a:r>
            <a:endParaRPr sz="2200">
              <a:latin typeface="Times New Roman"/>
              <a:cs typeface="Times New Roman"/>
            </a:endParaRPr>
          </a:p>
          <a:p>
            <a:pPr marL="355600" marR="423545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5" dirty="0">
                <a:latin typeface="Times New Roman"/>
                <a:cs typeface="Times New Roman"/>
              </a:rPr>
              <a:t>Correct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Times New Roman"/>
                <a:cs typeface="Times New Roman"/>
              </a:rPr>
              <a:t>format</a:t>
            </a:r>
            <a:r>
              <a:rPr sz="2200" spc="-45" dirty="0">
                <a:latin typeface="Times New Roman"/>
                <a:cs typeface="Times New Roman"/>
              </a:rPr>
              <a:t>.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Some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information,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postal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codes,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credit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card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numbers,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social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security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numbers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20" dirty="0">
                <a:latin typeface="Times New Roman"/>
                <a:cs typeface="Times New Roman"/>
              </a:rPr>
              <a:t> 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follow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certain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pattern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rules.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490855"/>
            <a:ext cx="564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</a:tabLst>
            </a:pPr>
            <a:r>
              <a:rPr spc="-165" dirty="0"/>
              <a:t>Types</a:t>
            </a:r>
            <a:r>
              <a:rPr spc="-15" dirty="0"/>
              <a:t> </a:t>
            </a:r>
            <a:r>
              <a:rPr spc="-5" dirty="0"/>
              <a:t>of	</a:t>
            </a:r>
            <a:r>
              <a:rPr spc="40" dirty="0"/>
              <a:t>Input</a:t>
            </a:r>
            <a:r>
              <a:rPr spc="-50" dirty="0"/>
              <a:t> </a:t>
            </a:r>
            <a:r>
              <a:rPr spc="-13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31061"/>
            <a:ext cx="9773920" cy="248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2415" indent="-34290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35" dirty="0">
                <a:latin typeface="Times New Roman"/>
                <a:cs typeface="Times New Roman"/>
              </a:rPr>
              <a:t>Comparison</a:t>
            </a:r>
            <a:r>
              <a:rPr sz="2200" spc="-35" dirty="0">
                <a:latin typeface="Times New Roman"/>
                <a:cs typeface="Times New Roman"/>
              </a:rPr>
              <a:t>.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Perhaps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example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type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validation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entering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passwords: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sites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require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enter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password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twice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ensure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two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entered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values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identical.</a:t>
            </a:r>
            <a:endParaRPr sz="2200">
              <a:latin typeface="Times New Roman"/>
              <a:cs typeface="Times New Roman"/>
            </a:endParaRPr>
          </a:p>
          <a:p>
            <a:pPr marL="355600" marR="32639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5" dirty="0">
                <a:latin typeface="Times New Roman"/>
                <a:cs typeface="Times New Roman"/>
              </a:rPr>
              <a:t>Range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check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such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numbers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have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infinite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possible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values.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However,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most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systems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need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numbers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dates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fall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realistic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ranges.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25" dirty="0">
                <a:latin typeface="Times New Roman"/>
                <a:cs typeface="Times New Roman"/>
              </a:rPr>
              <a:t>Custom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Some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validations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complex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unique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particular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8178" y="613918"/>
            <a:ext cx="4093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Notifying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spc="-75" dirty="0"/>
              <a:t>User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21170" rIns="0" bIns="0" rtlCol="0">
            <a:spAutoFit/>
          </a:bodyPr>
          <a:lstStyle/>
          <a:p>
            <a:pPr marL="444500" marR="48895" indent="-34290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b="1" spc="-80" dirty="0">
                <a:latin typeface="Times New Roman"/>
                <a:cs typeface="Times New Roman"/>
              </a:rPr>
              <a:t>What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25" dirty="0">
                <a:latin typeface="Times New Roman"/>
                <a:cs typeface="Times New Roman"/>
              </a:rPr>
              <a:t>is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problem?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spc="-45" dirty="0"/>
              <a:t>Users</a:t>
            </a:r>
            <a:r>
              <a:rPr spc="5" dirty="0"/>
              <a:t> </a:t>
            </a:r>
            <a:r>
              <a:rPr spc="10" dirty="0"/>
              <a:t>do</a:t>
            </a:r>
            <a:r>
              <a:rPr dirty="0"/>
              <a:t> </a:t>
            </a:r>
            <a:r>
              <a:rPr spc="15" dirty="0"/>
              <a:t>not</a:t>
            </a:r>
            <a:r>
              <a:rPr spc="10" dirty="0"/>
              <a:t> </a:t>
            </a:r>
            <a:r>
              <a:rPr spc="-50" dirty="0"/>
              <a:t>want</a:t>
            </a:r>
            <a:r>
              <a:rPr spc="25" dirty="0"/>
              <a:t> </a:t>
            </a:r>
            <a:r>
              <a:rPr spc="20" dirty="0"/>
              <a:t>to</a:t>
            </a:r>
            <a:r>
              <a:rPr spc="-5" dirty="0"/>
              <a:t> </a:t>
            </a:r>
            <a:r>
              <a:rPr spc="-45" dirty="0"/>
              <a:t>read</a:t>
            </a:r>
            <a:r>
              <a:rPr spc="20" dirty="0"/>
              <a:t> </a:t>
            </a:r>
            <a:r>
              <a:rPr spc="-70" dirty="0"/>
              <a:t>lengthy</a:t>
            </a:r>
            <a:r>
              <a:rPr spc="15" dirty="0"/>
              <a:t> </a:t>
            </a:r>
            <a:r>
              <a:rPr spc="-60" dirty="0"/>
              <a:t>messages</a:t>
            </a:r>
            <a:r>
              <a:rPr spc="30" dirty="0"/>
              <a:t> </a:t>
            </a:r>
            <a:r>
              <a:rPr spc="20" dirty="0"/>
              <a:t>to</a:t>
            </a:r>
            <a:r>
              <a:rPr spc="5" dirty="0"/>
              <a:t> </a:t>
            </a:r>
            <a:r>
              <a:rPr spc="-25" dirty="0"/>
              <a:t>determine</a:t>
            </a:r>
            <a:r>
              <a:rPr spc="15" dirty="0"/>
              <a:t> </a:t>
            </a:r>
            <a:r>
              <a:rPr spc="-45" dirty="0"/>
              <a:t>what </a:t>
            </a:r>
            <a:r>
              <a:rPr spc="-40" dirty="0"/>
              <a:t> needs</a:t>
            </a:r>
            <a:r>
              <a:rPr spc="10" dirty="0"/>
              <a:t> </a:t>
            </a:r>
            <a:r>
              <a:rPr spc="20" dirty="0"/>
              <a:t>to</a:t>
            </a:r>
            <a:r>
              <a:rPr spc="10" dirty="0"/>
              <a:t> </a:t>
            </a:r>
            <a:r>
              <a:rPr spc="-25" dirty="0"/>
              <a:t>be</a:t>
            </a:r>
            <a:r>
              <a:rPr spc="-10" dirty="0"/>
              <a:t> </a:t>
            </a:r>
            <a:r>
              <a:rPr spc="-50" dirty="0"/>
              <a:t>changed.</a:t>
            </a:r>
            <a:r>
              <a:rPr spc="45" dirty="0"/>
              <a:t> </a:t>
            </a:r>
            <a:r>
              <a:rPr spc="-55" dirty="0"/>
              <a:t>They</a:t>
            </a:r>
            <a:r>
              <a:rPr spc="15" dirty="0"/>
              <a:t> </a:t>
            </a:r>
            <a:r>
              <a:rPr spc="-30" dirty="0"/>
              <a:t>need</a:t>
            </a:r>
            <a:r>
              <a:rPr spc="10" dirty="0"/>
              <a:t> </a:t>
            </a:r>
            <a:r>
              <a:rPr spc="20" dirty="0"/>
              <a:t>to</a:t>
            </a:r>
            <a:r>
              <a:rPr spc="15" dirty="0"/>
              <a:t> </a:t>
            </a:r>
            <a:r>
              <a:rPr spc="-75" dirty="0"/>
              <a:t>receive</a:t>
            </a:r>
            <a:r>
              <a:rPr spc="-5" dirty="0"/>
              <a:t> </a:t>
            </a:r>
            <a:r>
              <a:rPr spc="-85" dirty="0"/>
              <a:t>a</a:t>
            </a:r>
            <a:r>
              <a:rPr spc="10" dirty="0"/>
              <a:t> </a:t>
            </a:r>
            <a:r>
              <a:rPr spc="-95" dirty="0"/>
              <a:t>visually</a:t>
            </a:r>
            <a:r>
              <a:rPr spc="25" dirty="0"/>
              <a:t> </a:t>
            </a:r>
            <a:r>
              <a:rPr spc="-70" dirty="0"/>
              <a:t>clear</a:t>
            </a:r>
            <a:r>
              <a:rPr spc="15" dirty="0"/>
              <a:t> </a:t>
            </a:r>
            <a:r>
              <a:rPr spc="-30" dirty="0"/>
              <a:t>and</a:t>
            </a:r>
            <a:r>
              <a:rPr spc="30" dirty="0"/>
              <a:t> </a:t>
            </a:r>
            <a:r>
              <a:rPr spc="-75" dirty="0"/>
              <a:t>textually</a:t>
            </a:r>
            <a:r>
              <a:rPr spc="10" dirty="0"/>
              <a:t> </a:t>
            </a:r>
            <a:r>
              <a:rPr spc="-50" dirty="0"/>
              <a:t>concise</a:t>
            </a:r>
            <a:r>
              <a:rPr spc="5" dirty="0"/>
              <a:t> </a:t>
            </a:r>
            <a:r>
              <a:rPr spc="-70" dirty="0"/>
              <a:t>message.</a:t>
            </a:r>
          </a:p>
          <a:p>
            <a:pPr marL="444500" marR="145415" indent="-342900">
              <a:lnSpc>
                <a:spcPct val="100000"/>
              </a:lnSpc>
              <a:spcBef>
                <a:spcPts val="17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b="1" spc="-65" dirty="0">
                <a:latin typeface="Times New Roman"/>
                <a:cs typeface="Times New Roman"/>
              </a:rPr>
              <a:t>Where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25" dirty="0">
                <a:latin typeface="Times New Roman"/>
                <a:cs typeface="Times New Roman"/>
              </a:rPr>
              <a:t>is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problem?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60" dirty="0"/>
              <a:t>Some</a:t>
            </a:r>
            <a:r>
              <a:rPr spc="10" dirty="0"/>
              <a:t> </a:t>
            </a:r>
            <a:r>
              <a:rPr spc="-55" dirty="0"/>
              <a:t>type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95" dirty="0"/>
              <a:t> </a:t>
            </a:r>
            <a:r>
              <a:rPr dirty="0"/>
              <a:t>error</a:t>
            </a:r>
            <a:r>
              <a:rPr spc="5" dirty="0"/>
              <a:t> </a:t>
            </a:r>
            <a:r>
              <a:rPr spc="-40" dirty="0"/>
              <a:t>indication</a:t>
            </a:r>
            <a:r>
              <a:rPr spc="20" dirty="0"/>
              <a:t> </a:t>
            </a:r>
            <a:r>
              <a:rPr spc="-25" dirty="0"/>
              <a:t>should</a:t>
            </a:r>
            <a:r>
              <a:rPr spc="10" dirty="0"/>
              <a:t> </a:t>
            </a:r>
            <a:r>
              <a:rPr spc="-25" dirty="0"/>
              <a:t>be</a:t>
            </a:r>
            <a:r>
              <a:rPr spc="5" dirty="0"/>
              <a:t> </a:t>
            </a:r>
            <a:r>
              <a:rPr spc="-45" dirty="0"/>
              <a:t>located</a:t>
            </a:r>
            <a:r>
              <a:rPr spc="45" dirty="0"/>
              <a:t> </a:t>
            </a:r>
            <a:r>
              <a:rPr spc="-40" dirty="0"/>
              <a:t>near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65" dirty="0"/>
              <a:t>field </a:t>
            </a:r>
            <a:r>
              <a:rPr spc="-535" dirty="0"/>
              <a:t> </a:t>
            </a:r>
            <a:r>
              <a:rPr spc="-10" dirty="0"/>
              <a:t>that</a:t>
            </a:r>
            <a:r>
              <a:rPr spc="10" dirty="0"/>
              <a:t> </a:t>
            </a:r>
            <a:r>
              <a:rPr spc="-40" dirty="0"/>
              <a:t>generated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35" dirty="0"/>
              <a:t>problem.</a:t>
            </a:r>
          </a:p>
          <a:p>
            <a:pPr marL="444500" marR="5080" indent="-342900">
              <a:lnSpc>
                <a:spcPct val="100000"/>
              </a:lnSpc>
              <a:spcBef>
                <a:spcPts val="173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b="1" spc="-30" dirty="0">
                <a:latin typeface="Times New Roman"/>
                <a:cs typeface="Times New Roman"/>
              </a:rPr>
              <a:t>If</a:t>
            </a:r>
            <a:r>
              <a:rPr b="1" spc="340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appropriate,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how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Times New Roman"/>
                <a:cs typeface="Times New Roman"/>
              </a:rPr>
              <a:t>do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Times New Roman"/>
                <a:cs typeface="Times New Roman"/>
              </a:rPr>
              <a:t>I </a:t>
            </a:r>
            <a:r>
              <a:rPr b="1" spc="-30" dirty="0">
                <a:latin typeface="Times New Roman"/>
                <a:cs typeface="Times New Roman"/>
              </a:rPr>
              <a:t>fix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85" dirty="0">
                <a:latin typeface="Times New Roman"/>
                <a:cs typeface="Times New Roman"/>
              </a:rPr>
              <a:t>it?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spc="-20" dirty="0"/>
              <a:t>For</a:t>
            </a:r>
            <a:r>
              <a:rPr spc="5" dirty="0"/>
              <a:t> </a:t>
            </a:r>
            <a:r>
              <a:rPr spc="-50" dirty="0"/>
              <a:t>instance,</a:t>
            </a:r>
            <a:r>
              <a:rPr spc="25" dirty="0"/>
              <a:t> </a:t>
            </a:r>
            <a:r>
              <a:rPr spc="-70" dirty="0"/>
              <a:t>don’t</a:t>
            </a:r>
            <a:r>
              <a:rPr spc="20" dirty="0"/>
              <a:t> </a:t>
            </a:r>
            <a:r>
              <a:rPr spc="-40" dirty="0"/>
              <a:t>just</a:t>
            </a:r>
            <a:r>
              <a:rPr spc="-10" dirty="0"/>
              <a:t> </a:t>
            </a:r>
            <a:r>
              <a:rPr spc="-65" dirty="0"/>
              <a:t>tell</a:t>
            </a:r>
            <a:r>
              <a:rPr spc="-5" dirty="0"/>
              <a:t> the </a:t>
            </a:r>
            <a:r>
              <a:rPr spc="-40" dirty="0"/>
              <a:t>user</a:t>
            </a:r>
            <a:r>
              <a:rPr dirty="0"/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-85" dirty="0"/>
              <a:t>a</a:t>
            </a:r>
            <a:r>
              <a:rPr spc="30" dirty="0"/>
              <a:t> </a:t>
            </a:r>
            <a:r>
              <a:rPr spc="-30" dirty="0"/>
              <a:t>date</a:t>
            </a:r>
            <a:r>
              <a:rPr spc="-5" dirty="0"/>
              <a:t> </a:t>
            </a:r>
            <a:r>
              <a:rPr spc="-85" dirty="0"/>
              <a:t>is</a:t>
            </a:r>
            <a:r>
              <a:rPr spc="-5" dirty="0"/>
              <a:t> </a:t>
            </a:r>
            <a:r>
              <a:rPr spc="-45" dirty="0"/>
              <a:t>in</a:t>
            </a:r>
            <a:r>
              <a:rPr spc="10" dirty="0"/>
              <a:t> </a:t>
            </a:r>
            <a:r>
              <a:rPr spc="-10" dirty="0"/>
              <a:t>the </a:t>
            </a:r>
            <a:r>
              <a:rPr spc="-535" dirty="0"/>
              <a:t> </a:t>
            </a:r>
            <a:r>
              <a:rPr spc="-45" dirty="0"/>
              <a:t>wrong</a:t>
            </a:r>
            <a:r>
              <a:rPr spc="20" dirty="0"/>
              <a:t> </a:t>
            </a:r>
            <a:r>
              <a:rPr spc="-15" dirty="0"/>
              <a:t>format,</a:t>
            </a:r>
            <a:r>
              <a:rPr spc="50" dirty="0"/>
              <a:t> </a:t>
            </a:r>
            <a:r>
              <a:rPr spc="-65" dirty="0"/>
              <a:t>tell</a:t>
            </a:r>
            <a:r>
              <a:rPr spc="-5" dirty="0"/>
              <a:t> </a:t>
            </a:r>
            <a:r>
              <a:rPr spc="-40" dirty="0"/>
              <a:t>him</a:t>
            </a:r>
            <a:r>
              <a:rPr spc="5" dirty="0"/>
              <a:t> or</a:t>
            </a:r>
            <a:r>
              <a:rPr spc="10" dirty="0"/>
              <a:t> </a:t>
            </a:r>
            <a:r>
              <a:rPr spc="-20" dirty="0"/>
              <a:t>her</a:t>
            </a:r>
            <a:r>
              <a:rPr spc="10" dirty="0"/>
              <a:t> </a:t>
            </a:r>
            <a:r>
              <a:rPr spc="-45" dirty="0"/>
              <a:t>what</a:t>
            </a:r>
            <a:r>
              <a:rPr spc="25" dirty="0"/>
              <a:t> </a:t>
            </a:r>
            <a:r>
              <a:rPr spc="-5" dirty="0"/>
              <a:t>format</a:t>
            </a:r>
            <a:r>
              <a:rPr spc="30" dirty="0"/>
              <a:t> </a:t>
            </a:r>
            <a:r>
              <a:rPr spc="-75" dirty="0"/>
              <a:t>you</a:t>
            </a:r>
            <a:r>
              <a:rPr spc="-15" dirty="0"/>
              <a:t> </a:t>
            </a:r>
            <a:r>
              <a:rPr spc="-55" dirty="0"/>
              <a:t>are</a:t>
            </a:r>
            <a:r>
              <a:rPr spc="20" dirty="0"/>
              <a:t> </a:t>
            </a:r>
            <a:r>
              <a:rPr spc="-55" dirty="0"/>
              <a:t>expecting,</a:t>
            </a:r>
            <a:r>
              <a:rPr spc="25" dirty="0"/>
              <a:t> </a:t>
            </a:r>
            <a:r>
              <a:rPr spc="-40" dirty="0"/>
              <a:t>such</a:t>
            </a:r>
            <a:r>
              <a:rPr spc="25" dirty="0"/>
              <a:t> </a:t>
            </a:r>
            <a:r>
              <a:rPr spc="-75" dirty="0"/>
              <a:t>as</a:t>
            </a:r>
            <a:r>
              <a:rPr dirty="0"/>
              <a:t> </a:t>
            </a:r>
            <a:r>
              <a:rPr spc="-5" dirty="0"/>
              <a:t>“The</a:t>
            </a:r>
            <a:r>
              <a:rPr spc="5" dirty="0"/>
              <a:t> </a:t>
            </a:r>
            <a:r>
              <a:rPr spc="-30" dirty="0"/>
              <a:t>date</a:t>
            </a:r>
            <a:r>
              <a:rPr spc="5" dirty="0"/>
              <a:t> </a:t>
            </a:r>
            <a:r>
              <a:rPr spc="-25" dirty="0"/>
              <a:t>should </a:t>
            </a:r>
            <a:r>
              <a:rPr spc="-20" dirty="0"/>
              <a:t> </a:t>
            </a:r>
            <a:r>
              <a:rPr spc="-25" dirty="0"/>
              <a:t>be</a:t>
            </a:r>
            <a:r>
              <a:rPr spc="-5" dirty="0"/>
              <a:t> </a:t>
            </a:r>
            <a:r>
              <a:rPr spc="-45" dirty="0"/>
              <a:t>in</a:t>
            </a:r>
            <a:r>
              <a:rPr dirty="0"/>
              <a:t> </a:t>
            </a:r>
            <a:r>
              <a:rPr spc="70" dirty="0"/>
              <a:t>yy/mm/dd</a:t>
            </a:r>
            <a:r>
              <a:rPr spc="5" dirty="0"/>
              <a:t> </a:t>
            </a:r>
            <a:r>
              <a:rPr spc="-20" dirty="0"/>
              <a:t>format.”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832" y="490855"/>
            <a:ext cx="632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Another</a:t>
            </a:r>
            <a:r>
              <a:rPr spc="-10" dirty="0"/>
              <a:t> </a:t>
            </a:r>
            <a:r>
              <a:rPr spc="-125" dirty="0"/>
              <a:t>illustrative</a:t>
            </a:r>
            <a:r>
              <a:rPr spc="5" dirty="0"/>
              <a:t> </a:t>
            </a:r>
            <a:r>
              <a:rPr spc="-114" dirty="0"/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04416"/>
            <a:ext cx="10363200" cy="424002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How</a:t>
            </a:r>
            <a:r>
              <a:rPr spc="-10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-70" dirty="0"/>
              <a:t>reduce</a:t>
            </a:r>
            <a:r>
              <a:rPr spc="-40" dirty="0"/>
              <a:t> </a:t>
            </a:r>
            <a:r>
              <a:rPr spc="-110" dirty="0"/>
              <a:t>validation</a:t>
            </a:r>
            <a:r>
              <a:rPr spc="-5" dirty="0"/>
              <a:t> </a:t>
            </a:r>
            <a:r>
              <a:rPr spc="-1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504165"/>
            <a:ext cx="9697085" cy="218757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-5" dirty="0">
                <a:latin typeface="Times New Roman"/>
                <a:cs typeface="Times New Roman"/>
              </a:rPr>
              <a:t> pop-up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alert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(or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popup)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messages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35" dirty="0">
                <a:latin typeface="Times New Roman"/>
                <a:cs typeface="Times New Roman"/>
              </a:rPr>
              <a:t>Provide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textual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hints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form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itself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tool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tips</a:t>
            </a:r>
            <a:r>
              <a:rPr sz="2200" spc="5" dirty="0">
                <a:latin typeface="Times New Roman"/>
                <a:cs typeface="Times New Roman"/>
              </a:rPr>
              <a:t> 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pop-overs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display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context-sensitive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help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about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expected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input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JavaScript-based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mask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460" y="524001"/>
            <a:ext cx="6942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How</a:t>
            </a:r>
            <a:r>
              <a:rPr spc="-10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-70" dirty="0"/>
              <a:t>reduce</a:t>
            </a:r>
            <a:r>
              <a:rPr spc="-40" dirty="0"/>
              <a:t> </a:t>
            </a:r>
            <a:r>
              <a:rPr spc="-110" dirty="0"/>
              <a:t>validation</a:t>
            </a:r>
            <a:r>
              <a:rPr spc="-5" dirty="0"/>
              <a:t> </a:t>
            </a:r>
            <a:r>
              <a:rPr spc="-15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567" y="1181100"/>
            <a:ext cx="7628763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How</a:t>
            </a:r>
            <a:r>
              <a:rPr spc="-10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-70" dirty="0"/>
              <a:t>reduce</a:t>
            </a:r>
            <a:r>
              <a:rPr spc="-40" dirty="0"/>
              <a:t> </a:t>
            </a:r>
            <a:r>
              <a:rPr spc="-110" dirty="0"/>
              <a:t>validation</a:t>
            </a:r>
            <a:r>
              <a:rPr spc="-5" dirty="0"/>
              <a:t> </a:t>
            </a:r>
            <a:r>
              <a:rPr spc="-15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783" y="1293875"/>
            <a:ext cx="8505825" cy="487832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How</a:t>
            </a:r>
            <a:r>
              <a:rPr spc="-10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-70" dirty="0"/>
              <a:t>reduce</a:t>
            </a:r>
            <a:r>
              <a:rPr spc="-40" dirty="0"/>
              <a:t> </a:t>
            </a:r>
            <a:r>
              <a:rPr spc="-110" dirty="0"/>
              <a:t>validation</a:t>
            </a:r>
            <a:r>
              <a:rPr spc="-5" dirty="0"/>
              <a:t> </a:t>
            </a:r>
            <a:r>
              <a:rPr spc="-15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81606"/>
            <a:ext cx="9813035" cy="377672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460" y="490855"/>
            <a:ext cx="6942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How</a:t>
            </a:r>
            <a:r>
              <a:rPr spc="-10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-70" dirty="0"/>
              <a:t>reduce</a:t>
            </a:r>
            <a:r>
              <a:rPr spc="-40" dirty="0"/>
              <a:t> </a:t>
            </a:r>
            <a:r>
              <a:rPr spc="-110" dirty="0"/>
              <a:t>validation</a:t>
            </a:r>
            <a:r>
              <a:rPr spc="-5" dirty="0"/>
              <a:t> </a:t>
            </a:r>
            <a:r>
              <a:rPr spc="-1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658238"/>
            <a:ext cx="9348470" cy="336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Times New Roman"/>
                <a:cs typeface="Times New Roman"/>
              </a:rPr>
              <a:t>Many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user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input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errors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eliminated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choosing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better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data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entry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type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standard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89"/>
              </a:spcBef>
            </a:pPr>
            <a:r>
              <a:rPr sz="2000" b="1" spc="20" dirty="0">
                <a:latin typeface="Times New Roman"/>
                <a:cs typeface="Times New Roman"/>
              </a:rPr>
              <a:t>&lt;input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type="text"&gt;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10" dirty="0">
                <a:latin typeface="Times New Roman"/>
                <a:cs typeface="Times New Roman"/>
              </a:rPr>
              <a:t>If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need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get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date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user,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HTML5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89"/>
              </a:spcBef>
            </a:pPr>
            <a:r>
              <a:rPr sz="2000" b="1" spc="20" dirty="0">
                <a:latin typeface="Times New Roman"/>
                <a:cs typeface="Times New Roman"/>
              </a:rPr>
              <a:t>&lt;input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type="date”&gt;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10" dirty="0">
                <a:latin typeface="Times New Roman"/>
                <a:cs typeface="Times New Roman"/>
              </a:rPr>
              <a:t>If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need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number,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</a:t>
            </a:r>
            <a:r>
              <a:rPr sz="2200" spc="-5" dirty="0">
                <a:latin typeface="Times New Roman"/>
                <a:cs typeface="Times New Roman"/>
              </a:rPr>
              <a:t>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HTML5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89"/>
              </a:spcBef>
            </a:pPr>
            <a:r>
              <a:rPr sz="2000" b="1" spc="20" dirty="0">
                <a:latin typeface="Times New Roman"/>
                <a:cs typeface="Times New Roman"/>
              </a:rPr>
              <a:t>&lt;input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type="number"&gt;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817" y="597153"/>
            <a:ext cx="6581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Objects</a:t>
            </a:r>
            <a:r>
              <a:rPr spc="-25" dirty="0"/>
              <a:t> </a:t>
            </a:r>
            <a:r>
              <a:rPr spc="-45" dirty="0"/>
              <a:t>Included</a:t>
            </a:r>
            <a:r>
              <a:rPr spc="-10" dirty="0"/>
              <a:t> </a:t>
            </a:r>
            <a:r>
              <a:rPr spc="-85" dirty="0"/>
              <a:t>in</a:t>
            </a:r>
            <a:r>
              <a:rPr spc="-15" dirty="0"/>
              <a:t> </a:t>
            </a:r>
            <a:r>
              <a:rPr spc="-16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504165"/>
            <a:ext cx="7200900" cy="385191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number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useful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objects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included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including: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75" dirty="0">
                <a:latin typeface="Times New Roman"/>
                <a:cs typeface="Times New Roman"/>
              </a:rPr>
              <a:t>Array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Times New Roman"/>
                <a:cs typeface="Times New Roman"/>
              </a:rPr>
              <a:t>Boolean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Date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Times New Roman"/>
                <a:cs typeface="Times New Roman"/>
              </a:rPr>
              <a:t>Math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Times New Roman"/>
                <a:cs typeface="Times New Roman"/>
              </a:rPr>
              <a:t>Dom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objects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747" y="742010"/>
            <a:ext cx="396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Submitting </a:t>
            </a:r>
            <a:r>
              <a:rPr spc="-15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166" y="1658238"/>
            <a:ext cx="10283190" cy="236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/>
                <a:cs typeface="Times New Roman"/>
              </a:rPr>
              <a:t>Submitting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form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JavaScript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requires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having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node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variable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form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element.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variable,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say,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formExample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acquired,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simply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submit()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method:</a:t>
            </a:r>
            <a:endParaRPr sz="2200">
              <a:latin typeface="Times New Roman"/>
              <a:cs typeface="Times New Roman"/>
            </a:endParaRPr>
          </a:p>
          <a:p>
            <a:pPr marL="12700" marR="3498850">
              <a:lnSpc>
                <a:spcPct val="165500"/>
              </a:lnSpc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formExample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document.getElementById("loginForm");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formExample.</a:t>
            </a:r>
            <a:r>
              <a:rPr sz="2200" b="1" spc="-20" dirty="0">
                <a:solidFill>
                  <a:srgbClr val="3B966F"/>
                </a:solidFill>
                <a:latin typeface="Times New Roman"/>
                <a:cs typeface="Times New Roman"/>
              </a:rPr>
              <a:t>submit();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3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done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conjunction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calling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preventDefault()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onsubmit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event.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6061" y="531368"/>
            <a:ext cx="144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</a:t>
            </a:r>
            <a:r>
              <a:rPr spc="35" dirty="0"/>
              <a:t>r</a:t>
            </a:r>
            <a:r>
              <a:rPr spc="-75" dirty="0"/>
              <a:t>r</a:t>
            </a:r>
            <a:r>
              <a:rPr spc="-160" dirty="0"/>
              <a:t>a</a:t>
            </a:r>
            <a:r>
              <a:rPr spc="-240"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7894" y="1582038"/>
            <a:ext cx="9772650" cy="214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latin typeface="Times New Roman"/>
                <a:cs typeface="Times New Roman"/>
              </a:rPr>
              <a:t>Arrays </a:t>
            </a:r>
            <a:r>
              <a:rPr sz="2200" spc="-55" dirty="0">
                <a:latin typeface="Times New Roman"/>
                <a:cs typeface="Times New Roman"/>
              </a:rPr>
              <a:t>are </a:t>
            </a:r>
            <a:r>
              <a:rPr sz="2200" spc="-15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of 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40" dirty="0">
                <a:latin typeface="Times New Roman"/>
                <a:cs typeface="Times New Roman"/>
              </a:rPr>
              <a:t>used </a:t>
            </a:r>
            <a:r>
              <a:rPr sz="2200" spc="-35" dirty="0">
                <a:latin typeface="Times New Roman"/>
                <a:cs typeface="Times New Roman"/>
              </a:rPr>
              <a:t>data </a:t>
            </a:r>
            <a:r>
              <a:rPr sz="2200" spc="-30" dirty="0">
                <a:latin typeface="Times New Roman"/>
                <a:cs typeface="Times New Roman"/>
              </a:rPr>
              <a:t>structures. </a:t>
            </a:r>
            <a:r>
              <a:rPr sz="2200" spc="30" dirty="0">
                <a:latin typeface="Times New Roman"/>
                <a:cs typeface="Times New Roman"/>
              </a:rPr>
              <a:t>In </a:t>
            </a:r>
            <a:r>
              <a:rPr sz="2200" spc="-50" dirty="0">
                <a:latin typeface="Times New Roman"/>
                <a:cs typeface="Times New Roman"/>
              </a:rPr>
              <a:t>practice, </a:t>
            </a:r>
            <a:r>
              <a:rPr sz="2200" spc="-35" dirty="0">
                <a:latin typeface="Times New Roman"/>
                <a:cs typeface="Times New Roman"/>
              </a:rPr>
              <a:t>this </a:t>
            </a:r>
            <a:r>
              <a:rPr sz="2200" spc="-75" dirty="0">
                <a:latin typeface="Times New Roman"/>
                <a:cs typeface="Times New Roman"/>
              </a:rPr>
              <a:t>class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35" dirty="0">
                <a:latin typeface="Times New Roman"/>
                <a:cs typeface="Times New Roman"/>
              </a:rPr>
              <a:t>defined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50" dirty="0">
                <a:latin typeface="Times New Roman"/>
                <a:cs typeface="Times New Roman"/>
              </a:rPr>
              <a:t>behave 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more </a:t>
            </a:r>
            <a:r>
              <a:rPr sz="2200" spc="-95" dirty="0">
                <a:latin typeface="Times New Roman"/>
                <a:cs typeface="Times New Roman"/>
              </a:rPr>
              <a:t>like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 </a:t>
            </a:r>
            <a:r>
              <a:rPr sz="2200" spc="-60" dirty="0">
                <a:latin typeface="Times New Roman"/>
                <a:cs typeface="Times New Roman"/>
              </a:rPr>
              <a:t>linked </a:t>
            </a:r>
            <a:r>
              <a:rPr sz="2200" spc="-65" dirty="0">
                <a:latin typeface="Times New Roman"/>
                <a:cs typeface="Times New Roman"/>
              </a:rPr>
              <a:t>list </a:t>
            </a:r>
            <a:r>
              <a:rPr sz="2200" spc="-4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that </a:t>
            </a:r>
            <a:r>
              <a:rPr sz="2200" spc="-40" dirty="0">
                <a:latin typeface="Times New Roman"/>
                <a:cs typeface="Times New Roman"/>
              </a:rPr>
              <a:t>it </a:t>
            </a:r>
            <a:r>
              <a:rPr sz="2200" spc="-45" dirty="0">
                <a:latin typeface="Times New Roman"/>
                <a:cs typeface="Times New Roman"/>
              </a:rPr>
              <a:t>can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55" dirty="0">
                <a:latin typeface="Times New Roman"/>
                <a:cs typeface="Times New Roman"/>
              </a:rPr>
              <a:t>resized </a:t>
            </a:r>
            <a:r>
              <a:rPr sz="2200" spc="-100" dirty="0">
                <a:latin typeface="Times New Roman"/>
                <a:cs typeface="Times New Roman"/>
              </a:rPr>
              <a:t>dynamically,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but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implementation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browser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specific,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meaning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efficiency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insert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delete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operations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unknown.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following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code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creates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new,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empty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array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named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greetings: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0"/>
              </a:spcBef>
            </a:pPr>
            <a:r>
              <a:rPr sz="2200" spc="-65" dirty="0">
                <a:latin typeface="Times New Roman"/>
                <a:cs typeface="Times New Roman"/>
              </a:rPr>
              <a:t>var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greetings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new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Array();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761" y="619709"/>
            <a:ext cx="1447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</a:t>
            </a:r>
            <a:r>
              <a:rPr spc="40" dirty="0"/>
              <a:t>r</a:t>
            </a:r>
            <a:r>
              <a:rPr spc="-75" dirty="0"/>
              <a:t>r</a:t>
            </a:r>
            <a:r>
              <a:rPr spc="-165" dirty="0"/>
              <a:t>a</a:t>
            </a:r>
            <a:r>
              <a:rPr spc="-235"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141" y="1658238"/>
            <a:ext cx="9469755" cy="2025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initialize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array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values,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variable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declaration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look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like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following:</a:t>
            </a:r>
            <a:endParaRPr sz="2200">
              <a:latin typeface="Times New Roman"/>
              <a:cs typeface="Times New Roman"/>
            </a:endParaRPr>
          </a:p>
          <a:p>
            <a:pPr marL="12700" marR="2297430">
              <a:lnSpc>
                <a:spcPct val="165500"/>
              </a:lnSpc>
            </a:pPr>
            <a:r>
              <a:rPr sz="2200" spc="-70" dirty="0">
                <a:latin typeface="Times New Roman"/>
                <a:cs typeface="Times New Roman"/>
              </a:rPr>
              <a:t>var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greetings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new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Array</a:t>
            </a:r>
            <a:r>
              <a:rPr sz="2200" spc="-30" dirty="0">
                <a:solidFill>
                  <a:srgbClr val="CE2933"/>
                </a:solidFill>
                <a:latin typeface="Times New Roman"/>
                <a:cs typeface="Times New Roman"/>
              </a:rPr>
              <a:t>("Good</a:t>
            </a:r>
            <a:r>
              <a:rPr sz="2200" spc="50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CE2933"/>
                </a:solidFill>
                <a:latin typeface="Times New Roman"/>
                <a:cs typeface="Times New Roman"/>
              </a:rPr>
              <a:t>Morning",</a:t>
            </a:r>
            <a:r>
              <a:rPr sz="2200" spc="50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CE2933"/>
                </a:solidFill>
                <a:latin typeface="Times New Roman"/>
                <a:cs typeface="Times New Roman"/>
              </a:rPr>
              <a:t>"Good</a:t>
            </a:r>
            <a:r>
              <a:rPr sz="2200" spc="40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CE2933"/>
                </a:solidFill>
                <a:latin typeface="Times New Roman"/>
                <a:cs typeface="Times New Roman"/>
              </a:rPr>
              <a:t>Afternoon")</a:t>
            </a:r>
            <a:r>
              <a:rPr sz="2200" spc="-30" dirty="0">
                <a:latin typeface="Times New Roman"/>
                <a:cs typeface="Times New Roman"/>
              </a:rPr>
              <a:t>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using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square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bracket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notation: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00" spc="-65" dirty="0">
                <a:latin typeface="Times New Roman"/>
                <a:cs typeface="Times New Roman"/>
              </a:rPr>
              <a:t>var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greetings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E2933"/>
                </a:solidFill>
                <a:latin typeface="Times New Roman"/>
                <a:cs typeface="Times New Roman"/>
              </a:rPr>
              <a:t>["Good</a:t>
            </a:r>
            <a:r>
              <a:rPr sz="2200" spc="15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CE2933"/>
                </a:solidFill>
                <a:latin typeface="Times New Roman"/>
                <a:cs typeface="Times New Roman"/>
              </a:rPr>
              <a:t>Morning",</a:t>
            </a:r>
            <a:r>
              <a:rPr sz="2200" spc="35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CE2933"/>
                </a:solidFill>
                <a:latin typeface="Times New Roman"/>
                <a:cs typeface="Times New Roman"/>
              </a:rPr>
              <a:t>"Good</a:t>
            </a:r>
            <a:r>
              <a:rPr sz="2200" spc="40" dirty="0">
                <a:solidFill>
                  <a:srgbClr val="CE2933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CE2933"/>
                </a:solidFill>
                <a:latin typeface="Times New Roman"/>
                <a:cs typeface="Times New Roman"/>
              </a:rPr>
              <a:t>Afternoon"]</a:t>
            </a:r>
            <a:r>
              <a:rPr sz="2200" spc="-3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141" y="1223517"/>
            <a:ext cx="1794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52525"/>
                </a:solidFill>
                <a:latin typeface="Cambria"/>
                <a:cs typeface="Cambria"/>
              </a:rPr>
              <a:t>Initialize</a:t>
            </a:r>
            <a:r>
              <a:rPr sz="1500" spc="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Cambria"/>
                <a:cs typeface="Cambria"/>
              </a:rPr>
              <a:t>with</a:t>
            </a:r>
            <a:r>
              <a:rPr sz="1500" spc="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252525"/>
                </a:solidFill>
                <a:latin typeface="Cambria"/>
                <a:cs typeface="Cambria"/>
              </a:rPr>
              <a:t>values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3510</Words>
  <Application>Microsoft Office PowerPoint</Application>
  <PresentationFormat>Widescreen</PresentationFormat>
  <Paragraphs>401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Arial MT</vt:lpstr>
      <vt:lpstr>Calibri</vt:lpstr>
      <vt:lpstr>Calibri Light</vt:lpstr>
      <vt:lpstr>Cambria</vt:lpstr>
      <vt:lpstr>Times New Roman</vt:lpstr>
      <vt:lpstr>Office Theme</vt:lpstr>
      <vt:lpstr>PowerPoint Presentation</vt:lpstr>
      <vt:lpstr>JavaScript Objects</vt:lpstr>
      <vt:lpstr>JavaScript Objects</vt:lpstr>
      <vt:lpstr>Constructors</vt:lpstr>
      <vt:lpstr>Properties</vt:lpstr>
      <vt:lpstr>Methods</vt:lpstr>
      <vt:lpstr>Objects Included in JavaScript</vt:lpstr>
      <vt:lpstr>Arrays</vt:lpstr>
      <vt:lpstr>Arrays</vt:lpstr>
      <vt:lpstr>Arrays</vt:lpstr>
      <vt:lpstr>PowerPoint Presentation</vt:lpstr>
      <vt:lpstr>Arrays</vt:lpstr>
      <vt:lpstr>Math</vt:lpstr>
      <vt:lpstr>String</vt:lpstr>
      <vt:lpstr>String</vt:lpstr>
      <vt:lpstr>Date</vt:lpstr>
      <vt:lpstr>Window</vt:lpstr>
      <vt:lpstr>The Document Object Model  (DOM)</vt:lpstr>
      <vt:lpstr>The DOM</vt:lpstr>
      <vt:lpstr>The DOM The Document Object Model(DOM) is the objects that make up a web page. This tree  structure is formally called the DOM Tree with the root, or topmost object called the  Document Root.</vt:lpstr>
      <vt:lpstr>DOM Nodes</vt:lpstr>
      <vt:lpstr>PowerPoint Presentation</vt:lpstr>
      <vt:lpstr>DOM Nodes</vt:lpstr>
      <vt:lpstr>Document Object</vt:lpstr>
      <vt:lpstr>PowerPoint Presentation</vt:lpstr>
      <vt:lpstr>Create Attributes</vt:lpstr>
      <vt:lpstr>PowerPoint Presentation</vt:lpstr>
      <vt:lpstr>Accessing nodes getElementById(), getElementsByTagName()</vt:lpstr>
      <vt:lpstr>Element node Object</vt:lpstr>
      <vt:lpstr>Element node Object</vt:lpstr>
      <vt:lpstr>Modifying a DOM element</vt:lpstr>
      <vt:lpstr>Modifying a DOM element</vt:lpstr>
      <vt:lpstr>Changing an element’s style</vt:lpstr>
      <vt:lpstr>Changing an element’s style</vt:lpstr>
      <vt:lpstr>More Properties</vt:lpstr>
      <vt:lpstr>JavaScript Events</vt:lpstr>
      <vt:lpstr>JavaScript Events</vt:lpstr>
      <vt:lpstr>JavaScript Events</vt:lpstr>
      <vt:lpstr>JavaScript Events</vt:lpstr>
      <vt:lpstr>Inline Event Handler Approach</vt:lpstr>
      <vt:lpstr>Listener Approach</vt:lpstr>
      <vt:lpstr>Listener Approach</vt:lpstr>
      <vt:lpstr>PowerPoint Presentation</vt:lpstr>
      <vt:lpstr>Event Object</vt:lpstr>
      <vt:lpstr>Event Object</vt:lpstr>
      <vt:lpstr>PowerPoint Presentation</vt:lpstr>
      <vt:lpstr>Event Types</vt:lpstr>
      <vt:lpstr>Mouse events</vt:lpstr>
      <vt:lpstr>Keyboard events</vt:lpstr>
      <vt:lpstr>Keyboard events</vt:lpstr>
      <vt:lpstr>Form Events</vt:lpstr>
      <vt:lpstr>Form Events</vt:lpstr>
      <vt:lpstr>Frame Events</vt:lpstr>
      <vt:lpstr>Frame Events</vt:lpstr>
      <vt:lpstr>Forms</vt:lpstr>
      <vt:lpstr>Validating Forms</vt:lpstr>
      <vt:lpstr>Validating Forms</vt:lpstr>
      <vt:lpstr>Validating Forms</vt:lpstr>
      <vt:lpstr>Validating Forms</vt:lpstr>
      <vt:lpstr>Notifying the User</vt:lpstr>
      <vt:lpstr>Types of Input Validation</vt:lpstr>
      <vt:lpstr>Types of Input Validation</vt:lpstr>
      <vt:lpstr>Notifying the User</vt:lpstr>
      <vt:lpstr>Another illustrative examples</vt:lpstr>
      <vt:lpstr>How to reduce validation errors</vt:lpstr>
      <vt:lpstr>How to reduce validation errors</vt:lpstr>
      <vt:lpstr>How to reduce validation errors</vt:lpstr>
      <vt:lpstr>How to reduce validation errors</vt:lpstr>
      <vt:lpstr>How to reduce validation errors</vt:lpstr>
      <vt:lpstr>Submitting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Admin</dc:creator>
  <cp:lastModifiedBy>GAURAV KUMAR SINGH</cp:lastModifiedBy>
  <cp:revision>3</cp:revision>
  <dcterms:created xsi:type="dcterms:W3CDTF">2021-10-23T07:17:36Z</dcterms:created>
  <dcterms:modified xsi:type="dcterms:W3CDTF">2021-10-23T10:29:11Z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2021-10-23T00:00:00Z</vt:filetime>
  </property>
</Properties>
</file>