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04" r:id="rId2"/>
    <p:sldId id="259" r:id="rId3"/>
    <p:sldId id="306" r:id="rId4"/>
    <p:sldId id="301" r:id="rId5"/>
    <p:sldId id="307" r:id="rId6"/>
    <p:sldId id="302" r:id="rId7"/>
    <p:sldId id="303"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un pandey" initials="ap" lastIdx="1" clrIdx="0">
    <p:extLst>
      <p:ext uri="{19B8F6BF-5375-455C-9EA6-DF929625EA0E}">
        <p15:presenceInfo xmlns:p15="http://schemas.microsoft.com/office/powerpoint/2012/main" userId="d1fb1b1e8ecdc30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jwan Khan" userId="5555fb4427664aad" providerId="LiveId" clId="{898CAA6F-B6F0-429E-BD87-E0735F62E186}"/>
    <pc:docChg chg="custSel modSld">
      <pc:chgData name="Rijwan Khan" userId="5555fb4427664aad" providerId="LiveId" clId="{898CAA6F-B6F0-429E-BD87-E0735F62E186}" dt="2023-09-04T10:35:09.699" v="0" actId="313"/>
      <pc:docMkLst>
        <pc:docMk/>
      </pc:docMkLst>
      <pc:sldChg chg="modSp mod">
        <pc:chgData name="Rijwan Khan" userId="5555fb4427664aad" providerId="LiveId" clId="{898CAA6F-B6F0-429E-BD87-E0735F62E186}" dt="2023-09-04T10:35:09.699" v="0" actId="313"/>
        <pc:sldMkLst>
          <pc:docMk/>
          <pc:sldMk cId="1407932584" sldId="304"/>
        </pc:sldMkLst>
        <pc:spChg chg="mod">
          <ac:chgData name="Rijwan Khan" userId="5555fb4427664aad" providerId="LiveId" clId="{898CAA6F-B6F0-429E-BD87-E0735F62E186}" dt="2023-09-04T10:35:09.699" v="0" actId="313"/>
          <ac:spMkLst>
            <pc:docMk/>
            <pc:sldMk cId="1407932584" sldId="304"/>
            <ac:spMk id="3" creationId="{FD3F6E6A-CA2C-4D7C-95F1-0463554CE73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501C59-E382-4A8B-96D4-0514CAB111DB}" type="datetimeFigureOut">
              <a:rPr lang="en-US" smtClean="0"/>
              <a:t>9/4/2023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F79E55-5979-4D40-A7E6-F5F40B00DEBF}" type="slidenum">
              <a:rPr lang="en-US" smtClean="0"/>
              <a:t>‹#›</a:t>
            </a:fld>
            <a:endParaRPr lang="en-US"/>
          </a:p>
        </p:txBody>
      </p:sp>
    </p:spTree>
    <p:extLst>
      <p:ext uri="{BB962C8B-B14F-4D97-AF65-F5344CB8AC3E}">
        <p14:creationId xmlns:p14="http://schemas.microsoft.com/office/powerpoint/2010/main" val="339704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3C948D-5A3A-4CF8-B088-C462FAF225D4}" type="slidenum">
              <a:rPr lang="en-US"/>
              <a:pPr/>
              <a:t>8</a:t>
            </a:fld>
            <a:endParaRPr lang="en-US"/>
          </a:p>
        </p:txBody>
      </p:sp>
      <p:sp>
        <p:nvSpPr>
          <p:cNvPr id="10242" name="Rectangle 2"/>
          <p:cNvSpPr>
            <a:spLocks noGrp="1" noRot="1" noChangeAspect="1" noChangeArrowheads="1" noTextEdit="1"/>
          </p:cNvSpPr>
          <p:nvPr>
            <p:ph type="sldImg"/>
          </p:nvPr>
        </p:nvSpPr>
        <p:spPr bwMode="auto">
          <a:xfrm>
            <a:off x="393700" y="692150"/>
            <a:ext cx="6070600" cy="3416300"/>
          </a:xfrm>
          <a:prstGeom prst="rect">
            <a:avLst/>
          </a:prstGeom>
          <a:solidFill>
            <a:srgbClr val="FFFFFF"/>
          </a:solidFill>
          <a:ln>
            <a:solidFill>
              <a:srgbClr val="000000"/>
            </a:solidFill>
            <a:miter lim="800000"/>
            <a:headEnd/>
            <a:tailEnd/>
          </a:ln>
        </p:spPr>
      </p:sp>
      <p:sp>
        <p:nvSpPr>
          <p:cNvPr id="102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01FA34-D6EA-4288-A034-7A200403FB26}" type="slidenum">
              <a:rPr lang="en-US"/>
              <a:pPr/>
              <a:t>18</a:t>
            </a:fld>
            <a:endParaRPr lang="en-US"/>
          </a:p>
        </p:txBody>
      </p:sp>
      <p:sp>
        <p:nvSpPr>
          <p:cNvPr id="29698"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296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42B0F2-4009-4BCF-A005-7E88D893432D}" type="slidenum">
              <a:rPr lang="en-US"/>
              <a:pPr/>
              <a:t>19</a:t>
            </a:fld>
            <a:endParaRPr lang="en-US"/>
          </a:p>
        </p:txBody>
      </p:sp>
      <p:sp>
        <p:nvSpPr>
          <p:cNvPr id="31746"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317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01AB8E-4275-45B8-AC08-6D5A98AE1D44}" type="slidenum">
              <a:rPr lang="en-US"/>
              <a:pPr/>
              <a:t>9</a:t>
            </a:fld>
            <a:endParaRPr lang="en-US"/>
          </a:p>
        </p:txBody>
      </p:sp>
      <p:sp>
        <p:nvSpPr>
          <p:cNvPr id="12290" name="Rectangle 2"/>
          <p:cNvSpPr>
            <a:spLocks noGrp="1" noRot="1" noChangeAspect="1" noChangeArrowheads="1" noTextEdit="1"/>
          </p:cNvSpPr>
          <p:nvPr>
            <p:ph type="sldImg"/>
          </p:nvPr>
        </p:nvSpPr>
        <p:spPr bwMode="auto">
          <a:xfrm>
            <a:off x="393700" y="692150"/>
            <a:ext cx="6070600" cy="3416300"/>
          </a:xfrm>
          <a:prstGeom prst="rect">
            <a:avLst/>
          </a:prstGeom>
          <a:solidFill>
            <a:srgbClr val="FFFFFF"/>
          </a:solidFill>
          <a:ln>
            <a:solidFill>
              <a:srgbClr val="000000"/>
            </a:solidFill>
            <a:miter lim="800000"/>
            <a:headEnd/>
            <a:tailEnd/>
          </a:ln>
        </p:spPr>
      </p:sp>
      <p:sp>
        <p:nvSpPr>
          <p:cNvPr id="122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5FCE50-F7DF-4361-AD9C-C1022BEAD124}" type="slidenum">
              <a:rPr lang="en-US"/>
              <a:pPr/>
              <a:t>11</a:t>
            </a:fld>
            <a:endParaRPr lang="en-US"/>
          </a:p>
        </p:txBody>
      </p:sp>
      <p:sp>
        <p:nvSpPr>
          <p:cNvPr id="15362"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53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5A00CE-BFEC-4FBF-BE34-F23A6E91B813}" type="slidenum">
              <a:rPr lang="en-US"/>
              <a:pPr/>
              <a:t>12</a:t>
            </a:fld>
            <a:endParaRPr lang="en-US"/>
          </a:p>
        </p:txBody>
      </p:sp>
      <p:sp>
        <p:nvSpPr>
          <p:cNvPr id="17410"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74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E5DBF7-0D57-4521-9CEC-BA4272E69361}" type="slidenum">
              <a:rPr lang="en-US"/>
              <a:pPr/>
              <a:t>13</a:t>
            </a:fld>
            <a:endParaRPr lang="en-US"/>
          </a:p>
        </p:txBody>
      </p:sp>
      <p:sp>
        <p:nvSpPr>
          <p:cNvPr id="19458"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94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425F18-8486-4859-92D2-EC14820C9000}" type="slidenum">
              <a:rPr lang="en-US"/>
              <a:pPr/>
              <a:t>14</a:t>
            </a:fld>
            <a:endParaRPr lang="en-US"/>
          </a:p>
        </p:txBody>
      </p:sp>
      <p:sp>
        <p:nvSpPr>
          <p:cNvPr id="21506"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215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1CBEFE-BF18-4A8B-91EF-6C7E5D7200D5}" type="slidenum">
              <a:rPr lang="en-US"/>
              <a:pPr/>
              <a:t>15</a:t>
            </a:fld>
            <a:endParaRPr lang="en-US"/>
          </a:p>
        </p:txBody>
      </p:sp>
      <p:sp>
        <p:nvSpPr>
          <p:cNvPr id="23554"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235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206140-A6E9-4556-B9A9-45AB98034735}" type="slidenum">
              <a:rPr lang="en-US"/>
              <a:pPr/>
              <a:t>16</a:t>
            </a:fld>
            <a:endParaRPr lang="en-US"/>
          </a:p>
        </p:txBody>
      </p:sp>
      <p:sp>
        <p:nvSpPr>
          <p:cNvPr id="25602"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256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58CB7E-F91F-4C71-9202-07C166DB6409}" type="slidenum">
              <a:rPr lang="en-US"/>
              <a:pPr/>
              <a:t>17</a:t>
            </a:fld>
            <a:endParaRPr lang="en-US"/>
          </a:p>
        </p:txBody>
      </p:sp>
      <p:sp>
        <p:nvSpPr>
          <p:cNvPr id="27650"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276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749BD-0675-4209-8B48-7E2B759709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78D94A-3D4D-4C81-8228-6F374FC488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5ABE9A-AA6D-454A-B156-00CF49C89F4B}"/>
              </a:ext>
            </a:extLst>
          </p:cNvPr>
          <p:cNvSpPr>
            <a:spLocks noGrp="1"/>
          </p:cNvSpPr>
          <p:nvPr>
            <p:ph type="dt" sz="half" idx="10"/>
          </p:nvPr>
        </p:nvSpPr>
        <p:spPr/>
        <p:txBody>
          <a:bodyPr/>
          <a:lstStyle/>
          <a:p>
            <a:fld id="{0E812E1E-DDF0-4FAA-B71F-12682DE9C7B9}" type="datetimeFigureOut">
              <a:rPr lang="en-US" smtClean="0"/>
              <a:t>9/4/2023</a:t>
            </a:fld>
            <a:endParaRPr lang="en-US"/>
          </a:p>
        </p:txBody>
      </p:sp>
      <p:sp>
        <p:nvSpPr>
          <p:cNvPr id="5" name="Footer Placeholder 4">
            <a:extLst>
              <a:ext uri="{FF2B5EF4-FFF2-40B4-BE49-F238E27FC236}">
                <a16:creationId xmlns:a16="http://schemas.microsoft.com/office/drawing/2014/main" id="{6E0FF7D4-8FEE-493F-A09B-0F2A07384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38D0AB-7A5C-418C-B225-BA43D8D1CCE2}"/>
              </a:ext>
            </a:extLst>
          </p:cNvPr>
          <p:cNvSpPr>
            <a:spLocks noGrp="1"/>
          </p:cNvSpPr>
          <p:nvPr>
            <p:ph type="sldNum" sz="quarter" idx="12"/>
          </p:nvPr>
        </p:nvSpPr>
        <p:spPr/>
        <p:txBody>
          <a:bodyPr/>
          <a:lstStyle/>
          <a:p>
            <a:fld id="{6E618D66-82A5-42CC-910D-BDC7F1E9D5EF}" type="slidenum">
              <a:rPr lang="en-US" smtClean="0"/>
              <a:t>‹#›</a:t>
            </a:fld>
            <a:endParaRPr lang="en-US"/>
          </a:p>
        </p:txBody>
      </p:sp>
    </p:spTree>
    <p:extLst>
      <p:ext uri="{BB962C8B-B14F-4D97-AF65-F5344CB8AC3E}">
        <p14:creationId xmlns:p14="http://schemas.microsoft.com/office/powerpoint/2010/main" val="1248019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8E6E0-A73C-41EE-9E26-C4FF9EEABD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37B323-79AD-491B-8F9D-0BC3A7BDA9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87F51E-9F96-4F4C-A0C6-3BDDD510B981}"/>
              </a:ext>
            </a:extLst>
          </p:cNvPr>
          <p:cNvSpPr>
            <a:spLocks noGrp="1"/>
          </p:cNvSpPr>
          <p:nvPr>
            <p:ph type="dt" sz="half" idx="10"/>
          </p:nvPr>
        </p:nvSpPr>
        <p:spPr/>
        <p:txBody>
          <a:bodyPr/>
          <a:lstStyle/>
          <a:p>
            <a:fld id="{0E812E1E-DDF0-4FAA-B71F-12682DE9C7B9}" type="datetimeFigureOut">
              <a:rPr lang="en-US" smtClean="0"/>
              <a:t>9/4/2023</a:t>
            </a:fld>
            <a:endParaRPr lang="en-US"/>
          </a:p>
        </p:txBody>
      </p:sp>
      <p:sp>
        <p:nvSpPr>
          <p:cNvPr id="5" name="Footer Placeholder 4">
            <a:extLst>
              <a:ext uri="{FF2B5EF4-FFF2-40B4-BE49-F238E27FC236}">
                <a16:creationId xmlns:a16="http://schemas.microsoft.com/office/drawing/2014/main" id="{968037FA-2C4A-40D9-BB1F-7A0E0E1D55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837DD0-1A10-4112-A02B-B47DBC9C824C}"/>
              </a:ext>
            </a:extLst>
          </p:cNvPr>
          <p:cNvSpPr>
            <a:spLocks noGrp="1"/>
          </p:cNvSpPr>
          <p:nvPr>
            <p:ph type="sldNum" sz="quarter" idx="12"/>
          </p:nvPr>
        </p:nvSpPr>
        <p:spPr/>
        <p:txBody>
          <a:bodyPr/>
          <a:lstStyle/>
          <a:p>
            <a:fld id="{6E618D66-82A5-42CC-910D-BDC7F1E9D5EF}" type="slidenum">
              <a:rPr lang="en-US" smtClean="0"/>
              <a:t>‹#›</a:t>
            </a:fld>
            <a:endParaRPr lang="en-US"/>
          </a:p>
        </p:txBody>
      </p:sp>
    </p:spTree>
    <p:extLst>
      <p:ext uri="{BB962C8B-B14F-4D97-AF65-F5344CB8AC3E}">
        <p14:creationId xmlns:p14="http://schemas.microsoft.com/office/powerpoint/2010/main" val="4223321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1A09CB-CDE0-4F0E-B649-A8F10224D4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2C65D9-53F5-45DE-8586-EE0392D142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1A3E3-2376-4D8D-B392-E222FAFF88B1}"/>
              </a:ext>
            </a:extLst>
          </p:cNvPr>
          <p:cNvSpPr>
            <a:spLocks noGrp="1"/>
          </p:cNvSpPr>
          <p:nvPr>
            <p:ph type="dt" sz="half" idx="10"/>
          </p:nvPr>
        </p:nvSpPr>
        <p:spPr/>
        <p:txBody>
          <a:bodyPr/>
          <a:lstStyle/>
          <a:p>
            <a:fld id="{0E812E1E-DDF0-4FAA-B71F-12682DE9C7B9}" type="datetimeFigureOut">
              <a:rPr lang="en-US" smtClean="0"/>
              <a:t>9/4/2023</a:t>
            </a:fld>
            <a:endParaRPr lang="en-US"/>
          </a:p>
        </p:txBody>
      </p:sp>
      <p:sp>
        <p:nvSpPr>
          <p:cNvPr id="5" name="Footer Placeholder 4">
            <a:extLst>
              <a:ext uri="{FF2B5EF4-FFF2-40B4-BE49-F238E27FC236}">
                <a16:creationId xmlns:a16="http://schemas.microsoft.com/office/drawing/2014/main" id="{56D60D2C-65F7-4ECE-807D-E8300CF105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C7284A-066D-40BB-A029-8CA31E4566F0}"/>
              </a:ext>
            </a:extLst>
          </p:cNvPr>
          <p:cNvSpPr>
            <a:spLocks noGrp="1"/>
          </p:cNvSpPr>
          <p:nvPr>
            <p:ph type="sldNum" sz="quarter" idx="12"/>
          </p:nvPr>
        </p:nvSpPr>
        <p:spPr/>
        <p:txBody>
          <a:bodyPr/>
          <a:lstStyle/>
          <a:p>
            <a:fld id="{6E618D66-82A5-42CC-910D-BDC7F1E9D5EF}" type="slidenum">
              <a:rPr lang="en-US" smtClean="0"/>
              <a:t>‹#›</a:t>
            </a:fld>
            <a:endParaRPr lang="en-US"/>
          </a:p>
        </p:txBody>
      </p:sp>
    </p:spTree>
    <p:extLst>
      <p:ext uri="{BB962C8B-B14F-4D97-AF65-F5344CB8AC3E}">
        <p14:creationId xmlns:p14="http://schemas.microsoft.com/office/powerpoint/2010/main" val="396210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F81D7-8AA4-462F-BA2F-4F22776E2D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72A0E6-BD55-421B-98C0-73C0533375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45A025-4B05-4264-AD29-21E6A74C63C2}"/>
              </a:ext>
            </a:extLst>
          </p:cNvPr>
          <p:cNvSpPr>
            <a:spLocks noGrp="1"/>
          </p:cNvSpPr>
          <p:nvPr>
            <p:ph type="dt" sz="half" idx="10"/>
          </p:nvPr>
        </p:nvSpPr>
        <p:spPr/>
        <p:txBody>
          <a:bodyPr/>
          <a:lstStyle/>
          <a:p>
            <a:fld id="{0E812E1E-DDF0-4FAA-B71F-12682DE9C7B9}" type="datetimeFigureOut">
              <a:rPr lang="en-US" smtClean="0"/>
              <a:t>9/4/2023</a:t>
            </a:fld>
            <a:endParaRPr lang="en-US"/>
          </a:p>
        </p:txBody>
      </p:sp>
      <p:sp>
        <p:nvSpPr>
          <p:cNvPr id="5" name="Footer Placeholder 4">
            <a:extLst>
              <a:ext uri="{FF2B5EF4-FFF2-40B4-BE49-F238E27FC236}">
                <a16:creationId xmlns:a16="http://schemas.microsoft.com/office/drawing/2014/main" id="{5F376350-EB9C-410C-B79A-B41D664342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68B785-A13A-4DE3-B566-3069139158A1}"/>
              </a:ext>
            </a:extLst>
          </p:cNvPr>
          <p:cNvSpPr>
            <a:spLocks noGrp="1"/>
          </p:cNvSpPr>
          <p:nvPr>
            <p:ph type="sldNum" sz="quarter" idx="12"/>
          </p:nvPr>
        </p:nvSpPr>
        <p:spPr/>
        <p:txBody>
          <a:bodyPr/>
          <a:lstStyle/>
          <a:p>
            <a:fld id="{6E618D66-82A5-42CC-910D-BDC7F1E9D5EF}" type="slidenum">
              <a:rPr lang="en-US" smtClean="0"/>
              <a:t>‹#›</a:t>
            </a:fld>
            <a:endParaRPr lang="en-US"/>
          </a:p>
        </p:txBody>
      </p:sp>
    </p:spTree>
    <p:extLst>
      <p:ext uri="{BB962C8B-B14F-4D97-AF65-F5344CB8AC3E}">
        <p14:creationId xmlns:p14="http://schemas.microsoft.com/office/powerpoint/2010/main" val="3658379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9F73C-FA14-4ED0-A827-6B99E315EB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EDDF56-45D2-4480-A4E1-CEBFA37214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5C0E15-53F2-4009-9DF4-C4A5433468CD}"/>
              </a:ext>
            </a:extLst>
          </p:cNvPr>
          <p:cNvSpPr>
            <a:spLocks noGrp="1"/>
          </p:cNvSpPr>
          <p:nvPr>
            <p:ph type="dt" sz="half" idx="10"/>
          </p:nvPr>
        </p:nvSpPr>
        <p:spPr/>
        <p:txBody>
          <a:bodyPr/>
          <a:lstStyle/>
          <a:p>
            <a:fld id="{0E812E1E-DDF0-4FAA-B71F-12682DE9C7B9}" type="datetimeFigureOut">
              <a:rPr lang="en-US" smtClean="0"/>
              <a:t>9/4/2023</a:t>
            </a:fld>
            <a:endParaRPr lang="en-US"/>
          </a:p>
        </p:txBody>
      </p:sp>
      <p:sp>
        <p:nvSpPr>
          <p:cNvPr id="5" name="Footer Placeholder 4">
            <a:extLst>
              <a:ext uri="{FF2B5EF4-FFF2-40B4-BE49-F238E27FC236}">
                <a16:creationId xmlns:a16="http://schemas.microsoft.com/office/drawing/2014/main" id="{EBD81F52-C2A2-48FF-962D-0BF8A487BC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F16A6B-37E6-4C4D-8ED9-DDA3A7CF3358}"/>
              </a:ext>
            </a:extLst>
          </p:cNvPr>
          <p:cNvSpPr>
            <a:spLocks noGrp="1"/>
          </p:cNvSpPr>
          <p:nvPr>
            <p:ph type="sldNum" sz="quarter" idx="12"/>
          </p:nvPr>
        </p:nvSpPr>
        <p:spPr/>
        <p:txBody>
          <a:bodyPr/>
          <a:lstStyle/>
          <a:p>
            <a:fld id="{6E618D66-82A5-42CC-910D-BDC7F1E9D5EF}" type="slidenum">
              <a:rPr lang="en-US" smtClean="0"/>
              <a:t>‹#›</a:t>
            </a:fld>
            <a:endParaRPr lang="en-US"/>
          </a:p>
        </p:txBody>
      </p:sp>
    </p:spTree>
    <p:extLst>
      <p:ext uri="{BB962C8B-B14F-4D97-AF65-F5344CB8AC3E}">
        <p14:creationId xmlns:p14="http://schemas.microsoft.com/office/powerpoint/2010/main" val="795218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64C87-30E0-492B-8E96-FD7995ABFA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5A476E-92E6-441D-8799-DCD983D3D8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454475-6A9F-4C0F-894C-AB9258D11F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11FB2C-72DF-4F31-909D-E65AE7BAA56E}"/>
              </a:ext>
            </a:extLst>
          </p:cNvPr>
          <p:cNvSpPr>
            <a:spLocks noGrp="1"/>
          </p:cNvSpPr>
          <p:nvPr>
            <p:ph type="dt" sz="half" idx="10"/>
          </p:nvPr>
        </p:nvSpPr>
        <p:spPr/>
        <p:txBody>
          <a:bodyPr/>
          <a:lstStyle/>
          <a:p>
            <a:fld id="{0E812E1E-DDF0-4FAA-B71F-12682DE9C7B9}" type="datetimeFigureOut">
              <a:rPr lang="en-US" smtClean="0"/>
              <a:t>9/4/2023</a:t>
            </a:fld>
            <a:endParaRPr lang="en-US"/>
          </a:p>
        </p:txBody>
      </p:sp>
      <p:sp>
        <p:nvSpPr>
          <p:cNvPr id="6" name="Footer Placeholder 5">
            <a:extLst>
              <a:ext uri="{FF2B5EF4-FFF2-40B4-BE49-F238E27FC236}">
                <a16:creationId xmlns:a16="http://schemas.microsoft.com/office/drawing/2014/main" id="{50C0E927-D3D8-4E48-A1EE-0CE3556D2E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6AA6C8-4BB1-4AD9-A021-F7F1A21DDE43}"/>
              </a:ext>
            </a:extLst>
          </p:cNvPr>
          <p:cNvSpPr>
            <a:spLocks noGrp="1"/>
          </p:cNvSpPr>
          <p:nvPr>
            <p:ph type="sldNum" sz="quarter" idx="12"/>
          </p:nvPr>
        </p:nvSpPr>
        <p:spPr/>
        <p:txBody>
          <a:bodyPr/>
          <a:lstStyle/>
          <a:p>
            <a:fld id="{6E618D66-82A5-42CC-910D-BDC7F1E9D5EF}" type="slidenum">
              <a:rPr lang="en-US" smtClean="0"/>
              <a:t>‹#›</a:t>
            </a:fld>
            <a:endParaRPr lang="en-US"/>
          </a:p>
        </p:txBody>
      </p:sp>
    </p:spTree>
    <p:extLst>
      <p:ext uri="{BB962C8B-B14F-4D97-AF65-F5344CB8AC3E}">
        <p14:creationId xmlns:p14="http://schemas.microsoft.com/office/powerpoint/2010/main" val="2861282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96168-2186-4139-B42E-3FC8857E65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F3BEC-428F-42C4-9138-7BD7F7513F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27AE64-E395-4FBD-AD57-48941C554E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477C40-6825-446A-8785-62F26AFEC6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F4AC2C-A83D-4569-99B7-7BC7EFC941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DEA7BA-07BF-434F-BD13-D009EBFD291F}"/>
              </a:ext>
            </a:extLst>
          </p:cNvPr>
          <p:cNvSpPr>
            <a:spLocks noGrp="1"/>
          </p:cNvSpPr>
          <p:nvPr>
            <p:ph type="dt" sz="half" idx="10"/>
          </p:nvPr>
        </p:nvSpPr>
        <p:spPr/>
        <p:txBody>
          <a:bodyPr/>
          <a:lstStyle/>
          <a:p>
            <a:fld id="{0E812E1E-DDF0-4FAA-B71F-12682DE9C7B9}" type="datetimeFigureOut">
              <a:rPr lang="en-US" smtClean="0"/>
              <a:t>9/4/2023</a:t>
            </a:fld>
            <a:endParaRPr lang="en-US"/>
          </a:p>
        </p:txBody>
      </p:sp>
      <p:sp>
        <p:nvSpPr>
          <p:cNvPr id="8" name="Footer Placeholder 7">
            <a:extLst>
              <a:ext uri="{FF2B5EF4-FFF2-40B4-BE49-F238E27FC236}">
                <a16:creationId xmlns:a16="http://schemas.microsoft.com/office/drawing/2014/main" id="{C2313A48-2F06-49D1-B088-A7F215A016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8AA971-5CEB-4783-BC28-02350C70A82D}"/>
              </a:ext>
            </a:extLst>
          </p:cNvPr>
          <p:cNvSpPr>
            <a:spLocks noGrp="1"/>
          </p:cNvSpPr>
          <p:nvPr>
            <p:ph type="sldNum" sz="quarter" idx="12"/>
          </p:nvPr>
        </p:nvSpPr>
        <p:spPr/>
        <p:txBody>
          <a:bodyPr/>
          <a:lstStyle/>
          <a:p>
            <a:fld id="{6E618D66-82A5-42CC-910D-BDC7F1E9D5EF}" type="slidenum">
              <a:rPr lang="en-US" smtClean="0"/>
              <a:t>‹#›</a:t>
            </a:fld>
            <a:endParaRPr lang="en-US"/>
          </a:p>
        </p:txBody>
      </p:sp>
    </p:spTree>
    <p:extLst>
      <p:ext uri="{BB962C8B-B14F-4D97-AF65-F5344CB8AC3E}">
        <p14:creationId xmlns:p14="http://schemas.microsoft.com/office/powerpoint/2010/main" val="1029156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7A742-B984-44E6-AD83-7B8839B330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F7655D-ACD3-4344-AAAE-0E3316503688}"/>
              </a:ext>
            </a:extLst>
          </p:cNvPr>
          <p:cNvSpPr>
            <a:spLocks noGrp="1"/>
          </p:cNvSpPr>
          <p:nvPr>
            <p:ph type="dt" sz="half" idx="10"/>
          </p:nvPr>
        </p:nvSpPr>
        <p:spPr/>
        <p:txBody>
          <a:bodyPr/>
          <a:lstStyle/>
          <a:p>
            <a:fld id="{0E812E1E-DDF0-4FAA-B71F-12682DE9C7B9}" type="datetimeFigureOut">
              <a:rPr lang="en-US" smtClean="0"/>
              <a:t>9/4/2023</a:t>
            </a:fld>
            <a:endParaRPr lang="en-US"/>
          </a:p>
        </p:txBody>
      </p:sp>
      <p:sp>
        <p:nvSpPr>
          <p:cNvPr id="4" name="Footer Placeholder 3">
            <a:extLst>
              <a:ext uri="{FF2B5EF4-FFF2-40B4-BE49-F238E27FC236}">
                <a16:creationId xmlns:a16="http://schemas.microsoft.com/office/drawing/2014/main" id="{075CD699-B059-4C7B-BFA6-519037A723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D2831D-72BA-42EC-9742-0D1F0E50E929}"/>
              </a:ext>
            </a:extLst>
          </p:cNvPr>
          <p:cNvSpPr>
            <a:spLocks noGrp="1"/>
          </p:cNvSpPr>
          <p:nvPr>
            <p:ph type="sldNum" sz="quarter" idx="12"/>
          </p:nvPr>
        </p:nvSpPr>
        <p:spPr/>
        <p:txBody>
          <a:bodyPr/>
          <a:lstStyle/>
          <a:p>
            <a:fld id="{6E618D66-82A5-42CC-910D-BDC7F1E9D5EF}" type="slidenum">
              <a:rPr lang="en-US" smtClean="0"/>
              <a:t>‹#›</a:t>
            </a:fld>
            <a:endParaRPr lang="en-US"/>
          </a:p>
        </p:txBody>
      </p:sp>
    </p:spTree>
    <p:extLst>
      <p:ext uri="{BB962C8B-B14F-4D97-AF65-F5344CB8AC3E}">
        <p14:creationId xmlns:p14="http://schemas.microsoft.com/office/powerpoint/2010/main" val="2570969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97C8B4-5021-48B5-87D4-83B9796731EC}"/>
              </a:ext>
            </a:extLst>
          </p:cNvPr>
          <p:cNvSpPr>
            <a:spLocks noGrp="1"/>
          </p:cNvSpPr>
          <p:nvPr>
            <p:ph type="dt" sz="half" idx="10"/>
          </p:nvPr>
        </p:nvSpPr>
        <p:spPr/>
        <p:txBody>
          <a:bodyPr/>
          <a:lstStyle/>
          <a:p>
            <a:fld id="{0E812E1E-DDF0-4FAA-B71F-12682DE9C7B9}" type="datetimeFigureOut">
              <a:rPr lang="en-US" smtClean="0"/>
              <a:t>9/4/2023</a:t>
            </a:fld>
            <a:endParaRPr lang="en-US"/>
          </a:p>
        </p:txBody>
      </p:sp>
      <p:sp>
        <p:nvSpPr>
          <p:cNvPr id="3" name="Footer Placeholder 2">
            <a:extLst>
              <a:ext uri="{FF2B5EF4-FFF2-40B4-BE49-F238E27FC236}">
                <a16:creationId xmlns:a16="http://schemas.microsoft.com/office/drawing/2014/main" id="{AAFE5974-29D9-418C-84D0-759AA6EFD6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56A694-74F7-417F-A0B2-55EEDF1F5535}"/>
              </a:ext>
            </a:extLst>
          </p:cNvPr>
          <p:cNvSpPr>
            <a:spLocks noGrp="1"/>
          </p:cNvSpPr>
          <p:nvPr>
            <p:ph type="sldNum" sz="quarter" idx="12"/>
          </p:nvPr>
        </p:nvSpPr>
        <p:spPr/>
        <p:txBody>
          <a:bodyPr/>
          <a:lstStyle/>
          <a:p>
            <a:fld id="{6E618D66-82A5-42CC-910D-BDC7F1E9D5EF}" type="slidenum">
              <a:rPr lang="en-US" smtClean="0"/>
              <a:t>‹#›</a:t>
            </a:fld>
            <a:endParaRPr lang="en-US"/>
          </a:p>
        </p:txBody>
      </p:sp>
    </p:spTree>
    <p:extLst>
      <p:ext uri="{BB962C8B-B14F-4D97-AF65-F5344CB8AC3E}">
        <p14:creationId xmlns:p14="http://schemas.microsoft.com/office/powerpoint/2010/main" val="3410148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91291-99C4-4A0F-9DA8-60F53CF83C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4E168F-20AF-48FF-8B9B-160A499CF3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B39768-B918-4423-895C-8C5E77BF21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78B52C-9279-4E66-970E-9BFE66A59FF9}"/>
              </a:ext>
            </a:extLst>
          </p:cNvPr>
          <p:cNvSpPr>
            <a:spLocks noGrp="1"/>
          </p:cNvSpPr>
          <p:nvPr>
            <p:ph type="dt" sz="half" idx="10"/>
          </p:nvPr>
        </p:nvSpPr>
        <p:spPr/>
        <p:txBody>
          <a:bodyPr/>
          <a:lstStyle/>
          <a:p>
            <a:fld id="{0E812E1E-DDF0-4FAA-B71F-12682DE9C7B9}" type="datetimeFigureOut">
              <a:rPr lang="en-US" smtClean="0"/>
              <a:t>9/4/2023</a:t>
            </a:fld>
            <a:endParaRPr lang="en-US"/>
          </a:p>
        </p:txBody>
      </p:sp>
      <p:sp>
        <p:nvSpPr>
          <p:cNvPr id="6" name="Footer Placeholder 5">
            <a:extLst>
              <a:ext uri="{FF2B5EF4-FFF2-40B4-BE49-F238E27FC236}">
                <a16:creationId xmlns:a16="http://schemas.microsoft.com/office/drawing/2014/main" id="{13634CFC-322A-45F8-B6FB-AC2358E03B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5E92B9-54D4-4BC1-99A4-D57991B5A226}"/>
              </a:ext>
            </a:extLst>
          </p:cNvPr>
          <p:cNvSpPr>
            <a:spLocks noGrp="1"/>
          </p:cNvSpPr>
          <p:nvPr>
            <p:ph type="sldNum" sz="quarter" idx="12"/>
          </p:nvPr>
        </p:nvSpPr>
        <p:spPr/>
        <p:txBody>
          <a:bodyPr/>
          <a:lstStyle/>
          <a:p>
            <a:fld id="{6E618D66-82A5-42CC-910D-BDC7F1E9D5EF}" type="slidenum">
              <a:rPr lang="en-US" smtClean="0"/>
              <a:t>‹#›</a:t>
            </a:fld>
            <a:endParaRPr lang="en-US"/>
          </a:p>
        </p:txBody>
      </p:sp>
    </p:spTree>
    <p:extLst>
      <p:ext uri="{BB962C8B-B14F-4D97-AF65-F5344CB8AC3E}">
        <p14:creationId xmlns:p14="http://schemas.microsoft.com/office/powerpoint/2010/main" val="793070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19427-5A4E-4979-BB41-37862E05B3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391A34-9ECB-4765-AA6A-3D7E9EB9CF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F9F6DF-4477-435E-BC76-4D126389EC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6E6626-37FD-479B-ADA8-84408D58AC3A}"/>
              </a:ext>
            </a:extLst>
          </p:cNvPr>
          <p:cNvSpPr>
            <a:spLocks noGrp="1"/>
          </p:cNvSpPr>
          <p:nvPr>
            <p:ph type="dt" sz="half" idx="10"/>
          </p:nvPr>
        </p:nvSpPr>
        <p:spPr/>
        <p:txBody>
          <a:bodyPr/>
          <a:lstStyle/>
          <a:p>
            <a:fld id="{0E812E1E-DDF0-4FAA-B71F-12682DE9C7B9}" type="datetimeFigureOut">
              <a:rPr lang="en-US" smtClean="0"/>
              <a:t>9/4/2023</a:t>
            </a:fld>
            <a:endParaRPr lang="en-US"/>
          </a:p>
        </p:txBody>
      </p:sp>
      <p:sp>
        <p:nvSpPr>
          <p:cNvPr id="6" name="Footer Placeholder 5">
            <a:extLst>
              <a:ext uri="{FF2B5EF4-FFF2-40B4-BE49-F238E27FC236}">
                <a16:creationId xmlns:a16="http://schemas.microsoft.com/office/drawing/2014/main" id="{00176033-FB82-47D3-A784-4ADB70FD69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81B515-C3B3-4912-8A92-0316D229CA01}"/>
              </a:ext>
            </a:extLst>
          </p:cNvPr>
          <p:cNvSpPr>
            <a:spLocks noGrp="1"/>
          </p:cNvSpPr>
          <p:nvPr>
            <p:ph type="sldNum" sz="quarter" idx="12"/>
          </p:nvPr>
        </p:nvSpPr>
        <p:spPr/>
        <p:txBody>
          <a:bodyPr/>
          <a:lstStyle/>
          <a:p>
            <a:fld id="{6E618D66-82A5-42CC-910D-BDC7F1E9D5EF}" type="slidenum">
              <a:rPr lang="en-US" smtClean="0"/>
              <a:t>‹#›</a:t>
            </a:fld>
            <a:endParaRPr lang="en-US"/>
          </a:p>
        </p:txBody>
      </p:sp>
    </p:spTree>
    <p:extLst>
      <p:ext uri="{BB962C8B-B14F-4D97-AF65-F5344CB8AC3E}">
        <p14:creationId xmlns:p14="http://schemas.microsoft.com/office/powerpoint/2010/main" val="3557820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B1D9FA-761A-42C6-953B-0948570475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82F8AF-43F1-44AE-A804-B2868FA007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4A3804-3723-4F15-B1EC-737B49E948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812E1E-DDF0-4FAA-B71F-12682DE9C7B9}" type="datetimeFigureOut">
              <a:rPr lang="en-US" smtClean="0"/>
              <a:t>9/4/2023</a:t>
            </a:fld>
            <a:endParaRPr lang="en-US"/>
          </a:p>
        </p:txBody>
      </p:sp>
      <p:sp>
        <p:nvSpPr>
          <p:cNvPr id="5" name="Footer Placeholder 4">
            <a:extLst>
              <a:ext uri="{FF2B5EF4-FFF2-40B4-BE49-F238E27FC236}">
                <a16:creationId xmlns:a16="http://schemas.microsoft.com/office/drawing/2014/main" id="{5F2132B6-E4DA-4950-BBB7-88246B7E98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F83507-C6B6-42DC-8FEB-1061104EC9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618D66-82A5-42CC-910D-BDC7F1E9D5EF}" type="slidenum">
              <a:rPr lang="en-US" smtClean="0"/>
              <a:t>‹#›</a:t>
            </a:fld>
            <a:endParaRPr lang="en-US"/>
          </a:p>
        </p:txBody>
      </p:sp>
    </p:spTree>
    <p:extLst>
      <p:ext uri="{BB962C8B-B14F-4D97-AF65-F5344CB8AC3E}">
        <p14:creationId xmlns:p14="http://schemas.microsoft.com/office/powerpoint/2010/main" val="1589828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DA4F3-9EF8-4369-8046-62460F132A30}"/>
              </a:ext>
            </a:extLst>
          </p:cNvPr>
          <p:cNvSpPr>
            <a:spLocks noGrp="1"/>
          </p:cNvSpPr>
          <p:nvPr>
            <p:ph type="ctrTitle"/>
          </p:nvPr>
        </p:nvSpPr>
        <p:spPr>
          <a:xfrm>
            <a:off x="804672" y="4007335"/>
            <a:ext cx="6455833" cy="1497998"/>
          </a:xfrm>
        </p:spPr>
        <p:txBody>
          <a:bodyPr anchor="t">
            <a:normAutofit/>
          </a:bodyPr>
          <a:lstStyle/>
          <a:p>
            <a:pPr algn="l"/>
            <a:br>
              <a:rPr lang="en-US" sz="4800"/>
            </a:br>
            <a:endParaRPr lang="en-US" sz="4800" dirty="0"/>
          </a:p>
        </p:txBody>
      </p:sp>
      <p:sp>
        <p:nvSpPr>
          <p:cNvPr id="3" name="Subtitle 2">
            <a:extLst>
              <a:ext uri="{FF2B5EF4-FFF2-40B4-BE49-F238E27FC236}">
                <a16:creationId xmlns:a16="http://schemas.microsoft.com/office/drawing/2014/main" id="{FD3F6E6A-CA2C-4D7C-95F1-0463554CE732}"/>
              </a:ext>
            </a:extLst>
          </p:cNvPr>
          <p:cNvSpPr>
            <a:spLocks noGrp="1"/>
          </p:cNvSpPr>
          <p:nvPr>
            <p:ph type="subTitle" idx="1"/>
          </p:nvPr>
        </p:nvSpPr>
        <p:spPr>
          <a:xfrm>
            <a:off x="804672" y="3288965"/>
            <a:ext cx="5933753" cy="2577263"/>
          </a:xfrm>
        </p:spPr>
        <p:txBody>
          <a:bodyPr anchor="b">
            <a:normAutofit/>
          </a:bodyPr>
          <a:lstStyle/>
          <a:p>
            <a:pPr algn="l"/>
            <a:r>
              <a:rPr lang="en-US" sz="1800" dirty="0"/>
              <a:t>Prof. (Dr.) Rijwan Khan</a:t>
            </a:r>
          </a:p>
          <a:p>
            <a:pPr algn="l"/>
            <a:r>
              <a:rPr lang="en-US" sz="1800" dirty="0"/>
              <a:t>Department of Computer Science and Engineering</a:t>
            </a:r>
          </a:p>
          <a:p>
            <a:pPr algn="l"/>
            <a:r>
              <a:rPr lang="en-US" sz="1800" dirty="0"/>
              <a:t>School of Computing</a:t>
            </a:r>
          </a:p>
          <a:p>
            <a:pPr algn="l"/>
            <a:r>
              <a:rPr lang="en-US" sz="1800" dirty="0" err="1"/>
              <a:t>Galgotias</a:t>
            </a:r>
            <a:r>
              <a:rPr lang="en-US" sz="1800" dirty="0"/>
              <a:t> University, G. B. Nagar</a:t>
            </a:r>
          </a:p>
        </p:txBody>
      </p:sp>
      <p:sp>
        <p:nvSpPr>
          <p:cNvPr id="26" name="Freeform: Shape 10">
            <a:extLst>
              <a:ext uri="{FF2B5EF4-FFF2-40B4-BE49-F238E27FC236}">
                <a16:creationId xmlns:a16="http://schemas.microsoft.com/office/drawing/2014/main" id="{F05C5575-0F07-43D0-AE78-81EAA8E67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759" y="1421356"/>
            <a:ext cx="453824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Freeform: Shape 12">
            <a:extLst>
              <a:ext uri="{FF2B5EF4-FFF2-40B4-BE49-F238E27FC236}">
                <a16:creationId xmlns:a16="http://schemas.microsoft.com/office/drawing/2014/main" id="{C7583227-44AB-4ECD-AD51-9EC7A5A3E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6897" y="1584494"/>
            <a:ext cx="4375105"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Freeform: Shape 14">
            <a:extLst>
              <a:ext uri="{FF2B5EF4-FFF2-40B4-BE49-F238E27FC236}">
                <a16:creationId xmlns:a16="http://schemas.microsoft.com/office/drawing/2014/main" id="{E26B9EF5-5D92-4AC7-BC55-FC5C4C98ED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199" y="548"/>
            <a:ext cx="4349752"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Freeform: Shape 16">
            <a:extLst>
              <a:ext uri="{FF2B5EF4-FFF2-40B4-BE49-F238E27FC236}">
                <a16:creationId xmlns:a16="http://schemas.microsoft.com/office/drawing/2014/main" id="{CED520D6-8B57-4047-BB5F-2BE1017B2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9395" y="0"/>
            <a:ext cx="4023360" cy="298024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Table 4">
            <a:extLst>
              <a:ext uri="{FF2B5EF4-FFF2-40B4-BE49-F238E27FC236}">
                <a16:creationId xmlns:a16="http://schemas.microsoft.com/office/drawing/2014/main" id="{4EB96C14-08B8-418D-9F77-3D3FE3B98671}"/>
              </a:ext>
            </a:extLst>
          </p:cNvPr>
          <p:cNvGraphicFramePr>
            <a:graphicFrameLocks noGrp="1"/>
          </p:cNvGraphicFramePr>
          <p:nvPr>
            <p:extLst>
              <p:ext uri="{D42A27DB-BD31-4B8C-83A1-F6EECF244321}">
                <p14:modId xmlns:p14="http://schemas.microsoft.com/office/powerpoint/2010/main" val="297657857"/>
              </p:ext>
            </p:extLst>
          </p:nvPr>
        </p:nvGraphicFramePr>
        <p:xfrm>
          <a:off x="4147930" y="719666"/>
          <a:ext cx="2769705" cy="914400"/>
        </p:xfrm>
        <a:graphic>
          <a:graphicData uri="http://schemas.openxmlformats.org/drawingml/2006/table">
            <a:tbl>
              <a:tblPr firstRow="1" bandRow="1">
                <a:tableStyleId>{5C22544A-7EE6-4342-B048-85BDC9FD1C3A}</a:tableStyleId>
              </a:tblPr>
              <a:tblGrid>
                <a:gridCol w="2769705">
                  <a:extLst>
                    <a:ext uri="{9D8B030D-6E8A-4147-A177-3AD203B41FA5}">
                      <a16:colId xmlns:a16="http://schemas.microsoft.com/office/drawing/2014/main" val="813279171"/>
                    </a:ext>
                  </a:extLst>
                </a:gridCol>
              </a:tblGrid>
              <a:tr h="864828">
                <a:tc>
                  <a:txBody>
                    <a:bodyPr/>
                    <a:lstStyle/>
                    <a:p>
                      <a:r>
                        <a:rPr lang="en-US" dirty="0"/>
                        <a:t>COMPUTER ORGANIZATION AND ARCHITECTURE</a:t>
                      </a:r>
                    </a:p>
                  </a:txBody>
                  <a:tcPr/>
                </a:tc>
                <a:extLst>
                  <a:ext uri="{0D108BD9-81ED-4DB2-BD59-A6C34878D82A}">
                    <a16:rowId xmlns:a16="http://schemas.microsoft.com/office/drawing/2014/main" val="1005281504"/>
                  </a:ext>
                </a:extLst>
              </a:tr>
            </a:tbl>
          </a:graphicData>
        </a:graphic>
      </p:graphicFrame>
    </p:spTree>
    <p:extLst>
      <p:ext uri="{BB962C8B-B14F-4D97-AF65-F5344CB8AC3E}">
        <p14:creationId xmlns:p14="http://schemas.microsoft.com/office/powerpoint/2010/main" val="140793258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3752850" y="0"/>
            <a:ext cx="4857750" cy="6705600"/>
          </a:xfrm>
          <a:prstGeom prst="rect">
            <a:avLst/>
          </a:prstGeom>
          <a:noFill/>
          <a:ln w="9525">
            <a:noFill/>
            <a:miter lim="800000"/>
            <a:headEnd/>
            <a:tailEnd/>
          </a:ln>
          <a:effectLst/>
        </p:spPr>
      </p:pic>
    </p:spTree>
  </p:cSld>
  <p:clrMapOvr>
    <a:masterClrMapping/>
  </p:clrMapOvr>
  <p:transition advTm="6869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GB"/>
              <a:t>Function</a:t>
            </a:r>
          </a:p>
        </p:txBody>
      </p:sp>
      <p:sp>
        <p:nvSpPr>
          <p:cNvPr id="14339" name="Rectangle 3"/>
          <p:cNvSpPr>
            <a:spLocks noGrp="1" noChangeArrowheads="1"/>
          </p:cNvSpPr>
          <p:nvPr>
            <p:ph type="body" idx="1"/>
          </p:nvPr>
        </p:nvSpPr>
        <p:spPr/>
        <p:txBody>
          <a:bodyPr/>
          <a:lstStyle/>
          <a:p>
            <a:r>
              <a:rPr lang="en-GB"/>
              <a:t>All computer functions are:</a:t>
            </a:r>
          </a:p>
          <a:p>
            <a:pPr lvl="1"/>
            <a:r>
              <a:rPr lang="en-GB"/>
              <a:t>Data processing</a:t>
            </a:r>
          </a:p>
          <a:p>
            <a:pPr lvl="1"/>
            <a:r>
              <a:rPr lang="en-GB"/>
              <a:t>Data storage</a:t>
            </a:r>
          </a:p>
          <a:p>
            <a:pPr lvl="1"/>
            <a:r>
              <a:rPr lang="en-GB"/>
              <a:t>Data movement</a:t>
            </a:r>
          </a:p>
          <a:p>
            <a:pPr lvl="1"/>
            <a:r>
              <a:rPr lang="en-GB"/>
              <a:t>Control</a:t>
            </a:r>
          </a:p>
        </p:txBody>
      </p:sp>
    </p:spTree>
  </p:cSld>
  <p:clrMapOvr>
    <a:masterClrMapping/>
  </p:clrMapOvr>
  <p:transition advTm="68927"/>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209800" y="228600"/>
            <a:ext cx="7772400" cy="554038"/>
          </a:xfrm>
          <a:noFill/>
        </p:spPr>
        <p:txBody>
          <a:bodyPr>
            <a:normAutofit fontScale="90000"/>
          </a:bodyPr>
          <a:lstStyle/>
          <a:p>
            <a:r>
              <a:rPr lang="en-GB"/>
              <a:t>Functional View</a:t>
            </a:r>
          </a:p>
        </p:txBody>
      </p:sp>
      <p:pic>
        <p:nvPicPr>
          <p:cNvPr id="16387" name="Picture 3"/>
          <p:cNvPicPr>
            <a:picLocks noChangeAspect="1" noChangeArrowheads="1"/>
          </p:cNvPicPr>
          <p:nvPr/>
        </p:nvPicPr>
        <p:blipFill>
          <a:blip r:embed="rId3"/>
          <a:srcRect l="25031" t="11363" r="23865" b="17046"/>
          <a:stretch>
            <a:fillRect/>
          </a:stretch>
        </p:blipFill>
        <p:spPr bwMode="auto">
          <a:xfrm>
            <a:off x="4194176" y="1066800"/>
            <a:ext cx="3190875" cy="5791200"/>
          </a:xfrm>
          <a:prstGeom prst="rect">
            <a:avLst/>
          </a:prstGeom>
          <a:noFill/>
          <a:ln w="9525">
            <a:noFill/>
            <a:miter lim="800000"/>
            <a:headEnd/>
            <a:tailEnd/>
          </a:ln>
          <a:effectLst/>
        </p:spPr>
      </p:pic>
    </p:spTree>
  </p:cSld>
  <p:clrMapOvr>
    <a:masterClrMapping/>
  </p:clrMapOvr>
  <p:transition advTm="68531"/>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828800" y="304800"/>
            <a:ext cx="8153400" cy="630238"/>
          </a:xfrm>
          <a:noFill/>
        </p:spPr>
        <p:txBody>
          <a:bodyPr>
            <a:normAutofit fontScale="90000"/>
          </a:bodyPr>
          <a:lstStyle/>
          <a:p>
            <a:r>
              <a:rPr lang="en-GB"/>
              <a:t>Operations (a) Data movement</a:t>
            </a:r>
          </a:p>
        </p:txBody>
      </p:sp>
      <p:pic>
        <p:nvPicPr>
          <p:cNvPr id="18435" name="Picture 3"/>
          <p:cNvPicPr>
            <a:picLocks noChangeAspect="1" noChangeArrowheads="1"/>
          </p:cNvPicPr>
          <p:nvPr/>
        </p:nvPicPr>
        <p:blipFill>
          <a:blip r:embed="rId3"/>
          <a:srcRect l="8835" t="6470" r="54846" b="58243"/>
          <a:stretch>
            <a:fillRect/>
          </a:stretch>
        </p:blipFill>
        <p:spPr bwMode="auto">
          <a:xfrm>
            <a:off x="3581400" y="1143000"/>
            <a:ext cx="4419600" cy="5562600"/>
          </a:xfrm>
          <a:prstGeom prst="rect">
            <a:avLst/>
          </a:prstGeom>
          <a:noFill/>
          <a:ln w="9525">
            <a:noFill/>
            <a:miter lim="800000"/>
            <a:headEnd/>
            <a:tailEnd/>
          </a:ln>
          <a:effectLst/>
        </p:spPr>
      </p:pic>
    </p:spTree>
  </p:cSld>
  <p:clrMapOvr>
    <a:masterClrMapping/>
  </p:clrMapOvr>
  <p:transition advTm="46375"/>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828800" y="228600"/>
            <a:ext cx="8153400" cy="630238"/>
          </a:xfrm>
          <a:noFill/>
        </p:spPr>
        <p:txBody>
          <a:bodyPr>
            <a:normAutofit fontScale="90000"/>
          </a:bodyPr>
          <a:lstStyle/>
          <a:p>
            <a:r>
              <a:rPr lang="en-GB"/>
              <a:t>Operations (b) Storage </a:t>
            </a:r>
          </a:p>
        </p:txBody>
      </p:sp>
      <p:pic>
        <p:nvPicPr>
          <p:cNvPr id="20483" name="Picture 3"/>
          <p:cNvPicPr>
            <a:picLocks noChangeAspect="1" noChangeArrowheads="1"/>
          </p:cNvPicPr>
          <p:nvPr/>
        </p:nvPicPr>
        <p:blipFill>
          <a:blip r:embed="rId3"/>
          <a:srcRect l="54970" t="6207" r="9694" b="58510"/>
          <a:stretch>
            <a:fillRect/>
          </a:stretch>
        </p:blipFill>
        <p:spPr bwMode="auto">
          <a:xfrm>
            <a:off x="3581401" y="1143000"/>
            <a:ext cx="4418013" cy="5715000"/>
          </a:xfrm>
          <a:prstGeom prst="rect">
            <a:avLst/>
          </a:prstGeom>
          <a:noFill/>
          <a:ln w="9525">
            <a:noFill/>
            <a:miter lim="800000"/>
            <a:headEnd/>
            <a:tailEnd/>
          </a:ln>
          <a:effectLst/>
        </p:spPr>
      </p:pic>
    </p:spTree>
  </p:cSld>
  <p:clrMapOvr>
    <a:masterClrMapping/>
  </p:clrMapOvr>
  <p:transition advTm="58348"/>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649414" y="284164"/>
            <a:ext cx="8866187" cy="630237"/>
          </a:xfrm>
          <a:noFill/>
        </p:spPr>
        <p:txBody>
          <a:bodyPr/>
          <a:lstStyle/>
          <a:p>
            <a:r>
              <a:rPr lang="en-GB" sz="3400" b="1"/>
              <a:t>Operation (c) Processing from/to storage </a:t>
            </a:r>
          </a:p>
        </p:txBody>
      </p:sp>
      <p:pic>
        <p:nvPicPr>
          <p:cNvPr id="22531" name="Picture 3"/>
          <p:cNvPicPr>
            <a:picLocks noChangeAspect="1" noChangeArrowheads="1"/>
          </p:cNvPicPr>
          <p:nvPr/>
        </p:nvPicPr>
        <p:blipFill>
          <a:blip r:embed="rId3"/>
          <a:srcRect l="8772" t="50000" r="52945" b="13637"/>
          <a:stretch>
            <a:fillRect/>
          </a:stretch>
        </p:blipFill>
        <p:spPr bwMode="auto">
          <a:xfrm>
            <a:off x="3429000" y="1066800"/>
            <a:ext cx="4705350" cy="5791200"/>
          </a:xfrm>
          <a:prstGeom prst="rect">
            <a:avLst/>
          </a:prstGeom>
          <a:noFill/>
          <a:ln w="9525">
            <a:noFill/>
            <a:miter lim="800000"/>
            <a:headEnd/>
            <a:tailEnd/>
          </a:ln>
          <a:effectLst/>
        </p:spPr>
      </p:pic>
    </p:spTree>
  </p:cSld>
  <p:clrMapOvr>
    <a:masterClrMapping/>
  </p:clrMapOvr>
  <p:transition advTm="50037"/>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725614" y="228600"/>
            <a:ext cx="8866187" cy="554038"/>
          </a:xfrm>
          <a:noFill/>
        </p:spPr>
        <p:txBody>
          <a:bodyPr>
            <a:normAutofit/>
          </a:bodyPr>
          <a:lstStyle/>
          <a:p>
            <a:r>
              <a:rPr lang="en-GB" sz="3200" b="1"/>
              <a:t>Operation (d) Processing from storage to I/O</a:t>
            </a:r>
          </a:p>
        </p:txBody>
      </p:sp>
      <p:pic>
        <p:nvPicPr>
          <p:cNvPr id="24579" name="Picture 3"/>
          <p:cNvPicPr>
            <a:picLocks noChangeAspect="1" noChangeArrowheads="1"/>
          </p:cNvPicPr>
          <p:nvPr/>
        </p:nvPicPr>
        <p:blipFill>
          <a:blip r:embed="rId3"/>
          <a:srcRect l="54907" t="50000" r="7791" b="13637"/>
          <a:stretch>
            <a:fillRect/>
          </a:stretch>
        </p:blipFill>
        <p:spPr bwMode="auto">
          <a:xfrm>
            <a:off x="3810000" y="1066800"/>
            <a:ext cx="4584700" cy="5791200"/>
          </a:xfrm>
          <a:prstGeom prst="rect">
            <a:avLst/>
          </a:prstGeom>
          <a:noFill/>
          <a:ln w="9525">
            <a:noFill/>
            <a:miter lim="800000"/>
            <a:headEnd/>
            <a:tailEnd/>
          </a:ln>
          <a:effectLst/>
        </p:spPr>
      </p:pic>
    </p:spTree>
  </p:cSld>
  <p:clrMapOvr>
    <a:masterClrMapping/>
  </p:clrMapOvr>
  <p:transition advTm="36321"/>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Oval 2" descr="50%"/>
          <p:cNvSpPr>
            <a:spLocks noChangeArrowheads="1"/>
          </p:cNvSpPr>
          <p:nvPr/>
        </p:nvSpPr>
        <p:spPr bwMode="auto">
          <a:xfrm>
            <a:off x="5410200" y="2057400"/>
            <a:ext cx="4724400" cy="4648200"/>
          </a:xfrm>
          <a:prstGeom prst="ellipse">
            <a:avLst/>
          </a:prstGeom>
          <a:pattFill prst="pct50">
            <a:fgClr>
              <a:schemeClr val="tx1"/>
            </a:fgClr>
            <a:bgClr>
              <a:schemeClr val="bg1"/>
            </a:bgClr>
          </a:pattFill>
          <a:ln w="9525">
            <a:solidFill>
              <a:schemeClr val="bg2"/>
            </a:solidFill>
            <a:round/>
            <a:headEnd/>
            <a:tailEnd/>
          </a:ln>
          <a:effectLst/>
        </p:spPr>
        <p:txBody>
          <a:bodyPr wrap="none" lIns="90000" tIns="46800" rIns="90000" bIns="46800" anchor="ctr"/>
          <a:lstStyle/>
          <a:p>
            <a:pPr algn="ctr" eaLnBrk="0" hangingPunct="0"/>
            <a:endParaRPr lang="en-GB" sz="1600" b="1">
              <a:latin typeface="Arial" charset="0"/>
            </a:endParaRPr>
          </a:p>
        </p:txBody>
      </p:sp>
      <p:sp>
        <p:nvSpPr>
          <p:cNvPr id="26627" name="Oval 3"/>
          <p:cNvSpPr>
            <a:spLocks noChangeArrowheads="1"/>
          </p:cNvSpPr>
          <p:nvPr/>
        </p:nvSpPr>
        <p:spPr bwMode="auto">
          <a:xfrm>
            <a:off x="6934200" y="3581400"/>
            <a:ext cx="1524000" cy="1524000"/>
          </a:xfrm>
          <a:prstGeom prst="ellipse">
            <a:avLst/>
          </a:prstGeom>
          <a:solidFill>
            <a:schemeClr val="bg1"/>
          </a:solidFill>
          <a:ln w="9525">
            <a:solidFill>
              <a:schemeClr val="bg2"/>
            </a:solidFill>
            <a:round/>
            <a:headEnd/>
            <a:tailEnd/>
          </a:ln>
          <a:effectLst/>
        </p:spPr>
        <p:txBody>
          <a:bodyPr wrap="none" lIns="90000" tIns="46800" rIns="90000" bIns="46800" anchor="ctr"/>
          <a:lstStyle/>
          <a:p>
            <a:endParaRPr lang="en-US"/>
          </a:p>
        </p:txBody>
      </p:sp>
      <p:sp>
        <p:nvSpPr>
          <p:cNvPr id="26628" name="Oval 4"/>
          <p:cNvSpPr>
            <a:spLocks noChangeArrowheads="1"/>
          </p:cNvSpPr>
          <p:nvPr/>
        </p:nvSpPr>
        <p:spPr bwMode="auto">
          <a:xfrm>
            <a:off x="6172200" y="2743200"/>
            <a:ext cx="1371600" cy="1371600"/>
          </a:xfrm>
          <a:prstGeom prst="ellipse">
            <a:avLst/>
          </a:prstGeom>
          <a:solidFill>
            <a:schemeClr val="bg1"/>
          </a:solidFill>
          <a:ln w="9525">
            <a:solidFill>
              <a:schemeClr val="bg2"/>
            </a:solidFill>
            <a:round/>
            <a:headEnd/>
            <a:tailEnd/>
          </a:ln>
          <a:effectLst/>
        </p:spPr>
        <p:txBody>
          <a:bodyPr wrap="none" lIns="90000" tIns="46800" rIns="90000" bIns="46800" anchor="ctr"/>
          <a:lstStyle/>
          <a:p>
            <a:endParaRPr lang="en-US"/>
          </a:p>
        </p:txBody>
      </p:sp>
      <p:sp>
        <p:nvSpPr>
          <p:cNvPr id="26629" name="Rectangle 5"/>
          <p:cNvSpPr>
            <a:spLocks noGrp="1" noChangeArrowheads="1"/>
          </p:cNvSpPr>
          <p:nvPr>
            <p:ph type="title"/>
          </p:nvPr>
        </p:nvSpPr>
        <p:spPr>
          <a:noFill/>
          <a:ln/>
        </p:spPr>
        <p:txBody>
          <a:bodyPr vert="horz" lIns="90000" tIns="46800" rIns="90000" bIns="46800" rtlCol="0" anchor="ctr">
            <a:normAutofit/>
          </a:bodyPr>
          <a:lstStyle/>
          <a:p>
            <a:r>
              <a:rPr lang="en-GB" b="1"/>
              <a:t>Structure - Top Level</a:t>
            </a:r>
          </a:p>
        </p:txBody>
      </p:sp>
      <p:sp>
        <p:nvSpPr>
          <p:cNvPr id="26630" name="Oval 6"/>
          <p:cNvSpPr>
            <a:spLocks noChangeArrowheads="1"/>
          </p:cNvSpPr>
          <p:nvPr/>
        </p:nvSpPr>
        <p:spPr bwMode="auto">
          <a:xfrm>
            <a:off x="2057400" y="3657600"/>
            <a:ext cx="1066800" cy="1066800"/>
          </a:xfrm>
          <a:prstGeom prst="ellipse">
            <a:avLst/>
          </a:prstGeom>
          <a:noFill/>
          <a:ln w="9525">
            <a:solidFill>
              <a:schemeClr val="bg2"/>
            </a:solidFill>
            <a:round/>
            <a:headEnd/>
            <a:tailEnd/>
          </a:ln>
          <a:effectLst/>
        </p:spPr>
        <p:txBody>
          <a:bodyPr wrap="none" lIns="90000" tIns="46800" rIns="90000" bIns="46800" anchor="ctr"/>
          <a:lstStyle/>
          <a:p>
            <a:endParaRPr lang="en-US"/>
          </a:p>
        </p:txBody>
      </p:sp>
      <p:sp>
        <p:nvSpPr>
          <p:cNvPr id="26631" name="Oval 7"/>
          <p:cNvSpPr>
            <a:spLocks noChangeArrowheads="1"/>
          </p:cNvSpPr>
          <p:nvPr/>
        </p:nvSpPr>
        <p:spPr bwMode="auto">
          <a:xfrm>
            <a:off x="7924800" y="2743200"/>
            <a:ext cx="1371600" cy="1371600"/>
          </a:xfrm>
          <a:prstGeom prst="ellipse">
            <a:avLst/>
          </a:prstGeom>
          <a:solidFill>
            <a:schemeClr val="bg1"/>
          </a:solidFill>
          <a:ln w="9525">
            <a:solidFill>
              <a:schemeClr val="bg2"/>
            </a:solidFill>
            <a:round/>
            <a:headEnd/>
            <a:tailEnd/>
          </a:ln>
          <a:effectLst/>
        </p:spPr>
        <p:txBody>
          <a:bodyPr wrap="none" lIns="90000" tIns="46800" rIns="90000" bIns="46800" anchor="ctr"/>
          <a:lstStyle/>
          <a:p>
            <a:endParaRPr lang="en-US"/>
          </a:p>
        </p:txBody>
      </p:sp>
      <p:sp>
        <p:nvSpPr>
          <p:cNvPr id="26632" name="Oval 8"/>
          <p:cNvSpPr>
            <a:spLocks noChangeArrowheads="1"/>
          </p:cNvSpPr>
          <p:nvPr/>
        </p:nvSpPr>
        <p:spPr bwMode="auto">
          <a:xfrm>
            <a:off x="7010400" y="4800600"/>
            <a:ext cx="1371600" cy="1371600"/>
          </a:xfrm>
          <a:prstGeom prst="ellipse">
            <a:avLst/>
          </a:prstGeom>
          <a:solidFill>
            <a:schemeClr val="bg1"/>
          </a:solidFill>
          <a:ln w="9525">
            <a:solidFill>
              <a:schemeClr val="bg2"/>
            </a:solidFill>
            <a:round/>
            <a:headEnd/>
            <a:tailEnd/>
          </a:ln>
          <a:effectLst/>
        </p:spPr>
        <p:txBody>
          <a:bodyPr wrap="none" lIns="90000" tIns="46800" rIns="90000" bIns="46800" anchor="ctr"/>
          <a:lstStyle/>
          <a:p>
            <a:endParaRPr lang="en-US"/>
          </a:p>
        </p:txBody>
      </p:sp>
      <p:sp>
        <p:nvSpPr>
          <p:cNvPr id="26633" name="Text Box 9"/>
          <p:cNvSpPr txBox="1">
            <a:spLocks noChangeArrowheads="1"/>
          </p:cNvSpPr>
          <p:nvPr/>
        </p:nvSpPr>
        <p:spPr bwMode="auto">
          <a:xfrm>
            <a:off x="2043113" y="3946526"/>
            <a:ext cx="1149972" cy="340735"/>
          </a:xfrm>
          <a:prstGeom prst="rect">
            <a:avLst/>
          </a:prstGeom>
          <a:noFill/>
          <a:ln w="9525">
            <a:noFill/>
            <a:miter lim="800000"/>
            <a:headEnd/>
            <a:tailEnd/>
          </a:ln>
          <a:effectLst/>
        </p:spPr>
        <p:txBody>
          <a:bodyPr wrap="none" lIns="90000" tIns="46800" rIns="90000" bIns="46800">
            <a:spAutoFit/>
          </a:bodyPr>
          <a:lstStyle/>
          <a:p>
            <a:pPr eaLnBrk="0" hangingPunct="0"/>
            <a:r>
              <a:rPr lang="en-GB" sz="1600" b="1" dirty="0">
                <a:latin typeface="Arial" charset="0"/>
              </a:rPr>
              <a:t>Computer</a:t>
            </a:r>
            <a:endParaRPr lang="en-GB" b="1" dirty="0"/>
          </a:p>
        </p:txBody>
      </p:sp>
      <p:sp>
        <p:nvSpPr>
          <p:cNvPr id="26634" name="Text Box 10"/>
          <p:cNvSpPr txBox="1">
            <a:spLocks noChangeArrowheads="1"/>
          </p:cNvSpPr>
          <p:nvPr/>
        </p:nvSpPr>
        <p:spPr bwMode="auto">
          <a:xfrm>
            <a:off x="8153401" y="3048001"/>
            <a:ext cx="968833" cy="586957"/>
          </a:xfrm>
          <a:prstGeom prst="rect">
            <a:avLst/>
          </a:prstGeom>
          <a:noFill/>
          <a:ln w="9525">
            <a:noFill/>
            <a:miter lim="800000"/>
            <a:headEnd/>
            <a:tailEnd/>
          </a:ln>
          <a:effectLst/>
        </p:spPr>
        <p:txBody>
          <a:bodyPr wrap="none" lIns="90000" tIns="46800" rIns="90000" bIns="46800">
            <a:spAutoFit/>
          </a:bodyPr>
          <a:lstStyle/>
          <a:p>
            <a:pPr eaLnBrk="0" hangingPunct="0"/>
            <a:r>
              <a:rPr lang="en-GB" sz="1600" b="1">
                <a:latin typeface="Arial" charset="0"/>
              </a:rPr>
              <a:t>Main </a:t>
            </a:r>
          </a:p>
          <a:p>
            <a:pPr eaLnBrk="0" hangingPunct="0"/>
            <a:r>
              <a:rPr lang="en-GB" sz="1600" b="1">
                <a:latin typeface="Arial" charset="0"/>
              </a:rPr>
              <a:t>Memory</a:t>
            </a:r>
          </a:p>
        </p:txBody>
      </p:sp>
      <p:sp>
        <p:nvSpPr>
          <p:cNvPr id="26635" name="Text Box 11"/>
          <p:cNvSpPr txBox="1">
            <a:spLocks noChangeArrowheads="1"/>
          </p:cNvSpPr>
          <p:nvPr/>
        </p:nvSpPr>
        <p:spPr bwMode="auto">
          <a:xfrm>
            <a:off x="7315201" y="5133976"/>
            <a:ext cx="855019" cy="586957"/>
          </a:xfrm>
          <a:prstGeom prst="rect">
            <a:avLst/>
          </a:prstGeom>
          <a:noFill/>
          <a:ln w="9525">
            <a:noFill/>
            <a:miter lim="800000"/>
            <a:headEnd/>
            <a:tailEnd/>
          </a:ln>
          <a:effectLst/>
        </p:spPr>
        <p:txBody>
          <a:bodyPr wrap="none" lIns="90000" tIns="46800" rIns="90000" bIns="46800">
            <a:spAutoFit/>
          </a:bodyPr>
          <a:lstStyle/>
          <a:p>
            <a:pPr eaLnBrk="0" hangingPunct="0"/>
            <a:r>
              <a:rPr lang="en-GB" sz="1600" b="1">
                <a:latin typeface="Arial" charset="0"/>
              </a:rPr>
              <a:t>Input</a:t>
            </a:r>
          </a:p>
          <a:p>
            <a:pPr eaLnBrk="0" hangingPunct="0"/>
            <a:r>
              <a:rPr lang="en-GB" sz="1600" b="1">
                <a:latin typeface="Arial" charset="0"/>
              </a:rPr>
              <a:t>Output</a:t>
            </a:r>
          </a:p>
        </p:txBody>
      </p:sp>
      <p:sp>
        <p:nvSpPr>
          <p:cNvPr id="26636" name="Text Box 12"/>
          <p:cNvSpPr txBox="1">
            <a:spLocks noChangeArrowheads="1"/>
          </p:cNvSpPr>
          <p:nvPr/>
        </p:nvSpPr>
        <p:spPr bwMode="auto">
          <a:xfrm>
            <a:off x="6934201" y="4067176"/>
            <a:ext cx="1720641" cy="586957"/>
          </a:xfrm>
          <a:prstGeom prst="rect">
            <a:avLst/>
          </a:prstGeom>
          <a:noFill/>
          <a:ln w="9525">
            <a:noFill/>
            <a:miter lim="800000"/>
            <a:headEnd/>
            <a:tailEnd/>
          </a:ln>
          <a:effectLst/>
        </p:spPr>
        <p:txBody>
          <a:bodyPr wrap="none" lIns="90000" tIns="46800" rIns="90000" bIns="46800">
            <a:spAutoFit/>
          </a:bodyPr>
          <a:lstStyle/>
          <a:p>
            <a:pPr eaLnBrk="0" hangingPunct="0"/>
            <a:r>
              <a:rPr lang="en-GB" sz="1600" b="1">
                <a:latin typeface="Arial" charset="0"/>
              </a:rPr>
              <a:t>Systems</a:t>
            </a:r>
          </a:p>
          <a:p>
            <a:pPr eaLnBrk="0" hangingPunct="0"/>
            <a:r>
              <a:rPr lang="en-GB" sz="1600" b="1">
                <a:latin typeface="Arial" charset="0"/>
              </a:rPr>
              <a:t>Interconnection</a:t>
            </a:r>
          </a:p>
        </p:txBody>
      </p:sp>
      <p:sp>
        <p:nvSpPr>
          <p:cNvPr id="26637" name="Line 13"/>
          <p:cNvSpPr>
            <a:spLocks noChangeShapeType="1"/>
          </p:cNvSpPr>
          <p:nvPr/>
        </p:nvSpPr>
        <p:spPr bwMode="auto">
          <a:xfrm flipV="1">
            <a:off x="2590800" y="2209800"/>
            <a:ext cx="4343400" cy="1447800"/>
          </a:xfrm>
          <a:prstGeom prst="line">
            <a:avLst/>
          </a:prstGeom>
          <a:noFill/>
          <a:ln w="9525">
            <a:solidFill>
              <a:schemeClr val="bg2"/>
            </a:solidFill>
            <a:round/>
            <a:headEnd/>
            <a:tailEnd/>
          </a:ln>
          <a:effectLst/>
        </p:spPr>
        <p:txBody>
          <a:bodyPr wrap="none" lIns="90000" tIns="46800" rIns="90000" bIns="46800" anchor="ctr"/>
          <a:lstStyle/>
          <a:p>
            <a:endParaRPr lang="en-US"/>
          </a:p>
        </p:txBody>
      </p:sp>
      <p:sp>
        <p:nvSpPr>
          <p:cNvPr id="26638" name="Line 14"/>
          <p:cNvSpPr>
            <a:spLocks noChangeShapeType="1"/>
          </p:cNvSpPr>
          <p:nvPr/>
        </p:nvSpPr>
        <p:spPr bwMode="auto">
          <a:xfrm>
            <a:off x="2590800" y="4724400"/>
            <a:ext cx="4191000" cy="1752600"/>
          </a:xfrm>
          <a:prstGeom prst="line">
            <a:avLst/>
          </a:prstGeom>
          <a:noFill/>
          <a:ln w="9525">
            <a:solidFill>
              <a:schemeClr val="bg2"/>
            </a:solidFill>
            <a:round/>
            <a:headEnd/>
            <a:tailEnd/>
          </a:ln>
          <a:effectLst/>
        </p:spPr>
        <p:txBody>
          <a:bodyPr wrap="none" lIns="90000" tIns="46800" rIns="90000" bIns="46800" anchor="ctr"/>
          <a:lstStyle/>
          <a:p>
            <a:endParaRPr lang="en-US"/>
          </a:p>
        </p:txBody>
      </p:sp>
      <p:sp>
        <p:nvSpPr>
          <p:cNvPr id="26639" name="Text Box 15"/>
          <p:cNvSpPr txBox="1">
            <a:spLocks noChangeArrowheads="1"/>
          </p:cNvSpPr>
          <p:nvPr/>
        </p:nvSpPr>
        <p:spPr bwMode="auto">
          <a:xfrm>
            <a:off x="1814514" y="2346326"/>
            <a:ext cx="1299051" cy="340735"/>
          </a:xfrm>
          <a:prstGeom prst="rect">
            <a:avLst/>
          </a:prstGeom>
          <a:noFill/>
          <a:ln w="9525">
            <a:noFill/>
            <a:miter lim="800000"/>
            <a:headEnd/>
            <a:tailEnd/>
          </a:ln>
          <a:effectLst/>
        </p:spPr>
        <p:txBody>
          <a:bodyPr wrap="none" lIns="90000" tIns="46800" rIns="90000" bIns="46800">
            <a:spAutoFit/>
          </a:bodyPr>
          <a:lstStyle/>
          <a:p>
            <a:pPr eaLnBrk="0" hangingPunct="0"/>
            <a:r>
              <a:rPr lang="en-GB" sz="1600" b="1">
                <a:latin typeface="Arial" charset="0"/>
              </a:rPr>
              <a:t>Peripherals</a:t>
            </a:r>
          </a:p>
        </p:txBody>
      </p:sp>
      <p:sp>
        <p:nvSpPr>
          <p:cNvPr id="26640" name="Text Box 16"/>
          <p:cNvSpPr txBox="1">
            <a:spLocks noChangeArrowheads="1"/>
          </p:cNvSpPr>
          <p:nvPr/>
        </p:nvSpPr>
        <p:spPr bwMode="auto">
          <a:xfrm>
            <a:off x="1662113" y="5622926"/>
            <a:ext cx="1731862" cy="586957"/>
          </a:xfrm>
          <a:prstGeom prst="rect">
            <a:avLst/>
          </a:prstGeom>
          <a:noFill/>
          <a:ln w="9525">
            <a:noFill/>
            <a:miter lim="800000"/>
            <a:headEnd/>
            <a:tailEnd/>
          </a:ln>
          <a:effectLst/>
        </p:spPr>
        <p:txBody>
          <a:bodyPr wrap="none" lIns="90000" tIns="46800" rIns="90000" bIns="46800">
            <a:spAutoFit/>
          </a:bodyPr>
          <a:lstStyle/>
          <a:p>
            <a:pPr eaLnBrk="0" hangingPunct="0"/>
            <a:r>
              <a:rPr lang="en-GB" sz="1600" b="1">
                <a:latin typeface="Arial" charset="0"/>
              </a:rPr>
              <a:t>Communication</a:t>
            </a:r>
          </a:p>
          <a:p>
            <a:pPr eaLnBrk="0" hangingPunct="0"/>
            <a:r>
              <a:rPr lang="en-GB" sz="1600" b="1">
                <a:latin typeface="Arial" charset="0"/>
              </a:rPr>
              <a:t>lines</a:t>
            </a:r>
          </a:p>
        </p:txBody>
      </p:sp>
      <p:sp>
        <p:nvSpPr>
          <p:cNvPr id="26641" name="Text Box 17"/>
          <p:cNvSpPr txBox="1">
            <a:spLocks noChangeArrowheads="1"/>
          </p:cNvSpPr>
          <p:nvPr/>
        </p:nvSpPr>
        <p:spPr bwMode="auto">
          <a:xfrm>
            <a:off x="6324601" y="2971800"/>
            <a:ext cx="1331913" cy="825500"/>
          </a:xfrm>
          <a:prstGeom prst="rect">
            <a:avLst/>
          </a:prstGeom>
          <a:noFill/>
          <a:ln w="9525">
            <a:noFill/>
            <a:miter lim="800000"/>
            <a:headEnd/>
            <a:tailEnd/>
          </a:ln>
          <a:effectLst/>
        </p:spPr>
        <p:txBody>
          <a:bodyPr wrap="none" lIns="90000" tIns="46800" rIns="90000" bIns="46800">
            <a:spAutoFit/>
          </a:bodyPr>
          <a:lstStyle/>
          <a:p>
            <a:pPr eaLnBrk="0" hangingPunct="0"/>
            <a:r>
              <a:rPr lang="en-GB" sz="1600" b="1">
                <a:latin typeface="Arial" charset="0"/>
              </a:rPr>
              <a:t>Central</a:t>
            </a:r>
          </a:p>
          <a:p>
            <a:pPr eaLnBrk="0" hangingPunct="0"/>
            <a:r>
              <a:rPr lang="en-GB" sz="1600" b="1">
                <a:latin typeface="Arial" charset="0"/>
              </a:rPr>
              <a:t>Processing </a:t>
            </a:r>
          </a:p>
          <a:p>
            <a:pPr eaLnBrk="0" hangingPunct="0"/>
            <a:r>
              <a:rPr lang="en-GB" sz="1600" b="1">
                <a:latin typeface="Arial" charset="0"/>
              </a:rPr>
              <a:t>Unit</a:t>
            </a:r>
          </a:p>
        </p:txBody>
      </p:sp>
      <p:sp>
        <p:nvSpPr>
          <p:cNvPr id="26642" name="Line 18"/>
          <p:cNvSpPr>
            <a:spLocks noChangeShapeType="1"/>
          </p:cNvSpPr>
          <p:nvPr/>
        </p:nvSpPr>
        <p:spPr bwMode="auto">
          <a:xfrm>
            <a:off x="2438400" y="2743200"/>
            <a:ext cx="0" cy="914400"/>
          </a:xfrm>
          <a:prstGeom prst="line">
            <a:avLst/>
          </a:prstGeom>
          <a:noFill/>
          <a:ln w="9525">
            <a:solidFill>
              <a:schemeClr val="bg2"/>
            </a:solidFill>
            <a:round/>
            <a:headEnd type="triangle" w="med" len="med"/>
            <a:tailEnd type="triangle" w="med" len="med"/>
          </a:ln>
          <a:effectLst/>
        </p:spPr>
        <p:txBody>
          <a:bodyPr wrap="none" lIns="90000" tIns="46800" rIns="90000" bIns="46800" anchor="ctr"/>
          <a:lstStyle/>
          <a:p>
            <a:endParaRPr lang="en-US"/>
          </a:p>
        </p:txBody>
      </p:sp>
      <p:sp>
        <p:nvSpPr>
          <p:cNvPr id="26643" name="Line 19"/>
          <p:cNvSpPr>
            <a:spLocks noChangeShapeType="1"/>
          </p:cNvSpPr>
          <p:nvPr/>
        </p:nvSpPr>
        <p:spPr bwMode="auto">
          <a:xfrm>
            <a:off x="2438400" y="4724400"/>
            <a:ext cx="0" cy="914400"/>
          </a:xfrm>
          <a:prstGeom prst="line">
            <a:avLst/>
          </a:prstGeom>
          <a:noFill/>
          <a:ln w="9525">
            <a:solidFill>
              <a:schemeClr val="bg2"/>
            </a:solidFill>
            <a:round/>
            <a:headEnd type="triangle" w="med" len="med"/>
            <a:tailEnd type="triangle" w="med" len="med"/>
          </a:ln>
          <a:effectLst/>
        </p:spPr>
        <p:txBody>
          <a:bodyPr wrap="none" lIns="90000" tIns="46800" rIns="90000" bIns="46800" anchor="ctr"/>
          <a:lstStyle/>
          <a:p>
            <a:endParaRPr lang="en-US"/>
          </a:p>
        </p:txBody>
      </p:sp>
      <p:sp>
        <p:nvSpPr>
          <p:cNvPr id="26644" name="Text Box 20"/>
          <p:cNvSpPr txBox="1">
            <a:spLocks noChangeArrowheads="1"/>
          </p:cNvSpPr>
          <p:nvPr/>
        </p:nvSpPr>
        <p:spPr bwMode="auto">
          <a:xfrm>
            <a:off x="7078762" y="2254718"/>
            <a:ext cx="1393628" cy="402291"/>
          </a:xfrm>
          <a:prstGeom prst="rect">
            <a:avLst/>
          </a:prstGeom>
          <a:noFill/>
          <a:ln w="9525">
            <a:noFill/>
            <a:miter lim="800000"/>
            <a:headEnd/>
            <a:tailEnd/>
          </a:ln>
          <a:effectLst/>
        </p:spPr>
        <p:txBody>
          <a:bodyPr wrap="none" lIns="90000" tIns="46800" rIns="90000" bIns="46800" anchor="ctr">
            <a:spAutoFit/>
          </a:bodyPr>
          <a:lstStyle/>
          <a:p>
            <a:pPr algn="ctr" eaLnBrk="0" hangingPunct="0"/>
            <a:r>
              <a:rPr lang="en-US" sz="2000" b="1">
                <a:latin typeface="Arial" charset="0"/>
              </a:rPr>
              <a:t>Computer</a:t>
            </a:r>
            <a:endParaRPr lang="en-US" sz="1600" b="1">
              <a:latin typeface="Arial" charset="0"/>
            </a:endParaRPr>
          </a:p>
        </p:txBody>
      </p:sp>
    </p:spTree>
  </p:cSld>
  <p:clrMapOvr>
    <a:masterClrMapping/>
  </p:clrMapOvr>
  <p:transition advTm="4091"/>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Oval 2" descr="50%"/>
          <p:cNvSpPr>
            <a:spLocks noChangeArrowheads="1"/>
          </p:cNvSpPr>
          <p:nvPr/>
        </p:nvSpPr>
        <p:spPr bwMode="auto">
          <a:xfrm>
            <a:off x="5410200" y="2057400"/>
            <a:ext cx="4724400" cy="4648200"/>
          </a:xfrm>
          <a:prstGeom prst="ellipse">
            <a:avLst/>
          </a:prstGeom>
          <a:pattFill prst="pct50">
            <a:fgClr>
              <a:schemeClr val="tx1"/>
            </a:fgClr>
            <a:bgClr>
              <a:schemeClr val="bg1"/>
            </a:bgClr>
          </a:pattFill>
          <a:ln w="9525">
            <a:solidFill>
              <a:schemeClr val="bg2"/>
            </a:solidFill>
            <a:round/>
            <a:headEnd/>
            <a:tailEnd/>
          </a:ln>
          <a:effectLst/>
        </p:spPr>
        <p:txBody>
          <a:bodyPr wrap="none" lIns="90000" tIns="46800" rIns="90000" bIns="46800" anchor="ctr"/>
          <a:lstStyle/>
          <a:p>
            <a:pPr algn="ctr" eaLnBrk="0" hangingPunct="0"/>
            <a:endParaRPr lang="en-GB" sz="1600" b="1">
              <a:latin typeface="Arial" charset="0"/>
            </a:endParaRPr>
          </a:p>
        </p:txBody>
      </p:sp>
      <p:sp>
        <p:nvSpPr>
          <p:cNvPr id="28675" name="Oval 3"/>
          <p:cNvSpPr>
            <a:spLocks noChangeArrowheads="1"/>
          </p:cNvSpPr>
          <p:nvPr/>
        </p:nvSpPr>
        <p:spPr bwMode="auto">
          <a:xfrm>
            <a:off x="6934200" y="3581400"/>
            <a:ext cx="1524000" cy="1524000"/>
          </a:xfrm>
          <a:prstGeom prst="ellipse">
            <a:avLst/>
          </a:prstGeom>
          <a:solidFill>
            <a:schemeClr val="bg1"/>
          </a:solidFill>
          <a:ln w="9525">
            <a:solidFill>
              <a:schemeClr val="bg2"/>
            </a:solidFill>
            <a:round/>
            <a:headEnd/>
            <a:tailEnd/>
          </a:ln>
          <a:effectLst/>
        </p:spPr>
        <p:txBody>
          <a:bodyPr wrap="none" lIns="90000" tIns="46800" rIns="90000" bIns="46800" anchor="ctr"/>
          <a:lstStyle/>
          <a:p>
            <a:endParaRPr lang="en-US"/>
          </a:p>
        </p:txBody>
      </p:sp>
      <p:sp>
        <p:nvSpPr>
          <p:cNvPr id="28676" name="Rectangle 4"/>
          <p:cNvSpPr>
            <a:spLocks noGrp="1" noChangeArrowheads="1"/>
          </p:cNvSpPr>
          <p:nvPr>
            <p:ph type="title"/>
          </p:nvPr>
        </p:nvSpPr>
        <p:spPr>
          <a:noFill/>
          <a:ln/>
        </p:spPr>
        <p:txBody>
          <a:bodyPr vert="horz" lIns="90000" tIns="46800" rIns="90000" bIns="46800" rtlCol="0" anchor="ctr">
            <a:normAutofit/>
          </a:bodyPr>
          <a:lstStyle/>
          <a:p>
            <a:r>
              <a:rPr lang="en-GB" b="1"/>
              <a:t>Structure - The CPU</a:t>
            </a:r>
          </a:p>
        </p:txBody>
      </p:sp>
      <p:sp>
        <p:nvSpPr>
          <p:cNvPr id="28677" name="Oval 5"/>
          <p:cNvSpPr>
            <a:spLocks noChangeArrowheads="1"/>
          </p:cNvSpPr>
          <p:nvPr/>
        </p:nvSpPr>
        <p:spPr bwMode="auto">
          <a:xfrm>
            <a:off x="6172200" y="2743200"/>
            <a:ext cx="1371600" cy="1371600"/>
          </a:xfrm>
          <a:prstGeom prst="ellipse">
            <a:avLst/>
          </a:prstGeom>
          <a:solidFill>
            <a:schemeClr val="bg1"/>
          </a:solidFill>
          <a:ln w="9525">
            <a:solidFill>
              <a:schemeClr val="bg2"/>
            </a:solidFill>
            <a:round/>
            <a:headEnd/>
            <a:tailEnd/>
          </a:ln>
          <a:effectLst/>
        </p:spPr>
        <p:txBody>
          <a:bodyPr wrap="none" lIns="90000" tIns="46800" rIns="90000" bIns="46800" anchor="ctr"/>
          <a:lstStyle/>
          <a:p>
            <a:endParaRPr lang="en-US"/>
          </a:p>
        </p:txBody>
      </p:sp>
      <p:sp>
        <p:nvSpPr>
          <p:cNvPr id="28678" name="Oval 6"/>
          <p:cNvSpPr>
            <a:spLocks noChangeArrowheads="1"/>
          </p:cNvSpPr>
          <p:nvPr/>
        </p:nvSpPr>
        <p:spPr bwMode="auto">
          <a:xfrm>
            <a:off x="1600200" y="2971800"/>
            <a:ext cx="1981200" cy="2057400"/>
          </a:xfrm>
          <a:prstGeom prst="ellipse">
            <a:avLst/>
          </a:prstGeom>
          <a:noFill/>
          <a:ln w="9525">
            <a:solidFill>
              <a:schemeClr val="bg2"/>
            </a:solidFill>
            <a:round/>
            <a:headEnd/>
            <a:tailEnd/>
          </a:ln>
          <a:effectLst/>
        </p:spPr>
        <p:txBody>
          <a:bodyPr wrap="none" lIns="90000" tIns="46800" rIns="90000" bIns="46800" anchor="ctr"/>
          <a:lstStyle/>
          <a:p>
            <a:endParaRPr lang="en-US"/>
          </a:p>
        </p:txBody>
      </p:sp>
      <p:sp>
        <p:nvSpPr>
          <p:cNvPr id="28679" name="Oval 7"/>
          <p:cNvSpPr>
            <a:spLocks noChangeArrowheads="1"/>
          </p:cNvSpPr>
          <p:nvPr/>
        </p:nvSpPr>
        <p:spPr bwMode="auto">
          <a:xfrm>
            <a:off x="7924800" y="2743200"/>
            <a:ext cx="1371600" cy="1371600"/>
          </a:xfrm>
          <a:prstGeom prst="ellipse">
            <a:avLst/>
          </a:prstGeom>
          <a:solidFill>
            <a:schemeClr val="bg1"/>
          </a:solidFill>
          <a:ln w="9525">
            <a:solidFill>
              <a:schemeClr val="bg2"/>
            </a:solidFill>
            <a:round/>
            <a:headEnd/>
            <a:tailEnd/>
          </a:ln>
          <a:effectLst/>
        </p:spPr>
        <p:txBody>
          <a:bodyPr wrap="none" lIns="90000" tIns="46800" rIns="90000" bIns="46800" anchor="ctr"/>
          <a:lstStyle/>
          <a:p>
            <a:endParaRPr lang="en-US"/>
          </a:p>
        </p:txBody>
      </p:sp>
      <p:sp>
        <p:nvSpPr>
          <p:cNvPr id="28680" name="Oval 8"/>
          <p:cNvSpPr>
            <a:spLocks noChangeArrowheads="1"/>
          </p:cNvSpPr>
          <p:nvPr/>
        </p:nvSpPr>
        <p:spPr bwMode="auto">
          <a:xfrm>
            <a:off x="7010400" y="4800600"/>
            <a:ext cx="1371600" cy="1371600"/>
          </a:xfrm>
          <a:prstGeom prst="ellipse">
            <a:avLst/>
          </a:prstGeom>
          <a:solidFill>
            <a:schemeClr val="bg1"/>
          </a:solidFill>
          <a:ln w="9525">
            <a:solidFill>
              <a:schemeClr val="bg2"/>
            </a:solidFill>
            <a:round/>
            <a:headEnd/>
            <a:tailEnd/>
          </a:ln>
          <a:effectLst/>
        </p:spPr>
        <p:txBody>
          <a:bodyPr wrap="none" lIns="90000" tIns="46800" rIns="90000" bIns="46800" anchor="ctr"/>
          <a:lstStyle/>
          <a:p>
            <a:endParaRPr lang="en-US"/>
          </a:p>
        </p:txBody>
      </p:sp>
      <p:sp>
        <p:nvSpPr>
          <p:cNvPr id="28681" name="Text Box 9"/>
          <p:cNvSpPr txBox="1">
            <a:spLocks noChangeArrowheads="1"/>
          </p:cNvSpPr>
          <p:nvPr/>
        </p:nvSpPr>
        <p:spPr bwMode="auto">
          <a:xfrm>
            <a:off x="2127250" y="3016251"/>
            <a:ext cx="1149972" cy="340735"/>
          </a:xfrm>
          <a:prstGeom prst="rect">
            <a:avLst/>
          </a:prstGeom>
          <a:noFill/>
          <a:ln w="9525">
            <a:noFill/>
            <a:miter lim="800000"/>
            <a:headEnd/>
            <a:tailEnd/>
          </a:ln>
          <a:effectLst/>
        </p:spPr>
        <p:txBody>
          <a:bodyPr wrap="none" lIns="90000" tIns="46800" rIns="90000" bIns="46800">
            <a:spAutoFit/>
          </a:bodyPr>
          <a:lstStyle/>
          <a:p>
            <a:pPr eaLnBrk="0" hangingPunct="0"/>
            <a:r>
              <a:rPr lang="en-GB" sz="1600" b="1">
                <a:latin typeface="Arial" charset="0"/>
              </a:rPr>
              <a:t>Computer</a:t>
            </a:r>
            <a:endParaRPr lang="en-GB" b="1"/>
          </a:p>
        </p:txBody>
      </p:sp>
      <p:sp>
        <p:nvSpPr>
          <p:cNvPr id="28682" name="Text Box 10"/>
          <p:cNvSpPr txBox="1">
            <a:spLocks noChangeArrowheads="1"/>
          </p:cNvSpPr>
          <p:nvPr/>
        </p:nvSpPr>
        <p:spPr bwMode="auto">
          <a:xfrm>
            <a:off x="8077200" y="2971800"/>
            <a:ext cx="1187450" cy="825500"/>
          </a:xfrm>
          <a:prstGeom prst="rect">
            <a:avLst/>
          </a:prstGeom>
          <a:noFill/>
          <a:ln w="9525">
            <a:noFill/>
            <a:miter lim="800000"/>
            <a:headEnd/>
            <a:tailEnd/>
          </a:ln>
          <a:effectLst/>
        </p:spPr>
        <p:txBody>
          <a:bodyPr wrap="none" lIns="90000" tIns="46800" rIns="90000" bIns="46800">
            <a:spAutoFit/>
          </a:bodyPr>
          <a:lstStyle/>
          <a:p>
            <a:pPr eaLnBrk="0" hangingPunct="0"/>
            <a:r>
              <a:rPr lang="en-GB" sz="1600" b="1">
                <a:latin typeface="Arial" charset="0"/>
              </a:rPr>
              <a:t>Arithmetic</a:t>
            </a:r>
          </a:p>
          <a:p>
            <a:pPr eaLnBrk="0" hangingPunct="0"/>
            <a:r>
              <a:rPr lang="en-GB" sz="1600" b="1">
                <a:latin typeface="Arial" charset="0"/>
              </a:rPr>
              <a:t>and </a:t>
            </a:r>
          </a:p>
          <a:p>
            <a:pPr eaLnBrk="0" hangingPunct="0"/>
            <a:r>
              <a:rPr lang="en-GB" sz="1600" b="1">
                <a:latin typeface="Arial" charset="0"/>
              </a:rPr>
              <a:t>Login Unit</a:t>
            </a:r>
          </a:p>
        </p:txBody>
      </p:sp>
      <p:sp>
        <p:nvSpPr>
          <p:cNvPr id="28683" name="Text Box 11"/>
          <p:cNvSpPr txBox="1">
            <a:spLocks noChangeArrowheads="1"/>
          </p:cNvSpPr>
          <p:nvPr/>
        </p:nvSpPr>
        <p:spPr bwMode="auto">
          <a:xfrm>
            <a:off x="7239001" y="5133976"/>
            <a:ext cx="911125" cy="586957"/>
          </a:xfrm>
          <a:prstGeom prst="rect">
            <a:avLst/>
          </a:prstGeom>
          <a:noFill/>
          <a:ln w="9525">
            <a:noFill/>
            <a:miter lim="800000"/>
            <a:headEnd/>
            <a:tailEnd/>
          </a:ln>
          <a:effectLst/>
        </p:spPr>
        <p:txBody>
          <a:bodyPr wrap="none" lIns="90000" tIns="46800" rIns="90000" bIns="46800">
            <a:spAutoFit/>
          </a:bodyPr>
          <a:lstStyle/>
          <a:p>
            <a:pPr eaLnBrk="0" hangingPunct="0"/>
            <a:r>
              <a:rPr lang="en-GB" sz="1600" b="1">
                <a:latin typeface="Arial" charset="0"/>
              </a:rPr>
              <a:t>Control</a:t>
            </a:r>
          </a:p>
          <a:p>
            <a:pPr eaLnBrk="0" hangingPunct="0"/>
            <a:r>
              <a:rPr lang="en-GB" sz="1600" b="1">
                <a:latin typeface="Arial" charset="0"/>
              </a:rPr>
              <a:t>Unit</a:t>
            </a:r>
          </a:p>
        </p:txBody>
      </p:sp>
      <p:sp>
        <p:nvSpPr>
          <p:cNvPr id="28684" name="Text Box 12"/>
          <p:cNvSpPr txBox="1">
            <a:spLocks noChangeArrowheads="1"/>
          </p:cNvSpPr>
          <p:nvPr/>
        </p:nvSpPr>
        <p:spPr bwMode="auto">
          <a:xfrm>
            <a:off x="6934201" y="4067176"/>
            <a:ext cx="1720641" cy="586957"/>
          </a:xfrm>
          <a:prstGeom prst="rect">
            <a:avLst/>
          </a:prstGeom>
          <a:noFill/>
          <a:ln w="9525">
            <a:noFill/>
            <a:miter lim="800000"/>
            <a:headEnd/>
            <a:tailEnd/>
          </a:ln>
          <a:effectLst/>
        </p:spPr>
        <p:txBody>
          <a:bodyPr wrap="none" lIns="90000" tIns="46800" rIns="90000" bIns="46800">
            <a:spAutoFit/>
          </a:bodyPr>
          <a:lstStyle/>
          <a:p>
            <a:pPr eaLnBrk="0" hangingPunct="0"/>
            <a:r>
              <a:rPr lang="en-GB" sz="1600" b="1">
                <a:latin typeface="Arial" charset="0"/>
              </a:rPr>
              <a:t>Internal CPU</a:t>
            </a:r>
          </a:p>
          <a:p>
            <a:pPr eaLnBrk="0" hangingPunct="0"/>
            <a:r>
              <a:rPr lang="en-GB" sz="1600" b="1">
                <a:latin typeface="Arial" charset="0"/>
              </a:rPr>
              <a:t>Interconnection</a:t>
            </a:r>
          </a:p>
        </p:txBody>
      </p:sp>
      <p:sp>
        <p:nvSpPr>
          <p:cNvPr id="28685" name="Line 13"/>
          <p:cNvSpPr>
            <a:spLocks noChangeShapeType="1"/>
          </p:cNvSpPr>
          <p:nvPr/>
        </p:nvSpPr>
        <p:spPr bwMode="auto">
          <a:xfrm flipV="1">
            <a:off x="3048000" y="2209800"/>
            <a:ext cx="3886200" cy="1371600"/>
          </a:xfrm>
          <a:prstGeom prst="line">
            <a:avLst/>
          </a:prstGeom>
          <a:noFill/>
          <a:ln w="9525">
            <a:solidFill>
              <a:schemeClr val="bg2"/>
            </a:solidFill>
            <a:round/>
            <a:headEnd/>
            <a:tailEnd/>
          </a:ln>
          <a:effectLst/>
        </p:spPr>
        <p:txBody>
          <a:bodyPr wrap="none" lIns="90000" tIns="46800" rIns="90000" bIns="46800" anchor="ctr"/>
          <a:lstStyle/>
          <a:p>
            <a:endParaRPr lang="en-US"/>
          </a:p>
        </p:txBody>
      </p:sp>
      <p:sp>
        <p:nvSpPr>
          <p:cNvPr id="28686" name="Line 14"/>
          <p:cNvSpPr>
            <a:spLocks noChangeShapeType="1"/>
          </p:cNvSpPr>
          <p:nvPr/>
        </p:nvSpPr>
        <p:spPr bwMode="auto">
          <a:xfrm>
            <a:off x="3048000" y="4343400"/>
            <a:ext cx="3733800" cy="2133600"/>
          </a:xfrm>
          <a:prstGeom prst="line">
            <a:avLst/>
          </a:prstGeom>
          <a:noFill/>
          <a:ln w="9525">
            <a:solidFill>
              <a:schemeClr val="bg2"/>
            </a:solidFill>
            <a:round/>
            <a:headEnd/>
            <a:tailEnd/>
          </a:ln>
          <a:effectLst/>
        </p:spPr>
        <p:txBody>
          <a:bodyPr wrap="none" lIns="90000" tIns="46800" rIns="90000" bIns="46800" anchor="ctr"/>
          <a:lstStyle/>
          <a:p>
            <a:endParaRPr lang="en-US"/>
          </a:p>
        </p:txBody>
      </p:sp>
      <p:sp>
        <p:nvSpPr>
          <p:cNvPr id="28687" name="Text Box 15"/>
          <p:cNvSpPr txBox="1">
            <a:spLocks noChangeArrowheads="1"/>
          </p:cNvSpPr>
          <p:nvPr/>
        </p:nvSpPr>
        <p:spPr bwMode="auto">
          <a:xfrm>
            <a:off x="6353176" y="3168651"/>
            <a:ext cx="1116309" cy="340735"/>
          </a:xfrm>
          <a:prstGeom prst="rect">
            <a:avLst/>
          </a:prstGeom>
          <a:noFill/>
          <a:ln w="9525">
            <a:noFill/>
            <a:miter lim="800000"/>
            <a:headEnd/>
            <a:tailEnd/>
          </a:ln>
          <a:effectLst/>
        </p:spPr>
        <p:txBody>
          <a:bodyPr wrap="none" lIns="90000" tIns="46800" rIns="90000" bIns="46800">
            <a:spAutoFit/>
          </a:bodyPr>
          <a:lstStyle/>
          <a:p>
            <a:pPr eaLnBrk="0" hangingPunct="0"/>
            <a:r>
              <a:rPr lang="en-GB" sz="1600" b="1">
                <a:latin typeface="Arial" charset="0"/>
              </a:rPr>
              <a:t>Registers</a:t>
            </a:r>
          </a:p>
        </p:txBody>
      </p:sp>
      <p:sp>
        <p:nvSpPr>
          <p:cNvPr id="28688" name="Oval 16"/>
          <p:cNvSpPr>
            <a:spLocks noChangeArrowheads="1"/>
          </p:cNvSpPr>
          <p:nvPr/>
        </p:nvSpPr>
        <p:spPr bwMode="auto">
          <a:xfrm>
            <a:off x="2743200" y="3581400"/>
            <a:ext cx="685800" cy="762000"/>
          </a:xfrm>
          <a:prstGeom prst="ellipse">
            <a:avLst/>
          </a:prstGeom>
          <a:noFill/>
          <a:ln w="9525">
            <a:solidFill>
              <a:schemeClr val="bg2"/>
            </a:solidFill>
            <a:round/>
            <a:headEnd/>
            <a:tailEnd/>
          </a:ln>
          <a:effectLst/>
        </p:spPr>
        <p:txBody>
          <a:bodyPr wrap="none" lIns="90000" tIns="46800" rIns="90000" bIns="46800" anchor="ctr"/>
          <a:lstStyle/>
          <a:p>
            <a:endParaRPr lang="en-US"/>
          </a:p>
        </p:txBody>
      </p:sp>
      <p:sp>
        <p:nvSpPr>
          <p:cNvPr id="28689" name="Text Box 17"/>
          <p:cNvSpPr txBox="1">
            <a:spLocks noChangeArrowheads="1"/>
          </p:cNvSpPr>
          <p:nvPr/>
        </p:nvSpPr>
        <p:spPr bwMode="auto">
          <a:xfrm>
            <a:off x="2849193" y="3807729"/>
            <a:ext cx="505564" cy="279180"/>
          </a:xfrm>
          <a:prstGeom prst="rect">
            <a:avLst/>
          </a:prstGeom>
          <a:noFill/>
          <a:ln w="9525">
            <a:noFill/>
            <a:miter lim="800000"/>
            <a:headEnd/>
            <a:tailEnd/>
          </a:ln>
          <a:effectLst/>
        </p:spPr>
        <p:txBody>
          <a:bodyPr wrap="none" lIns="90000" tIns="46800" rIns="90000" bIns="46800" anchor="ctr">
            <a:spAutoFit/>
          </a:bodyPr>
          <a:lstStyle/>
          <a:p>
            <a:pPr algn="ctr" eaLnBrk="0" hangingPunct="0"/>
            <a:r>
              <a:rPr lang="en-US" sz="1200" b="1">
                <a:latin typeface="Arial" charset="0"/>
              </a:rPr>
              <a:t>CPU</a:t>
            </a:r>
            <a:endParaRPr lang="en-US" sz="1600" b="1">
              <a:latin typeface="Arial" charset="0"/>
            </a:endParaRPr>
          </a:p>
        </p:txBody>
      </p:sp>
      <p:sp>
        <p:nvSpPr>
          <p:cNvPr id="28690" name="Oval 18"/>
          <p:cNvSpPr>
            <a:spLocks noChangeArrowheads="1"/>
          </p:cNvSpPr>
          <p:nvPr/>
        </p:nvSpPr>
        <p:spPr bwMode="auto">
          <a:xfrm>
            <a:off x="1828800" y="3276600"/>
            <a:ext cx="609600" cy="609600"/>
          </a:xfrm>
          <a:prstGeom prst="ellipse">
            <a:avLst/>
          </a:prstGeom>
          <a:noFill/>
          <a:ln w="9525">
            <a:solidFill>
              <a:schemeClr val="bg2"/>
            </a:solidFill>
            <a:round/>
            <a:headEnd/>
            <a:tailEnd/>
          </a:ln>
          <a:effectLst/>
        </p:spPr>
        <p:txBody>
          <a:bodyPr wrap="none" lIns="90000" tIns="46800" rIns="90000" bIns="46800" anchor="ctr"/>
          <a:lstStyle/>
          <a:p>
            <a:pPr algn="ctr" eaLnBrk="0" hangingPunct="0"/>
            <a:r>
              <a:rPr lang="en-US" sz="1200" b="1">
                <a:latin typeface="Arial" charset="0"/>
              </a:rPr>
              <a:t>I/O</a:t>
            </a:r>
            <a:endParaRPr lang="en-US" sz="1600" b="1">
              <a:latin typeface="Arial" charset="0"/>
            </a:endParaRPr>
          </a:p>
        </p:txBody>
      </p:sp>
      <p:sp>
        <p:nvSpPr>
          <p:cNvPr id="28691" name="Oval 19"/>
          <p:cNvSpPr>
            <a:spLocks noChangeArrowheads="1"/>
          </p:cNvSpPr>
          <p:nvPr/>
        </p:nvSpPr>
        <p:spPr bwMode="auto">
          <a:xfrm>
            <a:off x="1905000" y="4191000"/>
            <a:ext cx="685800" cy="685800"/>
          </a:xfrm>
          <a:prstGeom prst="ellipse">
            <a:avLst/>
          </a:prstGeom>
          <a:noFill/>
          <a:ln w="9525">
            <a:solidFill>
              <a:schemeClr val="bg2"/>
            </a:solidFill>
            <a:round/>
            <a:headEnd/>
            <a:tailEnd/>
          </a:ln>
          <a:effectLst/>
        </p:spPr>
        <p:txBody>
          <a:bodyPr wrap="none" lIns="90000" tIns="46800" rIns="90000" bIns="46800" anchor="ctr"/>
          <a:lstStyle/>
          <a:p>
            <a:endParaRPr lang="en-US"/>
          </a:p>
        </p:txBody>
      </p:sp>
      <p:sp>
        <p:nvSpPr>
          <p:cNvPr id="28692" name="Oval 20"/>
          <p:cNvSpPr>
            <a:spLocks noChangeArrowheads="1"/>
          </p:cNvSpPr>
          <p:nvPr/>
        </p:nvSpPr>
        <p:spPr bwMode="auto">
          <a:xfrm>
            <a:off x="2133600" y="3581400"/>
            <a:ext cx="685800" cy="762000"/>
          </a:xfrm>
          <a:prstGeom prst="ellipse">
            <a:avLst/>
          </a:prstGeom>
          <a:noFill/>
          <a:ln w="9525">
            <a:solidFill>
              <a:schemeClr val="bg2"/>
            </a:solidFill>
            <a:round/>
            <a:headEnd/>
            <a:tailEnd/>
          </a:ln>
          <a:effectLst/>
        </p:spPr>
        <p:txBody>
          <a:bodyPr wrap="none" lIns="90000" tIns="46800" rIns="90000" bIns="46800" anchor="ctr"/>
          <a:lstStyle/>
          <a:p>
            <a:endParaRPr lang="en-US"/>
          </a:p>
        </p:txBody>
      </p:sp>
      <p:sp>
        <p:nvSpPr>
          <p:cNvPr id="28693" name="Text Box 21"/>
          <p:cNvSpPr txBox="1">
            <a:spLocks noChangeArrowheads="1"/>
          </p:cNvSpPr>
          <p:nvPr/>
        </p:nvSpPr>
        <p:spPr bwMode="auto">
          <a:xfrm>
            <a:off x="1885889" y="4371292"/>
            <a:ext cx="770060" cy="279180"/>
          </a:xfrm>
          <a:prstGeom prst="rect">
            <a:avLst/>
          </a:prstGeom>
          <a:noFill/>
          <a:ln w="9525">
            <a:noFill/>
            <a:miter lim="800000"/>
            <a:headEnd/>
            <a:tailEnd/>
          </a:ln>
          <a:effectLst/>
        </p:spPr>
        <p:txBody>
          <a:bodyPr wrap="none" lIns="90000" tIns="46800" rIns="90000" bIns="46800" anchor="ctr">
            <a:spAutoFit/>
          </a:bodyPr>
          <a:lstStyle/>
          <a:p>
            <a:pPr algn="ctr" eaLnBrk="0" hangingPunct="0"/>
            <a:r>
              <a:rPr lang="en-US" sz="1200" b="1">
                <a:latin typeface="Arial" charset="0"/>
              </a:rPr>
              <a:t>Memory</a:t>
            </a:r>
            <a:endParaRPr lang="en-US" sz="1600" b="1">
              <a:latin typeface="Arial" charset="0"/>
            </a:endParaRPr>
          </a:p>
        </p:txBody>
      </p:sp>
      <p:sp>
        <p:nvSpPr>
          <p:cNvPr id="28694" name="Text Box 22"/>
          <p:cNvSpPr txBox="1">
            <a:spLocks noChangeArrowheads="1"/>
          </p:cNvSpPr>
          <p:nvPr/>
        </p:nvSpPr>
        <p:spPr bwMode="auto">
          <a:xfrm>
            <a:off x="2111524" y="3806677"/>
            <a:ext cx="726779" cy="463846"/>
          </a:xfrm>
          <a:prstGeom prst="rect">
            <a:avLst/>
          </a:prstGeom>
          <a:noFill/>
          <a:ln w="9525">
            <a:noFill/>
            <a:miter lim="800000"/>
            <a:headEnd/>
            <a:tailEnd/>
          </a:ln>
          <a:effectLst/>
        </p:spPr>
        <p:txBody>
          <a:bodyPr wrap="none" lIns="90000" tIns="46800" rIns="90000" bIns="46800" anchor="ctr">
            <a:spAutoFit/>
          </a:bodyPr>
          <a:lstStyle/>
          <a:p>
            <a:pPr algn="ctr" eaLnBrk="0" hangingPunct="0"/>
            <a:r>
              <a:rPr lang="en-US" sz="1200" b="1">
                <a:latin typeface="Arial" charset="0"/>
              </a:rPr>
              <a:t>System</a:t>
            </a:r>
          </a:p>
          <a:p>
            <a:pPr algn="ctr" eaLnBrk="0" hangingPunct="0"/>
            <a:r>
              <a:rPr lang="en-US" sz="1200" b="1">
                <a:latin typeface="Arial" charset="0"/>
              </a:rPr>
              <a:t>Bus</a:t>
            </a:r>
          </a:p>
        </p:txBody>
      </p:sp>
      <p:sp>
        <p:nvSpPr>
          <p:cNvPr id="28695" name="Text Box 23"/>
          <p:cNvSpPr txBox="1">
            <a:spLocks noChangeArrowheads="1"/>
          </p:cNvSpPr>
          <p:nvPr/>
        </p:nvSpPr>
        <p:spPr bwMode="auto">
          <a:xfrm>
            <a:off x="7431244" y="2315043"/>
            <a:ext cx="725176" cy="402291"/>
          </a:xfrm>
          <a:prstGeom prst="rect">
            <a:avLst/>
          </a:prstGeom>
          <a:noFill/>
          <a:ln w="9525">
            <a:noFill/>
            <a:miter lim="800000"/>
            <a:headEnd/>
            <a:tailEnd/>
          </a:ln>
          <a:effectLst/>
        </p:spPr>
        <p:txBody>
          <a:bodyPr wrap="none" lIns="90000" tIns="46800" rIns="90000" bIns="46800" anchor="ctr">
            <a:spAutoFit/>
          </a:bodyPr>
          <a:lstStyle/>
          <a:p>
            <a:pPr algn="ctr" eaLnBrk="0" hangingPunct="0"/>
            <a:r>
              <a:rPr lang="en-US" sz="2000" b="1">
                <a:latin typeface="Arial" charset="0"/>
              </a:rPr>
              <a:t>CPU</a:t>
            </a:r>
            <a:endParaRPr lang="en-US" sz="1600" b="1">
              <a:latin typeface="Arial" charset="0"/>
            </a:endParaRPr>
          </a:p>
        </p:txBody>
      </p:sp>
    </p:spTree>
  </p:cSld>
  <p:clrMapOvr>
    <a:masterClrMapping/>
  </p:clrMapOvr>
  <p:transition advTm="6030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Oval 2" descr="50%"/>
          <p:cNvSpPr>
            <a:spLocks noChangeArrowheads="1"/>
          </p:cNvSpPr>
          <p:nvPr/>
        </p:nvSpPr>
        <p:spPr bwMode="auto">
          <a:xfrm>
            <a:off x="5410200" y="2057400"/>
            <a:ext cx="4724400" cy="4648200"/>
          </a:xfrm>
          <a:prstGeom prst="ellipse">
            <a:avLst/>
          </a:prstGeom>
          <a:pattFill prst="pct50">
            <a:fgClr>
              <a:schemeClr val="tx1"/>
            </a:fgClr>
            <a:bgClr>
              <a:schemeClr val="bg1"/>
            </a:bgClr>
          </a:pattFill>
          <a:ln w="9525">
            <a:solidFill>
              <a:schemeClr val="bg2"/>
            </a:solidFill>
            <a:round/>
            <a:headEnd/>
            <a:tailEnd/>
          </a:ln>
          <a:effectLst/>
        </p:spPr>
        <p:txBody>
          <a:bodyPr wrap="none" lIns="90000" tIns="46800" rIns="90000" bIns="46800" anchor="ctr"/>
          <a:lstStyle/>
          <a:p>
            <a:endParaRPr lang="en-US"/>
          </a:p>
        </p:txBody>
      </p:sp>
      <p:sp>
        <p:nvSpPr>
          <p:cNvPr id="30723" name="Oval 3"/>
          <p:cNvSpPr>
            <a:spLocks noChangeArrowheads="1"/>
          </p:cNvSpPr>
          <p:nvPr/>
        </p:nvSpPr>
        <p:spPr bwMode="auto">
          <a:xfrm>
            <a:off x="6934200" y="3581400"/>
            <a:ext cx="1828800" cy="1828800"/>
          </a:xfrm>
          <a:prstGeom prst="ellipse">
            <a:avLst/>
          </a:prstGeom>
          <a:solidFill>
            <a:schemeClr val="bg1"/>
          </a:solidFill>
          <a:ln w="9525">
            <a:solidFill>
              <a:schemeClr val="bg2"/>
            </a:solidFill>
            <a:round/>
            <a:headEnd/>
            <a:tailEnd/>
          </a:ln>
          <a:effectLst/>
        </p:spPr>
        <p:txBody>
          <a:bodyPr wrap="none" lIns="90000" tIns="46800" rIns="90000" bIns="46800" anchor="ctr"/>
          <a:lstStyle/>
          <a:p>
            <a:endParaRPr lang="en-US"/>
          </a:p>
        </p:txBody>
      </p:sp>
      <p:sp>
        <p:nvSpPr>
          <p:cNvPr id="30724" name="Rectangle 4"/>
          <p:cNvSpPr>
            <a:spLocks noGrp="1" noChangeArrowheads="1"/>
          </p:cNvSpPr>
          <p:nvPr>
            <p:ph type="title"/>
          </p:nvPr>
        </p:nvSpPr>
        <p:spPr>
          <a:noFill/>
          <a:ln/>
        </p:spPr>
        <p:txBody>
          <a:bodyPr vert="horz" lIns="90000" tIns="46800" rIns="90000" bIns="46800" rtlCol="0" anchor="ctr">
            <a:normAutofit/>
          </a:bodyPr>
          <a:lstStyle/>
          <a:p>
            <a:r>
              <a:rPr lang="en-GB" b="1"/>
              <a:t>Structure - The Control Unit</a:t>
            </a:r>
          </a:p>
        </p:txBody>
      </p:sp>
      <p:sp>
        <p:nvSpPr>
          <p:cNvPr id="30725" name="Oval 5"/>
          <p:cNvSpPr>
            <a:spLocks noChangeArrowheads="1"/>
          </p:cNvSpPr>
          <p:nvPr/>
        </p:nvSpPr>
        <p:spPr bwMode="auto">
          <a:xfrm>
            <a:off x="6172200" y="2743200"/>
            <a:ext cx="1371600" cy="1371600"/>
          </a:xfrm>
          <a:prstGeom prst="ellipse">
            <a:avLst/>
          </a:prstGeom>
          <a:solidFill>
            <a:schemeClr val="bg1"/>
          </a:solidFill>
          <a:ln w="9525">
            <a:solidFill>
              <a:schemeClr val="bg2"/>
            </a:solidFill>
            <a:round/>
            <a:headEnd/>
            <a:tailEnd/>
          </a:ln>
          <a:effectLst/>
        </p:spPr>
        <p:txBody>
          <a:bodyPr wrap="none" lIns="90000" tIns="46800" rIns="90000" bIns="46800" anchor="ctr"/>
          <a:lstStyle/>
          <a:p>
            <a:endParaRPr lang="en-US"/>
          </a:p>
        </p:txBody>
      </p:sp>
      <p:sp>
        <p:nvSpPr>
          <p:cNvPr id="30726" name="Oval 6"/>
          <p:cNvSpPr>
            <a:spLocks noChangeArrowheads="1"/>
          </p:cNvSpPr>
          <p:nvPr/>
        </p:nvSpPr>
        <p:spPr bwMode="auto">
          <a:xfrm>
            <a:off x="1600200" y="2971800"/>
            <a:ext cx="1981200" cy="2057400"/>
          </a:xfrm>
          <a:prstGeom prst="ellipse">
            <a:avLst/>
          </a:prstGeom>
          <a:noFill/>
          <a:ln w="9525">
            <a:solidFill>
              <a:schemeClr val="bg2"/>
            </a:solidFill>
            <a:round/>
            <a:headEnd/>
            <a:tailEnd/>
          </a:ln>
          <a:effectLst/>
        </p:spPr>
        <p:txBody>
          <a:bodyPr wrap="none" lIns="90000" tIns="46800" rIns="90000" bIns="46800" anchor="ctr"/>
          <a:lstStyle/>
          <a:p>
            <a:endParaRPr lang="en-US"/>
          </a:p>
        </p:txBody>
      </p:sp>
      <p:sp>
        <p:nvSpPr>
          <p:cNvPr id="30727" name="Oval 7"/>
          <p:cNvSpPr>
            <a:spLocks noChangeArrowheads="1"/>
          </p:cNvSpPr>
          <p:nvPr/>
        </p:nvSpPr>
        <p:spPr bwMode="auto">
          <a:xfrm>
            <a:off x="7239000" y="5029200"/>
            <a:ext cx="1371600" cy="1371600"/>
          </a:xfrm>
          <a:prstGeom prst="ellipse">
            <a:avLst/>
          </a:prstGeom>
          <a:solidFill>
            <a:schemeClr val="bg1"/>
          </a:solidFill>
          <a:ln w="9525">
            <a:solidFill>
              <a:schemeClr val="bg2"/>
            </a:solidFill>
            <a:round/>
            <a:headEnd/>
            <a:tailEnd/>
          </a:ln>
          <a:effectLst/>
        </p:spPr>
        <p:txBody>
          <a:bodyPr wrap="none" lIns="90000" tIns="46800" rIns="90000" bIns="46800" anchor="ctr"/>
          <a:lstStyle/>
          <a:p>
            <a:endParaRPr lang="en-US"/>
          </a:p>
        </p:txBody>
      </p:sp>
      <p:sp>
        <p:nvSpPr>
          <p:cNvPr id="30728" name="Text Box 8"/>
          <p:cNvSpPr txBox="1">
            <a:spLocks noChangeArrowheads="1"/>
          </p:cNvSpPr>
          <p:nvPr/>
        </p:nvSpPr>
        <p:spPr bwMode="auto">
          <a:xfrm>
            <a:off x="2287588" y="3016251"/>
            <a:ext cx="612966" cy="340735"/>
          </a:xfrm>
          <a:prstGeom prst="rect">
            <a:avLst/>
          </a:prstGeom>
          <a:noFill/>
          <a:ln w="9525">
            <a:noFill/>
            <a:miter lim="800000"/>
            <a:headEnd/>
            <a:tailEnd/>
          </a:ln>
          <a:effectLst/>
        </p:spPr>
        <p:txBody>
          <a:bodyPr wrap="none" lIns="90000" tIns="46800" rIns="90000" bIns="46800">
            <a:spAutoFit/>
          </a:bodyPr>
          <a:lstStyle/>
          <a:p>
            <a:pPr eaLnBrk="0" hangingPunct="0"/>
            <a:r>
              <a:rPr lang="en-GB" sz="1600" b="1">
                <a:latin typeface="Arial" charset="0"/>
              </a:rPr>
              <a:t>CPU</a:t>
            </a:r>
            <a:endParaRPr lang="en-GB" b="1"/>
          </a:p>
        </p:txBody>
      </p:sp>
      <p:sp>
        <p:nvSpPr>
          <p:cNvPr id="30729" name="Text Box 9"/>
          <p:cNvSpPr txBox="1">
            <a:spLocks noChangeArrowheads="1"/>
          </p:cNvSpPr>
          <p:nvPr/>
        </p:nvSpPr>
        <p:spPr bwMode="auto">
          <a:xfrm>
            <a:off x="7466014" y="5362576"/>
            <a:ext cx="968833" cy="586957"/>
          </a:xfrm>
          <a:prstGeom prst="rect">
            <a:avLst/>
          </a:prstGeom>
          <a:noFill/>
          <a:ln w="9525">
            <a:noFill/>
            <a:miter lim="800000"/>
            <a:headEnd/>
            <a:tailEnd/>
          </a:ln>
          <a:effectLst/>
        </p:spPr>
        <p:txBody>
          <a:bodyPr wrap="none" lIns="90000" tIns="46800" rIns="90000" bIns="46800">
            <a:spAutoFit/>
          </a:bodyPr>
          <a:lstStyle/>
          <a:p>
            <a:pPr eaLnBrk="0" hangingPunct="0"/>
            <a:r>
              <a:rPr lang="en-GB" sz="1600" b="1">
                <a:latin typeface="Arial" charset="0"/>
              </a:rPr>
              <a:t>Control</a:t>
            </a:r>
          </a:p>
          <a:p>
            <a:pPr eaLnBrk="0" hangingPunct="0"/>
            <a:r>
              <a:rPr lang="en-GB" sz="1600" b="1">
                <a:latin typeface="Arial" charset="0"/>
              </a:rPr>
              <a:t>Memory</a:t>
            </a:r>
          </a:p>
        </p:txBody>
      </p:sp>
      <p:sp>
        <p:nvSpPr>
          <p:cNvPr id="30730" name="Text Box 10"/>
          <p:cNvSpPr txBox="1">
            <a:spLocks noChangeArrowheads="1"/>
          </p:cNvSpPr>
          <p:nvPr/>
        </p:nvSpPr>
        <p:spPr bwMode="auto">
          <a:xfrm>
            <a:off x="7196138" y="4067175"/>
            <a:ext cx="1581150" cy="825500"/>
          </a:xfrm>
          <a:prstGeom prst="rect">
            <a:avLst/>
          </a:prstGeom>
          <a:noFill/>
          <a:ln w="9525">
            <a:noFill/>
            <a:miter lim="800000"/>
            <a:headEnd/>
            <a:tailEnd/>
          </a:ln>
          <a:effectLst/>
        </p:spPr>
        <p:txBody>
          <a:bodyPr wrap="none" lIns="90000" tIns="46800" rIns="90000" bIns="46800">
            <a:spAutoFit/>
          </a:bodyPr>
          <a:lstStyle/>
          <a:p>
            <a:pPr eaLnBrk="0" hangingPunct="0"/>
            <a:r>
              <a:rPr lang="en-GB" sz="1600" b="1">
                <a:latin typeface="Arial" charset="0"/>
              </a:rPr>
              <a:t>Control Unit </a:t>
            </a:r>
          </a:p>
          <a:p>
            <a:pPr eaLnBrk="0" hangingPunct="0"/>
            <a:r>
              <a:rPr lang="en-GB" sz="1600" b="1">
                <a:latin typeface="Arial" charset="0"/>
              </a:rPr>
              <a:t>Registers and </a:t>
            </a:r>
          </a:p>
          <a:p>
            <a:pPr eaLnBrk="0" hangingPunct="0"/>
            <a:r>
              <a:rPr lang="en-GB" sz="1600" b="1">
                <a:latin typeface="Arial" charset="0"/>
              </a:rPr>
              <a:t>Decoders</a:t>
            </a:r>
          </a:p>
        </p:txBody>
      </p:sp>
      <p:sp>
        <p:nvSpPr>
          <p:cNvPr id="30731" name="Line 11"/>
          <p:cNvSpPr>
            <a:spLocks noChangeShapeType="1"/>
          </p:cNvSpPr>
          <p:nvPr/>
        </p:nvSpPr>
        <p:spPr bwMode="auto">
          <a:xfrm flipV="1">
            <a:off x="3048000" y="2209800"/>
            <a:ext cx="3886200" cy="1371600"/>
          </a:xfrm>
          <a:prstGeom prst="line">
            <a:avLst/>
          </a:prstGeom>
          <a:noFill/>
          <a:ln w="9525">
            <a:solidFill>
              <a:schemeClr val="bg2"/>
            </a:solidFill>
            <a:round/>
            <a:headEnd/>
            <a:tailEnd/>
          </a:ln>
          <a:effectLst/>
        </p:spPr>
        <p:txBody>
          <a:bodyPr wrap="none" lIns="90000" tIns="46800" rIns="90000" bIns="46800" anchor="ctr"/>
          <a:lstStyle/>
          <a:p>
            <a:endParaRPr lang="en-US"/>
          </a:p>
        </p:txBody>
      </p:sp>
      <p:sp>
        <p:nvSpPr>
          <p:cNvPr id="30732" name="Line 12"/>
          <p:cNvSpPr>
            <a:spLocks noChangeShapeType="1"/>
          </p:cNvSpPr>
          <p:nvPr/>
        </p:nvSpPr>
        <p:spPr bwMode="auto">
          <a:xfrm>
            <a:off x="3048000" y="4343400"/>
            <a:ext cx="3733800" cy="2133600"/>
          </a:xfrm>
          <a:prstGeom prst="line">
            <a:avLst/>
          </a:prstGeom>
          <a:noFill/>
          <a:ln w="9525">
            <a:solidFill>
              <a:schemeClr val="bg2"/>
            </a:solidFill>
            <a:round/>
            <a:headEnd/>
            <a:tailEnd/>
          </a:ln>
          <a:effectLst/>
        </p:spPr>
        <p:txBody>
          <a:bodyPr wrap="none" lIns="90000" tIns="46800" rIns="90000" bIns="46800" anchor="ctr"/>
          <a:lstStyle/>
          <a:p>
            <a:endParaRPr lang="en-US"/>
          </a:p>
        </p:txBody>
      </p:sp>
      <p:sp>
        <p:nvSpPr>
          <p:cNvPr id="30733" name="Text Box 13"/>
          <p:cNvSpPr txBox="1">
            <a:spLocks noChangeArrowheads="1"/>
          </p:cNvSpPr>
          <p:nvPr/>
        </p:nvSpPr>
        <p:spPr bwMode="auto">
          <a:xfrm>
            <a:off x="6353175" y="3168651"/>
            <a:ext cx="1342332" cy="586957"/>
          </a:xfrm>
          <a:prstGeom prst="rect">
            <a:avLst/>
          </a:prstGeom>
          <a:noFill/>
          <a:ln w="9525">
            <a:noFill/>
            <a:miter lim="800000"/>
            <a:headEnd/>
            <a:tailEnd/>
          </a:ln>
          <a:effectLst/>
        </p:spPr>
        <p:txBody>
          <a:bodyPr wrap="none" lIns="90000" tIns="46800" rIns="90000" bIns="46800">
            <a:spAutoFit/>
          </a:bodyPr>
          <a:lstStyle/>
          <a:p>
            <a:pPr eaLnBrk="0" hangingPunct="0"/>
            <a:r>
              <a:rPr lang="en-GB" sz="1600" b="1">
                <a:latin typeface="Arial" charset="0"/>
              </a:rPr>
              <a:t>Sequencing</a:t>
            </a:r>
          </a:p>
          <a:p>
            <a:pPr eaLnBrk="0" hangingPunct="0"/>
            <a:r>
              <a:rPr lang="en-GB" sz="1600" b="1">
                <a:latin typeface="Arial" charset="0"/>
              </a:rPr>
              <a:t>Logic</a:t>
            </a:r>
          </a:p>
        </p:txBody>
      </p:sp>
      <p:sp>
        <p:nvSpPr>
          <p:cNvPr id="30734" name="Oval 14"/>
          <p:cNvSpPr>
            <a:spLocks noChangeArrowheads="1"/>
          </p:cNvSpPr>
          <p:nvPr/>
        </p:nvSpPr>
        <p:spPr bwMode="auto">
          <a:xfrm>
            <a:off x="2743200" y="3581400"/>
            <a:ext cx="685800" cy="762000"/>
          </a:xfrm>
          <a:prstGeom prst="ellipse">
            <a:avLst/>
          </a:prstGeom>
          <a:noFill/>
          <a:ln w="9525">
            <a:solidFill>
              <a:schemeClr val="bg2"/>
            </a:solidFill>
            <a:round/>
            <a:headEnd/>
            <a:tailEnd/>
          </a:ln>
          <a:effectLst/>
        </p:spPr>
        <p:txBody>
          <a:bodyPr wrap="none" lIns="90000" tIns="46800" rIns="90000" bIns="46800" anchor="ctr"/>
          <a:lstStyle/>
          <a:p>
            <a:endParaRPr lang="en-US"/>
          </a:p>
        </p:txBody>
      </p:sp>
      <p:sp>
        <p:nvSpPr>
          <p:cNvPr id="30735" name="Text Box 15"/>
          <p:cNvSpPr txBox="1">
            <a:spLocks noChangeArrowheads="1"/>
          </p:cNvSpPr>
          <p:nvPr/>
        </p:nvSpPr>
        <p:spPr bwMode="auto">
          <a:xfrm>
            <a:off x="2740159" y="3716190"/>
            <a:ext cx="729985" cy="463846"/>
          </a:xfrm>
          <a:prstGeom prst="rect">
            <a:avLst/>
          </a:prstGeom>
          <a:noFill/>
          <a:ln w="9525">
            <a:noFill/>
            <a:miter lim="800000"/>
            <a:headEnd/>
            <a:tailEnd/>
          </a:ln>
          <a:effectLst/>
        </p:spPr>
        <p:txBody>
          <a:bodyPr wrap="none" lIns="90000" tIns="46800" rIns="90000" bIns="46800" anchor="ctr">
            <a:spAutoFit/>
          </a:bodyPr>
          <a:lstStyle/>
          <a:p>
            <a:pPr algn="ctr" eaLnBrk="0" hangingPunct="0"/>
            <a:r>
              <a:rPr lang="en-US" sz="1200" b="1">
                <a:latin typeface="Arial" charset="0"/>
              </a:rPr>
              <a:t>Control</a:t>
            </a:r>
          </a:p>
          <a:p>
            <a:pPr algn="ctr" eaLnBrk="0" hangingPunct="0"/>
            <a:r>
              <a:rPr lang="en-US" sz="1200" b="1">
                <a:latin typeface="Arial" charset="0"/>
              </a:rPr>
              <a:t>Unit</a:t>
            </a:r>
            <a:endParaRPr lang="en-US" sz="1600" b="1">
              <a:latin typeface="Arial" charset="0"/>
            </a:endParaRPr>
          </a:p>
        </p:txBody>
      </p:sp>
      <p:sp>
        <p:nvSpPr>
          <p:cNvPr id="30736" name="Oval 16"/>
          <p:cNvSpPr>
            <a:spLocks noChangeArrowheads="1"/>
          </p:cNvSpPr>
          <p:nvPr/>
        </p:nvSpPr>
        <p:spPr bwMode="auto">
          <a:xfrm>
            <a:off x="1828800" y="3276600"/>
            <a:ext cx="609600" cy="609600"/>
          </a:xfrm>
          <a:prstGeom prst="ellipse">
            <a:avLst/>
          </a:prstGeom>
          <a:noFill/>
          <a:ln w="9525">
            <a:solidFill>
              <a:schemeClr val="bg2"/>
            </a:solidFill>
            <a:round/>
            <a:headEnd/>
            <a:tailEnd/>
          </a:ln>
          <a:effectLst/>
        </p:spPr>
        <p:txBody>
          <a:bodyPr wrap="none" lIns="90000" tIns="46800" rIns="90000" bIns="46800" anchor="ctr"/>
          <a:lstStyle/>
          <a:p>
            <a:pPr algn="ctr" eaLnBrk="0" hangingPunct="0"/>
            <a:r>
              <a:rPr lang="en-US" sz="1200" b="1">
                <a:latin typeface="Arial" charset="0"/>
              </a:rPr>
              <a:t>ALU</a:t>
            </a:r>
            <a:endParaRPr lang="en-US" sz="1600" b="1">
              <a:latin typeface="Arial" charset="0"/>
            </a:endParaRPr>
          </a:p>
        </p:txBody>
      </p:sp>
      <p:sp>
        <p:nvSpPr>
          <p:cNvPr id="30737" name="Oval 17"/>
          <p:cNvSpPr>
            <a:spLocks noChangeArrowheads="1"/>
          </p:cNvSpPr>
          <p:nvPr/>
        </p:nvSpPr>
        <p:spPr bwMode="auto">
          <a:xfrm>
            <a:off x="1905000" y="4191000"/>
            <a:ext cx="685800" cy="685800"/>
          </a:xfrm>
          <a:prstGeom prst="ellipse">
            <a:avLst/>
          </a:prstGeom>
          <a:noFill/>
          <a:ln w="9525">
            <a:solidFill>
              <a:schemeClr val="bg2"/>
            </a:solidFill>
            <a:round/>
            <a:headEnd/>
            <a:tailEnd/>
          </a:ln>
          <a:effectLst/>
        </p:spPr>
        <p:txBody>
          <a:bodyPr wrap="none" lIns="90000" tIns="46800" rIns="90000" bIns="46800" anchor="ctr"/>
          <a:lstStyle/>
          <a:p>
            <a:endParaRPr lang="en-US"/>
          </a:p>
        </p:txBody>
      </p:sp>
      <p:sp>
        <p:nvSpPr>
          <p:cNvPr id="30738" name="Oval 18"/>
          <p:cNvSpPr>
            <a:spLocks noChangeArrowheads="1"/>
          </p:cNvSpPr>
          <p:nvPr/>
        </p:nvSpPr>
        <p:spPr bwMode="auto">
          <a:xfrm>
            <a:off x="2133600" y="3581400"/>
            <a:ext cx="685800" cy="762000"/>
          </a:xfrm>
          <a:prstGeom prst="ellipse">
            <a:avLst/>
          </a:prstGeom>
          <a:noFill/>
          <a:ln w="9525">
            <a:solidFill>
              <a:schemeClr val="bg2"/>
            </a:solidFill>
            <a:round/>
            <a:headEnd/>
            <a:tailEnd/>
          </a:ln>
          <a:effectLst/>
        </p:spPr>
        <p:txBody>
          <a:bodyPr wrap="none" lIns="90000" tIns="46800" rIns="90000" bIns="46800" anchor="ctr"/>
          <a:lstStyle/>
          <a:p>
            <a:endParaRPr lang="en-US"/>
          </a:p>
        </p:txBody>
      </p:sp>
      <p:sp>
        <p:nvSpPr>
          <p:cNvPr id="30739" name="Text Box 19"/>
          <p:cNvSpPr txBox="1">
            <a:spLocks noChangeArrowheads="1"/>
          </p:cNvSpPr>
          <p:nvPr/>
        </p:nvSpPr>
        <p:spPr bwMode="auto">
          <a:xfrm>
            <a:off x="1832968" y="4371292"/>
            <a:ext cx="880667" cy="279180"/>
          </a:xfrm>
          <a:prstGeom prst="rect">
            <a:avLst/>
          </a:prstGeom>
          <a:noFill/>
          <a:ln w="9525">
            <a:noFill/>
            <a:miter lim="800000"/>
            <a:headEnd/>
            <a:tailEnd/>
          </a:ln>
          <a:effectLst/>
        </p:spPr>
        <p:txBody>
          <a:bodyPr wrap="none" lIns="90000" tIns="46800" rIns="90000" bIns="46800" anchor="ctr">
            <a:spAutoFit/>
          </a:bodyPr>
          <a:lstStyle/>
          <a:p>
            <a:pPr algn="ctr" eaLnBrk="0" hangingPunct="0"/>
            <a:r>
              <a:rPr lang="en-US" sz="1200" b="1">
                <a:latin typeface="Arial" charset="0"/>
              </a:rPr>
              <a:t>Registers</a:t>
            </a:r>
            <a:endParaRPr lang="en-US" sz="1600" b="1">
              <a:latin typeface="Arial" charset="0"/>
            </a:endParaRPr>
          </a:p>
        </p:txBody>
      </p:sp>
      <p:sp>
        <p:nvSpPr>
          <p:cNvPr id="30740" name="Text Box 20"/>
          <p:cNvSpPr txBox="1">
            <a:spLocks noChangeArrowheads="1"/>
          </p:cNvSpPr>
          <p:nvPr/>
        </p:nvSpPr>
        <p:spPr bwMode="auto">
          <a:xfrm>
            <a:off x="2108294" y="3806677"/>
            <a:ext cx="738000" cy="463846"/>
          </a:xfrm>
          <a:prstGeom prst="rect">
            <a:avLst/>
          </a:prstGeom>
          <a:noFill/>
          <a:ln w="9525">
            <a:noFill/>
            <a:miter lim="800000"/>
            <a:headEnd/>
            <a:tailEnd/>
          </a:ln>
          <a:effectLst/>
        </p:spPr>
        <p:txBody>
          <a:bodyPr wrap="none" lIns="90000" tIns="46800" rIns="90000" bIns="46800" anchor="ctr">
            <a:spAutoFit/>
          </a:bodyPr>
          <a:lstStyle/>
          <a:p>
            <a:pPr algn="ctr" eaLnBrk="0" hangingPunct="0"/>
            <a:r>
              <a:rPr lang="en-US" sz="1200" b="1">
                <a:latin typeface="Arial" charset="0"/>
              </a:rPr>
              <a:t>Internal</a:t>
            </a:r>
          </a:p>
          <a:p>
            <a:pPr algn="ctr" eaLnBrk="0" hangingPunct="0"/>
            <a:r>
              <a:rPr lang="en-US" sz="1200" b="1">
                <a:latin typeface="Arial" charset="0"/>
              </a:rPr>
              <a:t>Bus</a:t>
            </a:r>
          </a:p>
        </p:txBody>
      </p:sp>
      <p:sp>
        <p:nvSpPr>
          <p:cNvPr id="30741" name="Text Box 21"/>
          <p:cNvSpPr txBox="1">
            <a:spLocks noChangeArrowheads="1"/>
          </p:cNvSpPr>
          <p:nvPr/>
        </p:nvSpPr>
        <p:spPr bwMode="auto">
          <a:xfrm>
            <a:off x="6866322" y="2283293"/>
            <a:ext cx="1662933" cy="402291"/>
          </a:xfrm>
          <a:prstGeom prst="rect">
            <a:avLst/>
          </a:prstGeom>
          <a:noFill/>
          <a:ln w="9525">
            <a:noFill/>
            <a:miter lim="800000"/>
            <a:headEnd/>
            <a:tailEnd/>
          </a:ln>
          <a:effectLst/>
        </p:spPr>
        <p:txBody>
          <a:bodyPr wrap="none" lIns="90000" tIns="46800" rIns="90000" bIns="46800" anchor="ctr">
            <a:spAutoFit/>
          </a:bodyPr>
          <a:lstStyle/>
          <a:p>
            <a:pPr algn="ctr" eaLnBrk="0" hangingPunct="0">
              <a:spcBef>
                <a:spcPct val="50000"/>
              </a:spcBef>
            </a:pPr>
            <a:r>
              <a:rPr lang="en-US" sz="2000" b="1">
                <a:latin typeface="Arial" charset="0"/>
              </a:rPr>
              <a:t>Control Unit</a:t>
            </a:r>
            <a:endParaRPr lang="en-US" sz="1600" b="1">
              <a:latin typeface="Arial" charset="0"/>
            </a:endParaRPr>
          </a:p>
        </p:txBody>
      </p:sp>
    </p:spTree>
  </p:cSld>
  <p:clrMapOvr>
    <a:masterClrMapping/>
  </p:clrMapOvr>
  <p:transition advTm="4095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914400"/>
            <a:ext cx="8991600" cy="3124200"/>
          </a:xfrm>
        </p:spPr>
        <p:txBody>
          <a:bodyPr>
            <a:normAutofit/>
          </a:bodyPr>
          <a:lstStyle/>
          <a:p>
            <a:r>
              <a:rPr lang="en-US" dirty="0"/>
              <a:t>Computer Organization &amp; Architecture</a:t>
            </a:r>
          </a:p>
        </p:txBody>
      </p:sp>
      <p:sp>
        <p:nvSpPr>
          <p:cNvPr id="3" name="Content Placeholder 2"/>
          <p:cNvSpPr>
            <a:spLocks noGrp="1"/>
          </p:cNvSpPr>
          <p:nvPr>
            <p:ph idx="1"/>
          </p:nvPr>
        </p:nvSpPr>
        <p:spPr>
          <a:xfrm>
            <a:off x="675860" y="1258957"/>
            <a:ext cx="10933043" cy="4916556"/>
          </a:xfrm>
        </p:spPr>
        <p:txBody>
          <a:bodyPr>
            <a:normAutofit fontScale="77500" lnSpcReduction="20000"/>
          </a:bodyPr>
          <a:lstStyle/>
          <a:p>
            <a:pPr>
              <a:buNone/>
            </a:pPr>
            <a:endParaRPr lang="en-US" dirty="0"/>
          </a:p>
          <a:p>
            <a:pPr>
              <a:buNone/>
            </a:pPr>
            <a:endParaRPr lang="en-US" dirty="0"/>
          </a:p>
          <a:p>
            <a:pPr>
              <a:buNone/>
            </a:pPr>
            <a:endParaRPr lang="en-US" dirty="0"/>
          </a:p>
          <a:p>
            <a:pPr algn="ctr">
              <a:buNone/>
            </a:pPr>
            <a:endParaRPr lang="en-US" dirty="0"/>
          </a:p>
          <a:p>
            <a:pPr>
              <a:buNone/>
            </a:pPr>
            <a:endParaRPr lang="en-US" dirty="0"/>
          </a:p>
          <a:p>
            <a:pPr algn="ctr">
              <a:buNone/>
            </a:pPr>
            <a:endParaRPr lang="en-US" dirty="0"/>
          </a:p>
          <a:p>
            <a:pPr algn="ctr">
              <a:buNone/>
            </a:pPr>
            <a:endParaRPr lang="en-US" dirty="0"/>
          </a:p>
          <a:p>
            <a:pPr algn="ctr">
              <a:buNone/>
            </a:pPr>
            <a:r>
              <a:rPr lang="en-US" sz="2800" dirty="0">
                <a:effectLst/>
                <a:latin typeface="Times New Roman" panose="02020603050405020304" pitchFamily="18" charset="0"/>
                <a:ea typeface="Calibri" panose="020F0502020204030204" pitchFamily="34" charset="0"/>
                <a:cs typeface="Calibri" panose="020F0502020204030204" pitchFamily="34" charset="0"/>
              </a:rPr>
              <a:t>E2UC505T</a:t>
            </a:r>
            <a:br>
              <a:rPr lang="en-IN" sz="2800" dirty="0">
                <a:effectLst/>
                <a:latin typeface="Calibri" panose="020F0502020204030204" pitchFamily="34" charset="0"/>
                <a:ea typeface="Calibri" panose="020F0502020204030204" pitchFamily="34" charset="0"/>
              </a:rPr>
            </a:br>
            <a:endParaRPr lang="en-US" dirty="0"/>
          </a:p>
          <a:p>
            <a:pPr algn="ctr">
              <a:buNone/>
            </a:pPr>
            <a:r>
              <a:rPr lang="en-US" dirty="0"/>
              <a:t>By</a:t>
            </a:r>
          </a:p>
          <a:p>
            <a:pPr algn="ctr">
              <a:buNone/>
            </a:pPr>
            <a:r>
              <a:rPr lang="en-US" dirty="0"/>
              <a:t>Prof. (Dr.) Rijwan Khan </a:t>
            </a:r>
          </a:p>
          <a:p>
            <a:pPr algn="ctr">
              <a:buNone/>
            </a:pPr>
            <a:r>
              <a:rPr lang="en-US" dirty="0"/>
              <a:t>Department of Computer Science and Engineering </a:t>
            </a:r>
          </a:p>
          <a:p>
            <a:pPr algn="ctr">
              <a:buNone/>
            </a:pPr>
            <a:r>
              <a:rPr lang="en-US" dirty="0"/>
              <a:t>School of Computing, </a:t>
            </a:r>
            <a:r>
              <a:rPr lang="en-US" dirty="0" err="1"/>
              <a:t>Galgotias</a:t>
            </a:r>
            <a:r>
              <a:rPr lang="en-US" dirty="0"/>
              <a:t> </a:t>
            </a:r>
            <a:r>
              <a:rPr lang="en-US" dirty="0" err="1"/>
              <a:t>Univesity</a:t>
            </a:r>
            <a:r>
              <a:rPr lang="en-US" dirty="0"/>
              <a:t>, G.B. Nagar</a:t>
            </a:r>
          </a:p>
          <a:p>
            <a:pPr algn="ctr">
              <a:buNone/>
            </a:pPr>
            <a:r>
              <a:rPr lang="en-US" dirty="0"/>
              <a:t>Ph: 9891676180. email: rijwan.khan@galgotiasuniversity.edu.in</a:t>
            </a:r>
          </a:p>
        </p:txBody>
      </p:sp>
    </p:spTree>
  </p:cSld>
  <p:clrMapOvr>
    <a:masterClrMapping/>
  </p:clrMapOvr>
  <mc:AlternateContent xmlns:mc="http://schemas.openxmlformats.org/markup-compatibility/2006" xmlns:p14="http://schemas.microsoft.com/office/powerpoint/2010/main">
    <mc:Choice Requires="p14">
      <p:transition spd="slow" p14:dur="2000" advTm="41589"/>
    </mc:Choice>
    <mc:Fallback xmlns="">
      <p:transition spd="slow" advTm="4158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209800" y="152400"/>
            <a:ext cx="7772400" cy="1143000"/>
          </a:xfrm>
        </p:spPr>
        <p:txBody>
          <a:bodyPr/>
          <a:lstStyle/>
          <a:p>
            <a:r>
              <a:rPr lang="en-US"/>
              <a:t>The Von Neumann Model</a:t>
            </a:r>
          </a:p>
        </p:txBody>
      </p:sp>
      <p:pic>
        <p:nvPicPr>
          <p:cNvPr id="32771" name="Picture 3"/>
          <p:cNvPicPr>
            <a:picLocks noChangeAspect="1" noChangeArrowheads="1"/>
          </p:cNvPicPr>
          <p:nvPr/>
        </p:nvPicPr>
        <p:blipFill>
          <a:blip r:embed="rId2"/>
          <a:srcRect/>
          <a:stretch>
            <a:fillRect/>
          </a:stretch>
        </p:blipFill>
        <p:spPr bwMode="auto">
          <a:xfrm>
            <a:off x="1752600" y="1295401"/>
            <a:ext cx="4495800" cy="3408363"/>
          </a:xfrm>
          <a:prstGeom prst="rect">
            <a:avLst/>
          </a:prstGeom>
          <a:noFill/>
          <a:ln w="9525">
            <a:noFill/>
            <a:miter lim="800000"/>
            <a:headEnd/>
            <a:tailEnd/>
          </a:ln>
          <a:effectLst/>
        </p:spPr>
      </p:pic>
      <p:sp>
        <p:nvSpPr>
          <p:cNvPr id="32772" name="Text Box 4"/>
          <p:cNvSpPr txBox="1">
            <a:spLocks noChangeArrowheads="1"/>
          </p:cNvSpPr>
          <p:nvPr/>
        </p:nvSpPr>
        <p:spPr bwMode="auto">
          <a:xfrm>
            <a:off x="6553200" y="1371601"/>
            <a:ext cx="3886200" cy="3662363"/>
          </a:xfrm>
          <a:prstGeom prst="rect">
            <a:avLst/>
          </a:prstGeom>
          <a:noFill/>
          <a:ln w="9525">
            <a:noFill/>
            <a:miter lim="800000"/>
            <a:headEnd/>
            <a:tailEnd/>
          </a:ln>
          <a:effectLst/>
        </p:spPr>
        <p:txBody>
          <a:bodyPr>
            <a:spAutoFit/>
          </a:bodyPr>
          <a:lstStyle/>
          <a:p>
            <a:pPr algn="just">
              <a:spcBef>
                <a:spcPct val="50000"/>
              </a:spcBef>
            </a:pPr>
            <a:r>
              <a:rPr lang="en-US" dirty="0">
                <a:latin typeface="Comic Sans MS" pitchFamily="66" charset="0"/>
              </a:rPr>
              <a:t>The </a:t>
            </a:r>
            <a:r>
              <a:rPr lang="en-US" i="1" dirty="0">
                <a:latin typeface="Comic Sans MS" pitchFamily="66" charset="0"/>
              </a:rPr>
              <a:t>Input Unit</a:t>
            </a:r>
            <a:r>
              <a:rPr lang="en-US" dirty="0">
                <a:latin typeface="Comic Sans MS" pitchFamily="66" charset="0"/>
              </a:rPr>
              <a:t> provides instructions and data to the system, which are subsequently stored in the </a:t>
            </a:r>
            <a:r>
              <a:rPr lang="en-US" i="1" dirty="0">
                <a:latin typeface="Comic Sans MS" pitchFamily="66" charset="0"/>
              </a:rPr>
              <a:t>Memory Unit </a:t>
            </a:r>
            <a:r>
              <a:rPr lang="en-US" dirty="0">
                <a:latin typeface="Comic Sans MS" pitchFamily="66" charset="0"/>
              </a:rPr>
              <a:t>. The instructions and data are processed by the </a:t>
            </a:r>
            <a:r>
              <a:rPr lang="en-US" i="1" dirty="0">
                <a:latin typeface="Comic Sans MS" pitchFamily="66" charset="0"/>
              </a:rPr>
              <a:t>Arithmetic and Logic Unit (ALU) </a:t>
            </a:r>
            <a:r>
              <a:rPr lang="en-US" dirty="0">
                <a:latin typeface="Comic Sans MS" pitchFamily="66" charset="0"/>
              </a:rPr>
              <a:t>under the direction of the </a:t>
            </a:r>
            <a:r>
              <a:rPr lang="en-US" i="1" dirty="0">
                <a:latin typeface="Comic Sans MS" pitchFamily="66" charset="0"/>
              </a:rPr>
              <a:t>Control Unit </a:t>
            </a:r>
            <a:r>
              <a:rPr lang="en-US" dirty="0">
                <a:latin typeface="Comic Sans MS" pitchFamily="66" charset="0"/>
              </a:rPr>
              <a:t>. The results are sent to the </a:t>
            </a:r>
            <a:r>
              <a:rPr lang="en-US" i="1" dirty="0">
                <a:latin typeface="Comic Sans MS" pitchFamily="66" charset="0"/>
              </a:rPr>
              <a:t>Output Unit </a:t>
            </a:r>
            <a:r>
              <a:rPr lang="en-US" dirty="0">
                <a:latin typeface="Comic Sans MS" pitchFamily="66" charset="0"/>
              </a:rPr>
              <a:t>. The ALU and control unit are frequently referred to collectively as the </a:t>
            </a:r>
            <a:r>
              <a:rPr lang="en-US" i="1" dirty="0">
                <a:latin typeface="Comic Sans MS" pitchFamily="66" charset="0"/>
              </a:rPr>
              <a:t>central processing unit (CPU)</a:t>
            </a:r>
          </a:p>
        </p:txBody>
      </p:sp>
      <p:sp>
        <p:nvSpPr>
          <p:cNvPr id="32773" name="Rectangle 5"/>
          <p:cNvSpPr>
            <a:spLocks noChangeArrowheads="1"/>
          </p:cNvSpPr>
          <p:nvPr/>
        </p:nvSpPr>
        <p:spPr bwMode="auto">
          <a:xfrm>
            <a:off x="2362200" y="5180014"/>
            <a:ext cx="7543800" cy="915987"/>
          </a:xfrm>
          <a:prstGeom prst="rect">
            <a:avLst/>
          </a:prstGeom>
          <a:noFill/>
          <a:ln w="9525">
            <a:noFill/>
            <a:miter lim="800000"/>
            <a:headEnd/>
            <a:tailEnd/>
          </a:ln>
          <a:effectLst/>
        </p:spPr>
        <p:txBody>
          <a:bodyPr>
            <a:spAutoFit/>
          </a:bodyPr>
          <a:lstStyle/>
          <a:p>
            <a:pPr>
              <a:spcBef>
                <a:spcPct val="50000"/>
              </a:spcBef>
            </a:pPr>
            <a:r>
              <a:rPr lang="en-US">
                <a:latin typeface="Comic Sans MS" pitchFamily="66" charset="0"/>
              </a:rPr>
              <a:t>The stored program is the most important aspect of the Von Neumann model. A program is stored in the computer’s memory along with the data to be processed.</a:t>
            </a:r>
          </a:p>
        </p:txBody>
      </p:sp>
    </p:spTree>
  </p:cSld>
  <p:clrMapOvr>
    <a:masterClrMapping/>
  </p:clrMapOvr>
  <p:transition advTm="5424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209800" y="228600"/>
            <a:ext cx="7772400" cy="1143000"/>
          </a:xfrm>
        </p:spPr>
        <p:txBody>
          <a:bodyPr/>
          <a:lstStyle/>
          <a:p>
            <a:r>
              <a:rPr lang="en-US"/>
              <a:t>The System Bus Model</a:t>
            </a:r>
          </a:p>
        </p:txBody>
      </p:sp>
      <p:pic>
        <p:nvPicPr>
          <p:cNvPr id="33795" name="Picture 3"/>
          <p:cNvPicPr>
            <a:picLocks noChangeAspect="1" noChangeArrowheads="1"/>
          </p:cNvPicPr>
          <p:nvPr/>
        </p:nvPicPr>
        <p:blipFill>
          <a:blip r:embed="rId2"/>
          <a:srcRect/>
          <a:stretch>
            <a:fillRect/>
          </a:stretch>
        </p:blipFill>
        <p:spPr bwMode="auto">
          <a:xfrm>
            <a:off x="1676400" y="1371600"/>
            <a:ext cx="4953000" cy="2724150"/>
          </a:xfrm>
          <a:prstGeom prst="rect">
            <a:avLst/>
          </a:prstGeom>
          <a:noFill/>
          <a:ln w="9525">
            <a:noFill/>
            <a:miter lim="800000"/>
            <a:headEnd/>
            <a:tailEnd/>
          </a:ln>
          <a:effectLst/>
        </p:spPr>
      </p:pic>
      <p:sp>
        <p:nvSpPr>
          <p:cNvPr id="33796" name="Text Box 4"/>
          <p:cNvSpPr txBox="1">
            <a:spLocks noChangeArrowheads="1"/>
          </p:cNvSpPr>
          <p:nvPr/>
        </p:nvSpPr>
        <p:spPr bwMode="auto">
          <a:xfrm>
            <a:off x="6858000" y="1447800"/>
            <a:ext cx="3429000" cy="3113088"/>
          </a:xfrm>
          <a:prstGeom prst="rect">
            <a:avLst/>
          </a:prstGeom>
          <a:noFill/>
          <a:ln w="9525">
            <a:noFill/>
            <a:miter lim="800000"/>
            <a:headEnd/>
            <a:tailEnd/>
          </a:ln>
          <a:effectLst/>
        </p:spPr>
        <p:txBody>
          <a:bodyPr>
            <a:spAutoFit/>
          </a:bodyPr>
          <a:lstStyle/>
          <a:p>
            <a:pPr algn="just">
              <a:spcBef>
                <a:spcPct val="50000"/>
              </a:spcBef>
            </a:pPr>
            <a:r>
              <a:rPr lang="en-US" dirty="0">
                <a:latin typeface="Comic Sans MS" pitchFamily="66" charset="0"/>
              </a:rPr>
              <a:t>This model partitions a computer system into three subunits: CPU, Memory, and </a:t>
            </a:r>
            <a:r>
              <a:rPr lang="en-US" dirty="0" err="1">
                <a:latin typeface="Comic Sans MS" pitchFamily="66" charset="0"/>
              </a:rPr>
              <a:t>Input/Output</a:t>
            </a:r>
            <a:r>
              <a:rPr lang="en-US" dirty="0">
                <a:latin typeface="Comic Sans MS" pitchFamily="66" charset="0"/>
              </a:rPr>
              <a:t> (I/O). This refinement of the von Neumann model combines the ALU and the control unit into one functional unit, the CPU. The input and output units are also combined into a single I/O unit. </a:t>
            </a:r>
          </a:p>
        </p:txBody>
      </p:sp>
      <p:sp>
        <p:nvSpPr>
          <p:cNvPr id="33797" name="Text Box 5"/>
          <p:cNvSpPr txBox="1">
            <a:spLocks noChangeArrowheads="1"/>
          </p:cNvSpPr>
          <p:nvPr/>
        </p:nvSpPr>
        <p:spPr bwMode="auto">
          <a:xfrm>
            <a:off x="1828800" y="4724400"/>
            <a:ext cx="8534400" cy="1739900"/>
          </a:xfrm>
          <a:prstGeom prst="rect">
            <a:avLst/>
          </a:prstGeom>
          <a:noFill/>
          <a:ln w="9525">
            <a:noFill/>
            <a:miter lim="800000"/>
            <a:headEnd/>
            <a:tailEnd/>
          </a:ln>
          <a:effectLst/>
        </p:spPr>
        <p:txBody>
          <a:bodyPr>
            <a:spAutoFit/>
          </a:bodyPr>
          <a:lstStyle/>
          <a:p>
            <a:pPr algn="just">
              <a:spcBef>
                <a:spcPct val="50000"/>
              </a:spcBef>
            </a:pPr>
            <a:r>
              <a:rPr lang="en-US" dirty="0">
                <a:latin typeface="Comic Sans MS" pitchFamily="66" charset="0"/>
              </a:rPr>
              <a:t>Most important to the system bus model, the communications among the components are by means of a shared pathway called the </a:t>
            </a:r>
            <a:r>
              <a:rPr lang="en-US" b="1" dirty="0">
                <a:latin typeface="Comic Sans MS" pitchFamily="66" charset="0"/>
              </a:rPr>
              <a:t>system bus </a:t>
            </a:r>
            <a:r>
              <a:rPr lang="en-US" dirty="0">
                <a:latin typeface="Comic Sans MS" pitchFamily="66" charset="0"/>
              </a:rPr>
              <a:t>, which is made up of the </a:t>
            </a:r>
            <a:r>
              <a:rPr lang="en-US" b="1" dirty="0">
                <a:latin typeface="Comic Sans MS" pitchFamily="66" charset="0"/>
              </a:rPr>
              <a:t>data bus </a:t>
            </a:r>
            <a:r>
              <a:rPr lang="en-US" dirty="0">
                <a:latin typeface="Comic Sans MS" pitchFamily="66" charset="0"/>
              </a:rPr>
              <a:t>(which carries the information being transmitted), the </a:t>
            </a:r>
            <a:r>
              <a:rPr lang="en-US" b="1" dirty="0">
                <a:latin typeface="Comic Sans MS" pitchFamily="66" charset="0"/>
              </a:rPr>
              <a:t>address bus </a:t>
            </a:r>
            <a:r>
              <a:rPr lang="en-US" dirty="0">
                <a:latin typeface="Comic Sans MS" pitchFamily="66" charset="0"/>
              </a:rPr>
              <a:t>(which identifies where the information is being sent), and the </a:t>
            </a:r>
            <a:r>
              <a:rPr lang="en-US" b="1" dirty="0">
                <a:latin typeface="Comic Sans MS" pitchFamily="66" charset="0"/>
              </a:rPr>
              <a:t>control bus </a:t>
            </a:r>
            <a:r>
              <a:rPr lang="en-US" dirty="0">
                <a:latin typeface="Comic Sans MS" pitchFamily="66" charset="0"/>
              </a:rPr>
              <a:t>(which describes aspects of how the information is being sent, and in what manner).</a:t>
            </a:r>
          </a:p>
        </p:txBody>
      </p:sp>
    </p:spTree>
  </p:cSld>
  <p:clrMapOvr>
    <a:masterClrMapping/>
  </p:clrMapOvr>
  <p:transition advTm="101635"/>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E930F-5C0A-535C-50E7-B3DF0160E447}"/>
              </a:ext>
            </a:extLst>
          </p:cNvPr>
          <p:cNvSpPr>
            <a:spLocks noGrp="1"/>
          </p:cNvSpPr>
          <p:nvPr>
            <p:ph type="title"/>
          </p:nvPr>
        </p:nvSpPr>
        <p:spPr/>
        <p:txBody>
          <a:bodyPr>
            <a:normAutofit fontScale="90000"/>
          </a:bodyPr>
          <a:lstStyle/>
          <a:p>
            <a:r>
              <a:rPr lang="en-IN" sz="2400" b="1" dirty="0">
                <a:solidFill>
                  <a:srgbClr val="000000"/>
                </a:solidFill>
                <a:effectLst/>
                <a:latin typeface="Times New Roman" panose="02020603050405020304" pitchFamily="18" charset="0"/>
                <a:ea typeface="Times New Roman" panose="02020603050405020304" pitchFamily="18" charset="0"/>
              </a:rPr>
              <a:t>Course Code: </a:t>
            </a:r>
            <a:r>
              <a:rPr lang="en-US" sz="2400" dirty="0">
                <a:effectLst/>
                <a:latin typeface="Times New Roman" panose="02020603050405020304" pitchFamily="18" charset="0"/>
                <a:ea typeface="Calibri" panose="020F0502020204030204" pitchFamily="34" charset="0"/>
                <a:cs typeface="Calibri" panose="020F0502020204030204" pitchFamily="34" charset="0"/>
              </a:rPr>
              <a:t>E2UC505T</a:t>
            </a:r>
            <a:br>
              <a:rPr lang="en-IN" sz="2400" dirty="0">
                <a:effectLst/>
                <a:latin typeface="Calibri" panose="020F0502020204030204" pitchFamily="34" charset="0"/>
                <a:ea typeface="Calibri" panose="020F0502020204030204" pitchFamily="34" charset="0"/>
              </a:rPr>
            </a:br>
            <a:r>
              <a:rPr lang="en-US" sz="2400" b="1" dirty="0">
                <a:effectLst/>
                <a:latin typeface="Times New Roman" panose="02020603050405020304" pitchFamily="18" charset="0"/>
                <a:ea typeface="Calibri" panose="020F0502020204030204" pitchFamily="34" charset="0"/>
                <a:cs typeface="Calibri" panose="020F0502020204030204" pitchFamily="34" charset="0"/>
              </a:rPr>
              <a:t>Course Name:</a:t>
            </a:r>
            <a:r>
              <a:rPr lang="en-US" sz="2400" dirty="0">
                <a:effectLst/>
                <a:latin typeface="Times New Roman" panose="02020603050405020304" pitchFamily="18" charset="0"/>
                <a:ea typeface="Calibri" panose="020F0502020204030204" pitchFamily="34" charset="0"/>
                <a:cs typeface="Calibri" panose="020F0502020204030204" pitchFamily="34" charset="0"/>
              </a:rPr>
              <a:t> Computer Organization and Architecture</a:t>
            </a:r>
            <a:br>
              <a:rPr lang="en-IN" sz="4400" dirty="0">
                <a:effectLst/>
                <a:latin typeface="Calibri" panose="020F0502020204030204" pitchFamily="34" charset="0"/>
                <a:ea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862F85F8-8985-1DF9-D1E4-B905E334C796}"/>
              </a:ext>
            </a:extLst>
          </p:cNvPr>
          <p:cNvSpPr>
            <a:spLocks noGrp="1"/>
          </p:cNvSpPr>
          <p:nvPr>
            <p:ph idx="1"/>
          </p:nvPr>
        </p:nvSpPr>
        <p:spPr/>
        <p:txBody>
          <a:bodyPr>
            <a:normAutofit fontScale="92500" lnSpcReduction="20000"/>
          </a:bodyPr>
          <a:lstStyle/>
          <a:p>
            <a:pPr algn="just"/>
            <a:endParaRPr lang="en-IN" sz="1800" dirty="0">
              <a:effectLst/>
              <a:latin typeface="Calibri" panose="020F0502020204030204" pitchFamily="34" charset="0"/>
              <a:ea typeface="Calibri" panose="020F0502020204030204" pitchFamily="34" charset="0"/>
            </a:endParaRPr>
          </a:p>
          <a:p>
            <a:pPr algn="just"/>
            <a:r>
              <a:rPr lang="en-IN" sz="1800" b="1" dirty="0">
                <a:solidFill>
                  <a:srgbClr val="000000"/>
                </a:solidFill>
                <a:effectLst/>
                <a:latin typeface="Times New Roman" panose="02020603050405020304" pitchFamily="18" charset="0"/>
                <a:ea typeface="Times New Roman" panose="02020603050405020304" pitchFamily="18" charset="0"/>
              </a:rPr>
              <a:t>Introduction</a:t>
            </a:r>
            <a:r>
              <a:rPr lang="en-IN"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Calibri" panose="020F0502020204030204" pitchFamily="34" charset="0"/>
              </a:rPr>
              <a:t>Functional units of digital system and their interconnections, buses, bus architecture, types of buses and bus arbitration. Register, bus and memory transfer, Processor organization, general registers organization, stack organization and addressing modes.</a:t>
            </a:r>
            <a:endParaRPr lang="en-IN" sz="1800" dirty="0">
              <a:effectLst/>
              <a:latin typeface="Calibri" panose="020F0502020204030204" pitchFamily="34" charset="0"/>
              <a:ea typeface="Calibri" panose="020F0502020204030204" pitchFamily="34" charset="0"/>
            </a:endParaRPr>
          </a:p>
          <a:p>
            <a:pPr algn="just"/>
            <a:r>
              <a:rPr lang="en-US" sz="1800" b="1" dirty="0">
                <a:solidFill>
                  <a:srgbClr val="000000"/>
                </a:solidFill>
                <a:effectLst/>
                <a:latin typeface="Times New Roman" panose="02020603050405020304" pitchFamily="18" charset="0"/>
                <a:ea typeface="Calibri" panose="020F0502020204030204" pitchFamily="34" charset="0"/>
              </a:rPr>
              <a:t>Arithmetic and logic unit:</a:t>
            </a:r>
            <a:r>
              <a:rPr lang="en-US" sz="1800" dirty="0">
                <a:solidFill>
                  <a:srgbClr val="000000"/>
                </a:solidFill>
                <a:effectLst/>
                <a:latin typeface="Times New Roman" panose="02020603050405020304" pitchFamily="18" charset="0"/>
                <a:ea typeface="Calibri" panose="020F0502020204030204" pitchFamily="34" charset="0"/>
              </a:rPr>
              <a:t> Look ahead carries adders, Fixed point representations and Arithmetic Operations: Addition and Subtraction, Multiplication: Signed operand multiplication, Booth’s algorithm and array multiplier. Division and logic operations. Floating point representations and arithmetic, IEEE Standard for Floating Point Numbers.</a:t>
            </a:r>
            <a:endParaRPr lang="en-IN" sz="1800" dirty="0">
              <a:effectLst/>
              <a:latin typeface="Calibri" panose="020F0502020204030204" pitchFamily="34" charset="0"/>
              <a:ea typeface="Calibri" panose="020F0502020204030204" pitchFamily="34" charset="0"/>
            </a:endParaRPr>
          </a:p>
          <a:p>
            <a:pPr algn="just"/>
            <a:r>
              <a:rPr lang="en-US" sz="1800" b="1" dirty="0">
                <a:solidFill>
                  <a:srgbClr val="000000"/>
                </a:solidFill>
                <a:effectLst/>
                <a:latin typeface="Times New Roman" panose="02020603050405020304" pitchFamily="18" charset="0"/>
                <a:ea typeface="Calibri" panose="020F0502020204030204" pitchFamily="34" charset="0"/>
              </a:rPr>
              <a:t>Control Unit:</a:t>
            </a:r>
            <a:r>
              <a:rPr lang="en-US" sz="1800" dirty="0">
                <a:solidFill>
                  <a:srgbClr val="000000"/>
                </a:solidFill>
                <a:effectLst/>
                <a:latin typeface="Times New Roman" panose="02020603050405020304" pitchFamily="18" charset="0"/>
                <a:ea typeface="Calibri" panose="020F0502020204030204" pitchFamily="34" charset="0"/>
              </a:rPr>
              <a:t> Instruction types, formats, instruction cycles and sub cycles (fetch and execute </a:t>
            </a:r>
            <a:r>
              <a:rPr lang="en-US" sz="1800" dirty="0" err="1">
                <a:solidFill>
                  <a:srgbClr val="000000"/>
                </a:solidFill>
                <a:effectLst/>
                <a:latin typeface="Times New Roman" panose="02020603050405020304" pitchFamily="18" charset="0"/>
                <a:ea typeface="Calibri" panose="020F0502020204030204" pitchFamily="34" charset="0"/>
              </a:rPr>
              <a:t>etc</a:t>
            </a:r>
            <a:r>
              <a:rPr lang="en-US" sz="1800" dirty="0">
                <a:solidFill>
                  <a:srgbClr val="000000"/>
                </a:solidFill>
                <a:effectLst/>
                <a:latin typeface="Times New Roman" panose="02020603050405020304" pitchFamily="18" charset="0"/>
                <a:ea typeface="Calibri" panose="020F0502020204030204" pitchFamily="34" charset="0"/>
              </a:rPr>
              <a:t>), micro-operations, execution of a complete instruction. Program Control, Reduced Instruction Set Computer, Pipelining, Hardwired and Microprogrammed control unit.</a:t>
            </a:r>
            <a:endParaRPr lang="en-IN" sz="1800" dirty="0">
              <a:effectLst/>
              <a:latin typeface="Calibri" panose="020F0502020204030204" pitchFamily="34" charset="0"/>
              <a:ea typeface="Calibri" panose="020F0502020204030204" pitchFamily="34" charset="0"/>
            </a:endParaRPr>
          </a:p>
          <a:p>
            <a:pPr algn="just"/>
            <a:r>
              <a:rPr lang="en-US" sz="1800" b="1" dirty="0">
                <a:solidFill>
                  <a:srgbClr val="000000"/>
                </a:solidFill>
                <a:effectLst/>
                <a:latin typeface="Times New Roman" panose="02020603050405020304" pitchFamily="18" charset="0"/>
                <a:ea typeface="Calibri" panose="020F0502020204030204" pitchFamily="34" charset="0"/>
              </a:rPr>
              <a:t>Input / Output:</a:t>
            </a:r>
            <a:r>
              <a:rPr lang="en-US" sz="1800" dirty="0">
                <a:solidFill>
                  <a:srgbClr val="000000"/>
                </a:solidFill>
                <a:effectLst/>
                <a:latin typeface="Times New Roman" panose="02020603050405020304" pitchFamily="18" charset="0"/>
                <a:ea typeface="Calibri" panose="020F0502020204030204" pitchFamily="34" charset="0"/>
              </a:rPr>
              <a:t> Peripheral devices, I/O interface, I/O ports, Interrupts: interrupt hardware, types of interrupts and exceptions. Modes of Data Transfer: Programmed I/O, interrupt initiated I/O and Direct Memory Access., I/O channels and processors. Serial Communication: Synchronous &amp; asynchronous communication, standard communication interfaces.</a:t>
            </a:r>
            <a:endParaRPr lang="en-IN" sz="1800" dirty="0">
              <a:effectLst/>
              <a:latin typeface="Calibri" panose="020F0502020204030204" pitchFamily="34" charset="0"/>
              <a:ea typeface="Calibri" panose="020F0502020204030204" pitchFamily="34" charset="0"/>
            </a:endParaRPr>
          </a:p>
          <a:p>
            <a:pPr algn="just"/>
            <a:r>
              <a:rPr lang="en-US" sz="1800" b="1" dirty="0">
                <a:solidFill>
                  <a:srgbClr val="000000"/>
                </a:solidFill>
                <a:effectLst/>
                <a:latin typeface="Times New Roman" panose="02020603050405020304" pitchFamily="18" charset="0"/>
                <a:ea typeface="Calibri" panose="020F0502020204030204" pitchFamily="34" charset="0"/>
              </a:rPr>
              <a:t>Memory:</a:t>
            </a:r>
            <a:r>
              <a:rPr lang="en-US" sz="1800" dirty="0">
                <a:solidFill>
                  <a:srgbClr val="000000"/>
                </a:solidFill>
                <a:effectLst/>
                <a:latin typeface="Times New Roman" panose="02020603050405020304" pitchFamily="18" charset="0"/>
                <a:ea typeface="Calibri" panose="020F0502020204030204" pitchFamily="34" charset="0"/>
              </a:rPr>
              <a:t> Basic concept and hierarchy, semiconductor RAM memories, 2D &amp; 2 1/2D memory organization. ROM memories. Cache memories: concept and design issues performance, address mapping and replacement Auxiliary memories: magnetic disk, magnetic tape and optical disks Virtual memory: concept implementation.</a:t>
            </a:r>
            <a:endParaRPr lang="en-IN" sz="1800" dirty="0">
              <a:effectLst/>
              <a:latin typeface="Calibri" panose="020F0502020204030204" pitchFamily="34"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3012146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619250" y="671514"/>
            <a:ext cx="8515350" cy="660694"/>
          </a:xfrm>
          <a:noFill/>
          <a:ln/>
        </p:spPr>
        <p:txBody>
          <a:bodyPr vert="horz" wrap="square" lIns="63500" tIns="25400" rIns="63500" bIns="25400" rtlCol="0" anchor="t">
            <a:spAutoFit/>
          </a:bodyPr>
          <a:lstStyle/>
          <a:p>
            <a:r>
              <a:rPr lang="en-US" dirty="0"/>
              <a:t>Reference Books</a:t>
            </a:r>
          </a:p>
        </p:txBody>
      </p:sp>
      <p:pic>
        <p:nvPicPr>
          <p:cNvPr id="2050" name="Picture 2"/>
          <p:cNvPicPr>
            <a:picLocks noChangeAspect="1" noChangeArrowheads="1"/>
          </p:cNvPicPr>
          <p:nvPr/>
        </p:nvPicPr>
        <p:blipFill>
          <a:blip r:embed="rId2"/>
          <a:srcRect/>
          <a:stretch>
            <a:fillRect/>
          </a:stretch>
        </p:blipFill>
        <p:spPr bwMode="auto">
          <a:xfrm>
            <a:off x="2576514" y="1905000"/>
            <a:ext cx="7038975" cy="2590800"/>
          </a:xfrm>
          <a:prstGeom prst="rect">
            <a:avLst/>
          </a:prstGeom>
          <a:noFill/>
          <a:ln w="9525">
            <a:noFill/>
            <a:miter lim="800000"/>
            <a:headEnd/>
            <a:tailEnd/>
          </a:ln>
          <a:effectLst/>
        </p:spPr>
      </p:pic>
    </p:spTree>
  </p:cSld>
  <p:clrMapOvr>
    <a:masterClrMapping/>
  </p:clrMapOvr>
  <p:transition advTm="53971"/>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6E6F9-0CCC-4674-3F4B-32BCFCA71652}"/>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BA473956-0B3F-E85D-24CB-1EF221A1A1E1}"/>
              </a:ext>
            </a:extLst>
          </p:cNvPr>
          <p:cNvGraphicFramePr>
            <a:graphicFrameLocks noGrp="1"/>
          </p:cNvGraphicFramePr>
          <p:nvPr>
            <p:ph idx="1"/>
            <p:extLst>
              <p:ext uri="{D42A27DB-BD31-4B8C-83A1-F6EECF244321}">
                <p14:modId xmlns:p14="http://schemas.microsoft.com/office/powerpoint/2010/main" val="913539636"/>
              </p:ext>
            </p:extLst>
          </p:nvPr>
        </p:nvGraphicFramePr>
        <p:xfrm>
          <a:off x="1559859" y="2599764"/>
          <a:ext cx="9260540" cy="3314322"/>
        </p:xfrm>
        <a:graphic>
          <a:graphicData uri="http://schemas.openxmlformats.org/drawingml/2006/table">
            <a:tbl>
              <a:tblPr firstRow="1" firstCol="1" lastRow="1" lastCol="1" bandRow="1" bandCol="1">
                <a:tableStyleId>{5C22544A-7EE6-4342-B048-85BDC9FD1C3A}</a:tableStyleId>
              </a:tblPr>
              <a:tblGrid>
                <a:gridCol w="1003937">
                  <a:extLst>
                    <a:ext uri="{9D8B030D-6E8A-4147-A177-3AD203B41FA5}">
                      <a16:colId xmlns:a16="http://schemas.microsoft.com/office/drawing/2014/main" val="2700420779"/>
                    </a:ext>
                  </a:extLst>
                </a:gridCol>
                <a:gridCol w="8256603">
                  <a:extLst>
                    <a:ext uri="{9D8B030D-6E8A-4147-A177-3AD203B41FA5}">
                      <a16:colId xmlns:a16="http://schemas.microsoft.com/office/drawing/2014/main" val="2966277820"/>
                    </a:ext>
                  </a:extLst>
                </a:gridCol>
              </a:tblGrid>
              <a:tr h="539837">
                <a:tc>
                  <a:txBody>
                    <a:bodyPr/>
                    <a:lstStyle/>
                    <a:p>
                      <a:pPr marL="66675">
                        <a:spcBef>
                          <a:spcPts val="5"/>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CO1</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bg1">
                        <a:lumMod val="85000"/>
                      </a:schemeClr>
                    </a:solidFill>
                  </a:tcPr>
                </a:tc>
                <a:tc>
                  <a:txBody>
                    <a:bodyPr/>
                    <a:lstStyle/>
                    <a:p>
                      <a:pPr algn="just" fontAlgn="base"/>
                      <a:r>
                        <a:rPr lang="en-US" sz="1400">
                          <a:solidFill>
                            <a:schemeClr val="tx1"/>
                          </a:solidFill>
                          <a:effectLst/>
                          <a:latin typeface="Times New Roman" panose="02020603050405020304" pitchFamily="18" charset="0"/>
                          <a:cs typeface="Times New Roman" panose="02020603050405020304" pitchFamily="18" charset="0"/>
                        </a:rPr>
                        <a:t>Study of the basic structure and operation of a digital computer system</a:t>
                      </a:r>
                      <a:endParaRPr lang="en-IN" sz="1400">
                        <a:solidFill>
                          <a:schemeClr val="tx1"/>
                        </a:solidFill>
                        <a:effectLst/>
                        <a:latin typeface="Times New Roman" panose="02020603050405020304" pitchFamily="18" charset="0"/>
                        <a:cs typeface="Times New Roman" panose="02020603050405020304" pitchFamily="18" charset="0"/>
                      </a:endParaRPr>
                    </a:p>
                    <a:p>
                      <a:pPr algn="just" fontAlgn="base"/>
                      <a:r>
                        <a:rPr lang="en-US" sz="1400">
                          <a:solidFill>
                            <a:schemeClr val="tx1"/>
                          </a:solidFill>
                          <a:effectLst/>
                          <a:latin typeface="Times New Roman" panose="02020603050405020304" pitchFamily="18" charset="0"/>
                          <a:cs typeface="Times New Roman" panose="02020603050405020304" pitchFamily="18" charset="0"/>
                        </a:rPr>
                        <a:t> </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bg1">
                        <a:lumMod val="85000"/>
                      </a:schemeClr>
                    </a:solidFill>
                  </a:tcPr>
                </a:tc>
                <a:extLst>
                  <a:ext uri="{0D108BD9-81ED-4DB2-BD59-A6C34878D82A}">
                    <a16:rowId xmlns:a16="http://schemas.microsoft.com/office/drawing/2014/main" val="2388507775"/>
                  </a:ext>
                </a:extLst>
              </a:tr>
              <a:tr h="539837">
                <a:tc>
                  <a:txBody>
                    <a:bodyPr/>
                    <a:lstStyle/>
                    <a:p>
                      <a:pPr marL="66675">
                        <a:spcBef>
                          <a:spcPts val="5"/>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CO2</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bg1">
                        <a:lumMod val="85000"/>
                      </a:schemeClr>
                    </a:solidFill>
                  </a:tcPr>
                </a:tc>
                <a:tc>
                  <a:txBody>
                    <a:bodyPr/>
                    <a:lstStyle/>
                    <a:p>
                      <a:pPr algn="just" fontAlgn="base"/>
                      <a:r>
                        <a:rPr lang="en-US" sz="1400">
                          <a:solidFill>
                            <a:schemeClr val="tx1"/>
                          </a:solidFill>
                          <a:effectLst/>
                          <a:latin typeface="Times New Roman" panose="02020603050405020304" pitchFamily="18" charset="0"/>
                          <a:cs typeface="Times New Roman" panose="02020603050405020304" pitchFamily="18" charset="0"/>
                        </a:rPr>
                        <a:t>Develop independent learning skills and be able to learn more about different computer architectures and hardware </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bg1">
                        <a:lumMod val="85000"/>
                      </a:schemeClr>
                    </a:solidFill>
                  </a:tcPr>
                </a:tc>
                <a:extLst>
                  <a:ext uri="{0D108BD9-81ED-4DB2-BD59-A6C34878D82A}">
                    <a16:rowId xmlns:a16="http://schemas.microsoft.com/office/drawing/2014/main" val="2740336441"/>
                  </a:ext>
                </a:extLst>
              </a:tr>
              <a:tr h="667756">
                <a:tc>
                  <a:txBody>
                    <a:bodyPr/>
                    <a:lstStyle/>
                    <a:p>
                      <a:pPr marL="66675">
                        <a:spcBef>
                          <a:spcPts val="5"/>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CO3</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bg1">
                        <a:lumMod val="85000"/>
                      </a:schemeClr>
                    </a:solidFill>
                  </a:tcPr>
                </a:tc>
                <a:tc>
                  <a:txBody>
                    <a:bodyPr/>
                    <a:lstStyle/>
                    <a:p>
                      <a:pPr algn="just" fontAlgn="base"/>
                      <a:r>
                        <a:rPr lang="en-US" sz="1400">
                          <a:solidFill>
                            <a:schemeClr val="tx1"/>
                          </a:solidFill>
                          <a:effectLst/>
                          <a:latin typeface="Times New Roman" panose="02020603050405020304" pitchFamily="18" charset="0"/>
                          <a:cs typeface="Times New Roman" panose="02020603050405020304" pitchFamily="18" charset="0"/>
                        </a:rPr>
                        <a:t>Learn control unit techniques and the concept of Parallel Processing</a:t>
                      </a:r>
                      <a:endParaRPr lang="en-IN" sz="1400">
                        <a:solidFill>
                          <a:schemeClr val="tx1"/>
                        </a:solidFill>
                        <a:effectLst/>
                        <a:latin typeface="Times New Roman" panose="02020603050405020304" pitchFamily="18" charset="0"/>
                        <a:cs typeface="Times New Roman" panose="02020603050405020304" pitchFamily="18" charset="0"/>
                      </a:endParaRPr>
                    </a:p>
                    <a:p>
                      <a:pPr marL="69850" marR="62230" algn="just" fontAlgn="base">
                        <a:lnSpc>
                          <a:spcPts val="1370"/>
                        </a:lnSpc>
                      </a:pPr>
                      <a:r>
                        <a:rPr lang="en-US" sz="1400">
                          <a:solidFill>
                            <a:schemeClr val="tx1"/>
                          </a:solidFill>
                          <a:effectLst/>
                          <a:latin typeface="Times New Roman" panose="02020603050405020304" pitchFamily="18" charset="0"/>
                          <a:cs typeface="Times New Roman" panose="02020603050405020304" pitchFamily="18" charset="0"/>
                        </a:rPr>
                        <a:t> </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bg1">
                        <a:lumMod val="85000"/>
                      </a:schemeClr>
                    </a:solidFill>
                  </a:tcPr>
                </a:tc>
                <a:extLst>
                  <a:ext uri="{0D108BD9-81ED-4DB2-BD59-A6C34878D82A}">
                    <a16:rowId xmlns:a16="http://schemas.microsoft.com/office/drawing/2014/main" val="272849305"/>
                  </a:ext>
                </a:extLst>
              </a:tr>
              <a:tr h="463406">
                <a:tc>
                  <a:txBody>
                    <a:bodyPr/>
                    <a:lstStyle/>
                    <a:p>
                      <a:pPr marL="66675">
                        <a:spcBef>
                          <a:spcPts val="5"/>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CO4</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bg1">
                        <a:lumMod val="85000"/>
                      </a:schemeClr>
                    </a:solidFill>
                  </a:tcPr>
                </a:tc>
                <a:tc>
                  <a:txBody>
                    <a:bodyPr/>
                    <a:lstStyle/>
                    <a:p>
                      <a:pPr algn="just" fontAlgn="base"/>
                      <a:r>
                        <a:rPr lang="en-US" sz="1400">
                          <a:solidFill>
                            <a:schemeClr val="tx1"/>
                          </a:solidFill>
                          <a:effectLst/>
                          <a:latin typeface="Times New Roman" panose="02020603050405020304" pitchFamily="18" charset="0"/>
                          <a:cs typeface="Times New Roman" panose="02020603050405020304" pitchFamily="18" charset="0"/>
                        </a:rPr>
                        <a:t>Understanding the different ways of communicating with I/O devices and standard I/O interfaces</a:t>
                      </a:r>
                      <a:endParaRPr lang="en-IN" sz="1400">
                        <a:solidFill>
                          <a:schemeClr val="tx1"/>
                        </a:solidFill>
                        <a:effectLst/>
                        <a:latin typeface="Times New Roman" panose="02020603050405020304" pitchFamily="18" charset="0"/>
                        <a:cs typeface="Times New Roman" panose="02020603050405020304" pitchFamily="18" charset="0"/>
                      </a:endParaRPr>
                    </a:p>
                    <a:p>
                      <a:pPr algn="just" fontAlgn="base"/>
                      <a:r>
                        <a:rPr lang="en-US" sz="1400">
                          <a:solidFill>
                            <a:schemeClr val="tx1"/>
                          </a:solidFill>
                          <a:effectLst/>
                          <a:latin typeface="Times New Roman" panose="02020603050405020304" pitchFamily="18" charset="0"/>
                          <a:cs typeface="Times New Roman" panose="02020603050405020304" pitchFamily="18" charset="0"/>
                        </a:rPr>
                        <a:t> </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bg1">
                        <a:lumMod val="85000"/>
                      </a:schemeClr>
                    </a:solidFill>
                  </a:tcPr>
                </a:tc>
                <a:extLst>
                  <a:ext uri="{0D108BD9-81ED-4DB2-BD59-A6C34878D82A}">
                    <a16:rowId xmlns:a16="http://schemas.microsoft.com/office/drawing/2014/main" val="2357075918"/>
                  </a:ext>
                </a:extLst>
              </a:tr>
              <a:tr h="463406">
                <a:tc>
                  <a:txBody>
                    <a:bodyPr/>
                    <a:lstStyle/>
                    <a:p>
                      <a:pPr marL="66675">
                        <a:spcBef>
                          <a:spcPts val="5"/>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CO5</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bg1">
                        <a:lumMod val="85000"/>
                      </a:schemeClr>
                    </a:solidFill>
                  </a:tcPr>
                </a:tc>
                <a:tc>
                  <a:txBody>
                    <a:bodyPr/>
                    <a:lstStyle/>
                    <a:p>
                      <a:pPr algn="just" fontAlgn="base"/>
                      <a:r>
                        <a:rPr lang="en-US" sz="1400">
                          <a:solidFill>
                            <a:schemeClr val="tx1"/>
                          </a:solidFill>
                          <a:effectLst/>
                          <a:latin typeface="Times New Roman" panose="02020603050405020304" pitchFamily="18" charset="0"/>
                          <a:cs typeface="Times New Roman" panose="02020603050405020304" pitchFamily="18" charset="0"/>
                        </a:rPr>
                        <a:t>Understanding the hierarchical memory system, cache memories and virtual memory</a:t>
                      </a:r>
                      <a:endParaRPr lang="en-IN" sz="1400">
                        <a:solidFill>
                          <a:schemeClr val="tx1"/>
                        </a:solidFill>
                        <a:effectLst/>
                        <a:latin typeface="Times New Roman" panose="02020603050405020304" pitchFamily="18" charset="0"/>
                        <a:cs typeface="Times New Roman" panose="02020603050405020304" pitchFamily="18" charset="0"/>
                      </a:endParaRPr>
                    </a:p>
                    <a:p>
                      <a:pPr algn="just" fontAlgn="base"/>
                      <a:r>
                        <a:rPr lang="en-US" sz="1400">
                          <a:solidFill>
                            <a:schemeClr val="tx1"/>
                          </a:solidFill>
                          <a:effectLst/>
                          <a:latin typeface="Times New Roman" panose="02020603050405020304" pitchFamily="18" charset="0"/>
                          <a:cs typeface="Times New Roman" panose="02020603050405020304" pitchFamily="18" charset="0"/>
                        </a:rPr>
                        <a:t> </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bg1">
                        <a:lumMod val="85000"/>
                      </a:schemeClr>
                    </a:solidFill>
                  </a:tcPr>
                </a:tc>
                <a:extLst>
                  <a:ext uri="{0D108BD9-81ED-4DB2-BD59-A6C34878D82A}">
                    <a16:rowId xmlns:a16="http://schemas.microsoft.com/office/drawing/2014/main" val="3096780973"/>
                  </a:ext>
                </a:extLst>
              </a:tr>
              <a:tr h="463406">
                <a:tc>
                  <a:txBody>
                    <a:bodyPr/>
                    <a:lstStyle/>
                    <a:p>
                      <a:pPr marL="66675">
                        <a:spcBef>
                          <a:spcPts val="5"/>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CO6</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bg1">
                        <a:lumMod val="85000"/>
                      </a:schemeClr>
                    </a:solidFill>
                  </a:tcPr>
                </a:tc>
                <a:tc>
                  <a:txBody>
                    <a:bodyPr/>
                    <a:lstStyle/>
                    <a:p>
                      <a:pPr algn="just" fontAlgn="base"/>
                      <a:r>
                        <a:rPr lang="en-US" sz="1400" dirty="0">
                          <a:solidFill>
                            <a:schemeClr val="tx1"/>
                          </a:solidFill>
                          <a:effectLst/>
                          <a:latin typeface="Times New Roman" panose="02020603050405020304" pitchFamily="18" charset="0"/>
                          <a:cs typeface="Times New Roman" panose="02020603050405020304" pitchFamily="18" charset="0"/>
                        </a:rPr>
                        <a:t>Given a CPU organization and instruction, design a memory module and analyze its operation by interfacing with the CPU.</a:t>
                      </a:r>
                      <a:endParaRPr lang="en-IN" sz="1400" dirty="0">
                        <a:solidFill>
                          <a:schemeClr val="tx1"/>
                        </a:solidFill>
                        <a:effectLst/>
                        <a:latin typeface="Times New Roman" panose="02020603050405020304" pitchFamily="18" charset="0"/>
                        <a:cs typeface="Times New Roman" panose="02020603050405020304" pitchFamily="18" charset="0"/>
                      </a:endParaRPr>
                    </a:p>
                    <a:p>
                      <a:pPr algn="just" fontAlgn="base"/>
                      <a:r>
                        <a:rPr lang="en-US" sz="1400" dirty="0">
                          <a:solidFill>
                            <a:schemeClr val="tx1"/>
                          </a:solidFill>
                          <a:effectLst/>
                          <a:latin typeface="Times New Roman" panose="02020603050405020304" pitchFamily="18" charset="0"/>
                          <a:cs typeface="Times New Roman" panose="02020603050405020304" pitchFamily="18" charset="0"/>
                        </a:rPr>
                        <a:t> </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bg1">
                        <a:lumMod val="85000"/>
                      </a:schemeClr>
                    </a:solidFill>
                  </a:tcPr>
                </a:tc>
                <a:extLst>
                  <a:ext uri="{0D108BD9-81ED-4DB2-BD59-A6C34878D82A}">
                    <a16:rowId xmlns:a16="http://schemas.microsoft.com/office/drawing/2014/main" val="2687841636"/>
                  </a:ext>
                </a:extLst>
              </a:tr>
            </a:tbl>
          </a:graphicData>
        </a:graphic>
      </p:graphicFrame>
    </p:spTree>
    <p:extLst>
      <p:ext uri="{BB962C8B-B14F-4D97-AF65-F5344CB8AC3E}">
        <p14:creationId xmlns:p14="http://schemas.microsoft.com/office/powerpoint/2010/main" val="3634855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619250" y="671514"/>
            <a:ext cx="8591550" cy="660694"/>
          </a:xfrm>
          <a:noFill/>
          <a:ln/>
        </p:spPr>
        <p:txBody>
          <a:bodyPr vert="horz" wrap="square" lIns="63500" tIns="25400" rIns="63500" bIns="25400" rtlCol="0" anchor="t">
            <a:spAutoFit/>
          </a:bodyPr>
          <a:lstStyle/>
          <a:p>
            <a:r>
              <a:rPr lang="en-US" dirty="0"/>
              <a:t>Bloom’s Taxonomy</a:t>
            </a:r>
          </a:p>
        </p:txBody>
      </p:sp>
      <p:pic>
        <p:nvPicPr>
          <p:cNvPr id="4098" name="Picture 2" descr="Bloom's Taxonomy | Center for Teaching | Vanderbilt University"/>
          <p:cNvPicPr>
            <a:picLocks noChangeAspect="1" noChangeArrowheads="1"/>
          </p:cNvPicPr>
          <p:nvPr/>
        </p:nvPicPr>
        <p:blipFill>
          <a:blip r:embed="rId2"/>
          <a:srcRect/>
          <a:stretch>
            <a:fillRect/>
          </a:stretch>
        </p:blipFill>
        <p:spPr bwMode="auto">
          <a:xfrm>
            <a:off x="2667000" y="1447800"/>
            <a:ext cx="6858000" cy="4648200"/>
          </a:xfrm>
          <a:prstGeom prst="rect">
            <a:avLst/>
          </a:prstGeom>
          <a:noFill/>
        </p:spPr>
      </p:pic>
    </p:spTree>
  </p:cSld>
  <p:clrMapOvr>
    <a:masterClrMapping/>
  </p:clrMapOvr>
  <p:transition advTm="189864"/>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619251" y="671514"/>
            <a:ext cx="7642092" cy="660694"/>
          </a:xfrm>
          <a:noFill/>
          <a:ln/>
        </p:spPr>
        <p:txBody>
          <a:bodyPr vert="horz" wrap="none" lIns="63500" tIns="25400" rIns="63500" bIns="25400" rtlCol="0" anchor="t">
            <a:spAutoFit/>
          </a:bodyPr>
          <a:lstStyle/>
          <a:p>
            <a:r>
              <a:rPr lang="en-US" dirty="0"/>
              <a:t>What is “Computer Architecture”</a:t>
            </a:r>
          </a:p>
        </p:txBody>
      </p:sp>
      <p:sp>
        <p:nvSpPr>
          <p:cNvPr id="7171" name="Rectangle 3"/>
          <p:cNvSpPr>
            <a:spLocks noGrp="1" noChangeArrowheads="1"/>
          </p:cNvSpPr>
          <p:nvPr>
            <p:ph type="body" idx="1"/>
          </p:nvPr>
        </p:nvSpPr>
        <p:spPr>
          <a:xfrm>
            <a:off x="2209800" y="1981201"/>
            <a:ext cx="7772400" cy="2430409"/>
          </a:xfrm>
          <a:noFill/>
          <a:ln/>
        </p:spPr>
        <p:txBody>
          <a:bodyPr vert="horz" lIns="63500" tIns="25400" rIns="63500" bIns="25400" rtlCol="0">
            <a:spAutoFit/>
          </a:bodyPr>
          <a:lstStyle/>
          <a:p>
            <a:pPr>
              <a:buFontTx/>
              <a:buNone/>
            </a:pPr>
            <a:r>
              <a:rPr lang="en-US" sz="3600" dirty="0"/>
              <a:t>Computer Architecture   = 	</a:t>
            </a:r>
          </a:p>
          <a:p>
            <a:pPr>
              <a:buFontTx/>
              <a:buNone/>
            </a:pPr>
            <a:endParaRPr lang="en-US" sz="3600" dirty="0"/>
          </a:p>
          <a:p>
            <a:pPr algn="ctr">
              <a:buFontTx/>
              <a:buNone/>
            </a:pPr>
            <a:r>
              <a:rPr lang="en-US" sz="3600" dirty="0"/>
              <a:t>        Instruction Set Architecture + </a:t>
            </a:r>
          </a:p>
          <a:p>
            <a:pPr algn="ctr">
              <a:buFontTx/>
              <a:buNone/>
            </a:pPr>
            <a:r>
              <a:rPr lang="en-US" sz="3600" dirty="0"/>
              <a:t>        Machine Organization</a:t>
            </a:r>
          </a:p>
        </p:txBody>
      </p:sp>
    </p:spTree>
  </p:cSld>
  <p:clrMapOvr>
    <a:masterClrMapping/>
  </p:clrMapOvr>
  <p:transition advTm="33663"/>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752600" y="609600"/>
            <a:ext cx="8229600" cy="1143000"/>
          </a:xfrm>
        </p:spPr>
        <p:txBody>
          <a:bodyPr/>
          <a:lstStyle/>
          <a:p>
            <a:r>
              <a:rPr lang="en-US"/>
              <a:t>Organization vs. Architecture</a:t>
            </a:r>
          </a:p>
        </p:txBody>
      </p:sp>
      <p:sp>
        <p:nvSpPr>
          <p:cNvPr id="8195" name="Rectangle 3"/>
          <p:cNvSpPr>
            <a:spLocks noGrp="1" noChangeArrowheads="1"/>
          </p:cNvSpPr>
          <p:nvPr>
            <p:ph type="body" idx="1"/>
          </p:nvPr>
        </p:nvSpPr>
        <p:spPr/>
        <p:txBody>
          <a:bodyPr/>
          <a:lstStyle/>
          <a:p>
            <a:pPr>
              <a:lnSpc>
                <a:spcPct val="110000"/>
              </a:lnSpc>
            </a:pPr>
            <a:r>
              <a:rPr lang="en-US"/>
              <a:t>Architecture </a:t>
            </a:r>
            <a:r>
              <a:rPr lang="en-US" b="1">
                <a:sym typeface="Symbol" pitchFamily="18" charset="2"/>
              </a:rPr>
              <a:t></a:t>
            </a:r>
            <a:r>
              <a:rPr lang="en-US">
                <a:sym typeface="Symbol" pitchFamily="18" charset="2"/>
              </a:rPr>
              <a:t> Specification</a:t>
            </a:r>
          </a:p>
          <a:p>
            <a:pPr lvl="1">
              <a:lnSpc>
                <a:spcPct val="110000"/>
              </a:lnSpc>
            </a:pPr>
            <a:r>
              <a:rPr lang="en-US">
                <a:sym typeface="Symbol" pitchFamily="18" charset="2"/>
              </a:rPr>
              <a:t>Attributes visible to the programmer</a:t>
            </a:r>
          </a:p>
          <a:p>
            <a:pPr lvl="1">
              <a:lnSpc>
                <a:spcPct val="110000"/>
              </a:lnSpc>
            </a:pPr>
            <a:r>
              <a:rPr lang="en-US">
                <a:sym typeface="Symbol" pitchFamily="18" charset="2"/>
              </a:rPr>
              <a:t>Attributes:</a:t>
            </a:r>
          </a:p>
          <a:p>
            <a:pPr lvl="2">
              <a:lnSpc>
                <a:spcPct val="110000"/>
              </a:lnSpc>
            </a:pPr>
            <a:r>
              <a:rPr lang="en-US">
                <a:sym typeface="Symbol" pitchFamily="18" charset="2"/>
              </a:rPr>
              <a:t>Instruction set</a:t>
            </a:r>
          </a:p>
          <a:p>
            <a:pPr lvl="2">
              <a:lnSpc>
                <a:spcPct val="110000"/>
              </a:lnSpc>
            </a:pPr>
            <a:r>
              <a:rPr lang="en-US">
                <a:sym typeface="Symbol" pitchFamily="18" charset="2"/>
              </a:rPr>
              <a:t>Number of bits representing data</a:t>
            </a:r>
          </a:p>
          <a:p>
            <a:pPr lvl="2">
              <a:lnSpc>
                <a:spcPct val="110000"/>
              </a:lnSpc>
            </a:pPr>
            <a:r>
              <a:rPr lang="en-US">
                <a:sym typeface="Symbol" pitchFamily="18" charset="2"/>
              </a:rPr>
              <a:t>I/O mechanism</a:t>
            </a:r>
          </a:p>
          <a:p>
            <a:pPr lvl="2">
              <a:lnSpc>
                <a:spcPct val="110000"/>
              </a:lnSpc>
            </a:pPr>
            <a:r>
              <a:rPr lang="en-US">
                <a:sym typeface="Symbol" pitchFamily="18" charset="2"/>
              </a:rPr>
              <a:t>Addressing modes used</a:t>
            </a:r>
          </a:p>
          <a:p>
            <a:pPr lvl="1">
              <a:lnSpc>
                <a:spcPct val="110000"/>
              </a:lnSpc>
            </a:pPr>
            <a:r>
              <a:rPr lang="en-US">
                <a:sym typeface="Symbol" pitchFamily="18" charset="2"/>
              </a:rPr>
              <a:t>Has direct impact on logical program execution</a:t>
            </a:r>
          </a:p>
        </p:txBody>
      </p:sp>
    </p:spTree>
  </p:cSld>
  <p:clrMapOvr>
    <a:masterClrMapping/>
  </p:clrMapOvr>
  <p:transition advTm="39112"/>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828800" y="609600"/>
            <a:ext cx="8153400" cy="1143000"/>
          </a:xfrm>
        </p:spPr>
        <p:txBody>
          <a:bodyPr/>
          <a:lstStyle/>
          <a:p>
            <a:r>
              <a:rPr lang="en-US"/>
              <a:t>Organization vs. Architecture</a:t>
            </a:r>
          </a:p>
        </p:txBody>
      </p:sp>
      <p:sp>
        <p:nvSpPr>
          <p:cNvPr id="11267" name="Rectangle 3"/>
          <p:cNvSpPr>
            <a:spLocks noGrp="1" noChangeArrowheads="1"/>
          </p:cNvSpPr>
          <p:nvPr>
            <p:ph type="body" idx="1"/>
          </p:nvPr>
        </p:nvSpPr>
        <p:spPr/>
        <p:txBody>
          <a:bodyPr/>
          <a:lstStyle/>
          <a:p>
            <a:pPr>
              <a:lnSpc>
                <a:spcPct val="120000"/>
              </a:lnSpc>
            </a:pPr>
            <a:r>
              <a:rPr lang="en-US" dirty="0">
                <a:sym typeface="Symbol" pitchFamily="18" charset="2"/>
              </a:rPr>
              <a:t>Organization </a:t>
            </a:r>
            <a:r>
              <a:rPr lang="en-US" b="1" dirty="0">
                <a:sym typeface="Symbol" pitchFamily="18" charset="2"/>
              </a:rPr>
              <a:t></a:t>
            </a:r>
            <a:r>
              <a:rPr lang="en-US" dirty="0">
                <a:sym typeface="Symbol" pitchFamily="18" charset="2"/>
              </a:rPr>
              <a:t> Implementation</a:t>
            </a:r>
          </a:p>
          <a:p>
            <a:pPr lvl="1">
              <a:lnSpc>
                <a:spcPct val="120000"/>
              </a:lnSpc>
            </a:pPr>
            <a:r>
              <a:rPr lang="en-US" dirty="0">
                <a:sym typeface="Symbol" pitchFamily="18" charset="2"/>
              </a:rPr>
              <a:t>Operational units and their interconnection that realizes the architecture</a:t>
            </a:r>
          </a:p>
          <a:p>
            <a:pPr lvl="1">
              <a:lnSpc>
                <a:spcPct val="120000"/>
              </a:lnSpc>
            </a:pPr>
            <a:r>
              <a:rPr lang="en-US" dirty="0">
                <a:sym typeface="Symbol" pitchFamily="18" charset="2"/>
              </a:rPr>
              <a:t>Attributes:</a:t>
            </a:r>
          </a:p>
          <a:p>
            <a:pPr lvl="2">
              <a:lnSpc>
                <a:spcPct val="120000"/>
              </a:lnSpc>
            </a:pPr>
            <a:r>
              <a:rPr lang="en-US" dirty="0">
                <a:sym typeface="Symbol" pitchFamily="18" charset="2"/>
              </a:rPr>
              <a:t>H/W details</a:t>
            </a:r>
          </a:p>
          <a:p>
            <a:pPr lvl="2">
              <a:lnSpc>
                <a:spcPct val="120000"/>
              </a:lnSpc>
            </a:pPr>
            <a:r>
              <a:rPr lang="en-US" dirty="0">
                <a:sym typeface="Symbol" pitchFamily="18" charset="2"/>
              </a:rPr>
              <a:t>Control signals</a:t>
            </a:r>
          </a:p>
          <a:p>
            <a:pPr lvl="2">
              <a:lnSpc>
                <a:spcPct val="120000"/>
              </a:lnSpc>
            </a:pPr>
            <a:r>
              <a:rPr lang="en-US" dirty="0">
                <a:sym typeface="Symbol" pitchFamily="18" charset="2"/>
              </a:rPr>
              <a:t>I/O interfaces</a:t>
            </a:r>
          </a:p>
          <a:p>
            <a:pPr lvl="2">
              <a:lnSpc>
                <a:spcPct val="120000"/>
              </a:lnSpc>
            </a:pPr>
            <a:r>
              <a:rPr lang="en-US" dirty="0">
                <a:sym typeface="Symbol" pitchFamily="18" charset="2"/>
              </a:rPr>
              <a:t>Memory technology used</a:t>
            </a:r>
          </a:p>
        </p:txBody>
      </p:sp>
    </p:spTree>
  </p:cSld>
  <p:clrMapOvr>
    <a:masterClrMapping/>
  </p:clrMapOvr>
  <p:transition advTm="37480"/>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895</Words>
  <Application>Microsoft Office PowerPoint</Application>
  <PresentationFormat>Widescreen</PresentationFormat>
  <Paragraphs>143</Paragraphs>
  <Slides>21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Comic Sans MS</vt:lpstr>
      <vt:lpstr>Times New Roman</vt:lpstr>
      <vt:lpstr>Office Theme</vt:lpstr>
      <vt:lpstr> </vt:lpstr>
      <vt:lpstr>Computer Organization &amp; Architecture</vt:lpstr>
      <vt:lpstr>Course Code: E2UC505T Course Name: Computer Organization and Architecture </vt:lpstr>
      <vt:lpstr>Reference Books</vt:lpstr>
      <vt:lpstr>PowerPoint Presentation</vt:lpstr>
      <vt:lpstr>Bloom’s Taxonomy</vt:lpstr>
      <vt:lpstr>What is “Computer Architecture”</vt:lpstr>
      <vt:lpstr>Organization vs. Architecture</vt:lpstr>
      <vt:lpstr>Organization vs. Architecture</vt:lpstr>
      <vt:lpstr>PowerPoint Presentation</vt:lpstr>
      <vt:lpstr>Function</vt:lpstr>
      <vt:lpstr>Functional View</vt:lpstr>
      <vt:lpstr>Operations (a) Data movement</vt:lpstr>
      <vt:lpstr>Operations (b) Storage </vt:lpstr>
      <vt:lpstr>Operation (c) Processing from/to storage </vt:lpstr>
      <vt:lpstr>Operation (d) Processing from storage to I/O</vt:lpstr>
      <vt:lpstr>Structure - Top Level</vt:lpstr>
      <vt:lpstr>Structure - The CPU</vt:lpstr>
      <vt:lpstr>Structure - The Control Unit</vt:lpstr>
      <vt:lpstr>The Von Neumann Model</vt:lpstr>
      <vt:lpstr>The System Bus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arun pandey</dc:creator>
  <cp:lastModifiedBy>Rijwan Khan</cp:lastModifiedBy>
  <cp:revision>9</cp:revision>
  <dcterms:created xsi:type="dcterms:W3CDTF">2020-06-18T04:18:50Z</dcterms:created>
  <dcterms:modified xsi:type="dcterms:W3CDTF">2023-09-04T10:35:15Z</dcterms:modified>
</cp:coreProperties>
</file>