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81" r:id="rId7"/>
    <p:sldId id="282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93442509-35FB-4651-A10C-35881B98F5B3}"/>
    <pc:docChg chg="modSld">
      <pc:chgData name="Rijwan Khan" userId="5555fb4427664aad" providerId="LiveId" clId="{93442509-35FB-4651-A10C-35881B98F5B3}" dt="2023-09-04T10:38:10.838" v="0"/>
      <pc:docMkLst>
        <pc:docMk/>
      </pc:docMkLst>
      <pc:sldChg chg="modSp mod">
        <pc:chgData name="Rijwan Khan" userId="5555fb4427664aad" providerId="LiveId" clId="{93442509-35FB-4651-A10C-35881B98F5B3}" dt="2023-09-04T10:38:10.838" v="0"/>
        <pc:sldMkLst>
          <pc:docMk/>
          <pc:sldMk cId="1407932584" sldId="256"/>
        </pc:sldMkLst>
        <pc:spChg chg="mod">
          <ac:chgData name="Rijwan Khan" userId="5555fb4427664aad" providerId="LiveId" clId="{93442509-35FB-4651-A10C-35881B98F5B3}" dt="2023-09-04T10:38:10.838" v="0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Prof. (Dr.) Rijwan Khan</a:t>
            </a:r>
          </a:p>
          <a:p>
            <a:pPr algn="l"/>
            <a:r>
              <a:rPr lang="en-US" sz="1600" dirty="0"/>
              <a:t>Department of Computer Science and Engineering</a:t>
            </a:r>
          </a:p>
          <a:p>
            <a:pPr algn="l"/>
            <a:r>
              <a:rPr lang="en-US" sz="1600" dirty="0"/>
              <a:t>School of Computing</a:t>
            </a:r>
          </a:p>
          <a:p>
            <a:pPr algn="l"/>
            <a:r>
              <a:rPr lang="en-US" sz="1600" dirty="0" err="1"/>
              <a:t>Galgotias</a:t>
            </a:r>
            <a:r>
              <a:rPr lang="en-US" sz="1600" dirty="0"/>
              <a:t> University, G. B. Nagar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B5078-279F-496A-B100-835C914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7617"/>
              </p:ext>
            </p:extLst>
          </p:nvPr>
        </p:nvGraphicFramePr>
        <p:xfrm>
          <a:off x="7517296" y="1053042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3518561318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"/>
    </mc:Choice>
    <mc:Fallback xmlns="">
      <p:transition spd="slow" advTm="7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7EFC-7F28-4710-BC09-30A31240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RESISTER ORGANIZATION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C574-E3CE-4ED9-994E-1D46F4B7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General Register organization - Sant Choubey">
            <a:extLst>
              <a:ext uri="{FF2B5EF4-FFF2-40B4-BE49-F238E27FC236}">
                <a16:creationId xmlns:a16="http://schemas.microsoft.com/office/drawing/2014/main" id="{78E1E655-01A6-4062-B9C4-E829CED6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6" y="1509713"/>
            <a:ext cx="5965549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515-9445-46F5-9D42-277830C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6A7-AA39-44BB-AD38-2F2824CB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To perform the operation </a:t>
            </a:r>
            <a:r>
              <a:rPr lang="en-US" b="1" i="1" dirty="0"/>
              <a:t>R3 = R1+R2</a:t>
            </a:r>
            <a:r>
              <a:rPr lang="en-US" dirty="0"/>
              <a:t>  We have to provide following binary selection variable to the select inputs.4</a:t>
            </a:r>
          </a:p>
          <a:p>
            <a:pPr marL="0" indent="0" algn="just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1.      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A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: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 001</a:t>
            </a:r>
            <a:r>
              <a:rPr lang="en-US" altLang="en-US" sz="2000" dirty="0">
                <a:solidFill>
                  <a:srgbClr val="C0000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-To place the contents of R1 into bus A.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2.      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B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: 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010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 - to place the contents of R2 into bus B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3.      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OPR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: 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10010 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 – to perform the arithmetic addition A+B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4.      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REG or SEL D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:  011</a:t>
            </a:r>
            <a:r>
              <a:rPr lang="en-US" altLang="en-US" sz="2000" dirty="0">
                <a:solidFill>
                  <a:srgbClr val="C00000"/>
                </a:solidFill>
                <a:latin typeface="Droid Sans"/>
              </a:rPr>
              <a:t> 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– to place the result available on output bus in R3.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F14-C917-4945-9E10-0C283FC6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Register and multiplexer input selection code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B98B-F1E9-4979-8C24-77750F250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814248"/>
              </p:ext>
            </p:extLst>
          </p:nvPr>
        </p:nvGraphicFramePr>
        <p:xfrm>
          <a:off x="3061252" y="1690687"/>
          <a:ext cx="5025473" cy="4484825"/>
        </p:xfrm>
        <a:graphic>
          <a:graphicData uri="http://schemas.openxmlformats.org/drawingml/2006/table">
            <a:tbl>
              <a:tblPr/>
              <a:tblGrid>
                <a:gridCol w="1574621">
                  <a:extLst>
                    <a:ext uri="{9D8B030D-6E8A-4147-A177-3AD203B41FA5}">
                      <a16:colId xmlns:a16="http://schemas.microsoft.com/office/drawing/2014/main" val="1397207466"/>
                    </a:ext>
                  </a:extLst>
                </a:gridCol>
                <a:gridCol w="984239">
                  <a:extLst>
                    <a:ext uri="{9D8B030D-6E8A-4147-A177-3AD203B41FA5}">
                      <a16:colId xmlns:a16="http://schemas.microsoft.com/office/drawing/2014/main" val="3999531821"/>
                    </a:ext>
                  </a:extLst>
                </a:gridCol>
                <a:gridCol w="1192798">
                  <a:extLst>
                    <a:ext uri="{9D8B030D-6E8A-4147-A177-3AD203B41FA5}">
                      <a16:colId xmlns:a16="http://schemas.microsoft.com/office/drawing/2014/main" val="1273999533"/>
                    </a:ext>
                  </a:extLst>
                </a:gridCol>
                <a:gridCol w="1273815">
                  <a:extLst>
                    <a:ext uri="{9D8B030D-6E8A-4147-A177-3AD203B41FA5}">
                      <a16:colId xmlns:a16="http://schemas.microsoft.com/office/drawing/2014/main" val="900194941"/>
                    </a:ext>
                  </a:extLst>
                </a:gridCol>
              </a:tblGrid>
              <a:tr h="804969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Binary code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SEL-D or SEL-REG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44810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95033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87369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4662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19746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83865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30807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33735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2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8213-F0E9-42BB-9007-89D921B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Operation with symbol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539A6A-799F-4283-A046-083CE51C2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79797"/>
              </p:ext>
            </p:extLst>
          </p:nvPr>
        </p:nvGraphicFramePr>
        <p:xfrm>
          <a:off x="2146852" y="1719769"/>
          <a:ext cx="5711687" cy="4601520"/>
        </p:xfrm>
        <a:graphic>
          <a:graphicData uri="http://schemas.openxmlformats.org/drawingml/2006/table">
            <a:tbl>
              <a:tblPr/>
              <a:tblGrid>
                <a:gridCol w="2503689">
                  <a:extLst>
                    <a:ext uri="{9D8B030D-6E8A-4147-A177-3AD203B41FA5}">
                      <a16:colId xmlns:a16="http://schemas.microsoft.com/office/drawing/2014/main" val="1515171847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4177581541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1140963725"/>
                    </a:ext>
                  </a:extLst>
                </a:gridCol>
              </a:tblGrid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</a:rPr>
                        <a:t>Operation selection code</a:t>
                      </a:r>
                      <a:endParaRPr lang="en-US" sz="1300">
                        <a:effectLst/>
                      </a:endParaRP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</a:rPr>
                        <a:t>Operation</a:t>
                      </a:r>
                      <a:endParaRPr lang="en-US" sz="1300">
                        <a:effectLst/>
                      </a:endParaRP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</a:rPr>
                        <a:t>symbol</a:t>
                      </a:r>
                      <a:endParaRPr lang="en-US" sz="1300">
                        <a:effectLst/>
                      </a:endParaRP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4707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0000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Transfer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TSFA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7213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0001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Increment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INC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20906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0010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A+B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ADD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93843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0011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A-B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SUB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7007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0100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Decrement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DEC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93047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0101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 AND 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AND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07205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0110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 OR 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OR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47761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0111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 XOR 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XOR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71277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1000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Complement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COMA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54800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1001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Shift right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SHR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91612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1010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Shift left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effectLst/>
                        </a:rPr>
                        <a:t>SHL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26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26F-5A48-4B7E-91F8-77BB3A7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WORD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6B313-97CA-4775-A08F-D3893E04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400" dirty="0">
                <a:solidFill>
                  <a:srgbClr val="5E5E5E"/>
                </a:solidFill>
                <a:latin typeface="Droid Sans"/>
              </a:rPr>
              <a:t>The combined value of a binary selection inputs specifies the control word.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        </a:t>
            </a:r>
            <a:r>
              <a:rPr lang="en-US" altLang="en-US" sz="2400" dirty="0">
                <a:solidFill>
                  <a:srgbClr val="5E5E5E"/>
                </a:solidFill>
                <a:latin typeface="Droid Sans"/>
              </a:rPr>
              <a:t>It consist of four fields </a:t>
            </a:r>
            <a:r>
              <a:rPr lang="en-US" altLang="en-US" sz="2400" dirty="0" err="1">
                <a:solidFill>
                  <a:srgbClr val="5E5E5E"/>
                </a:solidFill>
                <a:latin typeface="Droid Sans"/>
              </a:rPr>
              <a:t>SELA,SELB,and</a:t>
            </a:r>
            <a:r>
              <a:rPr lang="en-US" altLang="en-US" sz="2400" dirty="0">
                <a:solidFill>
                  <a:srgbClr val="5E5E5E"/>
                </a:solidFill>
                <a:latin typeface="Droid Sans"/>
              </a:rPr>
              <a:t> SELD or SELREG contains three bit each and SELOPR field contains four bits thus the total bits in the control word are 13-bits.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1F7448-2F59-4433-8F45-646E8E3CAB06}"/>
              </a:ext>
            </a:extLst>
          </p:cNvPr>
          <p:cNvGraphicFramePr>
            <a:graphicFrameLocks noGrp="1"/>
          </p:cNvGraphicFramePr>
          <p:nvPr/>
        </p:nvGraphicFramePr>
        <p:xfrm>
          <a:off x="4067175" y="3681254"/>
          <a:ext cx="4057650" cy="64008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3679212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170206439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332579004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01288031"/>
                    </a:ext>
                  </a:extLst>
                </a:gridCol>
              </a:tblGrid>
              <a:tr h="41021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SELREG OR SELD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SELOPR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9659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9D1B416-6A18-4FE1-BD5F-BE467AFA229D}"/>
              </a:ext>
            </a:extLst>
          </p:cNvPr>
          <p:cNvSpPr/>
          <p:nvPr/>
        </p:nvSpPr>
        <p:spPr>
          <a:xfrm>
            <a:off x="4067175" y="4651618"/>
            <a:ext cx="351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5E5E5E"/>
                </a:solidFill>
                <a:latin typeface="Droid Sans"/>
              </a:rPr>
              <a:t>FORMATE OF CONTROL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744E-1A49-47AA-963F-259D8CE3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11F8C8-4E34-46F4-B3D4-F1DD853A5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39048"/>
            <a:ext cx="82792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three bit of SELA select a source registers of the a input of the ALU.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three bits of SELB select a source registers of the b input of the ALU.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three bits of SELED or SELREG select a destination register using the decoder.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four bits of SELOPR select the operation to be performed by ALU.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693CE-4852-4CB8-AB83-B516EAF169FA}"/>
              </a:ext>
            </a:extLst>
          </p:cNvPr>
          <p:cNvSpPr/>
          <p:nvPr/>
        </p:nvSpPr>
        <p:spPr>
          <a:xfrm>
            <a:off x="2310378" y="2184160"/>
            <a:ext cx="502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5E5E5E"/>
                </a:solidFill>
                <a:latin typeface="Droid Sans"/>
              </a:rPr>
              <a:t>CONTROL WORD FOR OPERATION R2 = R1+R3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5DB5CD-E7A4-4332-A00F-8AED5854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11409"/>
              </p:ext>
            </p:extLst>
          </p:nvPr>
        </p:nvGraphicFramePr>
        <p:xfrm>
          <a:off x="1948070" y="2788920"/>
          <a:ext cx="6069496" cy="1280160"/>
        </p:xfrm>
        <a:graphic>
          <a:graphicData uri="http://schemas.openxmlformats.org/drawingml/2006/table">
            <a:tbl>
              <a:tblPr/>
              <a:tblGrid>
                <a:gridCol w="1273973">
                  <a:extLst>
                    <a:ext uri="{9D8B030D-6E8A-4147-A177-3AD203B41FA5}">
                      <a16:colId xmlns:a16="http://schemas.microsoft.com/office/drawing/2014/main" val="3152171457"/>
                    </a:ext>
                  </a:extLst>
                </a:gridCol>
                <a:gridCol w="1346475">
                  <a:extLst>
                    <a:ext uri="{9D8B030D-6E8A-4147-A177-3AD203B41FA5}">
                      <a16:colId xmlns:a16="http://schemas.microsoft.com/office/drawing/2014/main" val="3413620844"/>
                    </a:ext>
                  </a:extLst>
                </a:gridCol>
                <a:gridCol w="2144003">
                  <a:extLst>
                    <a:ext uri="{9D8B030D-6E8A-4147-A177-3AD203B41FA5}">
                      <a16:colId xmlns:a16="http://schemas.microsoft.com/office/drawing/2014/main" val="3849923125"/>
                    </a:ext>
                  </a:extLst>
                </a:gridCol>
                <a:gridCol w="1305045">
                  <a:extLst>
                    <a:ext uri="{9D8B030D-6E8A-4147-A177-3AD203B41FA5}">
                      <a16:colId xmlns:a16="http://schemas.microsoft.com/office/drawing/2014/main" val="1266142619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SEL- D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 OR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 SEL- REG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-OPR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541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300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87296D6-3DA6-4165-912D-E3CD882D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4" y="4389859"/>
            <a:ext cx="1071769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Note:   Control words for all micro operation are stored in the control memory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"/>
              </a:rPr>
              <a:t>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6F27-8474-429E-80E4-AC5232E5E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80459"/>
              </p:ext>
            </p:extLst>
          </p:nvPr>
        </p:nvGraphicFramePr>
        <p:xfrm>
          <a:off x="1946414" y="4939451"/>
          <a:ext cx="8097076" cy="1828800"/>
        </p:xfrm>
        <a:graphic>
          <a:graphicData uri="http://schemas.openxmlformats.org/drawingml/2006/table">
            <a:tbl>
              <a:tblPr/>
              <a:tblGrid>
                <a:gridCol w="2108561">
                  <a:extLst>
                    <a:ext uri="{9D8B030D-6E8A-4147-A177-3AD203B41FA5}">
                      <a16:colId xmlns:a16="http://schemas.microsoft.com/office/drawing/2014/main" val="4154704595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1009016051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857094651"/>
                    </a:ext>
                  </a:extLst>
                </a:gridCol>
                <a:gridCol w="1006263">
                  <a:extLst>
                    <a:ext uri="{9D8B030D-6E8A-4147-A177-3AD203B41FA5}">
                      <a16:colId xmlns:a16="http://schemas.microsoft.com/office/drawing/2014/main" val="1215128242"/>
                    </a:ext>
                  </a:extLst>
                </a:gridCol>
                <a:gridCol w="1026096">
                  <a:extLst>
                    <a:ext uri="{9D8B030D-6E8A-4147-A177-3AD203B41FA5}">
                      <a16:colId xmlns:a16="http://schemas.microsoft.com/office/drawing/2014/main" val="2927987596"/>
                    </a:ext>
                  </a:extLst>
                </a:gridCol>
                <a:gridCol w="650312">
                  <a:extLst>
                    <a:ext uri="{9D8B030D-6E8A-4147-A177-3AD203B41FA5}">
                      <a16:colId xmlns:a16="http://schemas.microsoft.com/office/drawing/2014/main" val="1690072385"/>
                    </a:ext>
                  </a:extLst>
                </a:gridCol>
                <a:gridCol w="650312">
                  <a:extLst>
                    <a:ext uri="{9D8B030D-6E8A-4147-A177-3AD203B41FA5}">
                      <a16:colId xmlns:a16="http://schemas.microsoft.com/office/drawing/2014/main" val="1254000929"/>
                    </a:ext>
                  </a:extLst>
                </a:gridCol>
                <a:gridCol w="650312">
                  <a:extLst>
                    <a:ext uri="{9D8B030D-6E8A-4147-A177-3AD203B41FA5}">
                      <a16:colId xmlns:a16="http://schemas.microsoft.com/office/drawing/2014/main" val="2516470180"/>
                    </a:ext>
                  </a:extLst>
                </a:gridCol>
                <a:gridCol w="767224">
                  <a:extLst>
                    <a:ext uri="{9D8B030D-6E8A-4147-A177-3AD203B41FA5}">
                      <a16:colId xmlns:a16="http://schemas.microsoft.com/office/drawing/2014/main" val="4042117454"/>
                    </a:ext>
                  </a:extLst>
                </a:gridCol>
              </a:tblGrid>
              <a:tr h="80460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MICROOPERATION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SEL.A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SEL.B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D OR SEL REG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SELOPR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gridSpan="4"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CONTROL WORD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85942"/>
                  </a:ext>
                </a:extLst>
              </a:tr>
              <a:tr h="80460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 = R1+R3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0010</a:t>
                      </a:r>
                    </a:p>
                    <a:p>
                      <a:pPr fontAlgn="base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B1C-6B38-493F-A8F4-EC7C21C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 pic for ppt">
            <a:extLst>
              <a:ext uri="{FF2B5EF4-FFF2-40B4-BE49-F238E27FC236}">
                <a16:creationId xmlns:a16="http://schemas.microsoft.com/office/drawing/2014/main" id="{1D5CBD28-F489-4298-BC2F-4254CD7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0" y="1690688"/>
            <a:ext cx="388288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430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Droid Sans</vt:lpstr>
      <vt:lpstr>Roboto</vt:lpstr>
      <vt:lpstr>Times New Roman</vt:lpstr>
      <vt:lpstr>Office Theme</vt:lpstr>
      <vt:lpstr> </vt:lpstr>
      <vt:lpstr>GENERAL RESISTER ORGANIZATION </vt:lpstr>
      <vt:lpstr>EXAMPLE:</vt:lpstr>
      <vt:lpstr>Register and multiplexer input selection code</vt:lpstr>
      <vt:lpstr>Operation with symbol</vt:lpstr>
      <vt:lpstr>CONTROL WORD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</dc:title>
  <dc:creator>arun pandey</dc:creator>
  <cp:lastModifiedBy>Rijwan Khan</cp:lastModifiedBy>
  <cp:revision>39</cp:revision>
  <dcterms:created xsi:type="dcterms:W3CDTF">2020-06-18T04:00:41Z</dcterms:created>
  <dcterms:modified xsi:type="dcterms:W3CDTF">2023-09-04T10:38:18Z</dcterms:modified>
</cp:coreProperties>
</file>