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76" r:id="rId5"/>
    <p:sldId id="279" r:id="rId6"/>
    <p:sldId id="280" r:id="rId7"/>
    <p:sldId id="281" r:id="rId8"/>
    <p:sldId id="282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wan Khan" userId="5555fb4427664aad" providerId="LiveId" clId="{9CFC7D68-9E0A-4E23-96A8-4846D8BC4E89}"/>
    <pc:docChg chg="modSld">
      <pc:chgData name="Rijwan Khan" userId="5555fb4427664aad" providerId="LiveId" clId="{9CFC7D68-9E0A-4E23-96A8-4846D8BC4E89}" dt="2023-09-04T10:38:41.716" v="1" actId="207"/>
      <pc:docMkLst>
        <pc:docMk/>
      </pc:docMkLst>
      <pc:sldChg chg="modSp mod">
        <pc:chgData name="Rijwan Khan" userId="5555fb4427664aad" providerId="LiveId" clId="{9CFC7D68-9E0A-4E23-96A8-4846D8BC4E89}" dt="2023-09-04T10:38:41.716" v="1" actId="207"/>
        <pc:sldMkLst>
          <pc:docMk/>
          <pc:sldMk cId="1407932584" sldId="256"/>
        </pc:sldMkLst>
        <pc:spChg chg="mod">
          <ac:chgData name="Rijwan Khan" userId="5555fb4427664aad" providerId="LiveId" clId="{9CFC7D68-9E0A-4E23-96A8-4846D8BC4E89}" dt="2023-09-04T10:38:41.716" v="1" actId="207"/>
          <ac:spMkLst>
            <pc:docMk/>
            <pc:sldMk cId="1407932584" sldId="256"/>
            <ac:spMk id="3" creationId="{FD3F6E6A-CA2C-4D7C-95F1-0463554CE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793C-9F6E-4CE1-B94E-78F167BB06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AF78A-2270-4721-AA5A-1B675F5A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4A7E-81F0-4134-BD15-5C170C06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D674-A3BA-4C42-9005-763EDB025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7EDD-DFA4-4A1A-83E3-25AA585B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D35-3124-45BE-8281-89DADE3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DDAB-06E4-4EA3-94AC-1B24D06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2E7-DD2D-4D70-82F6-D9725B37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7CEF2-37E8-4EA3-895A-13883A21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8EF2-460E-4E7D-A56E-13C49CA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E7C8-D345-4CEE-B7B9-E056DB7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0CDD-B8DE-434D-8CD1-8D73E04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BF484-8DF8-4359-A45F-3550A7C91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2163-A279-4DFE-9D2D-E78F9BB2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479B-855F-41CF-8B9D-86AEE460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8C7C-204E-4E9D-B2DF-712E4B42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AE8-C3F7-47A0-ACCB-36C329E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C73F-1D55-4331-B6FC-3AA2B60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E085-C58E-496B-98D7-1B99D1C3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F368-288E-4BA1-BE87-29FB8F8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50FE-6DBD-4289-9511-5D05D19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A08E-4AE5-4672-8C44-34B86EE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352-8481-41AD-8AC0-D532E19E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8B2E-6852-4395-B254-EEA80095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C224-D401-4126-8A4C-A88089EB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6F80-1254-4085-9631-EF3BFB2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BEC7-7EFD-4172-A6EB-324F550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8EF-7756-480B-8AC4-884B456A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0B1B-47A0-4232-BAF8-F717551F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325D-5F45-4CA3-ABCC-3A07EE07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B7B7-5A8B-48EE-8F45-38809D0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EE25-F5A8-40CF-AED4-6A8B415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F098-D06A-4D79-A934-F11F121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7B3-8B64-4F56-9165-9D1F1B6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F572-116B-4FBC-80A1-B160E91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AA3B-BF40-498F-910E-D6FE62C7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089C-079C-4C6E-9481-3975BCB5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0D08-DF36-4271-880D-5E9F0DBD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7495-0CEE-4E07-B1EE-B6519BF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16FD-C3A3-4B77-9678-C5082E62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E038-F659-4CEC-893C-EE00681F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C38-A637-413A-ADAE-BE0CFC8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CF607-1E75-4E3B-9910-AF15505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C001C-1627-4AD3-A0D3-B3339FC1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3E4DC-41E9-49A6-9047-6E1F7BF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E46B-A1F2-4FE7-BE62-EA0E275D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8AA1-14B3-435D-88D6-94512D0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3966-455F-4672-A770-3899239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F8D-EF09-4BE8-A8AA-A3E2AB6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90AC-FF6F-4700-8FDC-3A3EC0F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9B4C-AF9F-4A5E-9702-FB58A7B2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C2B0-1797-4CA4-91C5-DF4B4A45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9123-8FCE-4335-90FF-B38FF427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5DF9-1BB0-4D73-8CE7-BE42FC1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001E-159E-4C6B-904E-108CE8E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E07AB-277F-44EB-9550-9E948F6ED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6601-2A79-4B56-9BD2-9FFCD85C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FD8E-BD42-4380-A704-79AD7BE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4562-B91A-4A31-B18F-2CE9197E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7E42-70ED-44AC-8D83-F71879FF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EC23-EE39-4728-B8BB-EAA61850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CE27-E475-4C15-9FE6-8CAEA1D4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45BA-1B4C-44B9-8E59-F3B0BDD7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5FA0-C085-4441-B672-E2C970C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047-2BBF-4763-A0EE-1941F70D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A4F3-9EF8-4369-8046-62460F13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6E6A-CA2C-4D7C-95F1-0463554C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Prof. (Dr.) Rijwan Khan</a:t>
            </a:r>
          </a:p>
          <a:p>
            <a:pPr algn="l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Department of Computer Science and Engineering</a:t>
            </a:r>
          </a:p>
          <a:p>
            <a:pPr algn="l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of Computing</a:t>
            </a:r>
          </a:p>
          <a:p>
            <a:pPr algn="l"/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Galgotias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University, G. B. Nagar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B5078-279F-496A-B100-835C914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47617"/>
              </p:ext>
            </p:extLst>
          </p:nvPr>
        </p:nvGraphicFramePr>
        <p:xfrm>
          <a:off x="7517296" y="1053042"/>
          <a:ext cx="399919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92">
                  <a:extLst>
                    <a:ext uri="{9D8B030D-6E8A-4147-A177-3AD203B41FA5}">
                      <a16:colId xmlns:a16="http://schemas.microsoft.com/office/drawing/2014/main" val="3518561318"/>
                    </a:ext>
                  </a:extLst>
                </a:gridCol>
              </a:tblGrid>
              <a:tr h="1474163">
                <a:tc>
                  <a:txBody>
                    <a:bodyPr/>
                    <a:lstStyle/>
                    <a:p>
                      <a:r>
                        <a:rPr lang="en-US" sz="3200" dirty="0"/>
                        <a:t>COMPUTER ORGANIZATION AND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0"/>
    </mc:Choice>
    <mc:Fallback xmlns="">
      <p:transition spd="slow" advTm="75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7EFC-7F28-4710-BC09-30A31240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ORGANIZATION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C574-E3CE-4ED9-994E-1D46F4B7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Overview Introduction General Register Organization Stack ...">
            <a:extLst>
              <a:ext uri="{FF2B5EF4-FFF2-40B4-BE49-F238E27FC236}">
                <a16:creationId xmlns:a16="http://schemas.microsoft.com/office/drawing/2014/main" id="{A0E7185B-C9DA-471F-B9FC-C2EC6517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7" y="861391"/>
            <a:ext cx="8256103" cy="58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515-9445-46F5-9D42-277830C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86A7-AA39-44BB-AD38-2F2824CB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set of storage locations, called registers.</a:t>
            </a:r>
          </a:p>
        </p:txBody>
      </p:sp>
      <p:pic>
        <p:nvPicPr>
          <p:cNvPr id="2050" name="Picture 2" descr="Overview Introduction General Register Organization Stack ...">
            <a:extLst>
              <a:ext uri="{FF2B5EF4-FFF2-40B4-BE49-F238E27FC236}">
                <a16:creationId xmlns:a16="http://schemas.microsoft.com/office/drawing/2014/main" id="{236F5A3E-60A5-48AA-8528-47ECAFD1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1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8213-F0E9-42BB-9007-89D921B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FFF90-52CE-477E-9BBB-729F5BB14563}"/>
              </a:ext>
            </a:extLst>
          </p:cNvPr>
          <p:cNvSpPr/>
          <p:nvPr/>
        </p:nvSpPr>
        <p:spPr>
          <a:xfrm>
            <a:off x="722243" y="1443841"/>
            <a:ext cx="10747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latin typeface="Arial" panose="020B0604020202020204" pitchFamily="34" charset="0"/>
              </a:rPr>
              <a:t>Arithmetic Expression </a:t>
            </a:r>
            <a:r>
              <a:rPr lang="en-US" altLang="en-US" sz="3600" dirty="0" err="1">
                <a:latin typeface="Arial" panose="020B0604020202020204" pitchFamily="34" charset="0"/>
              </a:rPr>
              <a:t>Evalution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Roboto"/>
              </a:rPr>
              <a:t>The stack organization is very effective in evaluating arithmetic expressions. Expressions are usually represented in what is known as </a:t>
            </a:r>
            <a:r>
              <a:rPr lang="en-US" altLang="en-US" b="1" dirty="0">
                <a:latin typeface="Roboto"/>
              </a:rPr>
              <a:t>Infix notation</a:t>
            </a:r>
            <a:r>
              <a:rPr lang="en-US" altLang="en-US" dirty="0">
                <a:latin typeface="Roboto"/>
              </a:rPr>
              <a:t>, in which each operator is written between two operands (i.e., A + B). With this notation, we must distinguish between ( A + B )*C and A + ( B * C ) by using either parentheses or some operator-precedence convention. Thus, the order of operators and operands in an arithmetic expression does not uniquely determine the order in which the operations are to be performed.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b="1" dirty="0">
                <a:latin typeface="Roboto"/>
              </a:rPr>
              <a:t>Polish notation (prefix notation) –</a:t>
            </a:r>
            <a:br>
              <a:rPr lang="en-US" altLang="en-US" dirty="0">
                <a:latin typeface="Roboto"/>
              </a:rPr>
            </a:br>
            <a:r>
              <a:rPr lang="en-US" altLang="en-US" dirty="0">
                <a:latin typeface="Roboto"/>
              </a:rPr>
              <a:t>It refers to the notation in which the operator is placed before its two operands . Here no parentheses are required, </a:t>
            </a:r>
            <a:r>
              <a:rPr lang="en-US" altLang="en-US" dirty="0" err="1">
                <a:latin typeface="Roboto"/>
              </a:rPr>
              <a:t>i.e.,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+AB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>
              <a:latin typeface="Robo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b="1" dirty="0">
                <a:latin typeface="Roboto"/>
              </a:rPr>
              <a:t>Reverse Polish notation(postfix notation) –</a:t>
            </a:r>
            <a:br>
              <a:rPr lang="en-US" altLang="en-US" dirty="0">
                <a:latin typeface="Roboto"/>
              </a:rPr>
            </a:br>
            <a:r>
              <a:rPr lang="en-US" altLang="en-US" dirty="0">
                <a:latin typeface="Roboto"/>
              </a:rPr>
              <a:t>It refers to the analogous notation in which the operator is placed after its two operands. Again, no parentheses is required in Reverse Polish notation, i.e., AB+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071AB3-E7B9-4366-9A66-F7D13691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AB+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6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48C-1850-4AAB-ADBC-3FDA885C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E3FF-B7AA-4E70-AD11-FDA9D712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Stack organized computers are better suited for post-fix notation then the traditional infix </a:t>
            </a:r>
            <a:r>
              <a:rPr lang="en-US" dirty="0" err="1"/>
              <a:t>ntation</a:t>
            </a:r>
            <a:r>
              <a:rPr lang="en-US" dirty="0"/>
              <a:t>. Thus the infix notation must be converted to the post-fix notation. The conversion from infix notation to post-fix notation must take into consideration the operational hierarchy.</a:t>
            </a:r>
          </a:p>
          <a:p>
            <a:pPr fontAlgn="base"/>
            <a:r>
              <a:rPr lang="en-US" dirty="0"/>
              <a:t>There are 3 levels of precedence for 5 binary operators as given below:</a:t>
            </a:r>
          </a:p>
          <a:p>
            <a:pPr marL="0" indent="0" fontAlgn="base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Highest: Exponentiation (^) Next highest: Multiplication (*) and division (/) Lowest: Addition (+) and Subtraction (-)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F72B97-29D5-4909-A47B-60FA7967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5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28C-3805-485D-A51B-F67AAF5C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 example 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0F1E-2081-498D-B5B8-BEA91B68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Infix notation: (A-B)*[C/(D+E)+F]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Post-fix notation: AB- CDE +/F +* </a:t>
            </a:r>
          </a:p>
          <a:p>
            <a:pPr marL="0" indent="0">
              <a:buNone/>
            </a:pPr>
            <a:r>
              <a:rPr lang="en-US" dirty="0"/>
              <a:t>Here, we first perform the arithmetic inside the parentheses (A-B) and (D+E). The division of C/(D+E) must done prior to the addition with F. After that multiply the two terms inside the parentheses and bracket.</a:t>
            </a:r>
          </a:p>
          <a:p>
            <a:pPr marL="0" indent="0"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B018-DD59-4AF7-97C9-401A3034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2C3A-4B25-48D2-970D-36B9994E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Now we need to calculate the value of these arithmetic operations by using stack.</a:t>
            </a:r>
          </a:p>
          <a:p>
            <a:pPr marL="0" indent="0" fontAlgn="base">
              <a:buNone/>
            </a:pPr>
            <a:r>
              <a:rPr lang="en-US" dirty="0"/>
              <a:t>The procedure for getting the result is:</a:t>
            </a:r>
          </a:p>
          <a:p>
            <a:pPr fontAlgn="base"/>
            <a:r>
              <a:rPr lang="en-US" dirty="0"/>
              <a:t>Convert the expression in Reverse Polish notation( post-fix notation).</a:t>
            </a:r>
          </a:p>
          <a:p>
            <a:pPr fontAlgn="base"/>
            <a:r>
              <a:rPr lang="en-US" dirty="0"/>
              <a:t>Push the operands into the stack in the order they are appear.</a:t>
            </a:r>
          </a:p>
          <a:p>
            <a:pPr fontAlgn="base"/>
            <a:r>
              <a:rPr lang="en-US" dirty="0"/>
              <a:t>When any operator encounter then pop two topmost operands for executing the operation.</a:t>
            </a:r>
          </a:p>
          <a:p>
            <a:pPr fontAlgn="base"/>
            <a:r>
              <a:rPr lang="en-US" dirty="0"/>
              <a:t>After execution push the result obtained into the stack.</a:t>
            </a:r>
          </a:p>
          <a:p>
            <a:pPr fontAlgn="base"/>
            <a:r>
              <a:rPr lang="en-US" dirty="0"/>
              <a:t>After the complete execution of expression the final result remains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7266-ED0A-4E26-A552-8B4CF6DC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b="1" dirty="0"/>
              <a:t>For example 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0698-78B1-4198-8FAA-EBAF6F47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918005"/>
          </a:xfrm>
        </p:spPr>
        <p:txBody>
          <a:bodyPr/>
          <a:lstStyle/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Infix notation: (2+4) * (4+6) 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Post-fix notation: 2 4 + 4 6 + * 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Result: 60 </a:t>
            </a:r>
          </a:p>
          <a:p>
            <a:pPr marL="0" indent="0">
              <a:buNone/>
            </a:pPr>
            <a:r>
              <a:rPr lang="en-US" dirty="0"/>
              <a:t>The stack operations for this expression evaluation is shown below:</a:t>
            </a:r>
          </a:p>
          <a:p>
            <a:pPr marL="0" indent="0"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B919AF-8066-49A5-A5A9-BC7DB2F5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1A41C55-BAF1-485E-9CAA-DB04B2FD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98" y="2828234"/>
            <a:ext cx="81629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5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4B1C-6B38-493F-A8F4-EC7C21CE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Image result for thank you pic for ppt">
            <a:extLst>
              <a:ext uri="{FF2B5EF4-FFF2-40B4-BE49-F238E27FC236}">
                <a16:creationId xmlns:a16="http://schemas.microsoft.com/office/drawing/2014/main" id="{1D5CBD28-F489-4298-BC2F-4254CD77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0" y="1690688"/>
            <a:ext cx="3882887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497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Roboto</vt:lpstr>
      <vt:lpstr>Office Theme</vt:lpstr>
      <vt:lpstr> </vt:lpstr>
      <vt:lpstr>STACK ORGANIZATION </vt:lpstr>
      <vt:lpstr>PowerPoint Presentation</vt:lpstr>
      <vt:lpstr>PowerPoint Presentation</vt:lpstr>
      <vt:lpstr>PowerPoint Presentation</vt:lpstr>
      <vt:lpstr>For example –</vt:lpstr>
      <vt:lpstr>PowerPoint Presentation</vt:lpstr>
      <vt:lpstr>For example –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by Dr. Rizwan Khan</dc:title>
  <dc:creator>arun pandey</dc:creator>
  <cp:lastModifiedBy>Rijwan Khan</cp:lastModifiedBy>
  <cp:revision>40</cp:revision>
  <dcterms:created xsi:type="dcterms:W3CDTF">2020-06-18T04:00:41Z</dcterms:created>
  <dcterms:modified xsi:type="dcterms:W3CDTF">2023-09-04T10:38:44Z</dcterms:modified>
</cp:coreProperties>
</file>