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58" r:id="rId5"/>
    <p:sldId id="261" r:id="rId6"/>
    <p:sldId id="262" r:id="rId7"/>
    <p:sldId id="260" r:id="rId8"/>
    <p:sldId id="263" r:id="rId9"/>
  </p:sldIdLst>
  <p:sldSz cx="9144000" cy="5143500" type="screen16x9"/>
  <p:notesSz cx="6858000" cy="9144000"/>
  <p:embeddedFontLst>
    <p:embeddedFont>
      <p:font typeface="Economica" panose="020B0604020202020204"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63e945298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63e945298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3e9452988_0_1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3e9452988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3e9452988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63e9452988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3e9452988_0_1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3e9452988_0_1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1119850" y="3204875"/>
            <a:ext cx="7038900" cy="914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90"/>
              <a:buNone/>
            </a:pPr>
            <a:r>
              <a:rPr lang="en-GB" sz="2075" b="1" dirty="0">
                <a:latin typeface="Times New Roman"/>
                <a:ea typeface="Times New Roman"/>
                <a:cs typeface="Times New Roman"/>
                <a:sym typeface="Times New Roman"/>
              </a:rPr>
              <a:t>Vidyavardhini’s College of Engineering and Technology</a:t>
            </a:r>
            <a:endParaRPr sz="2075" b="1" dirty="0">
              <a:latin typeface="Times New Roman"/>
              <a:ea typeface="Times New Roman"/>
              <a:cs typeface="Times New Roman"/>
              <a:sym typeface="Times New Roman"/>
            </a:endParaRPr>
          </a:p>
          <a:p>
            <a:pPr marL="0" lvl="0" indent="0" algn="ctr" rtl="0">
              <a:lnSpc>
                <a:spcPct val="115000"/>
              </a:lnSpc>
              <a:spcBef>
                <a:spcPts val="1200"/>
              </a:spcBef>
              <a:spcAft>
                <a:spcPts val="0"/>
              </a:spcAft>
              <a:buSzPts val="990"/>
              <a:buNone/>
            </a:pPr>
            <a:r>
              <a:rPr lang="en-GB" sz="2075" b="1" dirty="0">
                <a:latin typeface="Times New Roman"/>
                <a:ea typeface="Times New Roman"/>
                <a:cs typeface="Times New Roman"/>
                <a:sym typeface="Times New Roman"/>
              </a:rPr>
              <a:t>Department of Computer Engineering </a:t>
            </a:r>
            <a:endParaRPr sz="2075" b="1" dirty="0">
              <a:latin typeface="Times New Roman"/>
              <a:ea typeface="Times New Roman"/>
              <a:cs typeface="Times New Roman"/>
              <a:sym typeface="Times New Roman"/>
            </a:endParaRPr>
          </a:p>
          <a:p>
            <a:pPr marL="0" lvl="0" indent="0" algn="ctr" rtl="0">
              <a:lnSpc>
                <a:spcPct val="115000"/>
              </a:lnSpc>
              <a:spcBef>
                <a:spcPts val="1200"/>
              </a:spcBef>
              <a:spcAft>
                <a:spcPts val="0"/>
              </a:spcAft>
              <a:buSzPts val="990"/>
              <a:buNone/>
            </a:pPr>
            <a:r>
              <a:rPr lang="en-GB" sz="2075" b="1" dirty="0">
                <a:latin typeface="Times New Roman"/>
                <a:ea typeface="Times New Roman"/>
                <a:cs typeface="Times New Roman"/>
                <a:sym typeface="Times New Roman"/>
              </a:rPr>
              <a:t>2023-24</a:t>
            </a:r>
            <a:endParaRPr sz="2075" b="1" dirty="0">
              <a:latin typeface="Times New Roman"/>
              <a:ea typeface="Times New Roman"/>
              <a:cs typeface="Times New Roman"/>
              <a:sym typeface="Times New Roman"/>
            </a:endParaRPr>
          </a:p>
          <a:p>
            <a:pPr marL="0" lvl="0" indent="0" algn="l" rtl="0">
              <a:spcBef>
                <a:spcPts val="1200"/>
              </a:spcBef>
              <a:spcAft>
                <a:spcPts val="0"/>
              </a:spcAft>
              <a:buSzPts val="990"/>
              <a:buNone/>
            </a:pPr>
            <a:endParaRPr sz="2160" dirty="0"/>
          </a:p>
        </p:txBody>
      </p:sp>
      <p:pic>
        <p:nvPicPr>
          <p:cNvPr id="135" name="Google Shape;135;p13"/>
          <p:cNvPicPr preferRelativeResize="0"/>
          <p:nvPr/>
        </p:nvPicPr>
        <p:blipFill>
          <a:blip r:embed="rId3">
            <a:alphaModFix/>
          </a:blip>
          <a:stretch>
            <a:fillRect/>
          </a:stretch>
        </p:blipFill>
        <p:spPr>
          <a:xfrm>
            <a:off x="3619500" y="849825"/>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888200" y="672149"/>
            <a:ext cx="6178200" cy="1739211"/>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GB" sz="3900" dirty="0">
                <a:latin typeface="Times New Roman" panose="02020603050405020304" pitchFamily="18" charset="0"/>
                <a:cs typeface="Times New Roman" panose="02020603050405020304" pitchFamily="18" charset="0"/>
              </a:rPr>
              <a:t>Course Project Presentation On</a:t>
            </a:r>
            <a:endParaRPr sz="39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sz="39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n-GB" sz="3900" b="1" dirty="0">
                <a:latin typeface="Times New Roman" panose="02020603050405020304" pitchFamily="18" charset="0"/>
                <a:cs typeface="Times New Roman" panose="02020603050405020304" pitchFamily="18" charset="0"/>
              </a:rPr>
              <a:t>Stock Price Prediction</a:t>
            </a:r>
            <a:endParaRPr sz="39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141" name="Google Shape;141;p14"/>
          <p:cNvSpPr txBox="1">
            <a:spLocks noGrp="1"/>
          </p:cNvSpPr>
          <p:nvPr>
            <p:ph type="subTitle" idx="1"/>
          </p:nvPr>
        </p:nvSpPr>
        <p:spPr>
          <a:xfrm>
            <a:off x="493225" y="2889700"/>
            <a:ext cx="8520600" cy="20526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en-GB" sz="1800" u="sng" dirty="0">
                <a:latin typeface="Times New Roman" panose="02020603050405020304" pitchFamily="18" charset="0"/>
                <a:cs typeface="Times New Roman" panose="02020603050405020304" pitchFamily="18" charset="0"/>
              </a:rPr>
              <a:t>Team Members; </a:t>
            </a:r>
            <a:endParaRPr sz="1800" u="sng"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800" dirty="0">
                <a:latin typeface="Times New Roman" panose="02020603050405020304" pitchFamily="18" charset="0"/>
                <a:cs typeface="Times New Roman" panose="02020603050405020304" pitchFamily="18" charset="0"/>
              </a:rPr>
              <a:t>07  Anish Patil</a:t>
            </a:r>
            <a:endParaRPr lang="en-US" sz="18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AutoNum type="arabicPlain" startAt="14"/>
            </a:pPr>
            <a:r>
              <a:rPr lang="en-US" sz="1800" dirty="0">
                <a:latin typeface="Times New Roman" panose="02020603050405020304" pitchFamily="18" charset="0"/>
                <a:cs typeface="Times New Roman" panose="02020603050405020304" pitchFamily="18" charset="0"/>
              </a:rPr>
              <a:t>Ajay Shitkar</a:t>
            </a:r>
          </a:p>
          <a:p>
            <a:pPr marL="342900" lvl="0" indent="-342900" algn="l" rtl="0">
              <a:spcBef>
                <a:spcPts val="0"/>
              </a:spcBef>
              <a:spcAft>
                <a:spcPts val="0"/>
              </a:spcAft>
              <a:buAutoNum type="arabicPlain" startAt="14"/>
            </a:pPr>
            <a:r>
              <a:rPr lang="en-GB" sz="1800" dirty="0">
                <a:latin typeface="Times New Roman" panose="02020603050405020304" pitchFamily="18" charset="0"/>
                <a:cs typeface="Times New Roman" panose="02020603050405020304" pitchFamily="18" charset="0"/>
              </a:rPr>
              <a:t>Gaurav Singh</a:t>
            </a:r>
            <a:r>
              <a:rPr lang="en-GB" sz="1600" dirty="0"/>
              <a:t>		                      											</a:t>
            </a:r>
            <a:r>
              <a:rPr lang="en-GB" sz="1700" u="sng" dirty="0">
                <a:latin typeface="Times New Roman" panose="02020603050405020304" pitchFamily="18" charset="0"/>
                <a:cs typeface="Times New Roman" panose="02020603050405020304" pitchFamily="18" charset="0"/>
              </a:rPr>
              <a:t>Guide: </a:t>
            </a:r>
            <a:r>
              <a:rPr lang="en-GB" sz="1600" dirty="0"/>
              <a:t>Dr. Megha Trivedi</a:t>
            </a:r>
            <a:endParaRPr sz="1600" u="sng" dirty="0"/>
          </a:p>
          <a:p>
            <a:pPr marL="914400" lvl="0" indent="457200" algn="l" rtl="0">
              <a:spcBef>
                <a:spcPts val="0"/>
              </a:spcBef>
              <a:spcAft>
                <a:spcPts val="0"/>
              </a:spcAft>
              <a:buNone/>
            </a:pPr>
            <a:r>
              <a:rPr lang="en-GB" sz="1600" dirty="0"/>
              <a:t>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200" u="sng" dirty="0">
                <a:latin typeface="Economica"/>
                <a:ea typeface="Economica"/>
                <a:cs typeface="Economica"/>
                <a:sym typeface="Economica"/>
              </a:rPr>
              <a:t>Problem Statement:</a:t>
            </a:r>
            <a:endParaRPr dirty="0"/>
          </a:p>
        </p:txBody>
      </p:sp>
      <p:sp>
        <p:nvSpPr>
          <p:cNvPr id="153" name="Google Shape;153;p16"/>
          <p:cNvSpPr txBox="1">
            <a:spLocks noGrp="1"/>
          </p:cNvSpPr>
          <p:nvPr>
            <p:ph type="body" idx="1"/>
          </p:nvPr>
        </p:nvSpPr>
        <p:spPr>
          <a:xfrm>
            <a:off x="1297500" y="1567550"/>
            <a:ext cx="7703700" cy="3016976"/>
          </a:xfrm>
          <a:prstGeom prst="rect">
            <a:avLst/>
          </a:prstGeom>
          <a:noFill/>
        </p:spPr>
        <p:txBody>
          <a:bodyPr spcFirstLastPara="1" wrap="square" lIns="91425" tIns="91425" rIns="91425" bIns="91425" anchor="t" anchorCtr="0">
            <a:normAutofit/>
          </a:bodyPr>
          <a:lstStyle/>
          <a:p>
            <a:pPr marL="0" lvl="0" indent="0" algn="just" rtl="0">
              <a:lnSpc>
                <a:spcPct val="150000"/>
              </a:lnSpc>
              <a:spcBef>
                <a:spcPts val="0"/>
              </a:spcBef>
              <a:spcAft>
                <a:spcPts val="4700"/>
              </a:spcAft>
              <a:buNone/>
            </a:pPr>
            <a:r>
              <a:rPr lang="en-US" sz="1800" dirty="0">
                <a:solidFill>
                  <a:srgbClr val="D1D5DB"/>
                </a:solidFill>
                <a:latin typeface="Times New Roman" panose="02020603050405020304" pitchFamily="18" charset="0"/>
                <a:cs typeface="Times New Roman" panose="02020603050405020304" pitchFamily="18" charset="0"/>
              </a:rPr>
              <a:t>    </a:t>
            </a:r>
            <a:r>
              <a:rPr lang="en-US" sz="1800" b="0" i="0" dirty="0">
                <a:solidFill>
                  <a:schemeClr val="bg1"/>
                </a:solidFill>
                <a:effectLst/>
                <a:latin typeface="Times New Roman" panose="02020603050405020304" pitchFamily="18" charset="0"/>
                <a:cs typeface="Times New Roman" panose="02020603050405020304" pitchFamily="18" charset="0"/>
              </a:rPr>
              <a:t>Predict future stock prices based on historical data to assist investors and   traders in making informed decisions.</a:t>
            </a:r>
            <a:endParaRPr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200" u="sng" dirty="0">
                <a:latin typeface="Economica"/>
                <a:ea typeface="Economica"/>
                <a:cs typeface="Economica"/>
                <a:sym typeface="Economica"/>
              </a:rPr>
              <a:t>Abstract:</a:t>
            </a:r>
            <a:endParaRPr sz="4200" u="sng" dirty="0">
              <a:latin typeface="Economica"/>
              <a:ea typeface="Economica"/>
              <a:cs typeface="Economica"/>
              <a:sym typeface="Economica"/>
            </a:endParaRPr>
          </a:p>
          <a:p>
            <a:pPr marL="0" lvl="0" indent="0" algn="l" rtl="0">
              <a:spcBef>
                <a:spcPts val="0"/>
              </a:spcBef>
              <a:spcAft>
                <a:spcPts val="0"/>
              </a:spcAft>
              <a:buNone/>
            </a:pPr>
            <a:endParaRPr sz="4200" u="sng" dirty="0">
              <a:latin typeface="Economica"/>
              <a:ea typeface="Economica"/>
              <a:cs typeface="Economica"/>
              <a:sym typeface="Economica"/>
            </a:endParaRPr>
          </a:p>
        </p:txBody>
      </p:sp>
      <p:sp>
        <p:nvSpPr>
          <p:cNvPr id="147" name="Google Shape;147;p15"/>
          <p:cNvSpPr txBox="1">
            <a:spLocks noGrp="1"/>
          </p:cNvSpPr>
          <p:nvPr>
            <p:ph type="body" idx="1"/>
          </p:nvPr>
        </p:nvSpPr>
        <p:spPr>
          <a:xfrm>
            <a:off x="1147575" y="1567550"/>
            <a:ext cx="7038900" cy="2679985"/>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US" sz="1600" b="0" i="0" dirty="0">
                <a:solidFill>
                  <a:schemeClr val="bg1"/>
                </a:solidFill>
                <a:effectLst/>
                <a:latin typeface="Times New Roman" panose="02020603050405020304" pitchFamily="18" charset="0"/>
                <a:cs typeface="Times New Roman" panose="02020603050405020304" pitchFamily="18" charset="0"/>
              </a:rPr>
              <a:t>Stock price prediction is a critical element in financial decision-making. This research focuses on developing a machine learning model that utilizes historical price data, trading volumes, and economic indicators to accurately forecast future stock prices. The findings demonstrate the significance of machine learning techniques in improving forecasting accuracy and guiding investment decisions.</a:t>
            </a:r>
            <a:endParaRPr sz="1600"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22DE-C405-B3E6-92B3-F08361987C4F}"/>
              </a:ext>
            </a:extLst>
          </p:cNvPr>
          <p:cNvSpPr>
            <a:spLocks noGrp="1"/>
          </p:cNvSpPr>
          <p:nvPr>
            <p:ph type="title"/>
          </p:nvPr>
        </p:nvSpPr>
        <p:spPr>
          <a:xfrm>
            <a:off x="1002891" y="393751"/>
            <a:ext cx="6806381" cy="454282"/>
          </a:xfrm>
        </p:spPr>
        <p:txBody>
          <a:bodyPr>
            <a:noAutofit/>
          </a:bodyPr>
          <a:lstStyle/>
          <a:p>
            <a:r>
              <a:rPr lang="en-US" sz="2500" dirty="0">
                <a:latin typeface="Times New Roman" panose="02020603050405020304" pitchFamily="18" charset="0"/>
                <a:cs typeface="Times New Roman" panose="02020603050405020304" pitchFamily="18" charset="0"/>
              </a:rPr>
              <a:t>	         Proposed System Architecture</a:t>
            </a:r>
          </a:p>
        </p:txBody>
      </p:sp>
      <p:sp>
        <p:nvSpPr>
          <p:cNvPr id="3" name="Text Placeholder 2">
            <a:extLst>
              <a:ext uri="{FF2B5EF4-FFF2-40B4-BE49-F238E27FC236}">
                <a16:creationId xmlns:a16="http://schemas.microsoft.com/office/drawing/2014/main" id="{195BB2B5-BB49-4534-C2D7-B059B8A03F72}"/>
              </a:ext>
            </a:extLst>
          </p:cNvPr>
          <p:cNvSpPr>
            <a:spLocks noGrp="1"/>
          </p:cNvSpPr>
          <p:nvPr>
            <p:ph type="body" idx="1"/>
          </p:nvPr>
        </p:nvSpPr>
        <p:spPr>
          <a:xfrm>
            <a:off x="1218076" y="1032388"/>
            <a:ext cx="6591196" cy="3908322"/>
          </a:xfrm>
        </p:spPr>
        <p:txBody>
          <a:bodyPr/>
          <a:lstStyle/>
          <a:p>
            <a:pPr marL="146050" indent="0">
              <a:buNone/>
            </a:pPr>
            <a:endParaRPr lang="en-US" dirty="0"/>
          </a:p>
        </p:txBody>
      </p:sp>
      <p:pic>
        <p:nvPicPr>
          <p:cNvPr id="5" name="Picture 4">
            <a:extLst>
              <a:ext uri="{FF2B5EF4-FFF2-40B4-BE49-F238E27FC236}">
                <a16:creationId xmlns:a16="http://schemas.microsoft.com/office/drawing/2014/main" id="{CB963BF0-8566-7CD6-9D79-12220E458AE9}"/>
              </a:ext>
            </a:extLst>
          </p:cNvPr>
          <p:cNvPicPr>
            <a:picLocks noChangeAspect="1"/>
          </p:cNvPicPr>
          <p:nvPr/>
        </p:nvPicPr>
        <p:blipFill>
          <a:blip r:embed="rId2"/>
          <a:stretch>
            <a:fillRect/>
          </a:stretch>
        </p:blipFill>
        <p:spPr>
          <a:xfrm>
            <a:off x="1218077" y="1032388"/>
            <a:ext cx="6591195" cy="3898913"/>
          </a:xfrm>
          <a:prstGeom prst="rect">
            <a:avLst/>
          </a:prstGeom>
        </p:spPr>
      </p:pic>
    </p:spTree>
    <p:extLst>
      <p:ext uri="{BB962C8B-B14F-4D97-AF65-F5344CB8AC3E}">
        <p14:creationId xmlns:p14="http://schemas.microsoft.com/office/powerpoint/2010/main" val="120173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CBAA-B19E-C3E8-65B9-BF42E3C69F76}"/>
              </a:ext>
            </a:extLst>
          </p:cNvPr>
          <p:cNvSpPr>
            <a:spLocks noGrp="1"/>
          </p:cNvSpPr>
          <p:nvPr>
            <p:ph type="title"/>
          </p:nvPr>
        </p:nvSpPr>
        <p:spPr>
          <a:xfrm>
            <a:off x="966019" y="393750"/>
            <a:ext cx="7370381" cy="572269"/>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6A740D0A-4F38-0B88-1E19-483FFCD356F4}"/>
              </a:ext>
            </a:extLst>
          </p:cNvPr>
          <p:cNvSpPr>
            <a:spLocks noGrp="1"/>
          </p:cNvSpPr>
          <p:nvPr>
            <p:ph type="body" idx="1"/>
          </p:nvPr>
        </p:nvSpPr>
        <p:spPr>
          <a:xfrm>
            <a:off x="966019" y="1179871"/>
            <a:ext cx="7370381" cy="3451123"/>
          </a:xfrm>
        </p:spPr>
        <p:txBody>
          <a:bodyPr>
            <a:normAutofit/>
          </a:bodyPr>
          <a:lstStyle/>
          <a:p>
            <a:pPr marL="146050" indent="0">
              <a:buNone/>
            </a:pP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 purpose of this project is to create a neural network model for time series forecasting, specifically using an LSTM layer to capture sequential patterns in the data. The model aims to predict the next value in a time series based on the previous three values. The mean absolute error is also monitored as a performance metric.</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LSTM Layer: This is the Long Short-Term Memory layer, which is designed to capture sequential dependencies in the data.  The LSTM layer processes the input sequence, considering both the current input and the information from previous time steps.</a:t>
            </a:r>
          </a:p>
        </p:txBody>
      </p:sp>
    </p:spTree>
    <p:extLst>
      <p:ext uri="{BB962C8B-B14F-4D97-AF65-F5344CB8AC3E}">
        <p14:creationId xmlns:p14="http://schemas.microsoft.com/office/powerpoint/2010/main" val="360585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8229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dirty="0">
                <a:latin typeface="Times New Roman" panose="02020603050405020304" pitchFamily="18" charset="0"/>
                <a:ea typeface="Economica"/>
                <a:cs typeface="Times New Roman" panose="02020603050405020304" pitchFamily="18" charset="0"/>
                <a:sym typeface="Economica"/>
              </a:rPr>
              <a:t>Technologies Used</a:t>
            </a:r>
            <a:endParaRPr sz="3000" dirty="0">
              <a:latin typeface="Times New Roman" panose="02020603050405020304" pitchFamily="18" charset="0"/>
              <a:cs typeface="Times New Roman" panose="02020603050405020304" pitchFamily="18" charset="0"/>
            </a:endParaRPr>
          </a:p>
        </p:txBody>
      </p:sp>
      <p:sp>
        <p:nvSpPr>
          <p:cNvPr id="159" name="Google Shape;159;p17"/>
          <p:cNvSpPr txBox="1">
            <a:spLocks noGrp="1"/>
          </p:cNvSpPr>
          <p:nvPr>
            <p:ph type="body" idx="1"/>
          </p:nvPr>
        </p:nvSpPr>
        <p:spPr>
          <a:xfrm>
            <a:off x="1297500" y="1408471"/>
            <a:ext cx="7038900" cy="3070279"/>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dirty="0">
                <a:latin typeface="Times New Roman" panose="02020603050405020304" pitchFamily="18" charset="0"/>
                <a:cs typeface="Times New Roman" panose="02020603050405020304" pitchFamily="18" charset="0"/>
              </a:rPr>
              <a:t>Python </a:t>
            </a:r>
          </a:p>
          <a:p>
            <a:pPr marL="457200" lvl="0" indent="-342900" algn="l" rtl="0">
              <a:spcBef>
                <a:spcPts val="0"/>
              </a:spcBef>
              <a:spcAft>
                <a:spcPts val="0"/>
              </a:spcAft>
              <a:buSzPts val="1800"/>
              <a:buChar char="●"/>
            </a:pPr>
            <a:r>
              <a:rPr lang="en-US" sz="1800" dirty="0">
                <a:latin typeface="Times New Roman" panose="02020603050405020304" pitchFamily="18" charset="0"/>
                <a:cs typeface="Times New Roman" panose="02020603050405020304" pitchFamily="18" charset="0"/>
              </a:rPr>
              <a:t>Pandas</a:t>
            </a:r>
            <a:endParaRPr sz="18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sz="1800" dirty="0">
                <a:latin typeface="Times New Roman" panose="02020603050405020304" pitchFamily="18" charset="0"/>
                <a:cs typeface="Times New Roman" panose="02020603050405020304" pitchFamily="18" charset="0"/>
              </a:rPr>
              <a:t>Google Collab</a:t>
            </a:r>
          </a:p>
          <a:p>
            <a:pPr marL="457200" lvl="0" indent="-342900" algn="l" rtl="0">
              <a:spcBef>
                <a:spcPts val="0"/>
              </a:spcBef>
              <a:spcAft>
                <a:spcPts val="0"/>
              </a:spcAft>
              <a:buSzPts val="1800"/>
              <a:buChar char="●"/>
            </a:pPr>
            <a:r>
              <a:rPr lang="en-GB" sz="1800" dirty="0">
                <a:latin typeface="Times New Roman" panose="02020603050405020304" pitchFamily="18" charset="0"/>
                <a:cs typeface="Times New Roman" panose="02020603050405020304" pitchFamily="18" charset="0"/>
              </a:rPr>
              <a:t>TensorFlow-</a:t>
            </a:r>
            <a:r>
              <a:rPr lang="en-GB" sz="1800" dirty="0" err="1">
                <a:latin typeface="Times New Roman" panose="02020603050405020304" pitchFamily="18" charset="0"/>
                <a:cs typeface="Times New Roman" panose="02020603050405020304" pitchFamily="18" charset="0"/>
              </a:rPr>
              <a:t>Keras</a:t>
            </a:r>
            <a:endParaRPr lang="en-GB" sz="18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328E-2EAB-053E-6DE4-313D5AD0CA7D}"/>
              </a:ext>
            </a:extLst>
          </p:cNvPr>
          <p:cNvSpPr>
            <a:spLocks noGrp="1"/>
          </p:cNvSpPr>
          <p:nvPr>
            <p:ph type="title"/>
          </p:nvPr>
        </p:nvSpPr>
        <p:spPr/>
        <p:txBody>
          <a:bodyPr/>
          <a:lstStyle/>
          <a:p>
            <a:r>
              <a:rPr lang="en-US" dirty="0"/>
              <a:t>Conclusion </a:t>
            </a:r>
          </a:p>
        </p:txBody>
      </p:sp>
      <p:sp>
        <p:nvSpPr>
          <p:cNvPr id="3" name="Text Placeholder 2">
            <a:extLst>
              <a:ext uri="{FF2B5EF4-FFF2-40B4-BE49-F238E27FC236}">
                <a16:creationId xmlns:a16="http://schemas.microsoft.com/office/drawing/2014/main" id="{CFE5FA1C-5A89-7BAF-DCE6-0CDEF0C90CA3}"/>
              </a:ext>
            </a:extLst>
          </p:cNvPr>
          <p:cNvSpPr>
            <a:spLocks noGrp="1"/>
          </p:cNvSpPr>
          <p:nvPr>
            <p:ph type="body" idx="1"/>
          </p:nvPr>
        </p:nvSpPr>
        <p:spPr>
          <a:xfrm>
            <a:off x="1297500" y="1216742"/>
            <a:ext cx="7038900" cy="3038168"/>
          </a:xfrm>
        </p:spPr>
        <p:txBody>
          <a:bodyPr/>
          <a:lstStyle/>
          <a:p>
            <a:pPr marL="146050" indent="0">
              <a:buNone/>
            </a:pPr>
            <a:endParaRPr lang="en-US" dirty="0"/>
          </a:p>
          <a:p>
            <a:pPr marL="146050" indent="0">
              <a:buNone/>
            </a:pPr>
            <a:endParaRPr lang="en-US" dirty="0"/>
          </a:p>
          <a:p>
            <a:pPr marL="146050" indent="0">
              <a:buNone/>
            </a:pPr>
            <a:r>
              <a:rPr lang="en-US" sz="1500" dirty="0">
                <a:latin typeface="Times New Roman" panose="02020603050405020304" pitchFamily="18" charset="0"/>
                <a:cs typeface="Times New Roman" panose="02020603050405020304" pitchFamily="18" charset="0"/>
              </a:rPr>
              <a:t>Stock market prediction  is implemented using the machine learning models LSTM which are modern versions of Recurrent neural networks. The LSTM model is trained by feeding past datasets and statistics upon which it has learned and adapted to the pattern and predicted the future stock price value, which is approximate and close to the original value. </a:t>
            </a:r>
          </a:p>
        </p:txBody>
      </p:sp>
    </p:spTree>
    <p:extLst>
      <p:ext uri="{BB962C8B-B14F-4D97-AF65-F5344CB8AC3E}">
        <p14:creationId xmlns:p14="http://schemas.microsoft.com/office/powerpoint/2010/main" val="229651744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On-screen Show (16:9)</PresentationFormat>
  <Paragraphs>31</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vt:lpstr>
      <vt:lpstr>Times New Roman</vt:lpstr>
      <vt:lpstr>Economica</vt:lpstr>
      <vt:lpstr>Lato</vt:lpstr>
      <vt:lpstr>Arial</vt:lpstr>
      <vt:lpstr>Focus</vt:lpstr>
      <vt:lpstr>Vidyavardhini’s College of Engineering and Technology Department of Computer Engineering  2023-24 </vt:lpstr>
      <vt:lpstr>Course Project Presentation On  Stock Price Prediction </vt:lpstr>
      <vt:lpstr>Problem Statement:</vt:lpstr>
      <vt:lpstr>Abstract: </vt:lpstr>
      <vt:lpstr>          Proposed System Architecture</vt:lpstr>
      <vt:lpstr>Proposed System</vt:lpstr>
      <vt:lpstr>Technologies Used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Vidyavardhini’s College of Engineering and Technology Department of Computer Engineering  2023-24 </dc:title>
  <dc:creator>ajay shitkar</dc:creator>
  <cp:lastModifiedBy>Ajay Shitkar</cp:lastModifiedBy>
  <cp:revision>1</cp:revision>
  <dcterms:modified xsi:type="dcterms:W3CDTF">2023-10-16T02:55:11Z</dcterms:modified>
</cp:coreProperties>
</file>