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PT Sans Narrow"/>
      <p:regular r:id="rId22"/>
      <p:bold r:id="rId23"/>
    </p:embeddedFont>
    <p:embeddedFont>
      <p:font typeface="Source Code Pro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45B6D4-CE32-4020-A363-3302AABC1E95}">
  <a:tblStyle styleId="{D645B6D4-CE32-4020-A363-3302AABC1E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PTSansNarrow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SourceCodePro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SourceCodePr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6fcf37008_0_1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6fcf37008_0_1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6fcf37008_0_1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6fcf37008_0_1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fcf3700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6fcf3700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6fcf3700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6fcf3700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6fcf3700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6fcf3700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fcf37008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6fcf37008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6fcf37008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6fcf37008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6fcf3700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6fcf3700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6fcf37008_0_1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6fcf37008_0_1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6fcf37008_0_1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6fcf37008_0_1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7366">
                <a:highlight>
                  <a:schemeClr val="lt1"/>
                </a:highlight>
              </a:rPr>
              <a:t>M</a:t>
            </a:r>
            <a:r>
              <a:rPr lang="en" sz="7366">
                <a:highlight>
                  <a:schemeClr val="lt1"/>
                </a:highlight>
              </a:rPr>
              <a:t>odel Quantizations</a:t>
            </a:r>
            <a:endParaRPr sz="10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Quantized ResNet18 Model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Link : https://pytorch.org/docs/stable/quantization.html</a:t>
            </a:r>
            <a:endParaRPr/>
          </a:p>
        </p:txBody>
      </p:sp>
      <p:graphicFrame>
        <p:nvGraphicFramePr>
          <p:cNvPr id="125" name="Google Shape;125;p22"/>
          <p:cNvGraphicFramePr/>
          <p:nvPr/>
        </p:nvGraphicFramePr>
        <p:xfrm>
          <a:off x="355450" y="19006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{D645B6D4-CE32-4020-A363-3302AABC1E95}</a:tableStyleId>
              </a:tblPr>
              <a:tblGrid>
                <a:gridCol w="2895875"/>
                <a:gridCol w="2912225"/>
                <a:gridCol w="2777550"/>
              </a:tblGrid>
              <a:tr h="422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24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3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</a:rPr>
                        <a:t>PyTorch Static Quantization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18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</a:rPr>
                        <a:t>PyTorch-Quantization-Aware-Training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24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</a:rPr>
                        <a:t>PyTorch Dynamic Quantization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014700">
                <a:tc>
                  <a:txBody>
                    <a:bodyPr/>
                    <a:lstStyle/>
                    <a:p>
                      <a:pPr indent="-2794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92F"/>
                        </a:buClr>
                        <a:buSzPts val="800"/>
                        <a:buChar char="●"/>
                      </a:pPr>
                      <a:r>
                        <a:rPr lang="en" sz="8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</a:rPr>
                        <a:t>FP32 evaluation accuracy: 0.869</a:t>
                      </a:r>
                      <a:endParaRPr sz="800">
                        <a:solidFill>
                          <a:srgbClr val="24292F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794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92F"/>
                        </a:buClr>
                        <a:buSzPts val="800"/>
                        <a:buChar char="●"/>
                      </a:pPr>
                      <a:r>
                        <a:rPr lang="en" sz="8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</a:rPr>
                        <a:t>INT8 evaluation accuracy: 0.868</a:t>
                      </a:r>
                      <a:endParaRPr sz="800">
                        <a:solidFill>
                          <a:srgbClr val="24292F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794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92F"/>
                        </a:buClr>
                        <a:buSzPts val="800"/>
                        <a:buChar char="●"/>
                      </a:pPr>
                      <a:r>
                        <a:rPr lang="en" sz="8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</a:rPr>
                        <a:t>FP32 CPU Inference Latency: 4.68 ms / sample</a:t>
                      </a:r>
                      <a:endParaRPr sz="800">
                        <a:solidFill>
                          <a:srgbClr val="24292F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794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92F"/>
                        </a:buClr>
                        <a:buSzPts val="800"/>
                        <a:buChar char="●"/>
                      </a:pPr>
                      <a:r>
                        <a:rPr lang="en" sz="8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</a:rPr>
                        <a:t>FP32 CUDA Inference Latency: 3.70 ms / sample</a:t>
                      </a:r>
                      <a:endParaRPr sz="800">
                        <a:solidFill>
                          <a:srgbClr val="24292F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794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92F"/>
                        </a:buClr>
                        <a:buSzPts val="800"/>
                        <a:buChar char="●"/>
                      </a:pPr>
                      <a:r>
                        <a:rPr lang="en" sz="8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</a:rPr>
                        <a:t>INT8 CPU Inference Latency: 2.03 ms / sample</a:t>
                      </a:r>
                      <a:endParaRPr sz="800">
                        <a:solidFill>
                          <a:srgbClr val="24292F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794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92F"/>
                        </a:buClr>
                        <a:buSzPts val="800"/>
                        <a:buChar char="●"/>
                      </a:pPr>
                      <a:r>
                        <a:rPr lang="en" sz="8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</a:rPr>
                        <a:t>INT8 JIT CPU Inference Latency: 0.45 ms / sample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92F"/>
                        </a:buClr>
                        <a:buSzPts val="800"/>
                        <a:buChar char="●"/>
                      </a:pPr>
                      <a:r>
                        <a:rPr lang="en" sz="8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</a:rPr>
                        <a:t>FP32 evaluation accuracy: 0.869</a:t>
                      </a:r>
                      <a:endParaRPr sz="800">
                        <a:solidFill>
                          <a:srgbClr val="24292F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794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92F"/>
                        </a:buClr>
                        <a:buSzPts val="800"/>
                        <a:buChar char="●"/>
                      </a:pPr>
                      <a:r>
                        <a:rPr lang="en" sz="8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</a:rPr>
                        <a:t>INT8 evaluation accuracy: 0.867</a:t>
                      </a:r>
                      <a:endParaRPr sz="800">
                        <a:solidFill>
                          <a:srgbClr val="24292F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794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92F"/>
                        </a:buClr>
                        <a:buSzPts val="800"/>
                        <a:buChar char="●"/>
                      </a:pPr>
                      <a:r>
                        <a:rPr lang="en" sz="8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</a:rPr>
                        <a:t>FP32 CPU Inference Latency: 4.36 ms / sample</a:t>
                      </a:r>
                      <a:endParaRPr sz="800">
                        <a:solidFill>
                          <a:srgbClr val="24292F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794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92F"/>
                        </a:buClr>
                        <a:buSzPts val="800"/>
                        <a:buChar char="●"/>
                      </a:pPr>
                      <a:r>
                        <a:rPr lang="en" sz="8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</a:rPr>
                        <a:t>FP32 CUDA Inference Latency: 3.55 ms /</a:t>
                      </a:r>
                      <a:r>
                        <a:rPr lang="en" sz="8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" sz="8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</a:rPr>
                        <a:t>sample</a:t>
                      </a:r>
                      <a:endParaRPr sz="800">
                        <a:solidFill>
                          <a:srgbClr val="24292F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794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92F"/>
                        </a:buClr>
                        <a:buSzPts val="800"/>
                        <a:buChar char="●"/>
                      </a:pPr>
                      <a:r>
                        <a:rPr lang="en" sz="8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</a:rPr>
                        <a:t>INT8 CPU Inference Latency: 1.85 ms / sample</a:t>
                      </a:r>
                      <a:endParaRPr sz="800">
                        <a:solidFill>
                          <a:srgbClr val="24292F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794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92F"/>
                        </a:buClr>
                        <a:buSzPts val="800"/>
                        <a:buChar char="●"/>
                      </a:pPr>
                      <a:r>
                        <a:rPr lang="en" sz="8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</a:rPr>
                        <a:t>INT8 JIT CPU Inference Latency: 0.41 ms / sample</a:t>
                      </a:r>
                      <a:endParaRPr sz="800">
                        <a:solidFill>
                          <a:srgbClr val="24292F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24292F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24292F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24292F"/>
                        </a:buClr>
                        <a:buSzPts val="800"/>
                        <a:buChar char="●"/>
                      </a:pPr>
                      <a:r>
                        <a:rPr lang="en" sz="8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</a:rPr>
                        <a:t>FP32 Model Size: 411.00 MB</a:t>
                      </a:r>
                      <a:endParaRPr sz="800">
                        <a:solidFill>
                          <a:srgbClr val="24292F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794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92F"/>
                        </a:buClr>
                        <a:buSzPts val="800"/>
                        <a:buChar char="●"/>
                      </a:pPr>
                      <a:r>
                        <a:rPr lang="en" sz="8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</a:rPr>
                        <a:t>INT8 Model Size: 168.05 MB</a:t>
                      </a:r>
                      <a:endParaRPr sz="800">
                        <a:solidFill>
                          <a:srgbClr val="24292F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24292F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79400" lvl="0" marL="45720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24292F"/>
                        </a:buClr>
                        <a:buSzPts val="800"/>
                        <a:buChar char="●"/>
                      </a:pPr>
                      <a:r>
                        <a:rPr lang="en" sz="8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</a:rPr>
                        <a:t>CPU Inference Latency: 52.27 ms / sample</a:t>
                      </a:r>
                      <a:endParaRPr sz="800">
                        <a:solidFill>
                          <a:srgbClr val="24292F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794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92F"/>
                        </a:buClr>
                        <a:buSzPts val="800"/>
                        <a:buChar char="●"/>
                      </a:pPr>
                      <a:r>
                        <a:rPr lang="en" sz="8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</a:rPr>
                        <a:t>Dynamic Quantized CPU Inference Latency: 40.63 ms / sample</a:t>
                      </a:r>
                      <a:endParaRPr sz="800">
                        <a:solidFill>
                          <a:srgbClr val="24292F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794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92F"/>
                        </a:buClr>
                        <a:buSzPts val="800"/>
                        <a:buChar char="●"/>
                      </a:pPr>
                      <a:r>
                        <a:rPr lang="en" sz="800">
                          <a:solidFill>
                            <a:srgbClr val="24292F"/>
                          </a:solidFill>
                          <a:highlight>
                            <a:srgbClr val="FFFFFF"/>
                          </a:highlight>
                        </a:rPr>
                        <a:t>CUDA Inference Latency: 7.02 ms / sample</a:t>
                      </a:r>
                      <a:endParaRPr sz="800">
                        <a:solidFill>
                          <a:srgbClr val="24292F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66">
                <a:highlight>
                  <a:schemeClr val="lt1"/>
                </a:highlight>
              </a:rPr>
              <a:t>What is DNN model quantizations?</a:t>
            </a:r>
            <a:endParaRPr sz="3266">
              <a:highlight>
                <a:schemeClr val="lt1"/>
              </a:highlight>
            </a:endParaRPr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aleway"/>
              <a:buChar char="●"/>
            </a:pPr>
            <a:r>
              <a:rPr lang="en" sz="1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Reduction of the number of bits (i.e. precision)</a:t>
            </a:r>
            <a:endParaRPr sz="17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aleway"/>
              <a:buChar char="●"/>
            </a:pPr>
            <a:r>
              <a:rPr lang="en" sz="1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Weight to reduce model size</a:t>
            </a:r>
            <a:endParaRPr sz="17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aleway"/>
              <a:buChar char="●"/>
            </a:pPr>
            <a:r>
              <a:rPr lang="en" sz="1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Feature maps to reduce </a:t>
            </a:r>
            <a:endParaRPr sz="17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aleway"/>
              <a:buChar char="●"/>
            </a:pPr>
            <a:r>
              <a:rPr lang="en" sz="1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Gradient to save </a:t>
            </a:r>
            <a:endParaRPr sz="17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aleway"/>
              <a:buChar char="●"/>
            </a:pPr>
            <a:r>
              <a:rPr lang="en" sz="1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To  increase throughput while preserving accuracy</a:t>
            </a:r>
            <a:endParaRPr sz="17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Reduced-precision number of formats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406403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●"/>
            </a:pPr>
            <a:r>
              <a:rPr b="1" lang="en" sz="3027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Fixed-point :</a:t>
            </a:r>
            <a:endParaRPr b="1" sz="3027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9818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○"/>
            </a:pPr>
            <a:r>
              <a:rPr lang="en" sz="2404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32 bits / 16 bits / 8bits / xbits</a:t>
            </a:r>
            <a:endParaRPr sz="2404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79216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●"/>
            </a:pPr>
            <a:r>
              <a:rPr b="1" lang="en" sz="2564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Ternary :</a:t>
            </a:r>
            <a:endParaRPr b="1" sz="2564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79216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○"/>
            </a:pPr>
            <a:r>
              <a:rPr lang="en" sz="2564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2 bits</a:t>
            </a:r>
            <a:endParaRPr sz="2564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79216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●"/>
            </a:pPr>
            <a:r>
              <a:rPr b="1" lang="en" sz="2564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Binary :</a:t>
            </a:r>
            <a:endParaRPr b="1" sz="2564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79216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Char char="○"/>
            </a:pPr>
            <a:r>
              <a:rPr lang="en" sz="2564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1 bits</a:t>
            </a:r>
            <a:endParaRPr sz="2564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27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3725" y="2745425"/>
            <a:ext cx="3203600" cy="6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Benefits of Quantization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Reduction in model size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Reduction i</a:t>
            </a:r>
            <a:r>
              <a:rPr lang="en">
                <a:solidFill>
                  <a:schemeClr val="dk2"/>
                </a:solidFill>
              </a:rPr>
              <a:t>n</a:t>
            </a:r>
            <a:r>
              <a:rPr lang="en">
                <a:solidFill>
                  <a:schemeClr val="dk2"/>
                </a:solidFill>
              </a:rPr>
              <a:t> memory bandwidth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Faster inference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 of Quantization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Only one disadvantage: Slightly less accuracy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Roughly 2-3 %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Depends greatly on the model</a:t>
            </a:r>
            <a:endParaRPr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Constraint: Not many hardware devices support low precision computing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Even if low precisions are not supported yet, you can run inference with the quantized models, but you don‘t see any speed up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8-bit Quantization so Famous?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it is the smallest format which is supported by mainstream hardware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Lower bit numbers have a strong drop in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when it is talked about quantization, they mean int8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Quantization approaches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Quantization of pre-trained high-precision models (with fine tune )</a:t>
            </a:r>
            <a:endParaRPr b="1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 Fast and only small dataset is required 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 Accuracy loss can be reduced by fine-tuning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Quantization-aware training</a:t>
            </a:r>
            <a:endParaRPr b="1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Slow and need large dataset is required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Quantization of training procedure</a:t>
            </a:r>
            <a:endParaRPr b="1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 Popular for making training procedure more efficient</a:t>
            </a:r>
            <a:endParaRPr>
              <a:solidFill>
                <a:schemeClr val="dk2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>
                <a:solidFill>
                  <a:schemeClr val="dk2"/>
                </a:solidFill>
              </a:rPr>
              <a:t>Ex: training on FPGAs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Quantization Tools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TensorFlow Lite supports quantization to float16 and int8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PyTorch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an Intel Quantization tool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Onnx Runtime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Quantized Custom Model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30775" y="952350"/>
            <a:ext cx="8520600" cy="4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050" y="1830299"/>
            <a:ext cx="1266825" cy="227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1125" y="1093850"/>
            <a:ext cx="1148700" cy="392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4501325" y="1830300"/>
            <a:ext cx="14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Quantized graph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