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355" r:id="rId2"/>
    <p:sldId id="364" r:id="rId3"/>
    <p:sldId id="366" r:id="rId4"/>
    <p:sldId id="365" r:id="rId5"/>
    <p:sldId id="377" r:id="rId6"/>
    <p:sldId id="361" r:id="rId7"/>
    <p:sldId id="290" r:id="rId8"/>
    <p:sldId id="291" r:id="rId9"/>
    <p:sldId id="292" r:id="rId10"/>
    <p:sldId id="343" r:id="rId11"/>
    <p:sldId id="339" r:id="rId12"/>
    <p:sldId id="342" r:id="rId13"/>
    <p:sldId id="340" r:id="rId14"/>
    <p:sldId id="341" r:id="rId15"/>
    <p:sldId id="293" r:id="rId16"/>
    <p:sldId id="356" r:id="rId17"/>
    <p:sldId id="367" r:id="rId18"/>
    <p:sldId id="369" r:id="rId19"/>
    <p:sldId id="287" r:id="rId20"/>
    <p:sldId id="288" r:id="rId21"/>
    <p:sldId id="314" r:id="rId22"/>
    <p:sldId id="357" r:id="rId23"/>
    <p:sldId id="289" r:id="rId24"/>
    <p:sldId id="31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/>
    <p:restoredTop sz="94707"/>
  </p:normalViewPr>
  <p:slideViewPr>
    <p:cSldViewPr>
      <p:cViewPr varScale="1">
        <p:scale>
          <a:sx n="148" d="100"/>
          <a:sy n="148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5B56003-E3F1-4624-84C7-FADCDA0D9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0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326D5-76A4-4BB1-B44A-AD43A4B1671D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79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0666C-41ED-41BA-ACFC-BF2F391844D7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9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BCEF4C-3B78-4FE9-ACCD-1CF8E6605ED2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48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6BCD47-B4E5-4F28-ABE8-1F20D6BF4CF7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11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40409-7C55-4D5B-AFF3-C20665309341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580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9CD52-14BB-4F92-9C47-C0F9A70DA361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03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DFA8E-E5EC-4B03-8701-0046F21E68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9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9D8C-F180-4020-A2A8-6AE795AF796A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06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1832BA-941E-4C76-945B-8CE70282C546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2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39F9-39C7-44E6-A525-5A395FC7B885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09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39F9-39C7-44E6-A525-5A395FC7B885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2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E0F9A-F080-4722-B234-57CB5916E50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1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2ECFAD-71B8-4DD0-864A-5D2D2A36C633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31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80ADF-251D-47AB-A154-646D795BC2FB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38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1007-9677-4AC3-A5A6-ED8A79752A04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11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15EAF-9D35-49AF-9592-101D7EA32CCE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6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F798B-58DE-4C23-9426-B8C2B3C8E0D7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Maybe students have seen this before in Math class. Geometry or Alg I. </a:t>
            </a:r>
          </a:p>
        </p:txBody>
      </p:sp>
    </p:spTree>
    <p:extLst>
      <p:ext uri="{BB962C8B-B14F-4D97-AF65-F5344CB8AC3E}">
        <p14:creationId xmlns:p14="http://schemas.microsoft.com/office/powerpoint/2010/main" val="21081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6B7EE-5B13-4BAF-AAA2-C86B610468C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E0A89-8159-4515-833D-47CFEEFD826D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8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0666C-41ED-41BA-ACFC-BF2F391844D7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7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BE4FE-72B1-42F1-9A62-9ABE5C3DE97B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5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49E73-3EBD-49DA-B4A3-FFF85DE57981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3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5CDA-BD70-4634-9F40-D13850A7E6C7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8C2B06-4908-4DAD-B365-7D03811A20AB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4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35 h 1000"/>
                <a:gd name="T2" fmla="*/ 0 w 1000"/>
                <a:gd name="T3" fmla="*/ 63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81 h 1000"/>
                <a:gd name="T6" fmla="*/ 0 w 1000"/>
                <a:gd name="T7" fmla="*/ 481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CCFA-9206-4351-B35C-7C816ECD5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FBE6-870C-4889-BFC1-E7ADB1BD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928F4-B3C9-47C5-8A66-D02385F37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6D74-F38D-4293-B219-8A09FFBE8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3E5BD-E0A8-407F-A34D-C3181B49D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7B06-FA00-4FFB-BD8E-6F13A0C8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C628-E7FF-45EF-848D-F58FF0DFE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E68F-78A1-469E-A7E9-795E3A4DD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CB13-6620-49E1-90DA-2244DBCC8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F3F9D-6646-4B8E-BE00-FE41BA9BA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1E42-5842-4C7C-9D5C-7CBBF1A0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B4B70-85B1-405D-ABD2-8FDEC7539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22EE-455F-4EF6-9E07-F8E974A67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ACB61813-5E21-4225-831F-2BAC727B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>
                <a:cs typeface="+mn-cs"/>
              </a:rPr>
              <a:t>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81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Convolution: Step Three</a:t>
            </a:r>
            <a:br>
              <a:rPr lang="en-US" smtClean="0">
                <a:ea typeface="ＭＳ Ｐゴシック" pitchFamily="34" charset="-128"/>
              </a:rPr>
            </a:br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pic>
        <p:nvPicPr>
          <p:cNvPr id="16387" name="Picture 15" descr="garb213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943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6" descr="garb213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410200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 descr="garb213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54102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944563" y="4216400"/>
            <a:ext cx="71737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practice, we </a:t>
            </a:r>
            <a:r>
              <a:rPr lang="en-US" dirty="0">
                <a:solidFill>
                  <a:srgbClr val="FF0000"/>
                </a:solidFill>
              </a:rPr>
              <a:t>should have an odd </a:t>
            </a:r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>
                <a:solidFill>
                  <a:srgbClr val="FF0000"/>
                </a:solidFill>
              </a:rPr>
              <a:t>of rows and </a:t>
            </a:r>
            <a:r>
              <a:rPr lang="en-US" dirty="0" smtClean="0">
                <a:solidFill>
                  <a:srgbClr val="FF0000"/>
                </a:solidFill>
              </a:rPr>
              <a:t>columns for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right table,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the sum will go in the center.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 flipH="1" flipV="1">
            <a:off x="533400" y="2209800"/>
            <a:ext cx="3733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H="1" flipV="1">
            <a:off x="914400" y="2133600"/>
            <a:ext cx="388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H="1" flipV="1">
            <a:off x="533400" y="2514600"/>
            <a:ext cx="3810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H="1" flipV="1">
            <a:off x="914400" y="2514600"/>
            <a:ext cx="388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6172200" y="2438400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3*0 + 1*0 + 2*0 + 0*0</a:t>
            </a:r>
          </a:p>
          <a:p>
            <a:endParaRPr lang="en-US"/>
          </a:p>
          <a:p>
            <a:r>
              <a:rPr lang="en-US"/>
              <a:t>This calculates the</a:t>
            </a:r>
          </a:p>
          <a:p>
            <a:r>
              <a:rPr lang="en-US"/>
              <a:t>weighted sum.</a:t>
            </a:r>
          </a:p>
        </p:txBody>
      </p:sp>
      <p:sp>
        <p:nvSpPr>
          <p:cNvPr id="17419" name="Text Box 12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171450" y="4357688"/>
            <a:ext cx="821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Summing these numbers after weighting them by the individual weights</a:t>
            </a: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4114800" y="4859338"/>
            <a:ext cx="43624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Note: each weighted sum results in</a:t>
            </a:r>
          </a:p>
          <a:p>
            <a:r>
              <a:rPr lang="en-US"/>
              <a:t>one number.</a:t>
            </a:r>
          </a:p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position that the inputs came </a:t>
            </a:r>
          </a:p>
          <a:p>
            <a:r>
              <a:rPr lang="en-US"/>
              <a:t>from.</a:t>
            </a: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457200" y="4814888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17423" name="Text Box 17"/>
          <p:cNvSpPr txBox="1">
            <a:spLocks noChangeArrowheads="1"/>
          </p:cNvSpPr>
          <p:nvPr/>
        </p:nvSpPr>
        <p:spPr bwMode="auto">
          <a:xfrm>
            <a:off x="996950" y="52578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  </a:t>
            </a:r>
          </a:p>
        </p:txBody>
      </p:sp>
      <p:sp>
        <p:nvSpPr>
          <p:cNvPr id="17424" name="Line 8"/>
          <p:cNvSpPr>
            <a:spLocks noChangeShapeType="1"/>
          </p:cNvSpPr>
          <p:nvPr/>
        </p:nvSpPr>
        <p:spPr bwMode="auto">
          <a:xfrm flipH="1">
            <a:off x="609600" y="16764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TextBox 1"/>
          <p:cNvSpPr txBox="1">
            <a:spLocks noChangeArrowheads="1"/>
          </p:cNvSpPr>
          <p:nvPr/>
        </p:nvSpPr>
        <p:spPr bwMode="auto">
          <a:xfrm>
            <a:off x="1905000" y="1447800"/>
            <a:ext cx="655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computed sum goes in this location, but not on the original image, instead, it goes on an output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54630" grpId="0"/>
      <p:bldP spid="1546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previous slide….	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Was an example of a one-location convolution.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If we move the location of the numbers being summed, we have scanning convolution.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next slides show the scanning convolution.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 flipV="1">
            <a:off x="914400" y="2209800"/>
            <a:ext cx="3352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1219200" y="2133600"/>
            <a:ext cx="3581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 flipV="1">
            <a:off x="914400" y="2590800"/>
            <a:ext cx="3429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1219200" y="2514600"/>
            <a:ext cx="3581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248400" y="2833688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3*0 + 1*0 + 2*0 + 0*0</a:t>
            </a:r>
          </a:p>
          <a:p>
            <a:endParaRPr lang="en-US"/>
          </a:p>
          <a:p>
            <a:r>
              <a:rPr lang="en-US"/>
              <a:t>This calculates the </a:t>
            </a:r>
          </a:p>
          <a:p>
            <a:r>
              <a:rPr lang="en-US"/>
              <a:t>next weighted sum.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71450" y="4357688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Summing these numbers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232275" y="4343400"/>
            <a:ext cx="4149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NEXT position.</a:t>
            </a:r>
          </a:p>
        </p:txBody>
      </p:sp>
      <p:sp>
        <p:nvSpPr>
          <p:cNvPr id="155662" name="Rectangle 14"/>
          <p:cNvSpPr>
            <a:spLocks noChangeArrowheads="1"/>
          </p:cNvSpPr>
          <p:nvPr/>
        </p:nvSpPr>
        <p:spPr bwMode="auto">
          <a:xfrm>
            <a:off x="3956050" y="4814888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4495800" y="52578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0      0</a:t>
            </a:r>
          </a:p>
        </p:txBody>
      </p:sp>
      <p:sp>
        <p:nvSpPr>
          <p:cNvPr id="19472" name="TextBox 1"/>
          <p:cNvSpPr txBox="1">
            <a:spLocks noChangeArrowheads="1"/>
          </p:cNvSpPr>
          <p:nvPr/>
        </p:nvSpPr>
        <p:spPr bwMode="auto">
          <a:xfrm>
            <a:off x="3657600" y="1752600"/>
            <a:ext cx="4724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First compute all columns in first row, then move on to the second row, and so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  <p:bldP spid="155653" grpId="0"/>
      <p:bldP spid="1556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20716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4267200" y="27432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3505200" y="2286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H="1">
            <a:off x="1676400" y="2895600"/>
            <a:ext cx="2590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>
            <a:off x="1905000" y="2895600"/>
            <a:ext cx="2895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1600200" y="3200400"/>
            <a:ext cx="2743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>
            <a:off x="1905000" y="3352800"/>
            <a:ext cx="2971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248400" y="2833688"/>
            <a:ext cx="233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3*2 + 1*0 + 2*0 + 0*0</a:t>
            </a:r>
          </a:p>
          <a:p>
            <a:endParaRPr lang="en-US"/>
          </a:p>
          <a:p>
            <a:r>
              <a:rPr lang="en-US"/>
              <a:t>This calculates the </a:t>
            </a:r>
          </a:p>
          <a:p>
            <a:r>
              <a:rPr lang="en-US"/>
              <a:t>next weighted sum.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94125" y="3694113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weights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71450" y="4357688"/>
            <a:ext cx="272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Summing these numbers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232275" y="4343400"/>
            <a:ext cx="4149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This number gets placed in the output </a:t>
            </a:r>
          </a:p>
          <a:p>
            <a:r>
              <a:rPr lang="en-US"/>
              <a:t>array in the NEXT position.</a:t>
            </a:r>
          </a:p>
        </p:txBody>
      </p:sp>
      <p:sp>
        <p:nvSpPr>
          <p:cNvPr id="158734" name="Rectangle 14"/>
          <p:cNvSpPr>
            <a:spLocks noChangeArrowheads="1"/>
          </p:cNvSpPr>
          <p:nvPr/>
        </p:nvSpPr>
        <p:spPr bwMode="auto">
          <a:xfrm>
            <a:off x="3962400" y="4953000"/>
            <a:ext cx="36861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9600"/>
              <a:t>[</a:t>
            </a:r>
            <a:r>
              <a:rPr lang="en-US" sz="8000"/>
              <a:t>          </a:t>
            </a:r>
            <a:r>
              <a:rPr lang="en-US" sz="9600"/>
              <a:t>]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495800" y="5257800"/>
            <a:ext cx="1581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0    0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                    6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5" grpId="0"/>
      <p:bldP spid="1587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Computing Weighted Sum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8229600" cy="4083050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34" charset="-128"/>
              </a:rPr>
              <a:t>In example, have two arrays of four numbers each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One is the image, the other is the weights.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The result is the weighted sums (the output)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8000" smtClean="0">
                <a:ea typeface="ＭＳ Ｐゴシック" pitchFamily="34" charset="-128"/>
              </a:rPr>
              <a:t>[</a:t>
            </a:r>
            <a:r>
              <a:rPr lang="en-US" sz="6000" smtClean="0">
                <a:ea typeface="ＭＳ Ｐゴシック" pitchFamily="34" charset="-128"/>
              </a:rPr>
              <a:t>      </a:t>
            </a:r>
            <a:r>
              <a:rPr lang="en-US" sz="8000" smtClean="0">
                <a:ea typeface="ＭＳ Ｐゴシック" pitchFamily="34" charset="-128"/>
              </a:rPr>
              <a:t>]  [</a:t>
            </a:r>
            <a:r>
              <a:rPr lang="en-US" sz="6000" smtClean="0">
                <a:ea typeface="ＭＳ Ｐゴシック" pitchFamily="34" charset="-128"/>
              </a:rPr>
              <a:t>      </a:t>
            </a:r>
            <a:r>
              <a:rPr lang="en-US" sz="8000" smtClean="0">
                <a:ea typeface="ＭＳ Ｐゴシック" pitchFamily="34" charset="-128"/>
              </a:rPr>
              <a:t>] </a:t>
            </a:r>
            <a:r>
              <a:rPr lang="en-US" sz="6000" smtClean="0">
                <a:ea typeface="ＭＳ Ｐゴシック" pitchFamily="34" charset="-128"/>
              </a:rPr>
              <a:t>= </a:t>
            </a:r>
            <a:r>
              <a:rPr lang="en-US" sz="8000" smtClean="0">
                <a:ea typeface="ＭＳ Ｐゴシック" pitchFamily="34" charset="-128"/>
              </a:rPr>
              <a:t>[</a:t>
            </a:r>
            <a:r>
              <a:rPr lang="en-US" sz="6000" smtClean="0">
                <a:ea typeface="ＭＳ Ｐゴシック" pitchFamily="34" charset="-128"/>
              </a:rPr>
              <a:t>      </a:t>
            </a:r>
            <a:r>
              <a:rPr lang="en-US" sz="8000" smtClean="0">
                <a:ea typeface="ＭＳ Ｐゴシック" pitchFamily="34" charset="-128"/>
              </a:rPr>
              <a:t>] </a:t>
            </a:r>
            <a:endParaRPr lang="en-US" sz="6000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8000" smtClean="0">
              <a:ea typeface="ＭＳ Ｐゴシック" pitchFamily="34" charset="-128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397000" y="46482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905250" y="469265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901950" y="46482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629400" y="4572000"/>
            <a:ext cx="9953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 0   -2   +2</a:t>
            </a:r>
          </a:p>
          <a:p>
            <a:pPr eaLnBrk="1" hangingPunct="1"/>
            <a:r>
              <a:rPr lang="en-US" sz="1400"/>
              <a:t>-1   -6   +7</a:t>
            </a:r>
          </a:p>
          <a:p>
            <a:pPr eaLnBrk="1" hangingPunct="1"/>
            <a:r>
              <a:rPr lang="en-US" sz="1400"/>
              <a:t>-2   -4   +6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295400" y="563880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(image)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816350" y="5607050"/>
            <a:ext cx="111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(weights)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254750" y="5729288"/>
            <a:ext cx="197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/>
              <a:t>(weighted sums)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Now that we have defined convolution, and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know how to execute it, let us put aside the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concept of Convolution, while we consider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a simple approach to detecting a steep jump in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brightness values in a row.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(After that, we will employ the notion of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convolution).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23555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83537" cy="1412875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pitchFamily="34" charset="-128"/>
              </a:rPr>
              <a:t> Consider a row of values in picture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966075" cy="838200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en-US" dirty="0" smtClean="0">
                <a:ea typeface="ＭＳ Ｐゴシック" pitchFamily="34" charset="-128"/>
              </a:rPr>
              <a:t>1  2  1  0  98  99  98  97  99  98  1  2  1  2</a:t>
            </a:r>
          </a:p>
          <a:p>
            <a:pPr marL="514350" indent="-51435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514350" indent="-514350" eaLnBrk="1" hangingPunct="1">
              <a:buNone/>
            </a:pPr>
            <a:r>
              <a:rPr lang="en-US" dirty="0" smtClean="0">
                <a:ea typeface="ＭＳ Ｐゴシック" pitchFamily="34" charset="-128"/>
              </a:rPr>
              <a:t>Look at: abs(jumps in value sideways)</a:t>
            </a:r>
          </a:p>
          <a:p>
            <a:pPr marL="514350" indent="-51435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marL="514350" indent="-514350" eaLnBrk="1" hangingPunct="1"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142338" name="Object 3"/>
          <p:cNvGraphicFramePr>
            <a:graphicFrameLocks noChangeAspect="1"/>
          </p:cNvGraphicFramePr>
          <p:nvPr/>
        </p:nvGraphicFramePr>
        <p:xfrm>
          <a:off x="0" y="3810000"/>
          <a:ext cx="8915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9" name="Chart" r:id="rId4" imgW="10077450" imgH="6219825" progId="MSGraph.Chart.8">
                  <p:embed followColorScheme="full"/>
                </p:oleObj>
              </mc:Choice>
              <mc:Fallback>
                <p:oleObj name="Chart" r:id="rId4" imgW="10077450" imgH="62198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0"/>
                        <a:ext cx="8915400" cy="2438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while row not ended     </a:t>
            </a:r>
            <a:r>
              <a:rPr lang="en-US" sz="1800" smtClean="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ea typeface="ＭＳ Ｐゴシック" pitchFamily="34" charset="-128"/>
              </a:rPr>
              <a:t>		</a:t>
            </a:r>
            <a:r>
              <a:rPr lang="en-US" sz="2400" smtClean="0">
                <a:ea typeface="ＭＳ Ｐゴシック" pitchFamily="34" charset="-128"/>
              </a:rPr>
              <a:t>select the next A and B pair, which are neighboring pixels.</a:t>
            </a:r>
            <a:r>
              <a:rPr lang="en-US" sz="1800" smtClean="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diff = B – A		</a:t>
            </a:r>
            <a:r>
              <a:rPr lang="en-US" sz="1800" smtClean="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if abs(diff) &gt; Threshold     </a:t>
            </a:r>
            <a:r>
              <a:rPr lang="en-US" sz="1800" smtClean="0">
                <a:ea typeface="ＭＳ Ｐゴシック" pitchFamily="34" charset="-128"/>
              </a:rPr>
              <a:t>//(THR)</a:t>
            </a:r>
            <a:r>
              <a:rPr lang="en-US" smtClean="0">
                <a:ea typeface="ＭＳ Ｐゴシック" pitchFamily="34" charset="-128"/>
              </a:rPr>
              <a:t>     </a:t>
            </a: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2120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Above is a simple solution to detecting the differences in pixel values </a:t>
            </a:r>
          </a:p>
          <a:p>
            <a:pPr eaLnBrk="1" hangingPunct="1"/>
            <a:r>
              <a:rPr lang="en-US"/>
              <a:t>that are side by 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9219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Edge Detection: 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One-location Convolution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diff = B – A is the same as: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62000" y="2743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676400" y="2743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276600" y="27432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191000" y="27432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2667000" y="2819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26670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2362200" y="396240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Convolution symbol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3048000" y="3429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050925" y="3595688"/>
            <a:ext cx="76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Box 1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657600" y="35814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Box 2 (</a:t>
            </a:r>
            <a:r>
              <a:rPr lang="ja-JP" altLang="en-US"/>
              <a:t>“</a:t>
            </a:r>
            <a:r>
              <a:rPr lang="en-US" altLang="ja-JP"/>
              <a:t>weights</a:t>
            </a:r>
            <a:r>
              <a:rPr lang="ja-JP" altLang="en-US"/>
              <a:t>”</a:t>
            </a:r>
            <a:r>
              <a:rPr lang="en-US" altLang="ja-JP"/>
              <a:t>)</a:t>
            </a:r>
            <a:endParaRPr lang="en-US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1130300" y="4510088"/>
            <a:ext cx="41275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Place box 2 on top of box 1, multiply. </a:t>
            </a:r>
          </a:p>
          <a:p>
            <a:pPr eaLnBrk="1" hangingPunct="1"/>
            <a:r>
              <a:rPr lang="en-US"/>
              <a:t>-1 </a:t>
            </a:r>
            <a:r>
              <a:rPr lang="en-US" sz="2400"/>
              <a:t>*</a:t>
            </a:r>
            <a:r>
              <a:rPr lang="en-US"/>
              <a:t> A and  +1 </a:t>
            </a:r>
            <a:r>
              <a:rPr lang="en-US" sz="2400"/>
              <a:t>*</a:t>
            </a:r>
            <a:r>
              <a:rPr lang="en-US"/>
              <a:t> B </a:t>
            </a:r>
          </a:p>
          <a:p>
            <a:pPr eaLnBrk="1" hangingPunct="1"/>
            <a:r>
              <a:rPr lang="en-US"/>
              <a:t>Result is –A + B  which is the same as </a:t>
            </a:r>
          </a:p>
          <a:p>
            <a:pPr eaLnBrk="1" hangingPunct="1"/>
            <a:r>
              <a:rPr lang="en-US"/>
              <a:t>B – 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61275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  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while row not ended     </a:t>
            </a:r>
            <a:r>
              <a:rPr lang="en-US" sz="1800" smtClean="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ea typeface="ＭＳ Ｐゴシック" pitchFamily="34" charset="-128"/>
              </a:rPr>
              <a:t>		</a:t>
            </a:r>
            <a:r>
              <a:rPr lang="en-US" sz="2400" smtClean="0">
                <a:ea typeface="ＭＳ Ｐゴシック" pitchFamily="34" charset="-128"/>
              </a:rPr>
              <a:t>select the next A and B pair</a:t>
            </a:r>
            <a:r>
              <a:rPr lang="en-US" sz="1800" smtClean="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diff = 		                            </a:t>
            </a:r>
            <a:r>
              <a:rPr lang="en-US" sz="1800" smtClean="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if abs(diff) &gt; Threshold     </a:t>
            </a:r>
            <a:r>
              <a:rPr lang="en-US" sz="1800" smtClean="0">
                <a:ea typeface="ＭＳ Ｐゴシック" pitchFamily="34" charset="-128"/>
              </a:rPr>
              <a:t>//(THR)</a:t>
            </a:r>
            <a:r>
              <a:rPr lang="en-US" smtClean="0">
                <a:ea typeface="ＭＳ Ｐゴシック" pitchFamily="34" charset="-128"/>
              </a:rPr>
              <a:t>     </a:t>
            </a: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194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Above is a simple solution to detecting the differences in pixel values </a:t>
            </a:r>
          </a:p>
          <a:p>
            <a:pPr eaLnBrk="1" hangingPunct="1"/>
            <a:r>
              <a:rPr lang="en-US"/>
              <a:t>that are side by side.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 flipH="1">
            <a:off x="20574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 flipH="1">
            <a:off x="25908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 flipH="1">
            <a:off x="35814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 flipH="1">
            <a:off x="41148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 flipH="1">
            <a:off x="3124200" y="3124200"/>
            <a:ext cx="3048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124200" y="2971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61275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  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while row not ended     </a:t>
            </a:r>
            <a:r>
              <a:rPr lang="en-US" sz="1800" smtClean="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ea typeface="ＭＳ Ｐゴシック" pitchFamily="34" charset="-128"/>
              </a:rPr>
              <a:t>		</a:t>
            </a:r>
            <a:r>
              <a:rPr lang="en-US" sz="2400" smtClean="0">
                <a:ea typeface="ＭＳ Ｐゴシック" pitchFamily="34" charset="-128"/>
              </a:rPr>
              <a:t>select the next A and B pair</a:t>
            </a:r>
            <a:r>
              <a:rPr lang="en-US" sz="1800" smtClean="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diff = 		                            </a:t>
            </a:r>
            <a:r>
              <a:rPr lang="en-US" sz="1800" smtClean="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if abs(diff) &gt; Threshold     </a:t>
            </a:r>
            <a:r>
              <a:rPr lang="en-US" sz="1800" smtClean="0">
                <a:ea typeface="ＭＳ Ｐゴシック" pitchFamily="34" charset="-128"/>
              </a:rPr>
              <a:t>//(THR)</a:t>
            </a:r>
            <a:r>
              <a:rPr lang="en-US" smtClean="0">
                <a:ea typeface="ＭＳ Ｐゴシック" pitchFamily="34" charset="-128"/>
              </a:rPr>
              <a:t>     </a:t>
            </a: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43000" y="4953000"/>
            <a:ext cx="79041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Note that in this algorithm, we are actually </a:t>
            </a:r>
          </a:p>
          <a:p>
            <a:pPr eaLnBrk="1" hangingPunct="1"/>
            <a:r>
              <a:rPr lang="en-US" sz="3200"/>
              <a:t>doing a scanning convolution, the scan</a:t>
            </a:r>
          </a:p>
          <a:p>
            <a:pPr eaLnBrk="1" hangingPunct="1"/>
            <a:r>
              <a:rPr lang="en-US" sz="3200"/>
              <a:t>is hidden in the while loop</a:t>
            </a:r>
            <a:endParaRPr lang="en-US" sz="20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 flipH="1">
            <a:off x="20574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 flipH="1">
            <a:off x="25908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 flipH="1">
            <a:off x="35814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 flipH="1">
            <a:off x="41148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 flipH="1">
            <a:off x="3124200" y="3124200"/>
            <a:ext cx="3048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124200" y="2971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Edge Detection:</a:t>
            </a:r>
            <a:br>
              <a:rPr lang="en-US" sz="3200" smtClean="0">
                <a:ea typeface="ＭＳ Ｐゴシック" pitchFamily="34" charset="-128"/>
              </a:rPr>
            </a:br>
            <a:r>
              <a:rPr lang="en-US" sz="3200" smtClean="0">
                <a:ea typeface="ＭＳ Ｐゴシック" pitchFamily="34" charset="-128"/>
              </a:rPr>
              <a:t>Pixel Values Become Gradient Values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2 pixel values are derived from two measurements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Horizontal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Vertical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954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956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8100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286000" y="3690938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33400" y="51816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3400" y="58674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590800" y="51816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590800" y="58674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828800" y="563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828800" y="5638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305050" y="3641725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556125" y="4989513"/>
            <a:ext cx="4222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A,B pixel pair will be moved over</a:t>
            </a:r>
          </a:p>
          <a:p>
            <a:r>
              <a:rPr lang="en-US"/>
              <a:t>whole image to get different answers at </a:t>
            </a:r>
          </a:p>
          <a:p>
            <a:r>
              <a:rPr lang="en-US"/>
              <a:t>different positions on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Resulting Vectors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smtClean="0"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Two values are then considered vectors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The vector is a pair of numbers: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[Horizontal answer, Vertical answer]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This pair of numbers can also be represented by magnitude and direction</a:t>
            </a:r>
          </a:p>
          <a:p>
            <a:pPr lvl="1" eaLnBrk="1" hangingPunct="1"/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We would like its output to be</a:t>
            </a:r>
          </a:p>
        </p:txBody>
      </p:sp>
      <p:pic>
        <p:nvPicPr>
          <p:cNvPr id="10243" name="Picture 3" descr="canny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>
                <a:cs typeface="+mn-cs"/>
              </a:rPr>
              <a:t>So, to repeat: 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cs typeface="+mn-cs"/>
              </a:rPr>
              <a:t>Before we get into details, we need to detour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cs typeface="+mn-cs"/>
              </a:rPr>
              <a:t>and introduce the concept of Convolution.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11267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Concept 1: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Computing Weighted Sum</a:t>
            </a:r>
          </a:p>
        </p:txBody>
      </p:sp>
      <p:pic>
        <p:nvPicPr>
          <p:cNvPr id="16387" name="Picture 15" descr="garb213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943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6" descr="garb213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410200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 descr="garb213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54102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5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Is an operation between two tables of </a:t>
            </a:r>
            <a:r>
              <a:rPr lang="en-US" sz="2800" dirty="0" smtClean="0">
                <a:cs typeface="+mn-cs"/>
              </a:rPr>
              <a:t>numbers,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usually between an image and weights.</a:t>
            </a: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Typically, if one table is smaller, it is on </a:t>
            </a:r>
            <a:r>
              <a:rPr lang="en-US" sz="2800" dirty="0" smtClean="0">
                <a:cs typeface="+mn-cs"/>
              </a:rPr>
              <a:t>the right </a:t>
            </a:r>
            <a:r>
              <a:rPr lang="en-US" sz="2800" dirty="0">
                <a:cs typeface="+mn-cs"/>
              </a:rPr>
              <a:t>of the operator   </a:t>
            </a:r>
            <a:r>
              <a:rPr lang="en-US" sz="2800" dirty="0" smtClean="0">
                <a:cs typeface="+mn-cs"/>
              </a:rPr>
              <a:t>  </a:t>
            </a: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</a:t>
            </a:r>
            <a:r>
              <a:rPr lang="en-US" sz="2800" dirty="0" smtClean="0">
                <a:cs typeface="+mn-cs"/>
              </a:rPr>
              <a:t>	               </a:t>
            </a:r>
            <a:r>
              <a:rPr lang="en-US" sz="4000" dirty="0" smtClean="0">
                <a:cs typeface="+mn-cs"/>
              </a:rPr>
              <a:t>*</a:t>
            </a:r>
            <a:r>
              <a:rPr lang="en-US" sz="2800" dirty="0" smtClean="0">
                <a:cs typeface="+mn-cs"/>
              </a:rPr>
              <a:t> 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8000" dirty="0" smtClean="0">
                <a:cs typeface="+mn-cs"/>
              </a:rPr>
              <a:t>[</a:t>
            </a:r>
            <a:r>
              <a:rPr lang="en-US" sz="6000" dirty="0" smtClean="0">
                <a:cs typeface="+mn-cs"/>
              </a:rPr>
              <a:t>      </a:t>
            </a:r>
            <a:r>
              <a:rPr lang="en-US" sz="8000" dirty="0" smtClean="0">
                <a:cs typeface="+mn-cs"/>
              </a:rPr>
              <a:t>]  [</a:t>
            </a:r>
            <a:r>
              <a:rPr lang="en-US" sz="6000" dirty="0" smtClean="0">
                <a:cs typeface="+mn-cs"/>
              </a:rPr>
              <a:t>      </a:t>
            </a:r>
            <a:r>
              <a:rPr lang="en-US" sz="8000" dirty="0" smtClean="0">
                <a:cs typeface="+mn-cs"/>
              </a:rPr>
              <a:t>] </a:t>
            </a:r>
            <a:r>
              <a:rPr lang="en-US" sz="6000" dirty="0" smtClean="0">
                <a:cs typeface="+mn-cs"/>
              </a:rPr>
              <a:t>=   ???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8000" dirty="0">
              <a:cs typeface="+mn-cs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47800" y="48006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886200" y="48006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901950" y="46482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Concept 2: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Convolution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Box 1"/>
          <p:cNvSpPr txBox="1">
            <a:spLocks noChangeArrowheads="1"/>
          </p:cNvSpPr>
          <p:nvPr/>
        </p:nvSpPr>
        <p:spPr bwMode="auto">
          <a:xfrm>
            <a:off x="1219200" y="4191000"/>
            <a:ext cx="411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    Image                      	Weights</a:t>
            </a:r>
          </a:p>
        </p:txBody>
      </p:sp>
      <p:sp>
        <p:nvSpPr>
          <p:cNvPr id="1229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Executing a Convolution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Pad left array with several zeros.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Do a double-flip or diagonal flip on right array.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Then compute the weighted sum.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(In practice we 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do double flip.)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Convolution: Step One 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Padding an array with zeros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46125" y="1404938"/>
            <a:ext cx="25082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  <a:r>
              <a:rPr lang="en-US"/>
              <a:t> 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97000" y="18288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643313" y="3468688"/>
            <a:ext cx="207168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0 -1 +1 0  0</a:t>
            </a:r>
          </a:p>
          <a:p>
            <a:pPr eaLnBrk="1" hangingPunct="1"/>
            <a:r>
              <a:rPr lang="en-US" sz="2400"/>
              <a:t>0  0 -2 +2 0  0</a:t>
            </a:r>
          </a:p>
          <a:p>
            <a:pPr eaLnBrk="1" hangingPunct="1"/>
            <a:r>
              <a:rPr lang="en-US" sz="2400"/>
              <a:t>0  0  0  0  0  0</a:t>
            </a:r>
          </a:p>
          <a:p>
            <a:pPr eaLnBrk="1" hangingPunct="1"/>
            <a:r>
              <a:rPr lang="en-US" sz="2400"/>
              <a:t>0  0  0  0  0  0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057400" y="2667000"/>
            <a:ext cx="13716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6400800" y="2590800"/>
            <a:ext cx="24384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Do we start Convolution at the start of original numbers or from the padded numbers?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391400" cy="10668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Convolution</a:t>
            </a:r>
            <a:r>
              <a:rPr lang="en-US" sz="3200" smtClean="0">
                <a:ea typeface="ＭＳ Ｐゴシック" pitchFamily="34" charset="-128"/>
              </a:rPr>
              <a:t> : Step Two</a:t>
            </a:r>
            <a:br>
              <a:rPr lang="en-US" sz="3200" smtClean="0">
                <a:ea typeface="ＭＳ Ｐゴシック" pitchFamily="34" charset="-128"/>
              </a:rPr>
            </a:br>
            <a:r>
              <a:rPr lang="en-US" sz="3200" smtClean="0">
                <a:ea typeface="ＭＳ Ｐゴシック" pitchFamily="34" charset="-128"/>
              </a:rPr>
              <a:t>Double Flip the second array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5800" y="20574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524000" y="49530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3      1</a:t>
            </a:r>
          </a:p>
          <a:p>
            <a:pPr eaLnBrk="1" hangingPunct="1"/>
            <a:r>
              <a:rPr lang="en-US"/>
              <a:t>2      0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6096000" y="35814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1      3</a:t>
            </a:r>
          </a:p>
          <a:p>
            <a:pPr eaLnBrk="1" hangingPunct="1"/>
            <a:r>
              <a:rPr lang="en-US"/>
              <a:t>0      2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5334000" y="32004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762000" y="4572000"/>
            <a:ext cx="24447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8000"/>
              <a:t>[      ]</a:t>
            </a:r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3276600" y="2819400"/>
            <a:ext cx="1905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3200400" y="4495800"/>
            <a:ext cx="24384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4997" grpId="0"/>
      <p:bldP spid="84998" grpId="0"/>
      <p:bldP spid="84999" grpId="0"/>
      <p:bldP spid="85000" grpId="0"/>
      <p:bldP spid="85001" grpId="0"/>
      <p:bldP spid="85002" grpId="0" animBg="1"/>
      <p:bldP spid="85003" grpId="0" animBg="1"/>
    </p:bldLst>
  </p:timing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8629</TotalTime>
  <Words>1142</Words>
  <Application>Microsoft Macintosh PowerPoint</Application>
  <PresentationFormat>On-screen Show (4:3)</PresentationFormat>
  <Paragraphs>278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Times New Roman</vt:lpstr>
      <vt:lpstr>Wingdings</vt:lpstr>
      <vt:lpstr>Arial</vt:lpstr>
      <vt:lpstr>Axis</vt:lpstr>
      <vt:lpstr>Chart</vt:lpstr>
      <vt:lpstr>Edge Detection</vt:lpstr>
      <vt:lpstr>Consider this picture</vt:lpstr>
      <vt:lpstr>We would like its output to be</vt:lpstr>
      <vt:lpstr>Edge Detection</vt:lpstr>
      <vt:lpstr>Concept 1:  Computing Weighted Sum</vt:lpstr>
      <vt:lpstr>Concept 2: Convolution</vt:lpstr>
      <vt:lpstr>Executing a Convolution</vt:lpstr>
      <vt:lpstr>Convolution: Step One  Padding an array with zeros</vt:lpstr>
      <vt:lpstr>Convolution : Step Two Double Flip the second array</vt:lpstr>
      <vt:lpstr>Convolution: Step Three Computing Weighted Sum</vt:lpstr>
      <vt:lpstr>Computing Weighted Sum</vt:lpstr>
      <vt:lpstr>The previous slide…. </vt:lpstr>
      <vt:lpstr>Computing Weighted Sum</vt:lpstr>
      <vt:lpstr>Computing Weighted Sum</vt:lpstr>
      <vt:lpstr>Computing Weighted Sum</vt:lpstr>
      <vt:lpstr>Edge Detection</vt:lpstr>
      <vt:lpstr>Consider this picture</vt:lpstr>
      <vt:lpstr> Consider a row of values in picture</vt:lpstr>
      <vt:lpstr>Edge Detection</vt:lpstr>
      <vt:lpstr>Edge Detection:  One-location Convolution</vt:lpstr>
      <vt:lpstr>Edge Detection</vt:lpstr>
      <vt:lpstr>Edge Detection</vt:lpstr>
      <vt:lpstr>Edge Detection: Pixel Values Become Gradient Values</vt:lpstr>
      <vt:lpstr>The Resulting Vectors</vt:lpstr>
    </vt:vector>
  </TitlesOfParts>
  <Company>Edgewater High School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Teacher Training</dc:title>
  <dc:creator>Paul J. Ackerman</dc:creator>
  <cp:lastModifiedBy>Boqing Gong</cp:lastModifiedBy>
  <cp:revision>96</cp:revision>
  <dcterms:created xsi:type="dcterms:W3CDTF">2007-05-31T13:47:35Z</dcterms:created>
  <dcterms:modified xsi:type="dcterms:W3CDTF">2016-08-23T16:01:00Z</dcterms:modified>
</cp:coreProperties>
</file>