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7"/>
  </p:notesMasterIdLst>
  <p:sldIdLst>
    <p:sldId id="377" r:id="rId2"/>
    <p:sldId id="361" r:id="rId3"/>
    <p:sldId id="355" r:id="rId4"/>
    <p:sldId id="364" r:id="rId5"/>
    <p:sldId id="366" r:id="rId6"/>
    <p:sldId id="365" r:id="rId7"/>
    <p:sldId id="357" r:id="rId8"/>
    <p:sldId id="289" r:id="rId9"/>
    <p:sldId id="315" r:id="rId10"/>
    <p:sldId id="294" r:id="rId11"/>
    <p:sldId id="295" r:id="rId12"/>
    <p:sldId id="332" r:id="rId13"/>
    <p:sldId id="333" r:id="rId14"/>
    <p:sldId id="334" r:id="rId15"/>
    <p:sldId id="335" r:id="rId16"/>
    <p:sldId id="362" r:id="rId17"/>
    <p:sldId id="363" r:id="rId18"/>
    <p:sldId id="336" r:id="rId19"/>
    <p:sldId id="337" r:id="rId20"/>
    <p:sldId id="296" r:id="rId21"/>
    <p:sldId id="317" r:id="rId22"/>
    <p:sldId id="318" r:id="rId23"/>
    <p:sldId id="319" r:id="rId24"/>
    <p:sldId id="316" r:id="rId25"/>
    <p:sldId id="322" r:id="rId26"/>
    <p:sldId id="329" r:id="rId27"/>
    <p:sldId id="331" r:id="rId28"/>
    <p:sldId id="358" r:id="rId29"/>
    <p:sldId id="330" r:id="rId30"/>
    <p:sldId id="302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5B56003-E3F1-4624-84C7-FADCDA0D9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A0666C-41ED-41BA-ACFC-BF2F391844D7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4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9A856-5812-4522-A42F-A2BFA092842C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74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B75A1C-6A2C-42DC-AD6C-E3D6F19C9D83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previous slide vector is substituted into this derivative formula. For Math majors only.</a:t>
            </a:r>
          </a:p>
        </p:txBody>
      </p:sp>
    </p:spTree>
    <p:extLst>
      <p:ext uri="{BB962C8B-B14F-4D97-AF65-F5344CB8AC3E}">
        <p14:creationId xmlns:p14="http://schemas.microsoft.com/office/powerpoint/2010/main" val="920897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A1365-30D9-493E-9C5D-F49AA10AD88D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graph showing number absolute value result from B-A. As box moved from a pair of pixels to another</a:t>
            </a:r>
          </a:p>
        </p:txBody>
      </p:sp>
    </p:spTree>
    <p:extLst>
      <p:ext uri="{BB962C8B-B14F-4D97-AF65-F5344CB8AC3E}">
        <p14:creationId xmlns:p14="http://schemas.microsoft.com/office/powerpoint/2010/main" val="61081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ED3A-667D-4DCC-8A62-DCDED10F3DD2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graph showing number absolute value result from B-A. As box moved from a pair of pixels to another</a:t>
            </a:r>
          </a:p>
        </p:txBody>
      </p:sp>
    </p:spTree>
    <p:extLst>
      <p:ext uri="{BB962C8B-B14F-4D97-AF65-F5344CB8AC3E}">
        <p14:creationId xmlns:p14="http://schemas.microsoft.com/office/powerpoint/2010/main" val="99689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47D68-2791-4E35-A52B-CEC1C777CAE3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0B47D-3238-490A-84DE-D829A26AEB1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03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61DF6-732F-4D49-B3E4-FB9516A58801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55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16C66-A3AA-4F08-B1E8-AB3B9A5CEB13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81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6ABA7-EFBB-47F3-B0B8-2D1EC7727EE3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13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95DAD0-494D-4175-A854-C0B64ED5D01B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BE4FE-72B1-42F1-9A62-9ABE5C3DE97B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24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885BD-3827-41D2-AE85-7376A8B2C171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Make another slide that shows first half of Sobel.c code</a:t>
            </a:r>
          </a:p>
        </p:txBody>
      </p:sp>
    </p:spTree>
    <p:extLst>
      <p:ext uri="{BB962C8B-B14F-4D97-AF65-F5344CB8AC3E}">
        <p14:creationId xmlns:p14="http://schemas.microsoft.com/office/powerpoint/2010/main" val="954921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8C10E3-0A4F-4DF2-A4E1-EE2F93FC345D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137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3852E-2C8F-4E4F-95E2-CEEBE9ACB47F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651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D1CD-8FE0-46D3-A57F-F3A33CC28017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Add box with A and B moving from one pair of pixels to another. The data is processed in a sequential manner.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Box moves and it should record 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7376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1EBE1-D6A0-4143-BA42-6D8C5545560C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46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FE0E6D-EA35-4FC4-9664-54E33AD74B6E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52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FD285-C884-4FAD-BBE4-1DBEEF8CEA49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54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28863-4E3B-42F2-A437-4EF905764ED3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03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08039-6721-49E6-8AE0-3037BE0CAEE6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3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BE141-6513-449D-9995-883AB8B661B2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66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326D5-76A4-4BB1-B44A-AD43A4B1671D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57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872D84-327E-4351-860B-24AE77828FBF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40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25013-CCDA-46E8-A416-DFA1F9D8F372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575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C37A6C-363A-4E7D-89FD-2800419828D2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Put this at beginning</a:t>
            </a:r>
          </a:p>
        </p:txBody>
      </p:sp>
    </p:spTree>
    <p:extLst>
      <p:ext uri="{BB962C8B-B14F-4D97-AF65-F5344CB8AC3E}">
        <p14:creationId xmlns:p14="http://schemas.microsoft.com/office/powerpoint/2010/main" val="1794604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FD0FB-B94A-47BB-97DF-51D32DE6495B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13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310FD-2329-4F2D-9963-8D9501A2D13D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72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9C42F-4876-4D27-B56B-A52328D071C0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4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E0F9A-F080-4722-B234-57CB5916E503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78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6B7EE-5B13-4BAF-AAA2-C86B610468CE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7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E0A89-8159-4515-833D-47CFEEFD826D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6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BB1007-9677-4AC3-A5A6-ED8A79752A04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2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15EAF-9D35-49AF-9592-101D7EA32CCE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6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EF798B-58DE-4C23-9426-B8C2B3C8E0D7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Maybe students have seen this before in Math class. Geometry or Alg I. </a:t>
            </a:r>
          </a:p>
        </p:txBody>
      </p:sp>
    </p:spTree>
    <p:extLst>
      <p:ext uri="{BB962C8B-B14F-4D97-AF65-F5344CB8AC3E}">
        <p14:creationId xmlns:p14="http://schemas.microsoft.com/office/powerpoint/2010/main" val="210828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635 h 1000"/>
                <a:gd name="T2" fmla="*/ 0 w 1000"/>
                <a:gd name="T3" fmla="*/ 635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481 h 1000"/>
                <a:gd name="T6" fmla="*/ 0 w 1000"/>
                <a:gd name="T7" fmla="*/ 481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471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3CCFA-9206-4351-B35C-7C816ECD5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6FBE6-870C-4889-BFC1-E7ADB1BD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928F4-B3C9-47C5-8A66-D02385F37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06D74-F38D-4293-B219-8A09FFBE8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3E5BD-E0A8-407F-A34D-C3181B49D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87B06-FA00-4FFB-BD8E-6F13A0C8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C628-E7FF-45EF-848D-F58FF0DFE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AE68F-78A1-469E-A7E9-795E3A4DD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CB13-6620-49E1-90DA-2244DBCC8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F3F9D-6646-4B8E-BE00-FE41BA9BA3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1E42-5842-4C7C-9D5C-7CBBF1A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B4B70-85B1-405D-ABD2-8FDEC7539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422EE-455F-4EF6-9E07-F8E974A67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ACB61813-5E21-4225-831F-2BAC727B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7 w 1000"/>
              <a:gd name="T1" fmla="*/ 2147483647 h 1000"/>
              <a:gd name="T2" fmla="*/ 0 w 1000"/>
              <a:gd name="T3" fmla="*/ 2147483647 h 1000"/>
              <a:gd name="T4" fmla="*/ 0 w 1000"/>
              <a:gd name="T5" fmla="*/ 0 h 1000"/>
              <a:gd name="T6" fmla="*/ 2147483647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Concept 1: 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Computing Weighted Sum</a:t>
            </a:r>
          </a:p>
        </p:txBody>
      </p:sp>
      <p:pic>
        <p:nvPicPr>
          <p:cNvPr id="16387" name="Picture 15" descr="garb213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69437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6" descr="garb213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410200"/>
            <a:ext cx="705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 descr="garb213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5410200"/>
            <a:ext cx="71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6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Edge Detection: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Vectors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magnitude of a vector is the square root of the numbers from the convolution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7200" smtClean="0">
                <a:ea typeface="ＭＳ Ｐゴシック" pitchFamily="34" charset="-128"/>
                <a:cs typeface="Arial" charset="0"/>
              </a:rPr>
              <a:t>        √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505200" y="4343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29000" y="4495800"/>
            <a:ext cx="19081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(a)</a:t>
            </a:r>
            <a:r>
              <a:rPr lang="en-US" sz="3200">
                <a:cs typeface="Arial" charset="0"/>
              </a:rPr>
              <a:t>² + (b)²</a:t>
            </a: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 flipH="1">
            <a:off x="3810000" y="2971800"/>
            <a:ext cx="1447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4876800" y="30480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822325" y="5980113"/>
            <a:ext cx="239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is horizontal answer</a:t>
            </a:r>
          </a:p>
          <a:p>
            <a:r>
              <a:rPr lang="en-US"/>
              <a:t>b is vertical answer</a:t>
            </a:r>
          </a:p>
        </p:txBody>
      </p:sp>
      <p:sp>
        <p:nvSpPr>
          <p:cNvPr id="31753" name="TextBox 1"/>
          <p:cNvSpPr txBox="1">
            <a:spLocks noChangeArrowheads="1"/>
          </p:cNvSpPr>
          <p:nvPr/>
        </p:nvSpPr>
        <p:spPr bwMode="auto">
          <a:xfrm>
            <a:off x="6019800" y="3581400"/>
            <a:ext cx="2438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answer to this equation yields the difference of brightness between neighboring pixels. Higher number means a greater sudden change in brightness. </a:t>
            </a:r>
          </a:p>
        </p:txBody>
      </p:sp>
      <p:sp>
        <p:nvSpPr>
          <p:cNvPr id="31754" name="TextBox 1"/>
          <p:cNvSpPr txBox="1">
            <a:spLocks noChangeArrowheads="1"/>
          </p:cNvSpPr>
          <p:nvPr/>
        </p:nvSpPr>
        <p:spPr bwMode="auto">
          <a:xfrm>
            <a:off x="3429000" y="6172200"/>
            <a:ext cx="533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 can plot the output of this equation onto a 2 dimensional image to show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animBg="1"/>
      <p:bldP spid="870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ea typeface="ＭＳ Ｐゴシック" pitchFamily="34" charset="-128"/>
              </a:rPr>
              <a:t>Edge Detection:</a:t>
            </a:r>
            <a:br>
              <a:rPr lang="en-US" sz="3600" smtClean="0">
                <a:ea typeface="ＭＳ Ｐゴシック" pitchFamily="34" charset="-128"/>
              </a:rPr>
            </a:br>
            <a:r>
              <a:rPr lang="en-US" sz="3600" smtClean="0">
                <a:ea typeface="ＭＳ Ｐゴシック" pitchFamily="34" charset="-128"/>
              </a:rPr>
              <a:t>Deriving Gradient, the Math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530725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127125" y="1712913"/>
            <a:ext cx="45053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en-US"/>
              <a:t>The gradient is made up of two quantities:</a:t>
            </a:r>
          </a:p>
          <a:p>
            <a:pPr lvl="1" eaLnBrk="1" hangingPunct="1">
              <a:buFontTx/>
              <a:buChar char="•"/>
            </a:pPr>
            <a:r>
              <a:rPr lang="en-US"/>
              <a:t>The derivative of I with respect to x</a:t>
            </a:r>
          </a:p>
          <a:p>
            <a:pPr lvl="1" eaLnBrk="1" hangingPunct="1">
              <a:buFontTx/>
              <a:buChar char="•"/>
            </a:pPr>
            <a:r>
              <a:rPr lang="en-US"/>
              <a:t>The derivative of I with respect to y</a:t>
            </a: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 rot="10800000">
            <a:off x="1295400" y="3048000"/>
            <a:ext cx="304800" cy="304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736725" y="2566988"/>
            <a:ext cx="3197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600"/>
              <a:t>I  =  </a:t>
            </a:r>
            <a:r>
              <a:rPr lang="en-US" sz="6000"/>
              <a:t>[       ] 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124200" y="2819400"/>
            <a:ext cx="1146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cs typeface="Arial" charset="0"/>
              </a:rPr>
              <a:t>∂ I</a:t>
            </a:r>
            <a:r>
              <a:rPr lang="en-US">
                <a:cs typeface="Arial" charset="0"/>
              </a:rPr>
              <a:t>       </a:t>
            </a:r>
            <a:r>
              <a:rPr lang="en-US" u="sng"/>
              <a:t>∂ I</a:t>
            </a:r>
          </a:p>
          <a:p>
            <a:pPr eaLnBrk="1" hangingPunct="1"/>
            <a:r>
              <a:rPr lang="en-US"/>
              <a:t>∂x   ,   ∂ y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19075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∆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371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1752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914400" y="5089525"/>
            <a:ext cx="1600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6000"/>
              <a:t>√            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371600" y="51816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752600" y="5257800"/>
            <a:ext cx="2314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cs typeface="Arial" charset="0"/>
              </a:rPr>
              <a:t>∂ I</a:t>
            </a:r>
            <a:r>
              <a:rPr lang="en-US">
                <a:cs typeface="Arial" charset="0"/>
              </a:rPr>
              <a:t>       2           </a:t>
            </a:r>
            <a:r>
              <a:rPr lang="en-US" u="sng"/>
              <a:t>∂ I</a:t>
            </a:r>
            <a:r>
              <a:rPr lang="en-US"/>
              <a:t>    2</a:t>
            </a:r>
          </a:p>
          <a:p>
            <a:pPr eaLnBrk="1" hangingPunct="1"/>
            <a:r>
              <a:rPr lang="en-US"/>
              <a:t>∂x          +        ∂ y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5208588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(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516313" y="5181600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)</a:t>
            </a:r>
            <a:endParaRPr 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982913" y="5181600"/>
            <a:ext cx="3698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(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133600" y="5181600"/>
            <a:ext cx="369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)</a:t>
            </a: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2133600" y="3429000"/>
            <a:ext cx="1143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3505200" y="3429000"/>
            <a:ext cx="457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4327525" y="3694113"/>
            <a:ext cx="43370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So the gradient of I is the magnitude</a:t>
            </a:r>
          </a:p>
          <a:p>
            <a:pPr eaLnBrk="1" hangingPunct="1"/>
            <a:r>
              <a:rPr lang="en-US"/>
              <a:t>of the gradient. Arrived at mathematically</a:t>
            </a:r>
          </a:p>
          <a:p>
            <a:pPr eaLnBrk="1" hangingPunct="1"/>
            <a:r>
              <a:rPr lang="en-US"/>
              <a:t>by the </a:t>
            </a:r>
            <a:r>
              <a:rPr lang="ja-JP" altLang="en-US"/>
              <a:t>“</a:t>
            </a:r>
            <a:r>
              <a:rPr lang="en-US" altLang="ja-JP"/>
              <a:t>simple</a:t>
            </a:r>
            <a:r>
              <a:rPr lang="ja-JP" altLang="en-US"/>
              <a:t>”</a:t>
            </a:r>
            <a:r>
              <a:rPr lang="en-US" altLang="ja-JP"/>
              <a:t> Roberts algorithm.</a:t>
            </a:r>
            <a:endParaRPr lang="en-US"/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5867400" y="3048000"/>
            <a:ext cx="1265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/>
              <a:t>||</a:t>
            </a:r>
            <a:r>
              <a:rPr lang="en-US"/>
              <a:t>      </a:t>
            </a:r>
            <a:r>
              <a:rPr lang="en-US" sz="2400"/>
              <a:t>I</a:t>
            </a:r>
            <a:r>
              <a:rPr lang="en-US"/>
              <a:t>   </a:t>
            </a:r>
            <a:r>
              <a:rPr lang="en-US" sz="3200"/>
              <a:t>||</a:t>
            </a:r>
          </a:p>
        </p:txBody>
      </p:sp>
      <p:sp>
        <p:nvSpPr>
          <p:cNvPr id="88086" name="AutoShape 22"/>
          <p:cNvSpPr>
            <a:spLocks noChangeArrowheads="1"/>
          </p:cNvSpPr>
          <p:nvPr/>
        </p:nvSpPr>
        <p:spPr bwMode="auto">
          <a:xfrm rot="10800000">
            <a:off x="6188075" y="3260725"/>
            <a:ext cx="3048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6188075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4876800" y="4953000"/>
            <a:ext cx="3930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The Sobel method takes the average</a:t>
            </a:r>
          </a:p>
          <a:p>
            <a:pPr eaLnBrk="1" hangingPunct="1"/>
            <a:r>
              <a:rPr lang="en-US"/>
              <a:t>Of 4 pixels to smooth (applying a </a:t>
            </a:r>
          </a:p>
          <a:p>
            <a:pPr eaLnBrk="1" hangingPunct="1"/>
            <a:r>
              <a:rPr lang="en-US"/>
              <a:t>smoothing feature before finding</a:t>
            </a:r>
          </a:p>
          <a:p>
            <a:pPr eaLnBrk="1" hangingPunct="1"/>
            <a:r>
              <a:rPr lang="en-US"/>
              <a:t>edges.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6400800" y="1752600"/>
            <a:ext cx="2322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∂ = derivative symbol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6400800" y="2224088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=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6416675" y="2097088"/>
            <a:ext cx="1993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∆  = is defined 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69" grpId="0" animBg="1"/>
      <p:bldP spid="88070" grpId="0"/>
      <p:bldP spid="88071" grpId="0"/>
      <p:bldP spid="88072" grpId="0"/>
      <p:bldP spid="88073" grpId="0" animBg="1"/>
      <p:bldP spid="88074" grpId="0" animBg="1"/>
      <p:bldP spid="88075" grpId="0"/>
      <p:bldP spid="88076" grpId="0" animBg="1"/>
      <p:bldP spid="88077" grpId="0"/>
      <p:bldP spid="88078" grpId="0"/>
      <p:bldP spid="88079" grpId="0"/>
      <p:bldP spid="88080" grpId="0"/>
      <p:bldP spid="88081" grpId="0"/>
      <p:bldP spid="88082" grpId="0" animBg="1"/>
      <p:bldP spid="88083" grpId="0" animBg="1"/>
      <p:bldP spid="88084" grpId="0"/>
      <p:bldP spid="88085" grpId="0"/>
      <p:bldP spid="88086" grpId="0" animBg="1"/>
      <p:bldP spid="88087" grpId="0" animBg="1"/>
      <p:bldP spid="88088" grpId="0"/>
      <p:bldP spid="88089" grpId="0"/>
      <p:bldP spid="88090" grpId="0"/>
      <p:bldP spid="880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Showing abs(diff B-A)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46213" y="1981200"/>
          <a:ext cx="66675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4" imgW="10077450" imgH="6219825" progId="MSGraph.Chart.8">
                  <p:embed followColorScheme="full"/>
                </p:oleObj>
              </mc:Choice>
              <mc:Fallback>
                <p:oleObj name="Chart" r:id="rId4" imgW="10077450" imgH="621982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981200"/>
                        <a:ext cx="6667500" cy="4114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736725" y="6208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Effect of Thresholding</a:t>
            </a:r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35100" y="1981200"/>
          <a:ext cx="66897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hart" r:id="rId4" imgW="10096500" imgH="6210300" progId="MSGraph.Chart.8">
                  <p:embed followColorScheme="full"/>
                </p:oleObj>
              </mc:Choice>
              <mc:Fallback>
                <p:oleObj name="Chart" r:id="rId4" imgW="10096500" imgH="62103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981200"/>
                        <a:ext cx="6689725" cy="4114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4495800"/>
            <a:ext cx="6553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36525" y="4227513"/>
            <a:ext cx="1200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Threshold</a:t>
            </a:r>
          </a:p>
          <a:p>
            <a:r>
              <a:rPr lang="en-US"/>
              <a:t>Bar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533400" y="46482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286000" y="4572000"/>
            <a:ext cx="5715000" cy="838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2209800" y="5410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7" name="TextBox 1"/>
          <p:cNvSpPr txBox="1">
            <a:spLocks noChangeArrowheads="1"/>
          </p:cNvSpPr>
          <p:nvPr/>
        </p:nvSpPr>
        <p:spPr bwMode="auto">
          <a:xfrm>
            <a:off x="1219200" y="15240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Any value above threshold means we should mark it as an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58038" cy="14128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Thresholding the Gradient Magnitude	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Whatever the gradient magnitude is, for example, in the previous slide, with two blips, we picked a threshold number to decide if a pixel is to be labeled an edge or not.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 next three slides will shows one example of different thresholding limits.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Gradient Magnitude Output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Box 1"/>
          <p:cNvSpPr txBox="1">
            <a:spLocks noChangeArrowheads="1"/>
          </p:cNvSpPr>
          <p:nvPr/>
        </p:nvSpPr>
        <p:spPr bwMode="auto">
          <a:xfrm>
            <a:off x="914400" y="2286000"/>
            <a:ext cx="24384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image takes the original pixels from chess.pgm, and replaces the each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using the magnitude formula discussed earlier.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This image does not use any threshold.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35843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36867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Magnitude Output with a low bar (threshold number)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304800" y="2286000"/>
            <a:ext cx="28956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image takes the pixel values from the previous image and uses a threshold to decide whether it is an edge and then for edges it replaces the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with a 255. If it is not an edge, it replaces the pixel</a:t>
            </a:r>
            <a:r>
              <a:rPr lang="en-US" altLang="en-US">
                <a:solidFill>
                  <a:srgbClr val="FF0000"/>
                </a:solidFill>
              </a:rPr>
              <a:t>’</a:t>
            </a:r>
            <a:r>
              <a:rPr lang="en-US">
                <a:solidFill>
                  <a:srgbClr val="FF0000"/>
                </a:solidFill>
              </a:rPr>
              <a:t>s value with a 0.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Magnitude Output with a high bar (threshold number)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84325" y="5192713"/>
            <a:ext cx="73580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Edges have thinned out, but horses head and other parts of the </a:t>
            </a:r>
          </a:p>
          <a:p>
            <a:r>
              <a:rPr lang="en-US" sz="2000"/>
              <a:t>pawn have disappeared. We can hardly see the edges on the</a:t>
            </a:r>
          </a:p>
          <a:p>
            <a:r>
              <a:rPr lang="en-US" sz="2000"/>
              <a:t>bottom two pieces.</a:t>
            </a:r>
          </a:p>
        </p:txBody>
      </p:sp>
      <p:sp>
        <p:nvSpPr>
          <p:cNvPr id="38917" name="TextBox 1"/>
          <p:cNvSpPr txBox="1">
            <a:spLocks noChangeArrowheads="1"/>
          </p:cNvSpPr>
          <p:nvPr/>
        </p:nvSpPr>
        <p:spPr bwMode="auto">
          <a:xfrm>
            <a:off x="762000" y="2362200"/>
            <a:ext cx="2057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higher threshold means that greater changes in brightness must be present to be considered an edge.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Is an operation between two tables of </a:t>
            </a:r>
            <a:r>
              <a:rPr lang="en-US" sz="2800" dirty="0" smtClean="0">
                <a:cs typeface="+mn-cs"/>
              </a:rPr>
              <a:t>numbers,</a:t>
            </a: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usually between an image and weights.</a:t>
            </a: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r>
              <a:rPr lang="en-US" sz="2800" dirty="0">
                <a:cs typeface="+mn-cs"/>
              </a:rPr>
              <a:t>Typically, if one table is smaller, it is on </a:t>
            </a:r>
            <a:r>
              <a:rPr lang="en-US" sz="2800" dirty="0" smtClean="0">
                <a:cs typeface="+mn-cs"/>
              </a:rPr>
              <a:t>the right </a:t>
            </a:r>
            <a:r>
              <a:rPr lang="en-US" sz="2800" dirty="0">
                <a:cs typeface="+mn-cs"/>
              </a:rPr>
              <a:t>of the operator   </a:t>
            </a:r>
            <a:r>
              <a:rPr lang="en-US" sz="2800" dirty="0" smtClean="0">
                <a:cs typeface="+mn-cs"/>
              </a:rPr>
              <a:t>  </a:t>
            </a:r>
            <a:endParaRPr lang="en-US" sz="2800" dirty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	</a:t>
            </a:r>
            <a:r>
              <a:rPr lang="en-US" sz="2800" dirty="0" smtClean="0">
                <a:cs typeface="+mn-cs"/>
              </a:rPr>
              <a:t>	               </a:t>
            </a:r>
            <a:r>
              <a:rPr lang="en-US" sz="4000" dirty="0" smtClean="0">
                <a:cs typeface="+mn-cs"/>
              </a:rPr>
              <a:t>*</a:t>
            </a:r>
            <a:r>
              <a:rPr lang="en-US" sz="2800" dirty="0" smtClean="0">
                <a:cs typeface="+mn-cs"/>
              </a:rPr>
              <a:t>  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8000" dirty="0" smtClean="0">
                <a:cs typeface="+mn-cs"/>
              </a:rPr>
              <a:t>[</a:t>
            </a:r>
            <a:r>
              <a:rPr lang="en-US" sz="6000" dirty="0" smtClean="0">
                <a:cs typeface="+mn-cs"/>
              </a:rPr>
              <a:t>      </a:t>
            </a:r>
            <a:r>
              <a:rPr lang="en-US" sz="8000" dirty="0" smtClean="0">
                <a:cs typeface="+mn-cs"/>
              </a:rPr>
              <a:t>]  [</a:t>
            </a:r>
            <a:r>
              <a:rPr lang="en-US" sz="6000" dirty="0" smtClean="0">
                <a:cs typeface="+mn-cs"/>
              </a:rPr>
              <a:t>      </a:t>
            </a:r>
            <a:r>
              <a:rPr lang="en-US" sz="8000" dirty="0" smtClean="0">
                <a:cs typeface="+mn-cs"/>
              </a:rPr>
              <a:t>] </a:t>
            </a:r>
            <a:r>
              <a:rPr lang="en-US" sz="6000" dirty="0" smtClean="0">
                <a:cs typeface="+mn-cs"/>
              </a:rPr>
              <a:t>=   ???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8000" dirty="0">
              <a:cs typeface="+mn-cs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447800" y="4800600"/>
            <a:ext cx="965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-1     +1</a:t>
            </a:r>
          </a:p>
          <a:p>
            <a:pPr eaLnBrk="1" hangingPunct="1"/>
            <a:r>
              <a:rPr lang="en-US"/>
              <a:t>-2     +2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3886200" y="4800600"/>
            <a:ext cx="81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0      2</a:t>
            </a:r>
          </a:p>
          <a:p>
            <a:pPr eaLnBrk="1" hangingPunct="1"/>
            <a:r>
              <a:rPr lang="en-US"/>
              <a:t>1      3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2901950" y="46482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895600" y="4724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Concept 2: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Convolution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Box 1"/>
          <p:cNvSpPr txBox="1">
            <a:spLocks noChangeArrowheads="1"/>
          </p:cNvSpPr>
          <p:nvPr/>
        </p:nvSpPr>
        <p:spPr bwMode="auto">
          <a:xfrm>
            <a:off x="1219200" y="4191000"/>
            <a:ext cx="411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     Image                      	Weights</a:t>
            </a:r>
          </a:p>
        </p:txBody>
      </p:sp>
      <p:sp>
        <p:nvSpPr>
          <p:cNvPr id="1229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Magnitude Formula in the c Code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FF"/>
                </a:solidFill>
                <a:ea typeface="ＭＳ Ｐゴシック" pitchFamily="34" charset="-128"/>
              </a:rPr>
              <a:t>/* Applying the Magnitude formula in the code*/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maxival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for (i=mr;i&lt;256-mr;i++)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{ for (j=mr;j&lt;256-mr;j++)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ival[i][j]=sqrt((double)((outpicx[i][j]*outpicx[i][j]) 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                         (outpicy[i][j]*outpicy[i][j]));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if (ival[i][j] &gt; maxival)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     maxival = ival[i][j];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ea typeface="ＭＳ Ｐゴシック" pitchFamily="34" charset="-128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4738" y="1524000"/>
          <a:ext cx="702627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4" imgW="10077602" imgH="6219749" progId="MSGraph.Chart.8">
                  <p:embed followColorScheme="full"/>
                </p:oleObj>
              </mc:Choice>
              <mc:Fallback>
                <p:oleObj name="Chart" r:id="rId4" imgW="10077602" imgH="621974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524000"/>
                        <a:ext cx="7026275" cy="4332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 shows one line of pixel values from an image.</a:t>
            </a:r>
          </a:p>
          <a:p>
            <a:pPr eaLnBrk="1" hangingPunct="1"/>
            <a:r>
              <a:rPr lang="en-US"/>
              <a:t>Where did this graph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Smoothening before Difference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82675" y="1524000"/>
          <a:ext cx="7008813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hart" r:id="rId4" imgW="10077602" imgH="6229502" progId="MSGraph.Chart.8">
                  <p:embed followColorScheme="full"/>
                </p:oleObj>
              </mc:Choice>
              <mc:Fallback>
                <p:oleObj name="Chart" r:id="rId4" imgW="10077602" imgH="6229502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524000"/>
                        <a:ext cx="7008813" cy="4332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838200" y="5807075"/>
            <a:ext cx="7866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Smoothening in this case was obtained by averaging two</a:t>
            </a:r>
          </a:p>
          <a:p>
            <a:pPr eaLnBrk="1" hangingPunct="1"/>
            <a:r>
              <a:rPr lang="en-US" sz="2400"/>
              <a:t>neighboring pixels.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3759200" cy="4114800"/>
          </a:xfrm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z="2000" smtClean="0">
              <a:ea typeface="ＭＳ Ｐゴシック" pitchFamily="34" charset="-128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4738" y="1524000"/>
          <a:ext cx="7026275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hart" r:id="rId4" imgW="10077602" imgH="6219749" progId="MSGraph.Chart.8">
                  <p:embed followColorScheme="full"/>
                </p:oleObj>
              </mc:Choice>
              <mc:Fallback>
                <p:oleObj name="Chart" r:id="rId4" imgW="10077602" imgH="621974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524000"/>
                        <a:ext cx="7026275" cy="43322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549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Graph shows one line of pixel values from an image.</a:t>
            </a:r>
          </a:p>
          <a:p>
            <a:pPr eaLnBrk="1" hangingPunct="1"/>
            <a:r>
              <a:rPr lang="en-US"/>
              <a:t>Where did this graph come from?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Smoothening rationale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Smoothening: We need to smoothen before we apply the derivative convolution.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We mean read an image, smoothen it, and then take it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gradient. 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Then apply the threshold.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Four Ones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way we will take an average of four neighboring pixels is to convolve the pixels with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05000" y="5867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267200" y="2895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52600" y="5029200"/>
            <a:ext cx="599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Convolving with this is equal to a + b + c + d divided by 4.</a:t>
            </a:r>
          </a:p>
          <a:p>
            <a:r>
              <a:rPr lang="en-US"/>
              <a:t>(Where a,b,c,d are the four neighboring pixels.)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7620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1219200" y="2057400"/>
            <a:ext cx="12350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¼    ¼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¼    ¼</a:t>
            </a:r>
            <a:r>
              <a:rPr lang="en-US"/>
              <a:t> </a:t>
            </a: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2971800" y="2438400"/>
            <a:ext cx="328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Can also be written as:</a:t>
            </a:r>
          </a:p>
        </p:txBody>
      </p:sp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6705600" y="1828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7267575" y="2057400"/>
            <a:ext cx="10382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1    1</a:t>
            </a:r>
          </a:p>
          <a:p>
            <a:r>
              <a:rPr lang="en-US" sz="2800"/>
              <a:t>   </a:t>
            </a:r>
          </a:p>
          <a:p>
            <a:r>
              <a:rPr lang="en-US" sz="2800"/>
              <a:t>1    1</a:t>
            </a:r>
            <a:r>
              <a:rPr lang="en-US"/>
              <a:t> </a:t>
            </a: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6280150" y="25146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2193925" y="3489325"/>
            <a:ext cx="6164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Meaning now, to get the complete answer, we should</a:t>
            </a:r>
          </a:p>
          <a:p>
            <a:r>
              <a:rPr lang="en-US" sz="2000"/>
              <a:t>compute: </a:t>
            </a:r>
          </a:p>
        </p:txBody>
      </p:sp>
      <p:sp>
        <p:nvSpPr>
          <p:cNvPr id="43018" name="Text Box 13"/>
          <p:cNvSpPr txBox="1">
            <a:spLocks noChangeArrowheads="1"/>
          </p:cNvSpPr>
          <p:nvPr/>
        </p:nvSpPr>
        <p:spPr bwMode="auto">
          <a:xfrm>
            <a:off x="10509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019" name="Rectangle 14"/>
          <p:cNvSpPr>
            <a:spLocks noChangeArrowheads="1"/>
          </p:cNvSpPr>
          <p:nvPr/>
        </p:nvSpPr>
        <p:spPr bwMode="auto">
          <a:xfrm>
            <a:off x="8382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0" name="Text Box 15"/>
          <p:cNvSpPr txBox="1">
            <a:spLocks noChangeArrowheads="1"/>
          </p:cNvSpPr>
          <p:nvPr/>
        </p:nvSpPr>
        <p:spPr bwMode="auto">
          <a:xfrm>
            <a:off x="1371600" y="51196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3021" name="Rectangle 16"/>
          <p:cNvSpPr>
            <a:spLocks noChangeArrowheads="1"/>
          </p:cNvSpPr>
          <p:nvPr/>
        </p:nvSpPr>
        <p:spPr bwMode="auto">
          <a:xfrm>
            <a:off x="3429000" y="44958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2" name="Text Box 17"/>
          <p:cNvSpPr txBox="1">
            <a:spLocks noChangeArrowheads="1"/>
          </p:cNvSpPr>
          <p:nvPr/>
        </p:nvSpPr>
        <p:spPr bwMode="auto">
          <a:xfrm>
            <a:off x="3990975" y="48482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3023" name="Rectangle 18"/>
          <p:cNvSpPr>
            <a:spLocks noChangeArrowheads="1"/>
          </p:cNvSpPr>
          <p:nvPr/>
        </p:nvSpPr>
        <p:spPr bwMode="auto">
          <a:xfrm>
            <a:off x="6477000" y="44942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3024" name="Text Box 19"/>
          <p:cNvSpPr txBox="1">
            <a:spLocks noChangeArrowheads="1"/>
          </p:cNvSpPr>
          <p:nvPr/>
        </p:nvSpPr>
        <p:spPr bwMode="auto">
          <a:xfrm>
            <a:off x="7048500" y="49530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3025" name="Text Box 20"/>
          <p:cNvSpPr txBox="1">
            <a:spLocks noChangeArrowheads="1"/>
          </p:cNvSpPr>
          <p:nvPr/>
        </p:nvSpPr>
        <p:spPr bwMode="auto">
          <a:xfrm>
            <a:off x="29781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6" name="Oval 21"/>
          <p:cNvSpPr>
            <a:spLocks noChangeArrowheads="1"/>
          </p:cNvSpPr>
          <p:nvPr/>
        </p:nvSpPr>
        <p:spPr bwMode="auto">
          <a:xfrm>
            <a:off x="29718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Text Box 22"/>
          <p:cNvSpPr txBox="1">
            <a:spLocks noChangeArrowheads="1"/>
          </p:cNvSpPr>
          <p:nvPr/>
        </p:nvSpPr>
        <p:spPr bwMode="auto">
          <a:xfrm>
            <a:off x="381000" y="446405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3028" name="Text Box 23"/>
          <p:cNvSpPr txBox="1">
            <a:spLocks noChangeArrowheads="1"/>
          </p:cNvSpPr>
          <p:nvPr/>
        </p:nvSpPr>
        <p:spPr bwMode="auto">
          <a:xfrm>
            <a:off x="6102350" y="51054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3029" name="Oval 24"/>
          <p:cNvSpPr>
            <a:spLocks noChangeArrowheads="1"/>
          </p:cNvSpPr>
          <p:nvPr/>
        </p:nvSpPr>
        <p:spPr bwMode="auto">
          <a:xfrm>
            <a:off x="6096000" y="5181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Text Box 26"/>
          <p:cNvSpPr txBox="1">
            <a:spLocks noChangeArrowheads="1"/>
          </p:cNvSpPr>
          <p:nvPr/>
        </p:nvSpPr>
        <p:spPr bwMode="auto">
          <a:xfrm>
            <a:off x="76200" y="52720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4035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36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7" name="Text Box 12"/>
          <p:cNvSpPr txBox="1">
            <a:spLocks noChangeArrowheads="1"/>
          </p:cNvSpPr>
          <p:nvPr/>
        </p:nvSpPr>
        <p:spPr bwMode="auto">
          <a:xfrm>
            <a:off x="1371600" y="195103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38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39" name="Text Box 14"/>
          <p:cNvSpPr txBox="1">
            <a:spLocks noChangeArrowheads="1"/>
          </p:cNvSpPr>
          <p:nvPr/>
        </p:nvSpPr>
        <p:spPr bwMode="auto">
          <a:xfrm>
            <a:off x="3990975" y="167957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40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9600"/>
              <a:t>[</a:t>
            </a:r>
            <a:r>
              <a:rPr lang="en-US" sz="6000"/>
              <a:t>      </a:t>
            </a:r>
            <a:r>
              <a:rPr lang="en-US" sz="9600"/>
              <a:t>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41" name="Text Box 16"/>
          <p:cNvSpPr txBox="1">
            <a:spLocks noChangeArrowheads="1"/>
          </p:cNvSpPr>
          <p:nvPr/>
        </p:nvSpPr>
        <p:spPr bwMode="auto">
          <a:xfrm>
            <a:off x="7048500" y="178435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42" name="Text Box 17"/>
          <p:cNvSpPr txBox="1">
            <a:spLocks noChangeArrowheads="1"/>
          </p:cNvSpPr>
          <p:nvPr/>
        </p:nvSpPr>
        <p:spPr bwMode="auto">
          <a:xfrm>
            <a:off x="29781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3" name="Oval 18"/>
          <p:cNvSpPr>
            <a:spLocks noChangeArrowheads="1"/>
          </p:cNvSpPr>
          <p:nvPr/>
        </p:nvSpPr>
        <p:spPr bwMode="auto">
          <a:xfrm>
            <a:off x="29718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9"/>
          <p:cNvSpPr txBox="1">
            <a:spLocks noChangeArrowheads="1"/>
          </p:cNvSpPr>
          <p:nvPr/>
        </p:nvSpPr>
        <p:spPr bwMode="auto">
          <a:xfrm>
            <a:off x="381000" y="1295400"/>
            <a:ext cx="573087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  )</a:t>
            </a:r>
          </a:p>
        </p:txBody>
      </p:sp>
      <p:sp>
        <p:nvSpPr>
          <p:cNvPr id="44045" name="Text Box 20"/>
          <p:cNvSpPr txBox="1">
            <a:spLocks noChangeArrowheads="1"/>
          </p:cNvSpPr>
          <p:nvPr/>
        </p:nvSpPr>
        <p:spPr bwMode="auto">
          <a:xfrm>
            <a:off x="6102350" y="193675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46" name="Oval 21"/>
          <p:cNvSpPr>
            <a:spLocks noChangeArrowheads="1"/>
          </p:cNvSpPr>
          <p:nvPr/>
        </p:nvSpPr>
        <p:spPr bwMode="auto">
          <a:xfrm>
            <a:off x="6096000" y="20129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Text Box 22"/>
          <p:cNvSpPr txBox="1">
            <a:spLocks noChangeArrowheads="1"/>
          </p:cNvSpPr>
          <p:nvPr/>
        </p:nvSpPr>
        <p:spPr bwMode="auto">
          <a:xfrm>
            <a:off x="0" y="19812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48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49" name="Rectangle 33"/>
          <p:cNvSpPr>
            <a:spLocks noChangeArrowheads="1"/>
          </p:cNvSpPr>
          <p:nvPr/>
        </p:nvSpPr>
        <p:spPr bwMode="auto">
          <a:xfrm>
            <a:off x="9906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0" name="Text Box 34"/>
          <p:cNvSpPr txBox="1">
            <a:spLocks noChangeArrowheads="1"/>
          </p:cNvSpPr>
          <p:nvPr/>
        </p:nvSpPr>
        <p:spPr bwMode="auto">
          <a:xfrm>
            <a:off x="1524000" y="4129088"/>
            <a:ext cx="1174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4051" name="Rectangle 35"/>
          <p:cNvSpPr>
            <a:spLocks noChangeArrowheads="1"/>
          </p:cNvSpPr>
          <p:nvPr/>
        </p:nvSpPr>
        <p:spPr bwMode="auto">
          <a:xfrm>
            <a:off x="4343400" y="3505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5035550" y="3857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4053" name="Rectangle 37"/>
          <p:cNvSpPr>
            <a:spLocks noChangeArrowheads="1"/>
          </p:cNvSpPr>
          <p:nvPr/>
        </p:nvSpPr>
        <p:spPr bwMode="auto">
          <a:xfrm>
            <a:off x="6629400" y="350361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4054" name="Text Box 38"/>
          <p:cNvSpPr txBox="1">
            <a:spLocks noChangeArrowheads="1"/>
          </p:cNvSpPr>
          <p:nvPr/>
        </p:nvSpPr>
        <p:spPr bwMode="auto">
          <a:xfrm>
            <a:off x="7086600" y="3962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31305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6" name="Oval 40"/>
          <p:cNvSpPr>
            <a:spLocks noChangeArrowheads="1"/>
          </p:cNvSpPr>
          <p:nvPr/>
        </p:nvSpPr>
        <p:spPr bwMode="auto">
          <a:xfrm>
            <a:off x="31242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Text Box 41"/>
          <p:cNvSpPr txBox="1">
            <a:spLocks noChangeArrowheads="1"/>
          </p:cNvSpPr>
          <p:nvPr/>
        </p:nvSpPr>
        <p:spPr bwMode="auto">
          <a:xfrm>
            <a:off x="3860800" y="3505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4058" name="Text Box 42"/>
          <p:cNvSpPr txBox="1">
            <a:spLocks noChangeArrowheads="1"/>
          </p:cNvSpPr>
          <p:nvPr/>
        </p:nvSpPr>
        <p:spPr bwMode="auto">
          <a:xfrm>
            <a:off x="6254750" y="4114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4059" name="Oval 43"/>
          <p:cNvSpPr>
            <a:spLocks noChangeArrowheads="1"/>
          </p:cNvSpPr>
          <p:nvPr/>
        </p:nvSpPr>
        <p:spPr bwMode="auto">
          <a:xfrm>
            <a:off x="624840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44"/>
          <p:cNvSpPr txBox="1">
            <a:spLocks noChangeArrowheads="1"/>
          </p:cNvSpPr>
          <p:nvPr/>
        </p:nvSpPr>
        <p:spPr bwMode="auto">
          <a:xfrm>
            <a:off x="152400" y="415925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4061" name="Text Box 45"/>
          <p:cNvSpPr txBox="1">
            <a:spLocks noChangeArrowheads="1"/>
          </p:cNvSpPr>
          <p:nvPr/>
        </p:nvSpPr>
        <p:spPr bwMode="auto">
          <a:xfrm>
            <a:off x="1203325" y="3138488"/>
            <a:ext cx="667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the associative property of convolution we get this next step. </a:t>
            </a:r>
          </a:p>
        </p:txBody>
      </p:sp>
      <p:sp>
        <p:nvSpPr>
          <p:cNvPr id="44062" name="Text Box 46"/>
          <p:cNvSpPr txBox="1">
            <a:spLocks noChangeArrowheads="1"/>
          </p:cNvSpPr>
          <p:nvPr/>
        </p:nvSpPr>
        <p:spPr bwMode="auto">
          <a:xfrm>
            <a:off x="1279525" y="5294313"/>
            <a:ext cx="721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do this to call the convolution code only once, which precomputes</a:t>
            </a:r>
          </a:p>
          <a:p>
            <a:r>
              <a:rPr lang="en-US"/>
              <a:t>The quantities in the parentheses.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</a:t>
            </a:r>
          </a:p>
        </p:txBody>
      </p:sp>
      <p:sp>
        <p:nvSpPr>
          <p:cNvPr id="45059" name="Text Box 10"/>
          <p:cNvSpPr txBox="1">
            <a:spLocks noChangeArrowheads="1"/>
          </p:cNvSpPr>
          <p:nvPr/>
        </p:nvSpPr>
        <p:spPr bwMode="auto">
          <a:xfrm>
            <a:off x="1050925" y="13636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8382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429000" y="132715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2" name="Rectangle 15"/>
          <p:cNvSpPr>
            <a:spLocks noChangeArrowheads="1"/>
          </p:cNvSpPr>
          <p:nvPr/>
        </p:nvSpPr>
        <p:spPr bwMode="auto">
          <a:xfrm>
            <a:off x="6477000" y="1325563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3" name="Text Box 32"/>
          <p:cNvSpPr txBox="1">
            <a:spLocks noChangeArrowheads="1"/>
          </p:cNvSpPr>
          <p:nvPr/>
        </p:nvSpPr>
        <p:spPr bwMode="auto">
          <a:xfrm>
            <a:off x="1203325" y="3541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4" name="Rectangle 33"/>
          <p:cNvSpPr>
            <a:spLocks noChangeArrowheads="1"/>
          </p:cNvSpPr>
          <p:nvPr/>
        </p:nvSpPr>
        <p:spPr bwMode="auto">
          <a:xfrm>
            <a:off x="838200" y="16764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5" name="Text Box 34"/>
          <p:cNvSpPr txBox="1">
            <a:spLocks noChangeArrowheads="1"/>
          </p:cNvSpPr>
          <p:nvPr/>
        </p:nvSpPr>
        <p:spPr bwMode="auto">
          <a:xfrm>
            <a:off x="1219200" y="2286000"/>
            <a:ext cx="1174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Image</a:t>
            </a:r>
            <a:endParaRPr lang="en-US"/>
          </a:p>
        </p:txBody>
      </p:sp>
      <p:sp>
        <p:nvSpPr>
          <p:cNvPr id="45066" name="Rectangle 35"/>
          <p:cNvSpPr>
            <a:spLocks noChangeArrowheads="1"/>
          </p:cNvSpPr>
          <p:nvPr/>
        </p:nvSpPr>
        <p:spPr bwMode="auto">
          <a:xfrm>
            <a:off x="4343400" y="1752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7" name="Text Box 36"/>
          <p:cNvSpPr txBox="1">
            <a:spLocks noChangeArrowheads="1"/>
          </p:cNvSpPr>
          <p:nvPr/>
        </p:nvSpPr>
        <p:spPr bwMode="auto">
          <a:xfrm>
            <a:off x="4953000" y="2133600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5068" name="Rectangle 37"/>
          <p:cNvSpPr>
            <a:spLocks noChangeArrowheads="1"/>
          </p:cNvSpPr>
          <p:nvPr/>
        </p:nvSpPr>
        <p:spPr bwMode="auto">
          <a:xfrm>
            <a:off x="6705600" y="17526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5069" name="Text Box 38"/>
          <p:cNvSpPr txBox="1">
            <a:spLocks noChangeArrowheads="1"/>
          </p:cNvSpPr>
          <p:nvPr/>
        </p:nvSpPr>
        <p:spPr bwMode="auto">
          <a:xfrm>
            <a:off x="7086600" y="21336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5070" name="Text Box 39"/>
          <p:cNvSpPr txBox="1">
            <a:spLocks noChangeArrowheads="1"/>
          </p:cNvSpPr>
          <p:nvPr/>
        </p:nvSpPr>
        <p:spPr bwMode="auto">
          <a:xfrm>
            <a:off x="3200400" y="21336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5071" name="Oval 40"/>
          <p:cNvSpPr>
            <a:spLocks noChangeArrowheads="1"/>
          </p:cNvSpPr>
          <p:nvPr/>
        </p:nvSpPr>
        <p:spPr bwMode="auto">
          <a:xfrm>
            <a:off x="3200400" y="2209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41"/>
          <p:cNvSpPr txBox="1">
            <a:spLocks noChangeArrowheads="1"/>
          </p:cNvSpPr>
          <p:nvPr/>
        </p:nvSpPr>
        <p:spPr bwMode="auto">
          <a:xfrm>
            <a:off x="3886200" y="17526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5073" name="Text Box 42"/>
          <p:cNvSpPr txBox="1">
            <a:spLocks noChangeArrowheads="1"/>
          </p:cNvSpPr>
          <p:nvPr/>
        </p:nvSpPr>
        <p:spPr bwMode="auto">
          <a:xfrm>
            <a:off x="6248400" y="22860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5074" name="Oval 43"/>
          <p:cNvSpPr>
            <a:spLocks noChangeArrowheads="1"/>
          </p:cNvSpPr>
          <p:nvPr/>
        </p:nvSpPr>
        <p:spPr bwMode="auto">
          <a:xfrm>
            <a:off x="6248400" y="2362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44"/>
          <p:cNvSpPr txBox="1">
            <a:spLocks noChangeArrowheads="1"/>
          </p:cNvSpPr>
          <p:nvPr/>
        </p:nvSpPr>
        <p:spPr bwMode="auto">
          <a:xfrm>
            <a:off x="228600" y="22860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1/4</a:t>
            </a:r>
          </a:p>
        </p:txBody>
      </p:sp>
      <p:sp>
        <p:nvSpPr>
          <p:cNvPr id="45076" name="Text Box 46"/>
          <p:cNvSpPr txBox="1">
            <a:spLocks noChangeArrowheads="1"/>
          </p:cNvSpPr>
          <p:nvPr/>
        </p:nvSpPr>
        <p:spPr bwMode="auto">
          <a:xfrm>
            <a:off x="685800" y="3962400"/>
            <a:ext cx="7045325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be </a:t>
            </a:r>
            <a:r>
              <a:rPr lang="en-US" b="1"/>
              <a:t>getting rid </a:t>
            </a:r>
            <a:r>
              <a:rPr lang="en-US"/>
              <a:t>of the </a:t>
            </a:r>
            <a:r>
              <a:rPr lang="en-US" sz="2800"/>
              <a:t>1/4</a:t>
            </a:r>
            <a:r>
              <a:rPr lang="en-US"/>
              <a:t> factor, because it turns out that</a:t>
            </a:r>
          </a:p>
          <a:p>
            <a:r>
              <a:rPr lang="en-US"/>
              <a:t>when  we forget about it, to fix our forgetfulness, we merely need to</a:t>
            </a:r>
          </a:p>
          <a:p>
            <a:r>
              <a:rPr lang="en-US"/>
              <a:t>raise our threshold by a factor of 4 (which is O.K.  because we </a:t>
            </a:r>
          </a:p>
          <a:p>
            <a:r>
              <a:rPr lang="en-US"/>
              <a:t>were quite arbitrary about how to pick a threshold).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Four Ones, cont. </a:t>
            </a:r>
          </a:p>
        </p:txBody>
      </p:sp>
      <p:sp>
        <p:nvSpPr>
          <p:cNvPr id="46083" name="Rectangle 10"/>
          <p:cNvSpPr>
            <a:spLocks noChangeArrowheads="1"/>
          </p:cNvSpPr>
          <p:nvPr/>
        </p:nvSpPr>
        <p:spPr bwMode="auto">
          <a:xfrm>
            <a:off x="1168400" y="16002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sz="5400"/>
              <a:t>[       ]</a:t>
            </a:r>
            <a:r>
              <a:rPr lang="en-US" sz="8000"/>
              <a:t> </a:t>
            </a:r>
            <a:endParaRPr lang="en-US" sz="6000"/>
          </a:p>
          <a:p>
            <a:pPr marL="447675" indent="-447675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sz="8000"/>
          </a:p>
        </p:txBody>
      </p:sp>
      <p:sp>
        <p:nvSpPr>
          <p:cNvPr id="46084" name="Text Box 11"/>
          <p:cNvSpPr txBox="1">
            <a:spLocks noChangeArrowheads="1"/>
          </p:cNvSpPr>
          <p:nvPr/>
        </p:nvSpPr>
        <p:spPr bwMode="auto">
          <a:xfrm>
            <a:off x="1860550" y="1952625"/>
            <a:ext cx="755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1    1</a:t>
            </a:r>
          </a:p>
          <a:p>
            <a:r>
              <a:rPr lang="en-US"/>
              <a:t>   </a:t>
            </a:r>
          </a:p>
          <a:p>
            <a:r>
              <a:rPr lang="en-US"/>
              <a:t>1    1 </a:t>
            </a:r>
          </a:p>
        </p:txBody>
      </p:sp>
      <p:sp>
        <p:nvSpPr>
          <p:cNvPr id="46085" name="Text Box 12"/>
          <p:cNvSpPr txBox="1">
            <a:spLocks noChangeArrowheads="1"/>
          </p:cNvSpPr>
          <p:nvPr/>
        </p:nvSpPr>
        <p:spPr bwMode="auto">
          <a:xfrm>
            <a:off x="3911600" y="2057400"/>
            <a:ext cx="10287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      +1</a:t>
            </a:r>
          </a:p>
          <a:p>
            <a:endParaRPr lang="en-US"/>
          </a:p>
          <a:p>
            <a:r>
              <a:rPr lang="en-US"/>
              <a:t>-1      +1</a:t>
            </a:r>
          </a:p>
        </p:txBody>
      </p:sp>
      <p:sp>
        <p:nvSpPr>
          <p:cNvPr id="46086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505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600"/>
              <a:t>(            )</a:t>
            </a:r>
          </a:p>
        </p:txBody>
      </p:sp>
      <p:sp>
        <p:nvSpPr>
          <p:cNvPr id="46087" name="Text Box 14"/>
          <p:cNvSpPr txBox="1">
            <a:spLocks noChangeArrowheads="1"/>
          </p:cNvSpPr>
          <p:nvPr/>
        </p:nvSpPr>
        <p:spPr bwMode="auto">
          <a:xfrm>
            <a:off x="3079750" y="2209800"/>
            <a:ext cx="45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5400"/>
              <a:t>*</a:t>
            </a:r>
          </a:p>
        </p:txBody>
      </p:sp>
      <p:sp>
        <p:nvSpPr>
          <p:cNvPr id="46088" name="Oval 15"/>
          <p:cNvSpPr>
            <a:spLocks noChangeArrowheads="1"/>
          </p:cNvSpPr>
          <p:nvPr/>
        </p:nvSpPr>
        <p:spPr bwMode="auto">
          <a:xfrm>
            <a:off x="3073400" y="2286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16"/>
          <p:cNvSpPr txBox="1">
            <a:spLocks noChangeArrowheads="1"/>
          </p:cNvSpPr>
          <p:nvPr/>
        </p:nvSpPr>
        <p:spPr bwMode="auto">
          <a:xfrm>
            <a:off x="3581400" y="1981200"/>
            <a:ext cx="1708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/>
              <a:t>[      ]</a:t>
            </a:r>
          </a:p>
        </p:txBody>
      </p:sp>
      <p:sp>
        <p:nvSpPr>
          <p:cNvPr id="46090" name="Text Box 17"/>
          <p:cNvSpPr txBox="1">
            <a:spLocks noChangeArrowheads="1"/>
          </p:cNvSpPr>
          <p:nvPr/>
        </p:nvSpPr>
        <p:spPr bwMode="auto">
          <a:xfrm>
            <a:off x="974725" y="3465513"/>
            <a:ext cx="361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As we did in the </a:t>
            </a:r>
            <a:r>
              <a:rPr lang="en-US">
                <a:hlinkClick r:id="rId3" action="ppaction://hlinksldjump"/>
              </a:rPr>
              <a:t>convolution slide</a:t>
            </a:r>
            <a:r>
              <a:rPr lang="en-US"/>
              <a:t>:</a:t>
            </a:r>
          </a:p>
        </p:txBody>
      </p:sp>
      <p:sp>
        <p:nvSpPr>
          <p:cNvPr id="46091" name="Text Box 18"/>
          <p:cNvSpPr txBox="1">
            <a:spLocks noChangeArrowheads="1"/>
          </p:cNvSpPr>
          <p:nvPr/>
        </p:nvSpPr>
        <p:spPr bwMode="auto">
          <a:xfrm>
            <a:off x="898525" y="453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46092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572000"/>
            <a:ext cx="1695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3" name="Text Box 21"/>
          <p:cNvSpPr txBox="1">
            <a:spLocks noChangeArrowheads="1"/>
          </p:cNvSpPr>
          <p:nvPr/>
        </p:nvSpPr>
        <p:spPr bwMode="auto">
          <a:xfrm>
            <a:off x="1524000" y="4114800"/>
            <a:ext cx="2571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combine this to get:</a:t>
            </a:r>
          </a:p>
        </p:txBody>
      </p:sp>
      <p:sp>
        <p:nvSpPr>
          <p:cNvPr id="46094" name="Text Box 22"/>
          <p:cNvSpPr txBox="1">
            <a:spLocks noChangeArrowheads="1"/>
          </p:cNvSpPr>
          <p:nvPr/>
        </p:nvSpPr>
        <p:spPr bwMode="auto">
          <a:xfrm>
            <a:off x="5105400" y="4419600"/>
            <a:ext cx="309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table is a result of doing</a:t>
            </a:r>
          </a:p>
          <a:p>
            <a:r>
              <a:rPr lang="en-US"/>
              <a:t>a scanning convolution.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8195" name="Title 11"/>
          <p:cNvSpPr>
            <a:spLocks noGrp="1"/>
          </p:cNvSpPr>
          <p:nvPr>
            <p:ph type="title"/>
          </p:nvPr>
        </p:nvSpPr>
        <p:spPr>
          <a:xfrm>
            <a:off x="11430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58938" y="3087688"/>
            <a:ext cx="6170612" cy="900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The magnitude of the gradient is then calculated using the formula which we have seen before: </a:t>
            </a:r>
          </a:p>
        </p:txBody>
      </p:sp>
      <p:pic>
        <p:nvPicPr>
          <p:cNvPr id="47107" name="Picture 3" descr="mask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8388" y="609600"/>
            <a:ext cx="4467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4" descr="grad_ma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5334000"/>
            <a:ext cx="3429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1"/>
          <p:cNvSpPr txBox="1">
            <a:spLocks noChangeArrowheads="1"/>
          </p:cNvSpPr>
          <p:nvPr/>
        </p:nvSpPr>
        <p:spPr bwMode="auto">
          <a:xfrm>
            <a:off x="457200" y="1905000"/>
            <a:ext cx="152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First these two masks are applied to the image.</a:t>
            </a:r>
          </a:p>
        </p:txBody>
      </p:sp>
      <p:sp>
        <p:nvSpPr>
          <p:cNvPr id="47110" name="Right Arrow 2"/>
          <p:cNvSpPr>
            <a:spLocks noChangeArrowheads="1"/>
          </p:cNvSpPr>
          <p:nvPr/>
        </p:nvSpPr>
        <p:spPr bwMode="auto">
          <a:xfrm>
            <a:off x="1828800" y="2057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Box 3"/>
          <p:cNvSpPr txBox="1">
            <a:spLocks noChangeArrowheads="1"/>
          </p:cNvSpPr>
          <p:nvPr/>
        </p:nvSpPr>
        <p:spPr bwMode="auto">
          <a:xfrm>
            <a:off x="5562600" y="4648200"/>
            <a:ext cx="33528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Then, the two output tables of the masks and image are combined using the magnitude formula. This gives us a smoothened gradient magnitude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187325"/>
            <a:ext cx="7158037" cy="1412875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Sobel Algorithm…another way to look at it.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870075"/>
          </a:xfrm>
        </p:spPr>
        <p:txBody>
          <a:bodyPr/>
          <a:lstStyle/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Sobel algorithm uses a smoothener to lessen the effect of noise present in most images. This combined with the Roberts produces these two –     3X3  convolution masks.</a:t>
            </a:r>
          </a:p>
        </p:txBody>
      </p:sp>
      <p:pic>
        <p:nvPicPr>
          <p:cNvPr id="48132" name="Picture 4" descr="Sobelmas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5975" y="4114800"/>
            <a:ext cx="4848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895600" y="60960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/>
              <a:t>G</a:t>
            </a:r>
            <a:r>
              <a:rPr lang="en-US" sz="2400" baseline="-25000"/>
              <a:t>x</a:t>
            </a:r>
            <a:r>
              <a:rPr lang="en-US" sz="2400"/>
              <a:t>			G</a:t>
            </a:r>
            <a:r>
              <a:rPr lang="en-US" sz="2400" baseline="-8000"/>
              <a:t>y</a:t>
            </a:r>
          </a:p>
        </p:txBody>
      </p:sp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381000" y="42672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 Step 1 – use small image with only black (pixel value = 0) and white (pixel value = 255)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20 X 20 pixel image of black box on square white background</a:t>
            </a:r>
          </a:p>
          <a:p>
            <a:pPr lvl="3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3" eaLnBrk="1" hangingPunct="1"/>
            <a:endParaRPr lang="en-US" smtClean="0">
              <a:ea typeface="ＭＳ Ｐゴシック" pitchFamily="34" charset="-128"/>
            </a:endParaRPr>
          </a:p>
          <a:p>
            <a:pPr lvl="3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Pixel values for above image</a:t>
            </a:r>
          </a:p>
        </p:txBody>
      </p:sp>
      <p:pic>
        <p:nvPicPr>
          <p:cNvPr id="49155" name="Picture 3" descr="showbo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514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4" descr="showboxvalu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733800"/>
            <a:ext cx="6076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5791200" y="23622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the original image. Nothing has been applied to it yet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 Step 2 – Apply Sobel masks to the image,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 first the x and then the y.</a:t>
            </a:r>
          </a:p>
        </p:txBody>
      </p:sp>
      <p:pic>
        <p:nvPicPr>
          <p:cNvPr id="50179" name="Picture 3" descr="showboxYmas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518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 descr="showboxX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524000"/>
            <a:ext cx="53149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X mask values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943600" y="4343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Y mask values</a:t>
            </a:r>
          </a:p>
        </p:txBody>
      </p:sp>
      <p:sp>
        <p:nvSpPr>
          <p:cNvPr id="50183" name="TextBox 1"/>
          <p:cNvSpPr txBox="1">
            <a:spLocks noChangeArrowheads="1"/>
          </p:cNvSpPr>
          <p:nvPr/>
        </p:nvSpPr>
        <p:spPr bwMode="auto">
          <a:xfrm>
            <a:off x="6019800" y="2590800"/>
            <a:ext cx="3124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masks are then convolved with the x and y masks. These are the results of the 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6858000" cy="1066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ea typeface="ＭＳ Ｐゴシック" pitchFamily="34" charset="-128"/>
              </a:rPr>
              <a:t>    Step 3 – Find the Magnitudes using      the formula c = sqrt(X</a:t>
            </a:r>
            <a:r>
              <a:rPr lang="en-US" sz="2800" baseline="30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 + Y</a:t>
            </a:r>
            <a:r>
              <a:rPr lang="en-US" sz="2800" baseline="30000" smtClean="0">
                <a:ea typeface="ＭＳ Ｐゴシック" pitchFamily="34" charset="-128"/>
              </a:rPr>
              <a:t>2</a:t>
            </a:r>
            <a:r>
              <a:rPr lang="en-US" sz="280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51203" name="Picture 3" descr="showboxMasksCombin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743200"/>
            <a:ext cx="464820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Picture 4" descr="showboxXmas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28800"/>
            <a:ext cx="4419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 descr="showboxYmas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267200"/>
            <a:ext cx="441960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371600" y="1447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X mask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371600" y="39624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Y mask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953000" y="22860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Magnitudes </a:t>
            </a:r>
          </a:p>
        </p:txBody>
      </p:sp>
      <p:sp>
        <p:nvSpPr>
          <p:cNvPr id="51209" name="Text Box 10"/>
          <p:cNvSpPr txBox="1">
            <a:spLocks noChangeArrowheads="1"/>
          </p:cNvSpPr>
          <p:nvPr/>
        </p:nvSpPr>
        <p:spPr bwMode="auto">
          <a:xfrm>
            <a:off x="4419600" y="1431925"/>
            <a:ext cx="4343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rgbClr val="FF0000"/>
                </a:solidFill>
              </a:rPr>
              <a:t>^ Using the formula above, the X mask and the Y mask of the image is combined to create the magnitude image below. This is applied to each individual pixel.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Step 4 – Apply threshold, say 150, to the combined image to produce final image.</a:t>
            </a:r>
          </a:p>
        </p:txBody>
      </p:sp>
      <p:pic>
        <p:nvPicPr>
          <p:cNvPr id="52227" name="Picture 3" descr="showboxConvolv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90800"/>
            <a:ext cx="2286000" cy="21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4" descr="showboxthresh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2590800"/>
            <a:ext cx="2424113" cy="218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143000" y="19812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Before threshold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638800" y="19812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/>
              <a:t>After threshold of 150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29200" y="5029200"/>
            <a:ext cx="381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/>
              <a:t>These are the edges it found</a:t>
            </a:r>
          </a:p>
        </p:txBody>
      </p:sp>
      <p:sp>
        <p:nvSpPr>
          <p:cNvPr id="52232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1752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left image is the image combined with masks. The right image uses a threshold to separate the grey into either 0 or 255.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Consider this picture</a:t>
            </a:r>
          </a:p>
        </p:txBody>
      </p:sp>
      <p:pic>
        <p:nvPicPr>
          <p:cNvPr id="9219" name="Picture 5" descr="ches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133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We would like its output to be</a:t>
            </a:r>
          </a:p>
        </p:txBody>
      </p:sp>
      <p:pic>
        <p:nvPicPr>
          <p:cNvPr id="10243" name="Picture 3" descr="cannyfin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1905000"/>
          </a:xfrm>
        </p:spPr>
        <p:txBody>
          <a:bodyPr/>
          <a:lstStyle/>
          <a:p>
            <a:pPr eaLnBrk="1" hangingPunct="1">
              <a:buFont typeface="Wingdings" charset="0"/>
              <a:buChar char="n"/>
              <a:defRPr/>
            </a:pPr>
            <a:r>
              <a:rPr lang="en-US" sz="2800" dirty="0" smtClean="0">
                <a:cs typeface="+mn-cs"/>
              </a:rPr>
              <a:t>So, to repeat: The purpose of Edge Detection is to find jumps in the brightness function (of an image) and mark them. </a:t>
            </a: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eaLnBrk="1" hangingPunct="1">
              <a:buFont typeface="Wingdings" charset="0"/>
              <a:buChar char="n"/>
              <a:defRPr/>
            </a:pPr>
            <a:endParaRPr lang="en-US" sz="2800" dirty="0" smtClean="0">
              <a:cs typeface="+mn-cs"/>
            </a:endParaRPr>
          </a:p>
          <a:p>
            <a:pPr marL="0" indent="0" eaLnBrk="1" hangingPunct="1">
              <a:buFont typeface="Wingdings" charset="0"/>
              <a:buNone/>
              <a:defRPr/>
            </a:pPr>
            <a:r>
              <a:rPr lang="en-US" sz="2800" dirty="0" smtClean="0">
                <a:cs typeface="+mn-cs"/>
              </a:rPr>
              <a:t>     </a:t>
            </a:r>
            <a:endParaRPr lang="en-US" sz="8000" dirty="0">
              <a:cs typeface="+mn-cs"/>
            </a:endParaRPr>
          </a:p>
        </p:txBody>
      </p:sp>
      <p:sp>
        <p:nvSpPr>
          <p:cNvPr id="11267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7158038" cy="1412875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11268" name="TextBox 2"/>
          <p:cNvSpPr txBox="1">
            <a:spLocks noChangeArrowheads="1"/>
          </p:cNvSpPr>
          <p:nvPr/>
        </p:nvSpPr>
        <p:spPr bwMode="auto">
          <a:xfrm>
            <a:off x="-914400" y="373380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Edge Detection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661275" cy="41148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  Create the algorithm in pseudocode: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while row not ended     </a:t>
            </a:r>
            <a:r>
              <a:rPr lang="en-US" sz="1800" smtClean="0">
                <a:ea typeface="ＭＳ Ｐゴシック" pitchFamily="34" charset="-128"/>
              </a:rPr>
              <a:t>// keep scanning until end of row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ea typeface="ＭＳ Ｐゴシック" pitchFamily="34" charset="-128"/>
              </a:rPr>
              <a:t>		</a:t>
            </a:r>
            <a:r>
              <a:rPr lang="en-US" sz="2400" smtClean="0">
                <a:ea typeface="ＭＳ Ｐゴシック" pitchFamily="34" charset="-128"/>
              </a:rPr>
              <a:t>select the next A and B pair</a:t>
            </a:r>
            <a:r>
              <a:rPr lang="en-US" sz="1800" smtClean="0">
                <a:ea typeface="ＭＳ Ｐゴシック" pitchFamily="34" charset="-128"/>
              </a:rPr>
              <a:t>			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diff = 		                            </a:t>
            </a:r>
            <a:r>
              <a:rPr lang="en-US" sz="1800" smtClean="0">
                <a:ea typeface="ＭＳ Ｐゴシック" pitchFamily="34" charset="-128"/>
              </a:rPr>
              <a:t>//formula to show math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if abs(diff) &gt; Threshold     </a:t>
            </a:r>
            <a:r>
              <a:rPr lang="en-US" sz="1800" smtClean="0">
                <a:ea typeface="ＭＳ Ｐゴシック" pitchFamily="34" charset="-128"/>
              </a:rPr>
              <a:t>//(THR)</a:t>
            </a:r>
            <a:r>
              <a:rPr lang="en-US" smtClean="0">
                <a:ea typeface="ＭＳ Ｐゴシック" pitchFamily="34" charset="-128"/>
              </a:rPr>
              <a:t>     </a:t>
            </a:r>
            <a:endParaRPr lang="en-US" sz="1800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		mark as edge   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 flipH="1">
            <a:off x="20574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 flipH="1">
            <a:off x="2590800" y="3048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 flipH="1">
            <a:off x="35814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 flipH="1">
            <a:off x="4114800" y="3048000"/>
            <a:ext cx="533400" cy="304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 flipH="1">
            <a:off x="3124200" y="3124200"/>
            <a:ext cx="304800" cy="228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3124200" y="2971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ea typeface="ＭＳ Ｐゴシック" pitchFamily="34" charset="-128"/>
              </a:rPr>
              <a:t>Edge Detection:</a:t>
            </a:r>
            <a:br>
              <a:rPr lang="en-US" sz="3200" smtClean="0">
                <a:ea typeface="ＭＳ Ｐゴシック" pitchFamily="34" charset="-128"/>
              </a:rPr>
            </a:br>
            <a:r>
              <a:rPr lang="en-US" sz="3200" smtClean="0">
                <a:ea typeface="ＭＳ Ｐゴシック" pitchFamily="34" charset="-128"/>
              </a:rPr>
              <a:t>Pixel Values Become Gradient Values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2 pixel values are derived from two measurements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Horizontal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Vertical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endParaRPr lang="en-US" sz="2400" smtClean="0">
              <a:ea typeface="ＭＳ Ｐゴシック" pitchFamily="34" charset="-128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295400" y="3538538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956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810000" y="3538538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2286000" y="369093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33400" y="51816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A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33400" y="5867400"/>
            <a:ext cx="9144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590800" y="51816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-1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590800" y="5867400"/>
            <a:ext cx="9144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+1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1828800" y="563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828800" y="5638800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305050" y="3641725"/>
            <a:ext cx="382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*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556125" y="4989513"/>
            <a:ext cx="4222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A,B pixel pair will be moved over</a:t>
            </a:r>
          </a:p>
          <a:p>
            <a:r>
              <a:rPr lang="en-US"/>
              <a:t>whole image to get different answers at </a:t>
            </a:r>
          </a:p>
          <a:p>
            <a:r>
              <a:rPr lang="en-US"/>
              <a:t>different positions on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The Resulting Vectors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Two values are then considered vectors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The vector is a pair of numbers: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[Horizontal answer, Vertical answer]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This pair of numbers can also be represented by magnitude and direction</a:t>
            </a:r>
          </a:p>
          <a:p>
            <a:pPr lvl="1" eaLnBrk="1" hangingPunct="1"/>
            <a:endParaRPr 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8610</TotalTime>
  <Words>1676</Words>
  <Application>Microsoft Macintosh PowerPoint</Application>
  <PresentationFormat>On-screen Show (4:3)</PresentationFormat>
  <Paragraphs>335</Paragraphs>
  <Slides>35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Times New Roman</vt:lpstr>
      <vt:lpstr>Wingdings</vt:lpstr>
      <vt:lpstr>Arial</vt:lpstr>
      <vt:lpstr>Axis</vt:lpstr>
      <vt:lpstr>Chart</vt:lpstr>
      <vt:lpstr>Concept 1:  Computing Weighted Sum</vt:lpstr>
      <vt:lpstr>Concept 2: Convolution</vt:lpstr>
      <vt:lpstr>Edge Detection</vt:lpstr>
      <vt:lpstr>Consider this picture</vt:lpstr>
      <vt:lpstr>We would like its output to be</vt:lpstr>
      <vt:lpstr>Edge Detection</vt:lpstr>
      <vt:lpstr>Edge Detection</vt:lpstr>
      <vt:lpstr>Edge Detection: Pixel Values Become Gradient Values</vt:lpstr>
      <vt:lpstr>The Resulting Vectors</vt:lpstr>
      <vt:lpstr>Edge Detection: Vectors</vt:lpstr>
      <vt:lpstr>Edge Detection: Deriving Gradient, the Math</vt:lpstr>
      <vt:lpstr>Showing abs(diff B-A)</vt:lpstr>
      <vt:lpstr>Effect of Thresholding</vt:lpstr>
      <vt:lpstr>Thresholding the Gradient Magnitude </vt:lpstr>
      <vt:lpstr>Gradient Magnitude Output</vt:lpstr>
      <vt:lpstr>Consider this picture</vt:lpstr>
      <vt:lpstr>Consider this picture</vt:lpstr>
      <vt:lpstr>Magnitude Output with a low bar (threshold number)</vt:lpstr>
      <vt:lpstr>Magnitude Output with a high bar (threshold number)</vt:lpstr>
      <vt:lpstr>Magnitude Formula in the c Code</vt:lpstr>
      <vt:lpstr>Edge Detection</vt:lpstr>
      <vt:lpstr>Smoothening before Difference</vt:lpstr>
      <vt:lpstr>Edge Detection</vt:lpstr>
      <vt:lpstr>Smoothening rationale</vt:lpstr>
      <vt:lpstr>The Four Ones</vt:lpstr>
      <vt:lpstr>Four Ones, cont.</vt:lpstr>
      <vt:lpstr>Four Ones, cont.</vt:lpstr>
      <vt:lpstr>Four Ones, cont.</vt:lpstr>
      <vt:lpstr>Four Ones, cont. </vt:lpstr>
      <vt:lpstr>PowerPoint Presentation</vt:lpstr>
      <vt:lpstr>Sobel Algorithm…another way to look at it.</vt:lpstr>
      <vt:lpstr>PowerPoint Presentation</vt:lpstr>
      <vt:lpstr>PowerPoint Presentation</vt:lpstr>
      <vt:lpstr>PowerPoint Presentation</vt:lpstr>
      <vt:lpstr>PowerPoint Presentation</vt:lpstr>
    </vt:vector>
  </TitlesOfParts>
  <Company>Edgewater High School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Teacher Training</dc:title>
  <dc:creator>Paul J. Ackerman</dc:creator>
  <cp:lastModifiedBy>Boqing Gong</cp:lastModifiedBy>
  <cp:revision>93</cp:revision>
  <dcterms:created xsi:type="dcterms:W3CDTF">2007-05-31T13:47:35Z</dcterms:created>
  <dcterms:modified xsi:type="dcterms:W3CDTF">2016-08-25T14:22:42Z</dcterms:modified>
</cp:coreProperties>
</file>