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9"/>
  </p:notesMasterIdLst>
  <p:sldIdLst>
    <p:sldId id="355" r:id="rId2"/>
    <p:sldId id="364" r:id="rId3"/>
    <p:sldId id="366" r:id="rId4"/>
    <p:sldId id="377" r:id="rId5"/>
    <p:sldId id="378" r:id="rId6"/>
    <p:sldId id="379" r:id="rId7"/>
    <p:sldId id="380" r:id="rId8"/>
    <p:sldId id="381" r:id="rId9"/>
    <p:sldId id="382" r:id="rId10"/>
    <p:sldId id="346" r:id="rId11"/>
    <p:sldId id="370" r:id="rId12"/>
    <p:sldId id="347" r:id="rId13"/>
    <p:sldId id="350" r:id="rId14"/>
    <p:sldId id="348" r:id="rId15"/>
    <p:sldId id="354" r:id="rId16"/>
    <p:sldId id="376" r:id="rId17"/>
    <p:sldId id="371" r:id="rId18"/>
    <p:sldId id="372" r:id="rId19"/>
    <p:sldId id="373" r:id="rId20"/>
    <p:sldId id="374" r:id="rId21"/>
    <p:sldId id="349" r:id="rId22"/>
    <p:sldId id="375" r:id="rId23"/>
    <p:sldId id="359" r:id="rId24"/>
    <p:sldId id="360" r:id="rId25"/>
    <p:sldId id="351" r:id="rId26"/>
    <p:sldId id="352" r:id="rId27"/>
    <p:sldId id="353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5B56003-E3F1-4624-84C7-FADCDA0D9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74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326D5-76A4-4BB1-B44A-AD43A4B1671D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49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3B5B5-32DC-46AE-A8BE-341F9617A732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13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44ABBE-09ED-464F-BC9C-BFB26263486E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01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BE532-573F-4AFE-8512-AC5253FD90AC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12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87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63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72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327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09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58566-578D-4C5A-85CE-37BCF9FA1B6E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59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B0A7F-19BF-4180-9087-C4D3E131DBBA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62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E0F9A-F080-4722-B234-57CB5916E503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79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B0A7F-19BF-4180-9087-C4D3E131DBBA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78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78B36-B29D-4E3C-A1A7-AAA42A372CD8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6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EE8D25-F909-46D8-BB10-6884F05DD075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87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C5583-6F4B-4A58-83B0-39EA39094179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3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60071-0732-487D-B197-B941AFC45910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71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E2D71-5EA0-402D-86E4-977FF8CA51A5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30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6B7EE-5B13-4BAF-AAA2-C86B610468CE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2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FD285-C884-4FAD-BBE4-1DBEEF8CEA49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60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28863-4E3B-42F2-A437-4EF905764ED3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3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872D84-327E-4351-860B-24AE77828FBF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8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FD285-C884-4FAD-BBE4-1DBEEF8CEA49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49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62BF3-0BFD-4FEE-98B1-E8A49B4389D2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92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762BF3-0BFD-4FEE-98B1-E8A49B4389D2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8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35 h 1000"/>
                <a:gd name="T2" fmla="*/ 0 w 1000"/>
                <a:gd name="T3" fmla="*/ 63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481 h 1000"/>
                <a:gd name="T6" fmla="*/ 0 w 1000"/>
                <a:gd name="T7" fmla="*/ 481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71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3CCFA-9206-4351-B35C-7C816ECD5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6FBE6-870C-4889-BFC1-E7ADB1BD9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928F4-B3C9-47C5-8A66-D02385F37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06D74-F38D-4293-B219-8A09FFBE8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3E5BD-E0A8-407F-A34D-C3181B49D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87B06-FA00-4FFB-BD8E-6F13A0C8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BC628-E7FF-45EF-848D-F58FF0DFE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E68F-78A1-469E-A7E9-795E3A4DD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4CB13-6620-49E1-90DA-2244DBCC8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F3F9D-6646-4B8E-BE00-FE41BA9BA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01E42-5842-4C7C-9D5C-7CBBF1A02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B4B70-85B1-405D-ABD2-8FDEC7539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22EE-455F-4EF6-9E07-F8E974A67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ACB61813-5E21-4225-831F-2BAC727B2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7 w 1000"/>
              <a:gd name="T1" fmla="*/ 2147483647 h 1000"/>
              <a:gd name="T2" fmla="*/ 0 w 1000"/>
              <a:gd name="T3" fmla="*/ 2147483647 h 1000"/>
              <a:gd name="T4" fmla="*/ 0 w 1000"/>
              <a:gd name="T5" fmla="*/ 0 h 1000"/>
              <a:gd name="T6" fmla="*/ 2147483647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4.jpeg"/><Relationship Id="rId5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>
                <a:cs typeface="+mn-cs"/>
              </a:rPr>
              <a:t>The purpose of Edge Detection is to find jumps in the brightness function (of an image) and mark them. 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smtClean="0">
                <a:cs typeface="+mn-cs"/>
              </a:rPr>
              <a:t>     </a:t>
            </a:r>
            <a:endParaRPr lang="en-US" sz="8000" dirty="0">
              <a:cs typeface="+mn-cs"/>
            </a:endParaRPr>
          </a:p>
        </p:txBody>
      </p:sp>
      <p:sp>
        <p:nvSpPr>
          <p:cNvPr id="8195" name="Title 11"/>
          <p:cNvSpPr>
            <a:spLocks noGrp="1"/>
          </p:cNvSpPr>
          <p:nvPr>
            <p:ph type="title"/>
          </p:nvPr>
        </p:nvSpPr>
        <p:spPr>
          <a:xfrm>
            <a:off x="1143000" y="0"/>
            <a:ext cx="7158038" cy="14128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1143000" y="1676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Part One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1143000" y="2438400"/>
            <a:ext cx="7620000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Convolve with Gaussian instead of four 1</a:t>
            </a:r>
            <a:r>
              <a:rPr lang="ja-JP" altLang="en-US"/>
              <a:t>’</a:t>
            </a:r>
            <a:r>
              <a:rPr lang="en-US" altLang="ja-JP" dirty="0"/>
              <a:t>s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Four 1</a:t>
            </a:r>
            <a:r>
              <a:rPr lang="ja-JP" altLang="en-US"/>
              <a:t>’</a:t>
            </a:r>
            <a:r>
              <a:rPr lang="en-US" altLang="ja-JP" dirty="0"/>
              <a:t>s is hat or box function, so preserves some kinks due to </a:t>
            </a:r>
            <a:r>
              <a:rPr lang="en-US" altLang="ja-JP" dirty="0" smtClean="0"/>
              <a:t>corners</a:t>
            </a:r>
          </a:p>
          <a:p>
            <a:pPr eaLnBrk="1" hangingPunct="1">
              <a:spcBef>
                <a:spcPct val="50000"/>
              </a:spcBef>
            </a:pPr>
            <a:endParaRPr lang="en-US" altLang="ja-JP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ja-JP" dirty="0" smtClean="0">
                <a:solidFill>
                  <a:srgbClr val="FF0000"/>
                </a:solidFill>
              </a:rPr>
              <a:t>When convolving, if the picture is the table on the left, then the table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dirty="0" smtClean="0">
                <a:solidFill>
                  <a:srgbClr val="FF0000"/>
                </a:solidFill>
              </a:rPr>
              <a:t>on the right can be viewed as a Filter. i.e., the resulting output is going to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dirty="0" smtClean="0">
                <a:solidFill>
                  <a:srgbClr val="FF0000"/>
                </a:solidFill>
              </a:rPr>
              <a:t>be whatever parts of the picture (table on the left) are to be emphasized.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dirty="0" smtClean="0">
                <a:solidFill>
                  <a:srgbClr val="FF0000"/>
                </a:solidFill>
              </a:rPr>
              <a:t>Thus, table on the right is like a guard, permitting only certain parts of the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dirty="0" smtClean="0">
                <a:solidFill>
                  <a:srgbClr val="FF0000"/>
                </a:solidFill>
              </a:rPr>
              <a:t>input to pass through to the resulting output.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Part One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1219200" y="2819400"/>
            <a:ext cx="7620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Four </a:t>
            </a:r>
            <a:r>
              <a:rPr lang="en-US" dirty="0"/>
              <a:t>1</a:t>
            </a:r>
            <a:r>
              <a:rPr lang="ja-JP" altLang="en-US"/>
              <a:t>’</a:t>
            </a:r>
            <a:r>
              <a:rPr lang="en-US" altLang="ja-JP" dirty="0"/>
              <a:t>s is hat or box function, so preserves some kinks due to corners  </a:t>
            </a:r>
            <a:endParaRPr lang="en-US" dirty="0"/>
          </a:p>
        </p:txBody>
      </p:sp>
      <p:pic>
        <p:nvPicPr>
          <p:cNvPr id="5" name="Picture 4" descr="boxhatFuncFig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3352800"/>
            <a:ext cx="4495800" cy="32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292929"/>
                </a:solidFill>
              </a:rPr>
              <a:t>Gaussian</a:t>
            </a:r>
          </a:p>
        </p:txBody>
      </p:sp>
      <p:pic>
        <p:nvPicPr>
          <p:cNvPr id="54276" name="Picture 4" descr="garb213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1600200"/>
            <a:ext cx="31813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5" descr="garb2135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733800"/>
            <a:ext cx="38100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TextBox 2"/>
          <p:cNvSpPr txBox="1">
            <a:spLocks noChangeArrowheads="1"/>
          </p:cNvSpPr>
          <p:nvPr/>
        </p:nvSpPr>
        <p:spPr bwMode="auto">
          <a:xfrm>
            <a:off x="457200" y="3114675"/>
            <a:ext cx="49323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bell curve of the Guassian function makes </a:t>
            </a:r>
          </a:p>
          <a:p>
            <a:r>
              <a:rPr lang="en-US">
                <a:solidFill>
                  <a:srgbClr val="FF0000"/>
                </a:solidFill>
              </a:rPr>
              <a:t>it ideal to smoothen an image, with out having </a:t>
            </a:r>
          </a:p>
          <a:p>
            <a:r>
              <a:rPr lang="en-US">
                <a:solidFill>
                  <a:srgbClr val="FF0000"/>
                </a:solidFill>
              </a:rPr>
              <a:t>kinks in the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0" y="1676400"/>
            <a:ext cx="2438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Using Gaussian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55300" name="Picture 6" descr="garb21310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819400"/>
            <a:ext cx="47910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7" descr="garb21311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572000"/>
            <a:ext cx="451643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0" y="228600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Instead of  convolving  with   +1|-1   for derivative, take derivative of Gaussian</a:t>
            </a:r>
          </a:p>
        </p:txBody>
      </p:sp>
      <p:sp>
        <p:nvSpPr>
          <p:cNvPr id="55303" name="TextBox 1"/>
          <p:cNvSpPr txBox="1">
            <a:spLocks noChangeArrowheads="1"/>
          </p:cNvSpPr>
          <p:nvPr/>
        </p:nvSpPr>
        <p:spPr bwMode="auto">
          <a:xfrm>
            <a:off x="304800" y="3200400"/>
            <a:ext cx="2057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the derivative of a one dimensional function. For an image, we will need to use a two dimensional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2-d  Gaussian</a:t>
            </a:r>
          </a:p>
        </p:txBody>
      </p:sp>
      <p:pic>
        <p:nvPicPr>
          <p:cNvPr id="56324" name="Picture 6" descr="garb2137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429000"/>
            <a:ext cx="518160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7" descr="garb213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905000"/>
            <a:ext cx="36861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TextBox 1"/>
          <p:cNvSpPr txBox="1">
            <a:spLocks noChangeArrowheads="1"/>
          </p:cNvSpPr>
          <p:nvPr/>
        </p:nvSpPr>
        <p:spPr bwMode="auto">
          <a:xfrm>
            <a:off x="6629400" y="4343400"/>
            <a:ext cx="2133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Take the derivative of this function and use it in our program. Plug in values for x, y, and sigma, to give us a table of weights.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1143000" y="1828800"/>
            <a:ext cx="6705600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For derivative, should we convolve  Gaussian table with a table of +1/-1’s (as </a:t>
            </a:r>
            <a:r>
              <a:rPr lang="en-US" dirty="0" err="1" smtClean="0"/>
              <a:t>Sobel</a:t>
            </a:r>
            <a:r>
              <a:rPr lang="en-US" dirty="0" smtClean="0"/>
              <a:t> did) or should we use  a formula that has already taken the derivative of the Gaussian? In both cases, we would have to generate a table from a formula. In the first option, the table would be generated from the Gaussian formula, and in the second option, the table would be generated from the (Gaussian’s) derivative equation.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435654" y="4724400"/>
            <a:ext cx="825956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 turns out that the second option is better, if the intent is to increase </a:t>
            </a:r>
            <a:r>
              <a:rPr lang="en-US" dirty="0">
                <a:solidFill>
                  <a:srgbClr val="FF0000"/>
                </a:solidFill>
              </a:rPr>
              <a:t>accuracy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either case, we would need to figure out how large  our table should be.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We  will discuss this size calculation in the context of the first option, but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reasoning will carry over to the second option as well.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00200"/>
            <a:ext cx="2438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Using </a:t>
            </a:r>
            <a:r>
              <a:rPr lang="en-US" dirty="0" smtClean="0"/>
              <a:t>Gaussian, how wide will it be?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1676400" y="2362200"/>
            <a:ext cx="48099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 start this size calculation, by noticing this: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gaussianStdDevsFi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819400"/>
            <a:ext cx="6238875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76400"/>
            <a:ext cx="2438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This figure is from Wikipedia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46100" y="5029200"/>
            <a:ext cx="802014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</a:t>
            </a:r>
            <a:r>
              <a:rPr lang="en-US" dirty="0" smtClean="0">
                <a:solidFill>
                  <a:srgbClr val="FF0000"/>
                </a:solidFill>
              </a:rPr>
              <a:t>notice that the Gaussian function has very small values to the left of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third negative Standard Deviation, and the same behavior to the right of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third positive Standard Deviation.  Hence, we only need to represent the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Gaussian within this window, from negative third SD to positive third SD.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Outside of this window, the values of the function are tiny, and hence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negligible, and so we choose to crop the function at these ends.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gaussianStdDevsFig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133600"/>
            <a:ext cx="6238875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00200"/>
            <a:ext cx="28194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How wide to represent the Gaussian?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33400" y="5486400"/>
            <a:ext cx="85972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So, we will sample our Gaussian at the location of these circles. In general,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Gaussian will be represented at one position for the center, and (plus) however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many positions are needed to cover 3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 on each side of the center. A boss will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tell us how large 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 needs to be, i.e., how wide the Gaussian is to be.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gaussianStdDevsFig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209800"/>
            <a:ext cx="8153400" cy="1905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44196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  O              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             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            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                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76400"/>
            <a:ext cx="2438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Gaussian’s width:</a:t>
            </a: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</p:txBody>
      </p:sp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47688" y="2133600"/>
            <a:ext cx="7149714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boss tells us how wide each sigma is to be.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So, if boss says 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 is to be 1 pixel wide, then the total window will be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1 + 3*1 + 3*1, i.e., 7 pixels wide.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If boss says 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 is to be 2, then window’s total width is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1 + 3*2 + 3*2, i.e., 13 pixels wide.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 is to be 3, then total width is 19.    And so on. The basic idea is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that the width is give by: 1 +  </a:t>
            </a:r>
            <a:r>
              <a:rPr lang="en-US" dirty="0" smtClean="0">
                <a:solidFill>
                  <a:srgbClr val="FF0000"/>
                </a:solidFill>
              </a:rPr>
              <a:t>3*</a:t>
            </a:r>
            <a:r>
              <a:rPr lang="el-GR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+ 3*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9219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0" y="1676400"/>
            <a:ext cx="2438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Using Gaussian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57348" name="Picture 6" descr="garb2131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362200"/>
            <a:ext cx="56959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TextBox 1"/>
          <p:cNvSpPr txBox="1">
            <a:spLocks noChangeArrowheads="1"/>
          </p:cNvSpPr>
          <p:nvPr/>
        </p:nvSpPr>
        <p:spPr bwMode="auto">
          <a:xfrm>
            <a:off x="547688" y="2133600"/>
            <a:ext cx="85979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We can use either a table of weights, or we can use an equation within the code to</a:t>
            </a:r>
          </a:p>
          <a:p>
            <a:r>
              <a:rPr lang="en-US">
                <a:solidFill>
                  <a:srgbClr val="FF0000"/>
                </a:solidFill>
              </a:rPr>
              <a:t>Increase accuracy.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830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Instead of  convolving with +1|-1 for derivative, take derivative of Gaussian</a:t>
            </a:r>
          </a:p>
        </p:txBody>
      </p:sp>
      <p:pic>
        <p:nvPicPr>
          <p:cNvPr id="58372" name="Picture 6" descr="garb2138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438400"/>
            <a:ext cx="641985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7" descr="garb2139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038600"/>
            <a:ext cx="5105400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2-d  Gaussian, plus derivative</a:t>
            </a:r>
          </a:p>
        </p:txBody>
      </p:sp>
      <p:pic>
        <p:nvPicPr>
          <p:cNvPr id="58375" name="Picture 4" descr="grad_ma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6215063"/>
            <a:ext cx="3429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830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Instead of  convolving with +1|-1 for derivative, take derivative of Gaussian</a:t>
            </a:r>
          </a:p>
        </p:txBody>
      </p:sp>
      <p:pic>
        <p:nvPicPr>
          <p:cNvPr id="58372" name="Picture 6" descr="garb2138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438400"/>
            <a:ext cx="641985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2-d  Gaussian, plus derivative</a:t>
            </a:r>
          </a:p>
        </p:txBody>
      </p:sp>
      <p:pic>
        <p:nvPicPr>
          <p:cNvPr id="58375" name="Picture 4" descr="grad_ma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215063"/>
            <a:ext cx="34290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aussianFirstDerivEqn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" y="4343400"/>
            <a:ext cx="4431198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61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So, the main difference between Canny Part One  and Sobel is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the </a:t>
            </a:r>
            <a:r>
              <a:rPr lang="en-US" dirty="0" err="1"/>
              <a:t>smoothener</a:t>
            </a:r>
            <a:r>
              <a:rPr lang="en-US" dirty="0"/>
              <a:t> (Canny uses a Gaussian Sobel uses the four one’s.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To write code for canny, we will start with </a:t>
            </a:r>
            <a:r>
              <a:rPr lang="en-US" dirty="0" err="1"/>
              <a:t>marrh.c</a:t>
            </a:r>
            <a:r>
              <a:rPr lang="en-US" dirty="0"/>
              <a:t> and do these steps.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-- </a:t>
            </a:r>
            <a:r>
              <a:rPr lang="en-US" dirty="0" err="1"/>
              <a:t>Marrh.c</a:t>
            </a:r>
            <a:r>
              <a:rPr lang="en-US" dirty="0"/>
              <a:t> uses flexible size masks (which we need), we will keep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this part of the code.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-- </a:t>
            </a:r>
            <a:r>
              <a:rPr lang="en-US" dirty="0" err="1"/>
              <a:t>Marrh.c</a:t>
            </a:r>
            <a:r>
              <a:rPr lang="en-US" dirty="0"/>
              <a:t> uses second derivatives, whereas we need only first derivatives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(we need first x- and y- derivatives), so we will change the equation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in the </a:t>
            </a:r>
            <a:r>
              <a:rPr lang="en-US" dirty="0" err="1"/>
              <a:t>marrh.c</a:t>
            </a:r>
            <a:r>
              <a:rPr lang="en-US" dirty="0"/>
              <a:t> line to be the first x-derivative.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-- Then, because we need two derivatives, we will double up on that line,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i.e., make a copy of it to compute the y-derivative, finally ending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      up with two masks (</a:t>
            </a:r>
            <a:r>
              <a:rPr lang="en-US" dirty="0" err="1"/>
              <a:t>xmask</a:t>
            </a:r>
            <a:r>
              <a:rPr lang="en-US" dirty="0"/>
              <a:t> and </a:t>
            </a:r>
            <a:r>
              <a:rPr lang="en-US" dirty="0" err="1"/>
              <a:t>ymask</a:t>
            </a:r>
            <a:r>
              <a:rPr lang="en-US" dirty="0"/>
              <a:t>).</a:t>
            </a:r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endParaRPr lang="en-US" dirty="0"/>
          </a:p>
          <a:p>
            <a:pPr eaLnBrk="1" hangingPunct="1">
              <a:spcBef>
                <a:spcPct val="50000"/>
              </a:spcBef>
            </a:pP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5334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One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1066800" y="1524000"/>
            <a:ext cx="8077200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 -- Then use the convolution code from marrh but remember to double up on it, to get two outputs.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-- Then delete the code  in marrh that is below the convolution code.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-- Then bring in the sqrt (of squares) code from sobel. This will compute the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 magnitude, will scale it for output, and will print it out.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   -- At this point, you are done with Canny part One, and your code should</a:t>
            </a:r>
          </a:p>
          <a:p>
            <a:pPr eaLnBrk="1" hangingPunct="1">
              <a:spcBef>
                <a:spcPct val="50000"/>
              </a:spcBef>
            </a:pPr>
            <a:r>
              <a:rPr lang="en-US"/>
              <a:t>      produce output very similar to the Sobel magnitude image.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Two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0" y="1676400"/>
            <a:ext cx="7010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Peak Finding, Non-Maxima Suppression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0" y="228600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 Consider four directions available in 3x3  neighborhood</a:t>
            </a:r>
          </a:p>
        </p:txBody>
      </p:sp>
      <p:sp>
        <p:nvSpPr>
          <p:cNvPr id="61445" name="TextBox 1"/>
          <p:cNvSpPr txBox="1">
            <a:spLocks noChangeArrowheads="1"/>
          </p:cNvSpPr>
          <p:nvPr/>
        </p:nvSpPr>
        <p:spPr bwMode="auto">
          <a:xfrm>
            <a:off x="1066800" y="2895600"/>
            <a:ext cx="60198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Peak finding first determines edge direction, and then tests the pixels that are on the sides (perpendicular) to see if </a:t>
            </a:r>
            <a:r>
              <a:rPr lang="en-US" dirty="0" err="1" smtClean="0">
                <a:solidFill>
                  <a:srgbClr val="FF0000"/>
                </a:solidFill>
              </a:rPr>
              <a:t>ithe</a:t>
            </a:r>
            <a:r>
              <a:rPr lang="en-US" dirty="0" smtClean="0">
                <a:solidFill>
                  <a:srgbClr val="FF0000"/>
                </a:solidFill>
              </a:rPr>
              <a:t> center pixel has </a:t>
            </a:r>
            <a:r>
              <a:rPr lang="en-US" dirty="0">
                <a:solidFill>
                  <a:srgbClr val="FF0000"/>
                </a:solidFill>
              </a:rPr>
              <a:t>the highest value among said neighbors. If it has the highest value then it will be considered </a:t>
            </a:r>
            <a:r>
              <a:rPr lang="en-US" dirty="0" smtClean="0">
                <a:solidFill>
                  <a:srgbClr val="FF0000"/>
                </a:solidFill>
              </a:rPr>
              <a:t>a potential edge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</a:rPr>
              <a:t> So, peaks are potential edges. If a pixel is not a peak, it has no chance of being an edge.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Three</a:t>
            </a:r>
          </a:p>
        </p:txBody>
      </p:sp>
      <p:sp>
        <p:nvSpPr>
          <p:cNvPr id="62467" name="Text Box 5"/>
          <p:cNvSpPr txBox="1">
            <a:spLocks noChangeArrowheads="1"/>
          </p:cNvSpPr>
          <p:nvPr/>
        </p:nvSpPr>
        <p:spPr bwMode="auto">
          <a:xfrm>
            <a:off x="0" y="1676400"/>
            <a:ext cx="7010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Double Threshholding, Hysteresis Thresholding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2468" name="Text Box 5"/>
          <p:cNvSpPr txBox="1">
            <a:spLocks noChangeArrowheads="1"/>
          </p:cNvSpPr>
          <p:nvPr/>
        </p:nvSpPr>
        <p:spPr bwMode="auto">
          <a:xfrm>
            <a:off x="0" y="2438400"/>
            <a:ext cx="91440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/>
              <a:t> First, accept  all </a:t>
            </a:r>
            <a:r>
              <a:rPr lang="en-US" sz="2000" dirty="0" smtClean="0"/>
              <a:t> peak pixels </a:t>
            </a:r>
            <a:r>
              <a:rPr lang="en-US" sz="2000" dirty="0"/>
              <a:t>where Magnitude exceeds HIGH, then all who are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/>
              <a:t>connected to HIGHs and also exceed a lower LO threshold.</a:t>
            </a:r>
          </a:p>
        </p:txBody>
      </p:sp>
      <p:sp>
        <p:nvSpPr>
          <p:cNvPr id="62469" name="TextBox 1"/>
          <p:cNvSpPr txBox="1">
            <a:spLocks noChangeArrowheads="1"/>
          </p:cNvSpPr>
          <p:nvPr/>
        </p:nvSpPr>
        <p:spPr bwMode="auto">
          <a:xfrm>
            <a:off x="609600" y="3429000"/>
            <a:ext cx="7772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Often times in edge detection, there will be edges that will be very close to the threshold. This causes noise and dotted edges. Using double </a:t>
            </a:r>
            <a:r>
              <a:rPr lang="en-US" dirty="0" err="1">
                <a:solidFill>
                  <a:srgbClr val="FF0000"/>
                </a:solidFill>
              </a:rPr>
              <a:t>thresholding</a:t>
            </a:r>
            <a:r>
              <a:rPr lang="en-US" dirty="0">
                <a:solidFill>
                  <a:srgbClr val="FF0000"/>
                </a:solidFill>
              </a:rPr>
              <a:t>, we can eliminate that noise by having two thresholds, a high and a low. An edge must first exceed the higher threshold. Any </a:t>
            </a:r>
            <a:r>
              <a:rPr lang="en-US" dirty="0" smtClean="0">
                <a:solidFill>
                  <a:srgbClr val="FF0000"/>
                </a:solidFill>
              </a:rPr>
              <a:t> peak pixel </a:t>
            </a:r>
            <a:r>
              <a:rPr lang="en-US" dirty="0">
                <a:solidFill>
                  <a:srgbClr val="FF0000"/>
                </a:solidFill>
              </a:rPr>
              <a:t>touching a valid edge must have a value less than the low threshold to not be considered an edge</a:t>
            </a:r>
            <a:r>
              <a:rPr lang="en-US" dirty="0" smtClean="0">
                <a:solidFill>
                  <a:srgbClr val="FF0000"/>
                </a:solidFill>
              </a:rPr>
              <a:t>. Conversely, any peak pixel must at least  exceed the low threshold for a valid edge neighbor to bring the peak into the final edge.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Canny Algorithm, Part Four</a:t>
            </a:r>
          </a:p>
        </p:txBody>
      </p:sp>
      <p:sp>
        <p:nvSpPr>
          <p:cNvPr id="63491" name="Text Box 5"/>
          <p:cNvSpPr txBox="1">
            <a:spLocks noChangeArrowheads="1"/>
          </p:cNvSpPr>
          <p:nvPr/>
        </p:nvSpPr>
        <p:spPr bwMode="auto">
          <a:xfrm>
            <a:off x="0" y="1676400"/>
            <a:ext cx="70104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  Automatically, determine HI and LO.</a:t>
            </a:r>
          </a:p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0" y="274320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We would like its output to be</a:t>
            </a:r>
          </a:p>
        </p:txBody>
      </p:sp>
      <p:pic>
        <p:nvPicPr>
          <p:cNvPr id="10243" name="Picture 3" descr="cannyfin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Weighted sum</a:t>
            </a:r>
          </a:p>
          <a:p>
            <a:r>
              <a:rPr lang="en-US" dirty="0" smtClean="0"/>
              <a:t>Convolution </a:t>
            </a:r>
          </a:p>
          <a:p>
            <a:r>
              <a:rPr lang="en-US" dirty="0" smtClean="0"/>
              <a:t>Gradients</a:t>
            </a:r>
          </a:p>
          <a:p>
            <a:r>
              <a:rPr lang="en-US" dirty="0" smtClean="0"/>
              <a:t>Vector (of gradients)</a:t>
            </a:r>
          </a:p>
          <a:p>
            <a:r>
              <a:rPr lang="en-US" dirty="0" smtClean="0"/>
              <a:t>Magnitude of a vector (of gradients)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9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for edge detection: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1: </a:t>
            </a:r>
          </a:p>
          <a:p>
            <a:pPr lvl="1"/>
            <a:r>
              <a:rPr lang="en-US" dirty="0" smtClean="0"/>
              <a:t>Compute gradients</a:t>
            </a:r>
          </a:p>
          <a:p>
            <a:pPr lvl="1"/>
            <a:r>
              <a:rPr lang="en-US" dirty="0" smtClean="0"/>
              <a:t>Compute magnitude </a:t>
            </a:r>
          </a:p>
          <a:p>
            <a:pPr lvl="1"/>
            <a:r>
              <a:rPr lang="en-US" dirty="0" smtClean="0"/>
              <a:t>Threshold magnitude</a:t>
            </a:r>
          </a:p>
          <a:p>
            <a:r>
              <a:rPr lang="en-US" dirty="0" smtClean="0"/>
              <a:t>Smoothing, followed by Algorithm 1</a:t>
            </a:r>
          </a:p>
          <a:p>
            <a:pPr lvl="1"/>
            <a:r>
              <a:rPr lang="en-US" dirty="0" err="1" smtClean="0"/>
              <a:t>ie</a:t>
            </a:r>
            <a:r>
              <a:rPr lang="en-US" dirty="0" smtClean="0"/>
              <a:t>, the Sobel edge detector</a:t>
            </a:r>
          </a:p>
          <a:p>
            <a:pPr lvl="1"/>
            <a:r>
              <a:rPr lang="en-US" dirty="0" smtClean="0"/>
              <a:t>The association property of convolutions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1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Smoothing: Review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762000" y="182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1219200" y="2057400"/>
            <a:ext cx="12350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¼    ¼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¼    ¼</a:t>
            </a:r>
            <a:r>
              <a:rPr lang="en-US"/>
              <a:t> 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2971800" y="2438400"/>
            <a:ext cx="328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Can also be written as:</a:t>
            </a:r>
          </a:p>
        </p:txBody>
      </p:sp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6705600" y="182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7267575" y="2057400"/>
            <a:ext cx="10382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1    1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1    1</a:t>
            </a:r>
            <a:r>
              <a:rPr lang="en-US"/>
              <a:t> </a:t>
            </a: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628015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2193925" y="3489325"/>
            <a:ext cx="6164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Meaning now, to get the complete answer, we should</a:t>
            </a:r>
          </a:p>
          <a:p>
            <a:r>
              <a:rPr lang="en-US" sz="2000"/>
              <a:t>compute: </a:t>
            </a:r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1050925" y="453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9" name="Rectangle 14"/>
          <p:cNvSpPr>
            <a:spLocks noChangeArrowheads="1"/>
          </p:cNvSpPr>
          <p:nvPr/>
        </p:nvSpPr>
        <p:spPr bwMode="auto">
          <a:xfrm>
            <a:off x="838200" y="4495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0" name="Text Box 15"/>
          <p:cNvSpPr txBox="1">
            <a:spLocks noChangeArrowheads="1"/>
          </p:cNvSpPr>
          <p:nvPr/>
        </p:nvSpPr>
        <p:spPr bwMode="auto">
          <a:xfrm>
            <a:off x="1371600" y="511968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3021" name="Rectangle 16"/>
          <p:cNvSpPr>
            <a:spLocks noChangeArrowheads="1"/>
          </p:cNvSpPr>
          <p:nvPr/>
        </p:nvSpPr>
        <p:spPr bwMode="auto">
          <a:xfrm>
            <a:off x="3429000" y="4495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2" name="Text Box 17"/>
          <p:cNvSpPr txBox="1">
            <a:spLocks noChangeArrowheads="1"/>
          </p:cNvSpPr>
          <p:nvPr/>
        </p:nvSpPr>
        <p:spPr bwMode="auto">
          <a:xfrm>
            <a:off x="3990975" y="484822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3023" name="Rectangle 18"/>
          <p:cNvSpPr>
            <a:spLocks noChangeArrowheads="1"/>
          </p:cNvSpPr>
          <p:nvPr/>
        </p:nvSpPr>
        <p:spPr bwMode="auto">
          <a:xfrm>
            <a:off x="6477000" y="449421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4" name="Text Box 19"/>
          <p:cNvSpPr txBox="1">
            <a:spLocks noChangeArrowheads="1"/>
          </p:cNvSpPr>
          <p:nvPr/>
        </p:nvSpPr>
        <p:spPr bwMode="auto">
          <a:xfrm>
            <a:off x="7048500" y="49530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3025" name="Text Box 20"/>
          <p:cNvSpPr txBox="1">
            <a:spLocks noChangeArrowheads="1"/>
          </p:cNvSpPr>
          <p:nvPr/>
        </p:nvSpPr>
        <p:spPr bwMode="auto">
          <a:xfrm>
            <a:off x="2978150" y="5105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2971800" y="5181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Text Box 22"/>
          <p:cNvSpPr txBox="1">
            <a:spLocks noChangeArrowheads="1"/>
          </p:cNvSpPr>
          <p:nvPr/>
        </p:nvSpPr>
        <p:spPr bwMode="auto">
          <a:xfrm>
            <a:off x="381000" y="4464050"/>
            <a:ext cx="5730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  )</a:t>
            </a:r>
          </a:p>
        </p:txBody>
      </p:sp>
      <p:sp>
        <p:nvSpPr>
          <p:cNvPr id="43028" name="Text Box 23"/>
          <p:cNvSpPr txBox="1">
            <a:spLocks noChangeArrowheads="1"/>
          </p:cNvSpPr>
          <p:nvPr/>
        </p:nvSpPr>
        <p:spPr bwMode="auto">
          <a:xfrm>
            <a:off x="6102350" y="5105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3029" name="Oval 24"/>
          <p:cNvSpPr>
            <a:spLocks noChangeArrowheads="1"/>
          </p:cNvSpPr>
          <p:nvPr/>
        </p:nvSpPr>
        <p:spPr bwMode="auto">
          <a:xfrm>
            <a:off x="6096000" y="5181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Text Box 26"/>
          <p:cNvSpPr txBox="1">
            <a:spLocks noChangeArrowheads="1"/>
          </p:cNvSpPr>
          <p:nvPr/>
        </p:nvSpPr>
        <p:spPr bwMode="auto">
          <a:xfrm>
            <a:off x="76200" y="52720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45356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Association of convolutions: Review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1050925" y="1363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6" name="Rectangle 11"/>
          <p:cNvSpPr>
            <a:spLocks noChangeArrowheads="1"/>
          </p:cNvSpPr>
          <p:nvPr/>
        </p:nvSpPr>
        <p:spPr bwMode="auto">
          <a:xfrm>
            <a:off x="8382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37" name="Text Box 12"/>
          <p:cNvSpPr txBox="1">
            <a:spLocks noChangeArrowheads="1"/>
          </p:cNvSpPr>
          <p:nvPr/>
        </p:nvSpPr>
        <p:spPr bwMode="auto">
          <a:xfrm>
            <a:off x="1371600" y="195103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4038" name="Rectangle 13"/>
          <p:cNvSpPr>
            <a:spLocks noChangeArrowheads="1"/>
          </p:cNvSpPr>
          <p:nvPr/>
        </p:nvSpPr>
        <p:spPr bwMode="auto">
          <a:xfrm>
            <a:off x="34290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39" name="Text Box 14"/>
          <p:cNvSpPr txBox="1">
            <a:spLocks noChangeArrowheads="1"/>
          </p:cNvSpPr>
          <p:nvPr/>
        </p:nvSpPr>
        <p:spPr bwMode="auto">
          <a:xfrm>
            <a:off x="3990975" y="167957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4040" name="Rectangle 15"/>
          <p:cNvSpPr>
            <a:spLocks noChangeArrowheads="1"/>
          </p:cNvSpPr>
          <p:nvPr/>
        </p:nvSpPr>
        <p:spPr bwMode="auto">
          <a:xfrm>
            <a:off x="6477000" y="132556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41" name="Text Box 16"/>
          <p:cNvSpPr txBox="1">
            <a:spLocks noChangeArrowheads="1"/>
          </p:cNvSpPr>
          <p:nvPr/>
        </p:nvSpPr>
        <p:spPr bwMode="auto">
          <a:xfrm>
            <a:off x="7048500" y="178435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4042" name="Text Box 17"/>
          <p:cNvSpPr txBox="1">
            <a:spLocks noChangeArrowheads="1"/>
          </p:cNvSpPr>
          <p:nvPr/>
        </p:nvSpPr>
        <p:spPr bwMode="auto">
          <a:xfrm>
            <a:off x="2978150" y="193675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43" name="Oval 18"/>
          <p:cNvSpPr>
            <a:spLocks noChangeArrowheads="1"/>
          </p:cNvSpPr>
          <p:nvPr/>
        </p:nvSpPr>
        <p:spPr bwMode="auto">
          <a:xfrm>
            <a:off x="2971800" y="20129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9"/>
          <p:cNvSpPr txBox="1">
            <a:spLocks noChangeArrowheads="1"/>
          </p:cNvSpPr>
          <p:nvPr/>
        </p:nvSpPr>
        <p:spPr bwMode="auto">
          <a:xfrm>
            <a:off x="381000" y="1295400"/>
            <a:ext cx="5730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  )</a:t>
            </a:r>
          </a:p>
        </p:txBody>
      </p:sp>
      <p:sp>
        <p:nvSpPr>
          <p:cNvPr id="44045" name="Text Box 20"/>
          <p:cNvSpPr txBox="1">
            <a:spLocks noChangeArrowheads="1"/>
          </p:cNvSpPr>
          <p:nvPr/>
        </p:nvSpPr>
        <p:spPr bwMode="auto">
          <a:xfrm>
            <a:off x="6102350" y="193675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46" name="Oval 21"/>
          <p:cNvSpPr>
            <a:spLocks noChangeArrowheads="1"/>
          </p:cNvSpPr>
          <p:nvPr/>
        </p:nvSpPr>
        <p:spPr bwMode="auto">
          <a:xfrm>
            <a:off x="6096000" y="20129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Text Box 22"/>
          <p:cNvSpPr txBox="1">
            <a:spLocks noChangeArrowheads="1"/>
          </p:cNvSpPr>
          <p:nvPr/>
        </p:nvSpPr>
        <p:spPr bwMode="auto">
          <a:xfrm>
            <a:off x="0" y="19812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4048" name="Text Box 32"/>
          <p:cNvSpPr txBox="1">
            <a:spLocks noChangeArrowheads="1"/>
          </p:cNvSpPr>
          <p:nvPr/>
        </p:nvSpPr>
        <p:spPr bwMode="auto">
          <a:xfrm>
            <a:off x="1203325" y="3541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9" name="Rectangle 33"/>
          <p:cNvSpPr>
            <a:spLocks noChangeArrowheads="1"/>
          </p:cNvSpPr>
          <p:nvPr/>
        </p:nvSpPr>
        <p:spPr bwMode="auto">
          <a:xfrm>
            <a:off x="990600" y="3505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50" name="Text Box 34"/>
          <p:cNvSpPr txBox="1">
            <a:spLocks noChangeArrowheads="1"/>
          </p:cNvSpPr>
          <p:nvPr/>
        </p:nvSpPr>
        <p:spPr bwMode="auto">
          <a:xfrm>
            <a:off x="1524000" y="412908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4051" name="Rectangle 35"/>
          <p:cNvSpPr>
            <a:spLocks noChangeArrowheads="1"/>
          </p:cNvSpPr>
          <p:nvPr/>
        </p:nvSpPr>
        <p:spPr bwMode="auto">
          <a:xfrm>
            <a:off x="4343400" y="3505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52" name="Text Box 36"/>
          <p:cNvSpPr txBox="1">
            <a:spLocks noChangeArrowheads="1"/>
          </p:cNvSpPr>
          <p:nvPr/>
        </p:nvSpPr>
        <p:spPr bwMode="auto">
          <a:xfrm>
            <a:off x="5035550" y="385762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4053" name="Rectangle 37"/>
          <p:cNvSpPr>
            <a:spLocks noChangeArrowheads="1"/>
          </p:cNvSpPr>
          <p:nvPr/>
        </p:nvSpPr>
        <p:spPr bwMode="auto">
          <a:xfrm>
            <a:off x="6629400" y="350361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54" name="Text Box 38"/>
          <p:cNvSpPr txBox="1">
            <a:spLocks noChangeArrowheads="1"/>
          </p:cNvSpPr>
          <p:nvPr/>
        </p:nvSpPr>
        <p:spPr bwMode="auto">
          <a:xfrm>
            <a:off x="7086600" y="39624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4055" name="Text Box 39"/>
          <p:cNvSpPr txBox="1">
            <a:spLocks noChangeArrowheads="1"/>
          </p:cNvSpPr>
          <p:nvPr/>
        </p:nvSpPr>
        <p:spPr bwMode="auto">
          <a:xfrm>
            <a:off x="3130550" y="41148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56" name="Oval 40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Text Box 41"/>
          <p:cNvSpPr txBox="1">
            <a:spLocks noChangeArrowheads="1"/>
          </p:cNvSpPr>
          <p:nvPr/>
        </p:nvSpPr>
        <p:spPr bwMode="auto">
          <a:xfrm>
            <a:off x="3860800" y="3505200"/>
            <a:ext cx="505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)</a:t>
            </a:r>
          </a:p>
        </p:txBody>
      </p:sp>
      <p:sp>
        <p:nvSpPr>
          <p:cNvPr id="44058" name="Text Box 42"/>
          <p:cNvSpPr txBox="1">
            <a:spLocks noChangeArrowheads="1"/>
          </p:cNvSpPr>
          <p:nvPr/>
        </p:nvSpPr>
        <p:spPr bwMode="auto">
          <a:xfrm>
            <a:off x="6254750" y="41148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59" name="Oval 43"/>
          <p:cNvSpPr>
            <a:spLocks noChangeArrowheads="1"/>
          </p:cNvSpPr>
          <p:nvPr/>
        </p:nvSpPr>
        <p:spPr bwMode="auto">
          <a:xfrm>
            <a:off x="624840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Text Box 44"/>
          <p:cNvSpPr txBox="1">
            <a:spLocks noChangeArrowheads="1"/>
          </p:cNvSpPr>
          <p:nvPr/>
        </p:nvSpPr>
        <p:spPr bwMode="auto">
          <a:xfrm>
            <a:off x="152400" y="41592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4061" name="Text Box 45"/>
          <p:cNvSpPr txBox="1">
            <a:spLocks noChangeArrowheads="1"/>
          </p:cNvSpPr>
          <p:nvPr/>
        </p:nvSpPr>
        <p:spPr bwMode="auto">
          <a:xfrm>
            <a:off x="1203325" y="3138488"/>
            <a:ext cx="667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 the associative property of convolution we get this next step. </a:t>
            </a:r>
          </a:p>
        </p:txBody>
      </p:sp>
      <p:sp>
        <p:nvSpPr>
          <p:cNvPr id="44062" name="Text Box 46"/>
          <p:cNvSpPr txBox="1">
            <a:spLocks noChangeArrowheads="1"/>
          </p:cNvSpPr>
          <p:nvPr/>
        </p:nvSpPr>
        <p:spPr bwMode="auto">
          <a:xfrm>
            <a:off x="1279525" y="5294313"/>
            <a:ext cx="721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do this to call the convolution code only once, which precomputes</a:t>
            </a:r>
          </a:p>
          <a:p>
            <a:r>
              <a:rPr lang="en-US"/>
              <a:t>The quantities in the parentheses.</a:t>
            </a:r>
          </a:p>
        </p:txBody>
      </p:sp>
    </p:spTree>
    <p:extLst>
      <p:ext uri="{BB962C8B-B14F-4D97-AF65-F5344CB8AC3E}">
        <p14:creationId xmlns:p14="http://schemas.microsoft.com/office/powerpoint/2010/main" val="42834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792538"/>
            <a:ext cx="6762750" cy="2017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The magnitude of the gradient is </a:t>
            </a:r>
            <a:r>
              <a:rPr lang="en-US" sz="2400" smtClean="0">
                <a:ea typeface="ＭＳ Ｐゴシック" pitchFamily="34" charset="-128"/>
              </a:rPr>
              <a:t>then </a:t>
            </a:r>
            <a:r>
              <a:rPr lang="en-US" sz="2400" smtClean="0">
                <a:ea typeface="ＭＳ Ｐゴシック" pitchFamily="34" charset="-128"/>
              </a:rPr>
              <a:t>calculated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</a:rPr>
              <a:t>using </a:t>
            </a:r>
            <a:r>
              <a:rPr lang="en-US" sz="2400" dirty="0" smtClean="0">
                <a:ea typeface="ＭＳ Ｐゴシック" pitchFamily="34" charset="-128"/>
              </a:rPr>
              <a:t>the formula which we have seen before: </a:t>
            </a:r>
          </a:p>
        </p:txBody>
      </p:sp>
      <p:pic>
        <p:nvPicPr>
          <p:cNvPr id="47107" name="Picture 3" descr="mask_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1639888"/>
            <a:ext cx="4467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 descr="grad_ma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334000"/>
            <a:ext cx="3429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Box 1"/>
          <p:cNvSpPr txBox="1">
            <a:spLocks noChangeArrowheads="1"/>
          </p:cNvSpPr>
          <p:nvPr/>
        </p:nvSpPr>
        <p:spPr bwMode="auto">
          <a:xfrm>
            <a:off x="457200" y="1905000"/>
            <a:ext cx="152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these two masks are applied to the image.</a:t>
            </a:r>
          </a:p>
        </p:txBody>
      </p:sp>
      <p:sp>
        <p:nvSpPr>
          <p:cNvPr id="47110" name="Right Arrow 2"/>
          <p:cNvSpPr>
            <a:spLocks noChangeArrowheads="1"/>
          </p:cNvSpPr>
          <p:nvPr/>
        </p:nvSpPr>
        <p:spPr bwMode="auto">
          <a:xfrm>
            <a:off x="1828800" y="2057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TextBox 3"/>
          <p:cNvSpPr txBox="1">
            <a:spLocks noChangeArrowheads="1"/>
          </p:cNvSpPr>
          <p:nvPr/>
        </p:nvSpPr>
        <p:spPr bwMode="auto">
          <a:xfrm>
            <a:off x="5562600" y="4648200"/>
            <a:ext cx="335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Then, the two output tables of the masks and image are combined using the magnitude formula. This gives us a smoothened gradient magnitude output.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Sobel edge detector: Review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095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Smoothing is key: Review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762000" y="182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1219200" y="2057400"/>
            <a:ext cx="12350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¼    ¼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¼    ¼</a:t>
            </a:r>
            <a:r>
              <a:rPr lang="en-US"/>
              <a:t> 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2971800" y="2438400"/>
            <a:ext cx="328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Can also be written as:</a:t>
            </a:r>
          </a:p>
        </p:txBody>
      </p:sp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6705600" y="182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7267575" y="2057400"/>
            <a:ext cx="10382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1    1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1    1</a:t>
            </a:r>
            <a:r>
              <a:rPr lang="en-US"/>
              <a:t> </a:t>
            </a: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628015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2193925" y="3489325"/>
            <a:ext cx="6164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Meaning now, to get the complete answer, we should</a:t>
            </a:r>
          </a:p>
          <a:p>
            <a:r>
              <a:rPr lang="en-US" sz="2000"/>
              <a:t>compute: </a:t>
            </a:r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1050925" y="453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9" name="Rectangle 14"/>
          <p:cNvSpPr>
            <a:spLocks noChangeArrowheads="1"/>
          </p:cNvSpPr>
          <p:nvPr/>
        </p:nvSpPr>
        <p:spPr bwMode="auto">
          <a:xfrm>
            <a:off x="838200" y="4495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0" name="Text Box 15"/>
          <p:cNvSpPr txBox="1">
            <a:spLocks noChangeArrowheads="1"/>
          </p:cNvSpPr>
          <p:nvPr/>
        </p:nvSpPr>
        <p:spPr bwMode="auto">
          <a:xfrm>
            <a:off x="1371600" y="511968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3021" name="Rectangle 16"/>
          <p:cNvSpPr>
            <a:spLocks noChangeArrowheads="1"/>
          </p:cNvSpPr>
          <p:nvPr/>
        </p:nvSpPr>
        <p:spPr bwMode="auto">
          <a:xfrm>
            <a:off x="3429000" y="4495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2" name="Text Box 17"/>
          <p:cNvSpPr txBox="1">
            <a:spLocks noChangeArrowheads="1"/>
          </p:cNvSpPr>
          <p:nvPr/>
        </p:nvSpPr>
        <p:spPr bwMode="auto">
          <a:xfrm>
            <a:off x="3990975" y="484822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3023" name="Rectangle 18"/>
          <p:cNvSpPr>
            <a:spLocks noChangeArrowheads="1"/>
          </p:cNvSpPr>
          <p:nvPr/>
        </p:nvSpPr>
        <p:spPr bwMode="auto">
          <a:xfrm>
            <a:off x="6477000" y="449421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4" name="Text Box 19"/>
          <p:cNvSpPr txBox="1">
            <a:spLocks noChangeArrowheads="1"/>
          </p:cNvSpPr>
          <p:nvPr/>
        </p:nvSpPr>
        <p:spPr bwMode="auto">
          <a:xfrm>
            <a:off x="7048500" y="49530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3025" name="Text Box 20"/>
          <p:cNvSpPr txBox="1">
            <a:spLocks noChangeArrowheads="1"/>
          </p:cNvSpPr>
          <p:nvPr/>
        </p:nvSpPr>
        <p:spPr bwMode="auto">
          <a:xfrm>
            <a:off x="2978150" y="5105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2971800" y="5181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Text Box 22"/>
          <p:cNvSpPr txBox="1">
            <a:spLocks noChangeArrowheads="1"/>
          </p:cNvSpPr>
          <p:nvPr/>
        </p:nvSpPr>
        <p:spPr bwMode="auto">
          <a:xfrm>
            <a:off x="381000" y="4464050"/>
            <a:ext cx="5730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  )</a:t>
            </a:r>
          </a:p>
        </p:txBody>
      </p:sp>
      <p:sp>
        <p:nvSpPr>
          <p:cNvPr id="43028" name="Text Box 23"/>
          <p:cNvSpPr txBox="1">
            <a:spLocks noChangeArrowheads="1"/>
          </p:cNvSpPr>
          <p:nvPr/>
        </p:nvSpPr>
        <p:spPr bwMode="auto">
          <a:xfrm>
            <a:off x="6102350" y="5105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3029" name="Oval 24"/>
          <p:cNvSpPr>
            <a:spLocks noChangeArrowheads="1"/>
          </p:cNvSpPr>
          <p:nvPr/>
        </p:nvSpPr>
        <p:spPr bwMode="auto">
          <a:xfrm>
            <a:off x="6096000" y="5181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Text Box 26"/>
          <p:cNvSpPr txBox="1">
            <a:spLocks noChangeArrowheads="1"/>
          </p:cNvSpPr>
          <p:nvPr/>
        </p:nvSpPr>
        <p:spPr bwMode="auto">
          <a:xfrm>
            <a:off x="76200" y="52720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761074829"/>
      </p:ext>
    </p:extLst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8629</TotalTime>
  <Words>1688</Words>
  <Application>Microsoft Macintosh PowerPoint</Application>
  <PresentationFormat>On-screen Show (4:3)</PresentationFormat>
  <Paragraphs>251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ＭＳ Ｐゴシック</vt:lpstr>
      <vt:lpstr>Times New Roman</vt:lpstr>
      <vt:lpstr>Wingdings</vt:lpstr>
      <vt:lpstr>Arial</vt:lpstr>
      <vt:lpstr>Axis</vt:lpstr>
      <vt:lpstr>Edge Detection</vt:lpstr>
      <vt:lpstr>Consider this picture</vt:lpstr>
      <vt:lpstr>We would like its output to be</vt:lpstr>
      <vt:lpstr>Concepts: Review</vt:lpstr>
      <vt:lpstr>Algorithms for edge detection: Review</vt:lpstr>
      <vt:lpstr>Smoothing: Review</vt:lpstr>
      <vt:lpstr>Association of convolutions: Review</vt:lpstr>
      <vt:lpstr>Sobel edge detector: Review</vt:lpstr>
      <vt:lpstr>Smoothing is key: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Edgewater High School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Teacher Training</dc:title>
  <dc:creator>Paul J. Ackerman</dc:creator>
  <cp:lastModifiedBy>Boqing Gong</cp:lastModifiedBy>
  <cp:revision>101</cp:revision>
  <dcterms:created xsi:type="dcterms:W3CDTF">2007-05-31T13:47:35Z</dcterms:created>
  <dcterms:modified xsi:type="dcterms:W3CDTF">2016-08-30T05:12:23Z</dcterms:modified>
</cp:coreProperties>
</file>