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93" r:id="rId3"/>
    <p:sldId id="291" r:id="rId4"/>
    <p:sldId id="273" r:id="rId5"/>
    <p:sldId id="283" r:id="rId6"/>
    <p:sldId id="285" r:id="rId7"/>
    <p:sldId id="277" r:id="rId8"/>
    <p:sldId id="278" r:id="rId9"/>
    <p:sldId id="280" r:id="rId10"/>
    <p:sldId id="287" r:id="rId11"/>
    <p:sldId id="281" r:id="rId12"/>
    <p:sldId id="275" r:id="rId13"/>
    <p:sldId id="282" r:id="rId14"/>
    <p:sldId id="288" r:id="rId15"/>
    <p:sldId id="290" r:id="rId16"/>
    <p:sldId id="289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6"/>
    <p:restoredTop sz="93632"/>
  </p:normalViewPr>
  <p:slideViewPr>
    <p:cSldViewPr>
      <p:cViewPr varScale="1">
        <p:scale>
          <a:sx n="66" d="100"/>
          <a:sy n="66" d="100"/>
        </p:scale>
        <p:origin x="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8EEA-F37D-45FC-8A2C-1D83CE6835D5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9735-F1B3-4734-8CBC-A7C187A0C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72D84-327E-4351-860B-24AE77828FB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5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1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78B36-B29D-4E3C-A1A7-AAA42A372CD8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6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E8D25-F909-46D8-BB10-6884F05DD075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6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7630-50C5-4885-82FB-F689054A3989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1A61-4095-4F9A-848F-1912B3C7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FC21-ABA9-4526-8763-953F45CA9D70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3E6B-5060-49E5-B76E-78AEA557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841A-D01C-4DA7-9181-8BF13C517EF6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D8AF-C55B-4993-AF69-62474CCCB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93154-21F6-4079-94DA-486F06AA8451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41C0-ABEB-4694-9DC8-03BB27C4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6E7B-DAAF-428A-843A-E9FDCAF6215F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665-E271-4315-8379-FF336C6DB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CA18-0C76-4171-9FAB-E92539BD48B7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4B95-BF9F-4E29-868F-EB9A7680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EE9D-A089-4FB6-909D-797C48F8AF6C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EF12E-7AB8-4F23-ACDC-FA384CF42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845-A98C-48AD-BCCA-706C82092005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822F-B20D-4C7B-9257-A2A5F6D1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5C7D2-382D-4042-96E1-B4C504EF46F5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00CF4-8DA7-445F-9D4D-EED197226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4B6E-A777-48A6-BF36-C277DCB7183A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5492-EF87-453B-B534-7534C508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38B2-7C9B-43D7-8CA8-07D67C4F348F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3E6-2B90-43BB-B665-F671A8615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4FEBE8-23CD-4BCE-818C-35A9097B6986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AEA928-A7F5-48B0-922E-1109A7A65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792538"/>
            <a:ext cx="6762750" cy="2017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The magnitude of the gradient is </a:t>
            </a:r>
            <a:r>
              <a:rPr lang="en-US" sz="2400" smtClean="0">
                <a:ea typeface="ＭＳ Ｐゴシック" pitchFamily="34" charset="-128"/>
              </a:rPr>
              <a:t>then calculated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using the formula which we have seen before: </a:t>
            </a:r>
          </a:p>
        </p:txBody>
      </p:sp>
      <p:pic>
        <p:nvPicPr>
          <p:cNvPr id="47107" name="Picture 3" descr="mask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639888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334000"/>
            <a:ext cx="3429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457200" y="19050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these two masks are applied to the image.</a:t>
            </a:r>
          </a:p>
        </p:txBody>
      </p:sp>
      <p:sp>
        <p:nvSpPr>
          <p:cNvPr id="47110" name="Right Arrow 2"/>
          <p:cNvSpPr>
            <a:spLocks noChangeArrowheads="1"/>
          </p:cNvSpPr>
          <p:nvPr/>
        </p:nvSpPr>
        <p:spPr bwMode="auto">
          <a:xfrm>
            <a:off x="1828800" y="2057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Box 3"/>
          <p:cNvSpPr txBox="1">
            <a:spLocks noChangeArrowheads="1"/>
          </p:cNvSpPr>
          <p:nvPr/>
        </p:nvSpPr>
        <p:spPr bwMode="auto">
          <a:xfrm>
            <a:off x="5562600" y="4648200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Then, the two output tables of the masks and image are combined using the magnitude formula. This gives us a smoothened gradient magnitude output.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Sobel edge detector: Review</a:t>
            </a:r>
          </a:p>
        </p:txBody>
      </p:sp>
    </p:spTree>
    <p:extLst>
      <p:ext uri="{BB962C8B-B14F-4D97-AF65-F5344CB8AC3E}">
        <p14:creationId xmlns:p14="http://schemas.microsoft.com/office/powerpoint/2010/main" val="807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r>
              <a:rPr lang="en-US" dirty="0" smtClean="0"/>
              <a:t> Simple, inefficient : All on One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53340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if  peaks(</a:t>
            </a:r>
            <a:r>
              <a:rPr lang="en-US" dirty="0" err="1" smtClean="0"/>
              <a:t>ij</a:t>
            </a:r>
            <a:r>
              <a:rPr lang="en-US" dirty="0" smtClean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if  </a:t>
            </a:r>
            <a:r>
              <a:rPr lang="en-US" dirty="0" err="1" smtClean="0"/>
              <a:t>mag</a:t>
            </a:r>
            <a:r>
              <a:rPr lang="en-US" dirty="0" smtClean="0"/>
              <a:t>(</a:t>
            </a:r>
            <a:r>
              <a:rPr lang="en-US" dirty="0" err="1" smtClean="0"/>
              <a:t>ij</a:t>
            </a:r>
            <a:r>
              <a:rPr lang="en-US" dirty="0" smtClean="0"/>
              <a:t>)&gt; HI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peaks(</a:t>
            </a:r>
            <a:r>
              <a:rPr lang="en-US" dirty="0" err="1" smtClean="0"/>
              <a:t>ij</a:t>
            </a:r>
            <a:r>
              <a:rPr lang="en-US" dirty="0" smtClean="0"/>
              <a:t>) = OFF, final(</a:t>
            </a:r>
            <a:r>
              <a:rPr lang="en-US" dirty="0" err="1" smtClean="0"/>
              <a:t>ij</a:t>
            </a:r>
            <a:r>
              <a:rPr lang="en-US" dirty="0" smtClean="0"/>
              <a:t>) 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else if </a:t>
            </a:r>
            <a:r>
              <a:rPr lang="en-US" dirty="0" err="1" smtClean="0"/>
              <a:t>mag</a:t>
            </a:r>
            <a:r>
              <a:rPr lang="en-US" dirty="0" smtClean="0"/>
              <a:t>(</a:t>
            </a:r>
            <a:r>
              <a:rPr lang="en-US" dirty="0" err="1" smtClean="0"/>
              <a:t>ij</a:t>
            </a:r>
            <a:r>
              <a:rPr lang="en-US" dirty="0" smtClean="0"/>
              <a:t>)&lt; LO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peaks(</a:t>
            </a:r>
            <a:r>
              <a:rPr lang="en-US" dirty="0" err="1" smtClean="0"/>
              <a:t>ij</a:t>
            </a:r>
            <a:r>
              <a:rPr lang="en-US" dirty="0" smtClean="0"/>
              <a:t>)=flags(</a:t>
            </a:r>
            <a:r>
              <a:rPr lang="en-US" dirty="0" err="1" smtClean="0"/>
              <a:t>ij</a:t>
            </a:r>
            <a:r>
              <a:rPr lang="en-US" dirty="0" smtClean="0"/>
              <a:t>)= OFF.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moretodo</a:t>
            </a:r>
            <a:r>
              <a:rPr lang="en-US" dirty="0" smtClean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While </a:t>
            </a:r>
            <a:r>
              <a:rPr lang="en-US" dirty="0" err="1" smtClean="0"/>
              <a:t>moretodo</a:t>
            </a:r>
            <a:r>
              <a:rPr lang="en-US" dirty="0" smtClean="0"/>
              <a:t>==ON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</a:t>
            </a:r>
            <a:r>
              <a:rPr lang="en-US" dirty="0" err="1" smtClean="0"/>
              <a:t>moretodo</a:t>
            </a:r>
            <a:r>
              <a:rPr lang="en-US" dirty="0" smtClean="0"/>
              <a:t>= OFF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For </a:t>
            </a:r>
            <a:r>
              <a:rPr lang="en-US" dirty="0" err="1" smtClean="0"/>
              <a:t>i</a:t>
            </a:r>
            <a:r>
              <a:rPr lang="en-US" dirty="0" smtClean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if  peaks(</a:t>
            </a:r>
            <a:r>
              <a:rPr lang="en-US" dirty="0" err="1" smtClean="0"/>
              <a:t>ij</a:t>
            </a:r>
            <a:r>
              <a:rPr lang="en-US" dirty="0" smtClean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For p (-1 to +1), For q (-1 to +1)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if  flags(</a:t>
            </a:r>
            <a:r>
              <a:rPr lang="en-US" dirty="0" err="1" smtClean="0"/>
              <a:t>i+p,j+q</a:t>
            </a:r>
            <a:r>
              <a:rPr lang="en-US" dirty="0" smtClean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peaks(</a:t>
            </a:r>
            <a:r>
              <a:rPr lang="en-US" dirty="0" err="1" smtClean="0"/>
              <a:t>ij</a:t>
            </a:r>
            <a:r>
              <a:rPr lang="en-US" dirty="0" smtClean="0"/>
              <a:t>) = OFF, flags(</a:t>
            </a:r>
            <a:r>
              <a:rPr lang="en-US" dirty="0" err="1" smtClean="0"/>
              <a:t>ij</a:t>
            </a:r>
            <a:r>
              <a:rPr lang="en-US" dirty="0" smtClean="0"/>
              <a:t>) = ON, </a:t>
            </a:r>
            <a:r>
              <a:rPr lang="en-US" dirty="0" err="1" smtClean="0"/>
              <a:t>moretodo</a:t>
            </a:r>
            <a:r>
              <a:rPr lang="en-US" dirty="0" smtClean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ALL DONE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Simple, inefficient 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         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inefficient  Case:                 LLLLLLLL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L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L                        MMMMMMMMMMMMMMM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L                       </a:t>
            </a:r>
            <a:r>
              <a:rPr lang="en-US" dirty="0" smtClean="0"/>
              <a:t>                                                   </a:t>
            </a:r>
            <a:r>
              <a:rPr lang="en-US" dirty="0" smtClean="0"/>
              <a:t>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</a:t>
            </a:r>
            <a:r>
              <a:rPr lang="en-US" smtClean="0"/>
              <a:t>L                       </a:t>
            </a:r>
            <a:r>
              <a:rPr lang="en-US" smtClean="0"/>
              <a:t>                             </a:t>
            </a:r>
            <a:r>
              <a:rPr lang="en-US" dirty="0" smtClean="0"/>
              <a:t>HHHH  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L                         M                                </a:t>
            </a:r>
            <a:r>
              <a:rPr lang="en-US" dirty="0" err="1" smtClean="0"/>
              <a:t>M</a:t>
            </a:r>
            <a:r>
              <a:rPr lang="en-US" dirty="0" smtClean="0"/>
              <a:t>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L                          M                           </a:t>
            </a:r>
            <a:r>
              <a:rPr lang="en-US" dirty="0" err="1" smtClean="0"/>
              <a:t>M</a:t>
            </a:r>
            <a:r>
              <a:rPr lang="en-US" dirty="0" smtClean="0"/>
              <a:t>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L                           MMMMMMMM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  M                                                                   </a:t>
            </a:r>
            <a:r>
              <a:rPr lang="en-US" dirty="0" err="1" smtClean="0"/>
              <a:t>M</a:t>
            </a: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     M                                                               </a:t>
            </a:r>
            <a:r>
              <a:rPr lang="en-US" dirty="0" err="1" smtClean="0"/>
              <a:t>M</a:t>
            </a: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        MMMMMMMMMMMMMMMMMM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Thankfully, most M-chains are small.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Canny Part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Automatically get HI (and hence LO)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 Automatically  Get 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57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         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Use Percent as input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Then apply it to histogram of scaled </a:t>
            </a:r>
            <a:r>
              <a:rPr lang="en-US" dirty="0" err="1" smtClean="0"/>
              <a:t>mags</a:t>
            </a: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In the histogram of scaled </a:t>
            </a:r>
            <a:r>
              <a:rPr lang="en-US" dirty="0" err="1" smtClean="0"/>
              <a:t>mags</a:t>
            </a:r>
            <a:r>
              <a:rPr lang="en-US" dirty="0" smtClean="0"/>
              <a:t>, find the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Point that exceeds Percent of all, mark that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as HI. Then, LO is 0.35 of HI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 Details of Automatically  Get 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495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Read Percent as input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Compute Histogram of scaled magnitudes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CutOff</a:t>
            </a:r>
            <a:r>
              <a:rPr lang="en-US" dirty="0" smtClean="0"/>
              <a:t> = Percent*Rows*Cols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 </a:t>
            </a:r>
            <a:r>
              <a:rPr lang="en-US" dirty="0" err="1" smtClean="0"/>
              <a:t>HistogramSize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1,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AreaOfTops</a:t>
            </a:r>
            <a:r>
              <a:rPr lang="en-US" dirty="0" smtClean="0"/>
              <a:t> += Histogram[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if (</a:t>
            </a:r>
            <a:r>
              <a:rPr lang="en-US" dirty="0" err="1" smtClean="0"/>
              <a:t>AreaOfTops</a:t>
            </a:r>
            <a:r>
              <a:rPr lang="en-US" dirty="0" smtClean="0"/>
              <a:t>&gt;</a:t>
            </a:r>
            <a:r>
              <a:rPr lang="en-US" dirty="0" err="1" smtClean="0"/>
              <a:t>CutOff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Break out of for-loop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HI=I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LO= .35*HI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4958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Histogram of scaled magnitudes obtained by: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for  i, for 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(Histogram[Magnitude[</a:t>
            </a:r>
            <a:r>
              <a:rPr lang="en-US" dirty="0" err="1" smtClean="0"/>
              <a:t>I,j</a:t>
            </a:r>
            <a:r>
              <a:rPr lang="en-US" dirty="0" smtClean="0"/>
              <a:t>]])++</a:t>
            </a:r>
          </a:p>
        </p:txBody>
      </p:sp>
      <p:sp>
        <p:nvSpPr>
          <p:cNvPr id="5" name="Down Arrow 4"/>
          <p:cNvSpPr/>
          <p:nvPr/>
        </p:nvSpPr>
        <p:spPr>
          <a:xfrm>
            <a:off x="6858000" y="1828800"/>
            <a:ext cx="179832" cy="297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 Details of Automatically  Get 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4572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In the histogram of scaled </a:t>
            </a:r>
            <a:r>
              <a:rPr lang="en-US" dirty="0" err="1" smtClean="0"/>
              <a:t>mags</a:t>
            </a:r>
            <a:r>
              <a:rPr lang="en-US" dirty="0" smtClean="0"/>
              <a:t>, find the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Point that exceeds Percent of all, mark that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as HI.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         x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       xxx        x                                                                                                     xx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    </a:t>
            </a:r>
            <a:r>
              <a:rPr lang="en-US" sz="1700" dirty="0" err="1" smtClean="0"/>
              <a:t>xxxxx</a:t>
            </a:r>
            <a:r>
              <a:rPr lang="en-US" sz="1700" dirty="0" smtClean="0"/>
              <a:t>      xx           </a:t>
            </a:r>
            <a:r>
              <a:rPr lang="en-US" sz="1700" dirty="0" err="1" smtClean="0"/>
              <a:t>xx</a:t>
            </a:r>
            <a:r>
              <a:rPr lang="en-US" sz="1700" dirty="0" smtClean="0"/>
              <a:t>                          x        xx                                            xxx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   </a:t>
            </a:r>
            <a:r>
              <a:rPr lang="en-US" sz="1700" dirty="0" err="1" smtClean="0"/>
              <a:t>xxxxxx</a:t>
            </a:r>
            <a:r>
              <a:rPr lang="en-US" sz="1700" dirty="0" smtClean="0"/>
              <a:t>    xxx          xx            </a:t>
            </a:r>
            <a:r>
              <a:rPr lang="en-US" sz="1700" dirty="0" err="1" smtClean="0"/>
              <a:t>xx</a:t>
            </a:r>
            <a:r>
              <a:rPr lang="en-US" sz="1700" dirty="0" smtClean="0"/>
              <a:t>        xxx    </a:t>
            </a:r>
            <a:r>
              <a:rPr lang="en-US" sz="1700" dirty="0" err="1" smtClean="0"/>
              <a:t>xxxx</a:t>
            </a:r>
            <a:r>
              <a:rPr lang="en-US" sz="1700" dirty="0" smtClean="0"/>
              <a:t>       x                                </a:t>
            </a:r>
            <a:r>
              <a:rPr lang="en-US" sz="1700" dirty="0" err="1" smtClean="0"/>
              <a:t>xxxxx</a:t>
            </a:r>
            <a:r>
              <a:rPr lang="en-US" sz="1700" dirty="0" smtClean="0"/>
              <a:t>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  </a:t>
            </a:r>
            <a:r>
              <a:rPr lang="en-US" sz="1700" dirty="0" err="1" smtClean="0"/>
              <a:t>xxxxxxx</a:t>
            </a:r>
            <a:r>
              <a:rPr lang="en-US" sz="1700" dirty="0" smtClean="0"/>
              <a:t>   </a:t>
            </a:r>
            <a:r>
              <a:rPr lang="en-US" sz="1700" dirty="0" err="1" smtClean="0"/>
              <a:t>xxxx</a:t>
            </a:r>
            <a:r>
              <a:rPr lang="en-US" sz="1700" dirty="0" smtClean="0"/>
              <a:t>        xxx          xx      </a:t>
            </a:r>
            <a:r>
              <a:rPr lang="en-US" sz="1700" dirty="0" err="1" smtClean="0"/>
              <a:t>xxxx</a:t>
            </a:r>
            <a:r>
              <a:rPr lang="en-US" sz="1700" dirty="0" smtClean="0"/>
              <a:t>  </a:t>
            </a:r>
            <a:r>
              <a:rPr lang="en-US" sz="1700" dirty="0" err="1" smtClean="0"/>
              <a:t>xxxxxx</a:t>
            </a:r>
            <a:r>
              <a:rPr lang="en-US" sz="1700" dirty="0" smtClean="0"/>
              <a:t>   xxx                             </a:t>
            </a:r>
            <a:r>
              <a:rPr lang="en-US" sz="1700" dirty="0" err="1" smtClean="0"/>
              <a:t>xxxxxx</a:t>
            </a:r>
            <a:r>
              <a:rPr lang="en-US" sz="1700" dirty="0" smtClean="0"/>
              <a:t>         x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</a:t>
            </a:r>
            <a:r>
              <a:rPr lang="en-US" sz="1700" dirty="0" err="1" smtClean="0"/>
              <a:t>xxxxxxxx</a:t>
            </a:r>
            <a:r>
              <a:rPr lang="en-US" sz="1700" dirty="0" smtClean="0"/>
              <a:t>   </a:t>
            </a:r>
            <a:r>
              <a:rPr lang="en-US" sz="1700" dirty="0" err="1" smtClean="0"/>
              <a:t>xxxxx</a:t>
            </a:r>
            <a:r>
              <a:rPr lang="en-US" sz="1700" dirty="0" smtClean="0"/>
              <a:t>     </a:t>
            </a:r>
            <a:r>
              <a:rPr lang="en-US" sz="1700" dirty="0" err="1" smtClean="0"/>
              <a:t>xxxx</a:t>
            </a:r>
            <a:r>
              <a:rPr lang="en-US" sz="1700" dirty="0" smtClean="0"/>
              <a:t>        </a:t>
            </a:r>
            <a:r>
              <a:rPr lang="en-US" sz="1700" dirty="0" err="1" smtClean="0"/>
              <a:t>xxxx</a:t>
            </a:r>
            <a:r>
              <a:rPr lang="en-US" sz="1700" dirty="0" smtClean="0"/>
              <a:t>   </a:t>
            </a:r>
            <a:r>
              <a:rPr lang="en-US" sz="1700" dirty="0" err="1" smtClean="0"/>
              <a:t>xxxxxxxxxxxxxxxx</a:t>
            </a:r>
            <a:r>
              <a:rPr lang="en-US" sz="1700" dirty="0" smtClean="0"/>
              <a:t>                 x        </a:t>
            </a:r>
            <a:r>
              <a:rPr lang="en-US" sz="1700" dirty="0" err="1" smtClean="0"/>
              <a:t>xxxxxxx</a:t>
            </a:r>
            <a:r>
              <a:rPr lang="en-US" sz="1700" dirty="0" smtClean="0"/>
              <a:t>     xxx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</a:t>
            </a:r>
            <a:r>
              <a:rPr lang="en-US" sz="1700" dirty="0" err="1" smtClean="0"/>
              <a:t>xxxxxxxxxxxxxxx</a:t>
            </a:r>
            <a:r>
              <a:rPr lang="en-US" sz="1700" dirty="0" smtClean="0"/>
              <a:t>    </a:t>
            </a:r>
            <a:r>
              <a:rPr lang="en-US" sz="1700" dirty="0" err="1" smtClean="0"/>
              <a:t>xxxxx</a:t>
            </a:r>
            <a:r>
              <a:rPr lang="en-US" sz="1700" dirty="0" smtClean="0"/>
              <a:t>     </a:t>
            </a:r>
            <a:r>
              <a:rPr lang="en-US" sz="1700" dirty="0" err="1" smtClean="0"/>
              <a:t>xxxx</a:t>
            </a:r>
            <a:r>
              <a:rPr lang="en-US" sz="1700" dirty="0" smtClean="0"/>
              <a:t>  </a:t>
            </a:r>
            <a:r>
              <a:rPr lang="en-US" sz="1700" dirty="0" err="1" smtClean="0"/>
              <a:t>xxxxxxxxxxxxxxxxxx</a:t>
            </a:r>
            <a:r>
              <a:rPr lang="en-US" sz="1700" dirty="0" smtClean="0"/>
              <a:t>              xxx   </a:t>
            </a:r>
            <a:r>
              <a:rPr lang="en-US" sz="1700" dirty="0" err="1" smtClean="0"/>
              <a:t>xxxxxxxxx</a:t>
            </a:r>
            <a:r>
              <a:rPr lang="en-US" sz="1700" dirty="0" smtClean="0"/>
              <a:t>  </a:t>
            </a:r>
            <a:r>
              <a:rPr lang="en-US" sz="1700" dirty="0" err="1" smtClean="0"/>
              <a:t>xxxx</a:t>
            </a:r>
            <a:endParaRPr lang="en-US" sz="1700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 smtClean="0"/>
              <a:t>                                      </a:t>
            </a:r>
            <a:r>
              <a:rPr lang="en-US" sz="1700" dirty="0" err="1" smtClean="0"/>
              <a:t>xxxxxxxxxxxxxxxxxxxxxxxxxxxxxxxxxxxxxxxxxxxxxxxx</a:t>
            </a:r>
            <a:r>
              <a:rPr lang="en-US" sz="1700" dirty="0" smtClean="0"/>
              <a:t>            </a:t>
            </a:r>
            <a:r>
              <a:rPr lang="en-US" sz="1700" dirty="0" err="1" smtClean="0"/>
              <a:t>xxxxxxxxxxxxxxxxxxxx</a:t>
            </a:r>
            <a:endParaRPr lang="en-US" sz="1700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-------------------------------------…-----------------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Complete Canny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                                        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Part One: Compute Gradient Magnitude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Part Two: Compute Peaks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Part Four: Automatically Computer HI and LO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Part Three: Double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35336"/>
              </p:ext>
            </p:extLst>
          </p:nvPr>
        </p:nvGraphicFramePr>
        <p:xfrm>
          <a:off x="533400" y="533400"/>
          <a:ext cx="8001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6576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Canny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Smoothing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ones</a:t>
                      </a:r>
                      <a:r>
                        <a:rPr lang="en-US" sz="2000" baseline="0" dirty="0" smtClean="0"/>
                        <a:t> / #ones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Gaussian</a:t>
                      </a:r>
                      <a:r>
                        <a:rPr lang="en-US" sz="2000" dirty="0" smtClean="0"/>
                        <a:t> table/filter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Gradients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Horizontal &amp; vertical gradients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Horizontal &amp; vertical gradients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Magnitudes of gradients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Directions of gradients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tan(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dir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) =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Gy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/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Gx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Non-maximum Suppression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Thresholding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One</a:t>
                      </a:r>
                      <a:r>
                        <a:rPr lang="en-US" sz="2000" baseline="0" dirty="0" smtClean="0"/>
                        <a:t> threshold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Double thresholding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Automatically choose thresholds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Applicable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4" descr="grad_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438400"/>
            <a:ext cx="2209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rad_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4357" y="2438400"/>
            <a:ext cx="2209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34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About the example code </a:t>
            </a:r>
            <a:r>
              <a:rPr lang="en-US" dirty="0" err="1" smtClean="0">
                <a:ea typeface="ＭＳ Ｐゴシック" pitchFamily="34" charset="-128"/>
              </a:rPr>
              <a:t>marrh.c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-- </a:t>
            </a:r>
            <a:r>
              <a:rPr lang="en-US" dirty="0" err="1"/>
              <a:t>Marrh.c</a:t>
            </a:r>
            <a:r>
              <a:rPr lang="en-US" dirty="0"/>
              <a:t>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this part of the code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 err="1"/>
              <a:t>Marrh.c</a:t>
            </a:r>
            <a:r>
              <a:rPr lang="en-US" dirty="0"/>
              <a:t>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in the </a:t>
            </a:r>
            <a:r>
              <a:rPr lang="en-US" dirty="0" err="1"/>
              <a:t>marrh.c</a:t>
            </a:r>
            <a:r>
              <a:rPr lang="en-US" dirty="0"/>
              <a:t> line to be the first x-derivative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FF0000"/>
                </a:solidFill>
              </a:rPr>
              <a:t>Read and delete this part</a:t>
            </a:r>
          </a:p>
          <a:p>
            <a:pPr eaLnBrk="1" hangingPunct="1">
              <a:spcBef>
                <a:spcPct val="50000"/>
              </a:spcBef>
            </a:pPr>
            <a:endParaRPr lang="en-US" i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</a:t>
            </a:r>
            <a:r>
              <a:rPr lang="en-US" dirty="0" smtClean="0"/>
              <a:t>-- </a:t>
            </a:r>
            <a:r>
              <a:rPr lang="en-US" dirty="0"/>
              <a:t>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up with two masks (</a:t>
            </a:r>
            <a:r>
              <a:rPr lang="en-US" dirty="0" err="1"/>
              <a:t>xmask</a:t>
            </a:r>
            <a:r>
              <a:rPr lang="en-US" dirty="0"/>
              <a:t> and </a:t>
            </a:r>
            <a:r>
              <a:rPr lang="en-US" dirty="0" err="1"/>
              <a:t>ymask</a:t>
            </a:r>
            <a:r>
              <a:rPr lang="en-US" dirty="0" smtClean="0"/>
              <a:t>). </a:t>
            </a:r>
            <a:r>
              <a:rPr lang="en-US" i="1" dirty="0" smtClean="0">
                <a:solidFill>
                  <a:srgbClr val="FF0000"/>
                </a:solidFill>
              </a:rPr>
              <a:t>See </a:t>
            </a:r>
            <a:r>
              <a:rPr lang="en-US" i="1" dirty="0" err="1" smtClean="0">
                <a:solidFill>
                  <a:srgbClr val="FF0000"/>
                </a:solidFill>
              </a:rPr>
              <a:t>sobel.c</a:t>
            </a:r>
            <a:r>
              <a:rPr lang="en-US" i="1" dirty="0" smtClean="0">
                <a:solidFill>
                  <a:srgbClr val="FF0000"/>
                </a:solidFill>
              </a:rPr>
              <a:t> for reference.</a:t>
            </a:r>
            <a:endParaRPr lang="en-US" i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8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   -- Then use the convolution code from </a:t>
            </a:r>
            <a:r>
              <a:rPr lang="en-US" dirty="0" err="1"/>
              <a:t>marrh</a:t>
            </a:r>
            <a:r>
              <a:rPr lang="en-US" dirty="0"/>
              <a:t> but remember to double up on it, to get two outputs. </a:t>
            </a:r>
            <a:r>
              <a:rPr lang="en-US" i="1" dirty="0" smtClean="0">
                <a:solidFill>
                  <a:srgbClr val="FF0000"/>
                </a:solidFill>
              </a:rPr>
              <a:t>A good example showing how to do convolution.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Then delete the code  in </a:t>
            </a:r>
            <a:r>
              <a:rPr lang="en-US" dirty="0" err="1"/>
              <a:t>marrh</a:t>
            </a:r>
            <a:r>
              <a:rPr lang="en-US" dirty="0"/>
              <a:t>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Then bring in the </a:t>
            </a:r>
            <a:r>
              <a:rPr lang="en-US" dirty="0" err="1"/>
              <a:t>sqrt</a:t>
            </a:r>
            <a:r>
              <a:rPr lang="en-US" dirty="0"/>
              <a:t> (of squares) code from </a:t>
            </a:r>
            <a:r>
              <a:rPr lang="en-US" dirty="0" err="1"/>
              <a:t>sobel</a:t>
            </a:r>
            <a:r>
              <a:rPr lang="en-US" dirty="0"/>
              <a:t>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produce output very similar to the Sobel magnitude image.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edge detection: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1: </a:t>
            </a:r>
          </a:p>
          <a:p>
            <a:pPr lvl="1"/>
            <a:r>
              <a:rPr lang="en-US" dirty="0" smtClean="0"/>
              <a:t>Compute gradients</a:t>
            </a:r>
          </a:p>
          <a:p>
            <a:pPr lvl="1"/>
            <a:r>
              <a:rPr lang="en-US" dirty="0" smtClean="0"/>
              <a:t>Compute magnitude </a:t>
            </a:r>
          </a:p>
          <a:p>
            <a:pPr lvl="1"/>
            <a:r>
              <a:rPr lang="en-US" dirty="0" smtClean="0"/>
              <a:t>Threshold magnitude</a:t>
            </a:r>
          </a:p>
          <a:p>
            <a:r>
              <a:rPr lang="en-US" dirty="0" smtClean="0"/>
              <a:t>Smoothing, followed by Algorithm 1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Sobel edge detector</a:t>
            </a:r>
          </a:p>
          <a:p>
            <a:pPr lvl="1"/>
            <a:r>
              <a:rPr lang="en-US" dirty="0" smtClean="0"/>
              <a:t>The association property of convolutions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228850"/>
            <a:ext cx="2400300" cy="240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Notetaker</a:t>
            </a:r>
            <a:r>
              <a:rPr lang="en-US" dirty="0"/>
              <a:t> Needed for CAP 4453.0001 - Earn up to 40 hours of community service</a:t>
            </a:r>
          </a:p>
        </p:txBody>
      </p:sp>
    </p:spTree>
    <p:extLst>
      <p:ext uri="{BB962C8B-B14F-4D97-AF65-F5344CB8AC3E}">
        <p14:creationId xmlns:p14="http://schemas.microsoft.com/office/powerpoint/2010/main" val="203571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Sobel vs. </a:t>
            </a:r>
            <a:r>
              <a:rPr lang="en-US" dirty="0" smtClean="0">
                <a:solidFill>
                  <a:srgbClr val="FF0000"/>
                </a:solidFill>
              </a:rPr>
              <a:t>Canny</a:t>
            </a:r>
            <a:r>
              <a:rPr lang="en-US" dirty="0" smtClean="0"/>
              <a:t> edge detectors: Review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97409"/>
              </p:ext>
            </p:extLst>
          </p:nvPr>
        </p:nvGraphicFramePr>
        <p:xfrm>
          <a:off x="533400" y="1691640"/>
          <a:ext cx="8001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68580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Canny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Smoothing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ones</a:t>
                      </a:r>
                      <a:r>
                        <a:rPr lang="en-US" sz="2000" baseline="0" dirty="0" smtClean="0"/>
                        <a:t> / #ones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Gaussian</a:t>
                      </a:r>
                      <a:r>
                        <a:rPr lang="en-US" sz="2000" dirty="0" smtClean="0"/>
                        <a:t> table/filter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Gradients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Horizontal &amp; vertical gradients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Horizontal &amp; vertical gradients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Magnitudes of gradients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Directions of gradients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tan(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dir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) =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Gy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/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Gx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Non-maximum Suppression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Thresholding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One</a:t>
                      </a:r>
                      <a:r>
                        <a:rPr lang="en-US" sz="2000" baseline="0" dirty="0" smtClean="0"/>
                        <a:t> threshold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Double thresholding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4" descr="grad_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0589" y="3907631"/>
            <a:ext cx="2209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rad_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7494" y="3907631"/>
            <a:ext cx="2209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Canny Part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162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Normally called  Hysteresis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call it  Double </a:t>
            </a:r>
            <a:r>
              <a:rPr lang="en-US" dirty="0" err="1" smtClean="0"/>
              <a:t>Thresholding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Double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Let us first review what we have produced so far: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A Magnitude Image             A Peaks Image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pic>
        <p:nvPicPr>
          <p:cNvPr id="1027" name="Picture 3" descr="C:\Users\Student\Desktop\4453fa14\cannym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3657600" cy="3657600"/>
          </a:xfrm>
          <a:prstGeom prst="rect">
            <a:avLst/>
          </a:prstGeom>
          <a:noFill/>
        </p:spPr>
      </p:pic>
      <p:pic>
        <p:nvPicPr>
          <p:cNvPr id="1028" name="Picture 4" descr="C:\Users\Student\Desktop\4453fa14\cannypea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600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 Double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Two thresholds will be used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Will be applied to Magnitude image, </a:t>
            </a:r>
            <a:r>
              <a:rPr lang="en-US" i="1" dirty="0" smtClean="0">
                <a:solidFill>
                  <a:srgbClr val="FF0000"/>
                </a:solidFill>
              </a:rPr>
              <a:t>but only to places that have shown up as peaks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Two thresholds, a HIGH and a 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If Mag exceeds HI, definitely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Mag lower than LO, definitely never be in </a:t>
            </a:r>
            <a:r>
              <a:rPr lang="en-US" dirty="0" smtClean="0"/>
              <a:t>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FF0000"/>
                </a:solidFill>
              </a:rPr>
              <a:t>If </a:t>
            </a:r>
            <a:r>
              <a:rPr lang="en-US" i="1" dirty="0" err="1" smtClean="0">
                <a:solidFill>
                  <a:srgbClr val="FF0000"/>
                </a:solidFill>
              </a:rPr>
              <a:t>Mag</a:t>
            </a:r>
            <a:r>
              <a:rPr lang="en-US" i="1" dirty="0" smtClean="0">
                <a:solidFill>
                  <a:srgbClr val="FF0000"/>
                </a:solidFill>
              </a:rPr>
              <a:t> is between HI and LO, then check if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i="1" dirty="0" smtClean="0">
                <a:solidFill>
                  <a:srgbClr val="FF0000"/>
                </a:solidFill>
              </a:rPr>
              <a:t>    geographically adjacent to a position (pixel) that has made it in to Final; if yes, then pass pixel to Final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Double Thresholds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typical way to write this is using Recursion.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Simply scan the image, looking only at Peaks, and at each Peak, ask if </a:t>
            </a:r>
            <a:r>
              <a:rPr lang="en-US" dirty="0" err="1" smtClean="0"/>
              <a:t>Mag</a:t>
            </a:r>
            <a:r>
              <a:rPr lang="en-US" dirty="0" smtClean="0"/>
              <a:t> exceeds HI; if No, do nothing (go on to next peak); if Yes, then call a recursive procedure on each of the 8  neighbors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recursive procedure must use LO to determine if it should call itself again on the 8 neighbors of the peak it was given. If exceeds LO, call recursion.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Double Thresholds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Since we do NOT assume that all students in class know how to write recursion, here is an iterative, simple-to-follow, but inefficient procedure: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if  peaks(</a:t>
            </a:r>
            <a:r>
              <a:rPr lang="en-US" dirty="0" err="1" smtClean="0"/>
              <a:t>ij</a:t>
            </a:r>
            <a:r>
              <a:rPr lang="en-US" dirty="0" smtClean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if  </a:t>
            </a:r>
            <a:r>
              <a:rPr lang="en-US" dirty="0" err="1" smtClean="0"/>
              <a:t>mag</a:t>
            </a:r>
            <a:r>
              <a:rPr lang="en-US" dirty="0" smtClean="0"/>
              <a:t>(</a:t>
            </a:r>
            <a:r>
              <a:rPr lang="en-US" dirty="0" err="1" smtClean="0"/>
              <a:t>ij</a:t>
            </a:r>
            <a:r>
              <a:rPr lang="en-US" dirty="0" smtClean="0"/>
              <a:t>)&gt; HI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peaks(</a:t>
            </a:r>
            <a:r>
              <a:rPr lang="en-US" dirty="0" err="1" smtClean="0"/>
              <a:t>ij</a:t>
            </a:r>
            <a:r>
              <a:rPr lang="en-US" dirty="0" smtClean="0"/>
              <a:t>) = OFF, </a:t>
            </a:r>
            <a:r>
              <a:rPr lang="en-US" dirty="0" smtClean="0">
                <a:solidFill>
                  <a:srgbClr val="FF0000"/>
                </a:solidFill>
              </a:rPr>
              <a:t>flags(</a:t>
            </a:r>
            <a:r>
              <a:rPr lang="en-US" dirty="0" err="1" smtClean="0">
                <a:solidFill>
                  <a:srgbClr val="FF0000"/>
                </a:solidFill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) 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else if </a:t>
            </a:r>
            <a:r>
              <a:rPr lang="en-US" dirty="0" err="1" smtClean="0"/>
              <a:t>mag</a:t>
            </a:r>
            <a:r>
              <a:rPr lang="en-US" dirty="0" smtClean="0"/>
              <a:t>(</a:t>
            </a:r>
            <a:r>
              <a:rPr lang="en-US" dirty="0" err="1" smtClean="0"/>
              <a:t>ij</a:t>
            </a:r>
            <a:r>
              <a:rPr lang="en-US" dirty="0" smtClean="0"/>
              <a:t>)&lt; LO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peaks(</a:t>
            </a:r>
            <a:r>
              <a:rPr lang="en-US" dirty="0" err="1" smtClean="0"/>
              <a:t>ij</a:t>
            </a:r>
            <a:r>
              <a:rPr lang="en-US" dirty="0" smtClean="0"/>
              <a:t>)=</a:t>
            </a:r>
            <a:r>
              <a:rPr lang="en-US" dirty="0" smtClean="0">
                <a:solidFill>
                  <a:srgbClr val="FF0000"/>
                </a:solidFill>
              </a:rPr>
              <a:t>flags(</a:t>
            </a:r>
            <a:r>
              <a:rPr lang="en-US" dirty="0" err="1" smtClean="0">
                <a:solidFill>
                  <a:srgbClr val="FF0000"/>
                </a:solidFill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)= OFF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Then, do the WHILE-LOOP from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Simple, inefficient 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8768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moretodo</a:t>
            </a:r>
            <a:r>
              <a:rPr lang="en-US" dirty="0" smtClean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While </a:t>
            </a:r>
            <a:r>
              <a:rPr lang="en-US" dirty="0" err="1" smtClean="0"/>
              <a:t>moretodo</a:t>
            </a:r>
            <a:r>
              <a:rPr lang="en-US" dirty="0" smtClean="0"/>
              <a:t>==ON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</a:t>
            </a:r>
            <a:r>
              <a:rPr lang="en-US" dirty="0" err="1" smtClean="0"/>
              <a:t>moretodo</a:t>
            </a:r>
            <a:r>
              <a:rPr lang="en-US" dirty="0" smtClean="0"/>
              <a:t>= OFF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For </a:t>
            </a:r>
            <a:r>
              <a:rPr lang="en-US" dirty="0" err="1" smtClean="0"/>
              <a:t>i</a:t>
            </a:r>
            <a:r>
              <a:rPr lang="en-US" dirty="0" smtClean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if  peaks(</a:t>
            </a:r>
            <a:r>
              <a:rPr lang="en-US" dirty="0" err="1" smtClean="0"/>
              <a:t>ij</a:t>
            </a:r>
            <a:r>
              <a:rPr lang="en-US" dirty="0" smtClean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For p (-1 to +1), For q (-1 to +1)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if  </a:t>
            </a:r>
            <a:r>
              <a:rPr lang="en-US" dirty="0" smtClean="0">
                <a:solidFill>
                  <a:srgbClr val="FF0000"/>
                </a:solidFill>
              </a:rPr>
              <a:t>flags(</a:t>
            </a:r>
            <a:r>
              <a:rPr lang="en-US" dirty="0" err="1" smtClean="0">
                <a:solidFill>
                  <a:srgbClr val="FF0000"/>
                </a:solidFill>
              </a:rPr>
              <a:t>i+p,j+q</a:t>
            </a:r>
            <a:r>
              <a:rPr lang="en-US" dirty="0" smtClean="0">
                <a:solidFill>
                  <a:srgbClr val="FF0000"/>
                </a:solidFill>
              </a:rPr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peaks(</a:t>
            </a:r>
            <a:r>
              <a:rPr lang="en-US" dirty="0" err="1" smtClean="0"/>
              <a:t>ij</a:t>
            </a:r>
            <a:r>
              <a:rPr lang="en-US" dirty="0" smtClean="0"/>
              <a:t>) = OFF, </a:t>
            </a:r>
            <a:r>
              <a:rPr lang="en-US" dirty="0" smtClean="0">
                <a:solidFill>
                  <a:srgbClr val="FF0000"/>
                </a:solidFill>
              </a:rPr>
              <a:t>flags(</a:t>
            </a:r>
            <a:r>
              <a:rPr lang="en-US" dirty="0" err="1" smtClean="0">
                <a:solidFill>
                  <a:srgbClr val="FF0000"/>
                </a:solidFill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) = ON</a:t>
            </a:r>
            <a:r>
              <a:rPr lang="en-US" dirty="0" smtClean="0"/>
              <a:t>, </a:t>
            </a:r>
            <a:r>
              <a:rPr lang="en-US" dirty="0" err="1" smtClean="0"/>
              <a:t>moretodo</a:t>
            </a:r>
            <a:r>
              <a:rPr lang="en-US" dirty="0" smtClean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ALL DONE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12669</TotalTime>
  <Words>1208</Words>
  <Application>Microsoft Macintosh PowerPoint</Application>
  <PresentationFormat>On-screen Show (4:3)</PresentationFormat>
  <Paragraphs>219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ＭＳ Ｐゴシック</vt:lpstr>
      <vt:lpstr>Wingdings</vt:lpstr>
      <vt:lpstr>Arial</vt:lpstr>
      <vt:lpstr>Office Theme</vt:lpstr>
      <vt:lpstr>Sobel edge detector: Review</vt:lpstr>
      <vt:lpstr>Algorithms for edge detection: Review</vt:lpstr>
      <vt:lpstr>Sobel vs. Canny edge detectors: Review</vt:lpstr>
      <vt:lpstr> Canny Part Three</vt:lpstr>
      <vt:lpstr> Double Thresholds</vt:lpstr>
      <vt:lpstr> Double Thresholds</vt:lpstr>
      <vt:lpstr> Double Thresholds </vt:lpstr>
      <vt:lpstr> Double Thresholds </vt:lpstr>
      <vt:lpstr> Simple, inefficient  cont’d</vt:lpstr>
      <vt:lpstr> Simple, inefficient : All on One slide</vt:lpstr>
      <vt:lpstr> Simple, inefficient  cont’d</vt:lpstr>
      <vt:lpstr> Canny Part Four</vt:lpstr>
      <vt:lpstr> Automatically  Get HI</vt:lpstr>
      <vt:lpstr> Details of Automatically  Get HI</vt:lpstr>
      <vt:lpstr> Details of Automatically  Get HI</vt:lpstr>
      <vt:lpstr>Complete Canny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Boqing Gong</cp:lastModifiedBy>
  <cp:revision>55</cp:revision>
  <dcterms:created xsi:type="dcterms:W3CDTF">2012-05-15T16:19:33Z</dcterms:created>
  <dcterms:modified xsi:type="dcterms:W3CDTF">2016-09-06T15:45:00Z</dcterms:modified>
</cp:coreProperties>
</file>