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2" r:id="rId4"/>
    <p:sldId id="279" r:id="rId5"/>
    <p:sldId id="283" r:id="rId6"/>
    <p:sldId id="284" r:id="rId7"/>
    <p:sldId id="285" r:id="rId8"/>
    <p:sldId id="286" r:id="rId9"/>
    <p:sldId id="287" r:id="rId10"/>
    <p:sldId id="280" r:id="rId11"/>
    <p:sldId id="288" r:id="rId12"/>
    <p:sldId id="289" r:id="rId13"/>
    <p:sldId id="293" r:id="rId14"/>
    <p:sldId id="294" r:id="rId15"/>
    <p:sldId id="295" r:id="rId16"/>
    <p:sldId id="296" r:id="rId17"/>
    <p:sldId id="297" r:id="rId18"/>
    <p:sldId id="298" r:id="rId19"/>
    <p:sldId id="299" r:id="rId20"/>
    <p:sldId id="300" r:id="rId21"/>
    <p:sldId id="301" r:id="rId22"/>
    <p:sldId id="290" r:id="rId23"/>
    <p:sldId id="302" r:id="rId24"/>
    <p:sldId id="305" r:id="rId25"/>
    <p:sldId id="303" r:id="rId26"/>
    <p:sldId id="291"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p:restoredTop sz="93632"/>
  </p:normalViewPr>
  <p:slideViewPr>
    <p:cSldViewPr>
      <p:cViewPr varScale="1">
        <p:scale>
          <a:sx n="66" d="100"/>
          <a:sy n="66" d="100"/>
        </p:scale>
        <p:origin x="80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4E11AFD-A5AE-47CF-9F74-3812B58E3373}" type="datetimeFigureOut">
              <a:rPr lang="en-US"/>
              <a:pPr>
                <a:defRPr/>
              </a:pPr>
              <a:t>9/19/16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ACDDA0-4AC3-4DBA-8779-C62AC36D932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E61363-D0BE-4209-A9FC-D72E5A0619E0}" type="datetimeFigureOut">
              <a:rPr lang="en-US"/>
              <a:pPr>
                <a:defRPr/>
              </a:pPr>
              <a:t>9/19/16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5C29E84-4D13-4B21-A9A1-D65B110A549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3768B99-7BB5-4C17-801F-1CFC67483BD5}" type="datetimeFigureOut">
              <a:rPr lang="en-US"/>
              <a:pPr>
                <a:defRPr/>
              </a:pPr>
              <a:t>9/19/16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DFF037-4CCD-48B2-ABF8-074472D8678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BE6193C-7E30-4649-BC45-DA8D2F0360A7}" type="datetimeFigureOut">
              <a:rPr lang="en-US"/>
              <a:pPr>
                <a:defRPr/>
              </a:pPr>
              <a:t>9/19/16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9489C0-E44E-4647-8E74-71CCAF6D821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DC98074-7723-4DE9-BEBD-0BC950499A3A}" type="datetimeFigureOut">
              <a:rPr lang="en-US"/>
              <a:pPr>
                <a:defRPr/>
              </a:pPr>
              <a:t>9/19/16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66DE09-5FF9-4738-BF0A-F3F209D40C2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37DE87D-C91E-4FC3-9ABA-FC5A30E0EBB9}" type="datetimeFigureOut">
              <a:rPr lang="en-US"/>
              <a:pPr>
                <a:defRPr/>
              </a:pPr>
              <a:t>9/19/16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B786869-630A-4B76-BF93-143D1685D4D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A3168E7-D4D6-4807-871F-950620EC4F79}" type="datetimeFigureOut">
              <a:rPr lang="en-US"/>
              <a:pPr>
                <a:defRPr/>
              </a:pPr>
              <a:t>9/19/16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98A57DA-0FFE-49C3-9063-C81B8EAD09E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244A66E-0469-4F6C-AB3A-E2940C875E77}" type="datetimeFigureOut">
              <a:rPr lang="en-US"/>
              <a:pPr>
                <a:defRPr/>
              </a:pPr>
              <a:t>9/19/16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F53042F-8E47-473A-9CE0-59D9DEEA833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8388A8D-8C7A-4B7A-96FE-9A3D64761DC6}" type="datetimeFigureOut">
              <a:rPr lang="en-US"/>
              <a:pPr>
                <a:defRPr/>
              </a:pPr>
              <a:t>9/19/16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5823F50-F284-4422-ABF4-ED15A11AB5E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E2F4E6F-3220-44F4-AC82-29A28BDF323C}" type="datetimeFigureOut">
              <a:rPr lang="en-US"/>
              <a:pPr>
                <a:defRPr/>
              </a:pPr>
              <a:t>9/19/16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81C8423-E25B-4A93-9CB8-8DB6D4BBB3C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FE4842-B8F3-4086-8FE4-3BB150A390F7}" type="datetimeFigureOut">
              <a:rPr lang="en-US"/>
              <a:pPr>
                <a:defRPr/>
              </a:pPr>
              <a:t>9/19/16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709FD28-AE20-4048-9E9E-378F43C975D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C1ADEA5-DA8F-483A-814E-224F27AE8DE8}" type="datetimeFigureOut">
              <a:rPr lang="en-US"/>
              <a:pPr>
                <a:defRPr/>
              </a:pPr>
              <a:t>9/19/16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809795F-DD4D-4A70-8959-DA115EBDAF1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1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1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304800" y="2130425"/>
            <a:ext cx="8839200" cy="1470025"/>
          </a:xfrm>
        </p:spPr>
        <p:txBody>
          <a:bodyPr/>
          <a:lstStyle/>
          <a:p>
            <a:pPr eaLnBrk="1" hangingPunct="1"/>
            <a:r>
              <a:rPr lang="en-US" dirty="0" smtClean="0"/>
              <a:t> Face Detection  Viola-Jones   Part 2</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0" y="0"/>
            <a:ext cx="9144000" cy="1143000"/>
          </a:xfrm>
        </p:spPr>
        <p:txBody>
          <a:bodyPr/>
          <a:lstStyle/>
          <a:p>
            <a:pPr eaLnBrk="1" hangingPunct="1"/>
            <a:r>
              <a:rPr lang="en-US" dirty="0" smtClean="0"/>
              <a:t>Lets see how </a:t>
            </a:r>
            <a:r>
              <a:rPr lang="en-US" dirty="0" err="1" smtClean="0"/>
              <a:t>AdaBoost</a:t>
            </a:r>
            <a:r>
              <a:rPr lang="en-US" dirty="0" smtClean="0"/>
              <a:t> gets employed</a:t>
            </a:r>
          </a:p>
        </p:txBody>
      </p:sp>
      <p:sp>
        <p:nvSpPr>
          <p:cNvPr id="5" name="Content Placeholder 4"/>
          <p:cNvSpPr>
            <a:spLocks noGrp="1"/>
          </p:cNvSpPr>
          <p:nvPr>
            <p:ph idx="1"/>
          </p:nvPr>
        </p:nvSpPr>
        <p:spPr>
          <a:xfrm>
            <a:off x="457200" y="1219200"/>
            <a:ext cx="8229600" cy="4525963"/>
          </a:xfrm>
        </p:spPr>
        <p:txBody>
          <a:bodyPr/>
          <a:lstStyle/>
          <a:p>
            <a:r>
              <a:rPr lang="en-US" dirty="0" smtClean="0"/>
              <a:t>So, employing the </a:t>
            </a:r>
            <a:r>
              <a:rPr lang="en-US" dirty="0" err="1" smtClean="0"/>
              <a:t>AdaBoost</a:t>
            </a:r>
            <a:r>
              <a:rPr lang="en-US" dirty="0" smtClean="0"/>
              <a:t> approach we know now, would employ about 300 experts at each placement of the 50x50 window. </a:t>
            </a:r>
          </a:p>
          <a:p>
            <a:endParaRPr lang="en-US" dirty="0" smtClean="0"/>
          </a:p>
          <a:p>
            <a:r>
              <a:rPr lang="en-US" dirty="0" smtClean="0"/>
              <a:t>Our image (in this case) is roughly 250x600,</a:t>
            </a:r>
          </a:p>
          <a:p>
            <a:pPr>
              <a:buNone/>
            </a:pPr>
            <a:r>
              <a:rPr lang="en-US" dirty="0" smtClean="0"/>
              <a:t>    allowing for roughly 550 placements (at centers) horizontally, and about 200 placements vertically. (Totally, about 200x550 placements, i.e., about 100,000 placements.)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0" y="-228600"/>
            <a:ext cx="9144000" cy="1143000"/>
          </a:xfrm>
        </p:spPr>
        <p:txBody>
          <a:bodyPr/>
          <a:lstStyle/>
          <a:p>
            <a:pPr eaLnBrk="1" hangingPunct="1"/>
            <a:r>
              <a:rPr lang="en-US" dirty="0" smtClean="0"/>
              <a:t>Lets see how </a:t>
            </a:r>
            <a:r>
              <a:rPr lang="en-US" dirty="0" err="1" smtClean="0"/>
              <a:t>AdaBoost</a:t>
            </a:r>
            <a:r>
              <a:rPr lang="en-US" dirty="0" smtClean="0"/>
              <a:t> gets employed</a:t>
            </a:r>
          </a:p>
        </p:txBody>
      </p:sp>
      <p:sp>
        <p:nvSpPr>
          <p:cNvPr id="5" name="Content Placeholder 4"/>
          <p:cNvSpPr>
            <a:spLocks noGrp="1"/>
          </p:cNvSpPr>
          <p:nvPr>
            <p:ph idx="1"/>
          </p:nvPr>
        </p:nvSpPr>
        <p:spPr>
          <a:xfrm>
            <a:off x="228600" y="838200"/>
            <a:ext cx="8686800" cy="4525963"/>
          </a:xfrm>
        </p:spPr>
        <p:txBody>
          <a:bodyPr/>
          <a:lstStyle/>
          <a:p>
            <a:r>
              <a:rPr lang="en-US" dirty="0" smtClean="0"/>
              <a:t>Out of these 100, 000 placements, the final algorithm will be saying Yes around the areas of the two faces, each face may have about 100 placements near it that might trigger a Yes; so, perhaps, system  says Yes about 200 times.</a:t>
            </a:r>
          </a:p>
          <a:p>
            <a:endParaRPr lang="en-US" dirty="0" smtClean="0"/>
          </a:p>
          <a:p>
            <a:r>
              <a:rPr lang="en-US" dirty="0" smtClean="0"/>
              <a:t>… out of 100,000!!  Less than 1 % of the times.</a:t>
            </a:r>
          </a:p>
          <a:p>
            <a:pPr>
              <a:buNone/>
            </a:pPr>
            <a:r>
              <a:rPr lang="en-US" dirty="0" smtClean="0"/>
              <a:t>    i.e., the  majority  of the times the system will be saying No.  So, do all of these “No” boxes really need all the work of 300 experts to say “No”?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0" y="0"/>
            <a:ext cx="9144000" cy="1143000"/>
          </a:xfrm>
        </p:spPr>
        <p:txBody>
          <a:bodyPr/>
          <a:lstStyle/>
          <a:p>
            <a:pPr eaLnBrk="1" hangingPunct="1"/>
            <a:r>
              <a:rPr lang="en-US" dirty="0" smtClean="0"/>
              <a:t>Lets see how </a:t>
            </a:r>
            <a:r>
              <a:rPr lang="en-US" dirty="0" err="1" smtClean="0"/>
              <a:t>AdaBoost</a:t>
            </a:r>
            <a:r>
              <a:rPr lang="en-US" dirty="0" smtClean="0"/>
              <a:t> gets employed</a:t>
            </a:r>
          </a:p>
        </p:txBody>
      </p:sp>
      <p:sp>
        <p:nvSpPr>
          <p:cNvPr id="5" name="Content Placeholder 4"/>
          <p:cNvSpPr>
            <a:spLocks noGrp="1"/>
          </p:cNvSpPr>
          <p:nvPr>
            <p:ph idx="1"/>
          </p:nvPr>
        </p:nvSpPr>
        <p:spPr>
          <a:xfrm>
            <a:off x="304800" y="1143000"/>
            <a:ext cx="8229600" cy="4525963"/>
          </a:xfrm>
        </p:spPr>
        <p:txBody>
          <a:bodyPr/>
          <a:lstStyle/>
          <a:p>
            <a:pPr>
              <a:buNone/>
            </a:pPr>
            <a:r>
              <a:rPr lang="en-US" dirty="0" smtClean="0"/>
              <a:t>This leads to a new approach, one that uses the fact that in Face Detection, one is saying “No” most of the time. </a:t>
            </a:r>
          </a:p>
          <a:p>
            <a:r>
              <a:rPr lang="en-US" dirty="0" smtClean="0"/>
              <a:t>So, They design a cascade, a series of stages (each with a small team of experts), like  a  series of Political Primaries, to eliminate obvious “losers” early, at much less expense than having everyone (all citizens) vote  on each contender (which would be expensive).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76200" y="-304800"/>
            <a:ext cx="9067800" cy="1143000"/>
          </a:xfrm>
        </p:spPr>
        <p:txBody>
          <a:bodyPr/>
          <a:lstStyle/>
          <a:p>
            <a:pPr eaLnBrk="1" hangingPunct="1"/>
            <a:r>
              <a:rPr lang="en-US" dirty="0" smtClean="0"/>
              <a:t>So, Exploit the fact  that faces are rare</a:t>
            </a:r>
          </a:p>
        </p:txBody>
      </p:sp>
      <p:pic>
        <p:nvPicPr>
          <p:cNvPr id="33795" name="Content Placeholder 3" descr="cascade1.jpg"/>
          <p:cNvPicPr>
            <a:picLocks noGrp="1" noChangeAspect="1"/>
          </p:cNvPicPr>
          <p:nvPr>
            <p:ph idx="1"/>
          </p:nvPr>
        </p:nvPicPr>
        <p:blipFill>
          <a:blip r:embed="rId2" cstate="print"/>
          <a:srcRect/>
          <a:stretch>
            <a:fillRect/>
          </a:stretch>
        </p:blipFill>
        <p:spPr>
          <a:xfrm>
            <a:off x="990600" y="533400"/>
            <a:ext cx="5310187" cy="3306978"/>
          </a:xfrm>
        </p:spPr>
      </p:pic>
      <p:sp>
        <p:nvSpPr>
          <p:cNvPr id="4" name="TextBox 3"/>
          <p:cNvSpPr txBox="1"/>
          <p:nvPr/>
        </p:nvSpPr>
        <p:spPr>
          <a:xfrm>
            <a:off x="0" y="3505200"/>
            <a:ext cx="9144000" cy="3139321"/>
          </a:xfrm>
          <a:prstGeom prst="rect">
            <a:avLst/>
          </a:prstGeom>
          <a:noFill/>
        </p:spPr>
        <p:txBody>
          <a:bodyPr wrap="square" rtlCol="0">
            <a:spAutoFit/>
          </a:bodyPr>
          <a:lstStyle/>
          <a:p>
            <a:r>
              <a:rPr lang="en-US" dirty="0" smtClean="0"/>
              <a:t>The idea here is that with a lower cost at each stage, the system can eliminate (from further consideration) easy rejects. (“T” here means Pass, “F” means False or Fail).</a:t>
            </a:r>
          </a:p>
          <a:p>
            <a:r>
              <a:rPr lang="en-US" dirty="0" smtClean="0"/>
              <a:t>Thus, many of the 1000’s of windows should be rejected with far less expert-time than 300. This is a system made up of a series of teams. A </a:t>
            </a:r>
            <a:r>
              <a:rPr lang="en-US" dirty="0" err="1" smtClean="0"/>
              <a:t>pic</a:t>
            </a:r>
            <a:r>
              <a:rPr lang="en-US" dirty="0" smtClean="0"/>
              <a:t> is termed “face” if it passes all.</a:t>
            </a:r>
          </a:p>
          <a:p>
            <a:endParaRPr lang="en-US" dirty="0"/>
          </a:p>
          <a:p>
            <a:r>
              <a:rPr lang="en-US" dirty="0" smtClean="0"/>
              <a:t>At each “stage” of the cascade, a team (of about 15 to 25 experts) does the following: ensure that the team passes around 99.9 percent of faces entering the test, and failing only around </a:t>
            </a:r>
            <a:r>
              <a:rPr lang="en-US" dirty="0"/>
              <a:t>7</a:t>
            </a:r>
            <a:r>
              <a:rPr lang="en-US" dirty="0" smtClean="0"/>
              <a:t>0.0 percent  of non-faces (remember its job would have been  to fail 99 percent of non’s).  This reduced ability for correctness is due to the reduced team-size. </a:t>
            </a:r>
          </a:p>
          <a:p>
            <a:endParaRPr lang="en-US" dirty="0"/>
          </a:p>
          <a:p>
            <a:endParaRPr lang="en-US" dirty="0"/>
          </a:p>
        </p:txBody>
      </p:sp>
      <p:sp>
        <p:nvSpPr>
          <p:cNvPr id="6" name="TextBox 5"/>
          <p:cNvSpPr txBox="1"/>
          <p:nvPr/>
        </p:nvSpPr>
        <p:spPr>
          <a:xfrm>
            <a:off x="4800600" y="3048000"/>
            <a:ext cx="3657600" cy="369332"/>
          </a:xfrm>
          <a:prstGeom prst="rect">
            <a:avLst/>
          </a:prstGeom>
          <a:noFill/>
        </p:spPr>
        <p:txBody>
          <a:bodyPr wrap="square" rtlCol="0">
            <a:spAutoFit/>
          </a:bodyPr>
          <a:lstStyle/>
          <a:p>
            <a:r>
              <a:rPr lang="en-US" b="1" dirty="0" smtClean="0">
                <a:solidFill>
                  <a:schemeClr val="tx2">
                    <a:lumMod val="60000"/>
                    <a:lumOff val="40000"/>
                  </a:schemeClr>
                </a:solidFill>
              </a:rPr>
              <a:t>Rejections here are Permanent</a:t>
            </a:r>
            <a:endParaRPr lang="en-US" b="1" dirty="0">
              <a:solidFill>
                <a:schemeClr val="tx2">
                  <a:lumMod val="60000"/>
                  <a:lumOff val="40000"/>
                </a:schemeClr>
              </a:solidFill>
            </a:endParaRPr>
          </a:p>
        </p:txBody>
      </p:sp>
      <p:sp>
        <p:nvSpPr>
          <p:cNvPr id="8" name="TextBox 7"/>
          <p:cNvSpPr txBox="1"/>
          <p:nvPr/>
        </p:nvSpPr>
        <p:spPr>
          <a:xfrm>
            <a:off x="6172200" y="1676400"/>
            <a:ext cx="2971800" cy="646331"/>
          </a:xfrm>
          <a:prstGeom prst="rect">
            <a:avLst/>
          </a:prstGeom>
          <a:noFill/>
        </p:spPr>
        <p:txBody>
          <a:bodyPr wrap="square" rtlCol="0">
            <a:spAutoFit/>
          </a:bodyPr>
          <a:lstStyle/>
          <a:p>
            <a:r>
              <a:rPr lang="en-US" b="1" dirty="0" smtClean="0">
                <a:solidFill>
                  <a:srgbClr val="FF0000"/>
                </a:solidFill>
              </a:rPr>
              <a:t>After making it thru’ all, a window is named “face”</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0" y="-152400"/>
            <a:ext cx="9144000" cy="1143000"/>
          </a:xfrm>
        </p:spPr>
        <p:txBody>
          <a:bodyPr/>
          <a:lstStyle/>
          <a:p>
            <a:pPr eaLnBrk="1" hangingPunct="1"/>
            <a:r>
              <a:rPr lang="en-US" dirty="0" smtClean="0"/>
              <a:t>Team error rate drops as team enlarges</a:t>
            </a:r>
          </a:p>
        </p:txBody>
      </p:sp>
      <p:pic>
        <p:nvPicPr>
          <p:cNvPr id="33795" name="Content Placeholder 3" descr="cascade1.jpg"/>
          <p:cNvPicPr>
            <a:picLocks noGrp="1" noChangeAspect="1"/>
          </p:cNvPicPr>
          <p:nvPr>
            <p:ph idx="1"/>
          </p:nvPr>
        </p:nvPicPr>
        <p:blipFill>
          <a:blip r:embed="rId2" cstate="print"/>
          <a:srcRect/>
          <a:stretch>
            <a:fillRect/>
          </a:stretch>
        </p:blipFill>
        <p:spPr>
          <a:xfrm>
            <a:off x="838200" y="685800"/>
            <a:ext cx="5310187" cy="2819400"/>
          </a:xfrm>
        </p:spPr>
      </p:pic>
      <p:sp>
        <p:nvSpPr>
          <p:cNvPr id="4" name="TextBox 3"/>
          <p:cNvSpPr txBox="1"/>
          <p:nvPr/>
        </p:nvSpPr>
        <p:spPr>
          <a:xfrm>
            <a:off x="0" y="3657600"/>
            <a:ext cx="9144000" cy="2862322"/>
          </a:xfrm>
          <a:prstGeom prst="rect">
            <a:avLst/>
          </a:prstGeom>
          <a:noFill/>
        </p:spPr>
        <p:txBody>
          <a:bodyPr wrap="square" rtlCol="0">
            <a:spAutoFit/>
          </a:bodyPr>
          <a:lstStyle/>
          <a:p>
            <a:r>
              <a:rPr lang="en-US" dirty="0" smtClean="0"/>
              <a:t>On the previous slide, we observed that the reduced ability for correctness is due to the reduced team-size. </a:t>
            </a:r>
          </a:p>
          <a:p>
            <a:endParaRPr lang="en-US" dirty="0"/>
          </a:p>
          <a:p>
            <a:r>
              <a:rPr lang="en-US" dirty="0" smtClean="0"/>
              <a:t>We need to understand that a team of size 1, it will have an error that is the same as  the error of its lonely member, i.e., about 35 percent . As the team grows, the team’s error is pushed lower, until finally, with, say, 300 members, its error is about 0.01 (i.e., 1 percent). The error decreases monotonically (not “strictly monotonically”) with the addition of a new member.                                                                                                                                          </a:t>
            </a:r>
          </a:p>
          <a:p>
            <a:endParaRPr lang="en-US"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76200" y="-152400"/>
            <a:ext cx="9067800" cy="1143000"/>
          </a:xfrm>
        </p:spPr>
        <p:txBody>
          <a:bodyPr/>
          <a:lstStyle/>
          <a:p>
            <a:pPr eaLnBrk="1" hangingPunct="1"/>
            <a:r>
              <a:rPr lang="en-US" dirty="0" smtClean="0"/>
              <a:t>So, Exploit the fact  that faces are rare</a:t>
            </a:r>
          </a:p>
        </p:txBody>
      </p:sp>
      <p:pic>
        <p:nvPicPr>
          <p:cNvPr id="33795" name="Content Placeholder 3" descr="cascade1.jpg"/>
          <p:cNvPicPr>
            <a:picLocks noGrp="1" noChangeAspect="1"/>
          </p:cNvPicPr>
          <p:nvPr>
            <p:ph idx="1"/>
          </p:nvPr>
        </p:nvPicPr>
        <p:blipFill>
          <a:blip r:embed="rId2" cstate="print"/>
          <a:srcRect/>
          <a:stretch>
            <a:fillRect/>
          </a:stretch>
        </p:blipFill>
        <p:spPr>
          <a:xfrm>
            <a:off x="914400" y="762000"/>
            <a:ext cx="5310187" cy="2743200"/>
          </a:xfrm>
        </p:spPr>
      </p:pic>
      <p:sp>
        <p:nvSpPr>
          <p:cNvPr id="4" name="TextBox 3"/>
          <p:cNvSpPr txBox="1"/>
          <p:nvPr/>
        </p:nvSpPr>
        <p:spPr>
          <a:xfrm>
            <a:off x="0" y="3657600"/>
            <a:ext cx="9144000" cy="3416320"/>
          </a:xfrm>
          <a:prstGeom prst="rect">
            <a:avLst/>
          </a:prstGeom>
          <a:noFill/>
        </p:spPr>
        <p:txBody>
          <a:bodyPr wrap="square" rtlCol="0">
            <a:spAutoFit/>
          </a:bodyPr>
          <a:lstStyle/>
          <a:p>
            <a:r>
              <a:rPr lang="en-US" dirty="0" smtClean="0"/>
              <a:t>Thus, due to the reduced team-size, the team’s error will be higher, say, 20 percent.</a:t>
            </a:r>
          </a:p>
          <a:p>
            <a:endParaRPr lang="en-US" dirty="0" smtClean="0"/>
          </a:p>
          <a:p>
            <a:r>
              <a:rPr lang="en-US" dirty="0" smtClean="0"/>
              <a:t>This error will be distributed almost evenly, i.e. there will be about 20 percent False Positive rate,  and about 20 percent Missed Detection rate.</a:t>
            </a:r>
          </a:p>
          <a:p>
            <a:endParaRPr lang="en-US" dirty="0" smtClean="0"/>
          </a:p>
          <a:p>
            <a:r>
              <a:rPr lang="en-US" dirty="0" smtClean="0"/>
              <a:t>But, for a team to have 20 percent Missed Detections will be unacceptable to this new design; so there has to be a way to shift the error in favor of fewer Missed Detections,</a:t>
            </a:r>
          </a:p>
          <a:p>
            <a:r>
              <a:rPr lang="en-US" dirty="0" smtClean="0"/>
              <a:t>while simultaneously raising False Positives to around 40 percent.</a:t>
            </a:r>
          </a:p>
          <a:p>
            <a:endParaRPr lang="en-US" dirty="0"/>
          </a:p>
          <a:p>
            <a:r>
              <a:rPr lang="en-US" dirty="0" smtClean="0"/>
              <a:t>. </a:t>
            </a:r>
          </a:p>
          <a:p>
            <a:endParaRPr lang="en-US" dirty="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76200" y="-152400"/>
            <a:ext cx="9067800" cy="1143000"/>
          </a:xfrm>
        </p:spPr>
        <p:txBody>
          <a:bodyPr/>
          <a:lstStyle/>
          <a:p>
            <a:pPr eaLnBrk="1" hangingPunct="1"/>
            <a:r>
              <a:rPr lang="en-US" dirty="0" smtClean="0"/>
              <a:t>So, Exploit the fact  that faces are rare</a:t>
            </a:r>
          </a:p>
        </p:txBody>
      </p:sp>
      <p:pic>
        <p:nvPicPr>
          <p:cNvPr id="33795" name="Content Placeholder 3" descr="cascade1.jpg"/>
          <p:cNvPicPr>
            <a:picLocks noGrp="1" noChangeAspect="1"/>
          </p:cNvPicPr>
          <p:nvPr>
            <p:ph idx="1"/>
          </p:nvPr>
        </p:nvPicPr>
        <p:blipFill>
          <a:blip r:embed="rId2" cstate="print"/>
          <a:srcRect/>
          <a:stretch>
            <a:fillRect/>
          </a:stretch>
        </p:blipFill>
        <p:spPr>
          <a:xfrm>
            <a:off x="914400" y="762000"/>
            <a:ext cx="5310187" cy="2209800"/>
          </a:xfrm>
        </p:spPr>
      </p:pic>
      <p:sp>
        <p:nvSpPr>
          <p:cNvPr id="4" name="TextBox 3"/>
          <p:cNvSpPr txBox="1"/>
          <p:nvPr/>
        </p:nvSpPr>
        <p:spPr>
          <a:xfrm>
            <a:off x="0" y="3048000"/>
            <a:ext cx="9144000" cy="3139321"/>
          </a:xfrm>
          <a:prstGeom prst="rect">
            <a:avLst/>
          </a:prstGeom>
          <a:noFill/>
        </p:spPr>
        <p:txBody>
          <a:bodyPr wrap="square" rtlCol="0">
            <a:spAutoFit/>
          </a:bodyPr>
          <a:lstStyle/>
          <a:p>
            <a:r>
              <a:rPr lang="en-US" dirty="0" smtClean="0"/>
              <a:t>Thankfully, this shift can be achieved by making ‘Yes’s be more easy. Just lower the value ½  that is in the final step of the </a:t>
            </a:r>
            <a:r>
              <a:rPr lang="en-US" dirty="0" err="1" smtClean="0"/>
              <a:t>AdaBoost</a:t>
            </a:r>
            <a:r>
              <a:rPr lang="en-US" dirty="0" smtClean="0"/>
              <a:t> algorithm. This lowering will cause more windows to go through as accepted faces, even if they are not faces. One can lower it in</a:t>
            </a:r>
          </a:p>
          <a:p>
            <a:r>
              <a:rPr lang="en-US" dirty="0" smtClean="0"/>
              <a:t> a loop until all (minus a few) of the faces actually go through successfully. This lowering might be quite significant (i.e., quite a lot lower than ½ ), and because it is substantial, it will drastically increase the False Positive group.</a:t>
            </a:r>
          </a:p>
          <a:p>
            <a:endParaRPr lang="en-US" dirty="0" smtClean="0"/>
          </a:p>
          <a:p>
            <a:r>
              <a:rPr lang="en-US" dirty="0" smtClean="0"/>
              <a:t>In order to maintain a tight (very small) Missed Detection rate, the False Positive rate must go up; to keep it in check (not to let it exceed, for example, 30 percent), needs the team to grow, so the team DOES grow, but only until those two restrictions are met.  </a:t>
            </a:r>
          </a:p>
          <a:p>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76200" y="-152400"/>
            <a:ext cx="9067800" cy="1143000"/>
          </a:xfrm>
        </p:spPr>
        <p:txBody>
          <a:bodyPr/>
          <a:lstStyle/>
          <a:p>
            <a:pPr eaLnBrk="1" hangingPunct="1"/>
            <a:r>
              <a:rPr lang="en-US" dirty="0" smtClean="0"/>
              <a:t>So, Exploit the fact  that faces are rare</a:t>
            </a:r>
          </a:p>
        </p:txBody>
      </p:sp>
      <p:pic>
        <p:nvPicPr>
          <p:cNvPr id="33795" name="Content Placeholder 3" descr="cascade1.jpg"/>
          <p:cNvPicPr>
            <a:picLocks noGrp="1" noChangeAspect="1"/>
          </p:cNvPicPr>
          <p:nvPr>
            <p:ph idx="1"/>
          </p:nvPr>
        </p:nvPicPr>
        <p:blipFill>
          <a:blip r:embed="rId2" cstate="print"/>
          <a:srcRect/>
          <a:stretch>
            <a:fillRect/>
          </a:stretch>
        </p:blipFill>
        <p:spPr>
          <a:xfrm>
            <a:off x="914400" y="762000"/>
            <a:ext cx="5310187" cy="2362200"/>
          </a:xfrm>
        </p:spPr>
      </p:pic>
      <p:sp>
        <p:nvSpPr>
          <p:cNvPr id="4" name="TextBox 3"/>
          <p:cNvSpPr txBox="1"/>
          <p:nvPr/>
        </p:nvSpPr>
        <p:spPr>
          <a:xfrm>
            <a:off x="0" y="3276600"/>
            <a:ext cx="9144000" cy="1754326"/>
          </a:xfrm>
          <a:prstGeom prst="rect">
            <a:avLst/>
          </a:prstGeom>
          <a:noFill/>
        </p:spPr>
        <p:txBody>
          <a:bodyPr wrap="square" rtlCol="0">
            <a:spAutoFit/>
          </a:bodyPr>
          <a:lstStyle/>
          <a:p>
            <a:endParaRPr lang="en-US" dirty="0" smtClean="0"/>
          </a:p>
          <a:p>
            <a:r>
              <a:rPr lang="en-US" dirty="0" smtClean="0"/>
              <a:t>So, we understand how to make the team grow till 1) a Missed Detection rate of  some tight amount is achieved, AND 2) the False Positive rate is brought down below, say, 30.</a:t>
            </a:r>
          </a:p>
          <a:p>
            <a:endParaRPr lang="en-US" dirty="0" smtClean="0"/>
          </a:p>
          <a:p>
            <a:r>
              <a:rPr lang="en-US" dirty="0" smtClean="0"/>
              <a:t>Next, we need to understand that the 30 percent of non-faces who get out (mistakenly) as faces, will be apprehended (and failed) by a later team.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76200" y="-152400"/>
            <a:ext cx="9067800" cy="1143000"/>
          </a:xfrm>
        </p:spPr>
        <p:txBody>
          <a:bodyPr/>
          <a:lstStyle/>
          <a:p>
            <a:pPr eaLnBrk="1" hangingPunct="1"/>
            <a:r>
              <a:rPr lang="en-US" dirty="0" smtClean="0"/>
              <a:t>So, Exploit the fact  that faces are rare</a:t>
            </a:r>
          </a:p>
        </p:txBody>
      </p:sp>
      <p:pic>
        <p:nvPicPr>
          <p:cNvPr id="33795" name="Content Placeholder 3" descr="cascade1.jpg"/>
          <p:cNvPicPr>
            <a:picLocks noGrp="1" noChangeAspect="1"/>
          </p:cNvPicPr>
          <p:nvPr>
            <p:ph idx="1"/>
          </p:nvPr>
        </p:nvPicPr>
        <p:blipFill>
          <a:blip r:embed="rId2" cstate="print"/>
          <a:srcRect/>
          <a:stretch>
            <a:fillRect/>
          </a:stretch>
        </p:blipFill>
        <p:spPr>
          <a:xfrm>
            <a:off x="914400" y="762000"/>
            <a:ext cx="5310187" cy="2438400"/>
          </a:xfrm>
        </p:spPr>
      </p:pic>
      <p:sp>
        <p:nvSpPr>
          <p:cNvPr id="4" name="TextBox 3"/>
          <p:cNvSpPr txBox="1"/>
          <p:nvPr/>
        </p:nvSpPr>
        <p:spPr>
          <a:xfrm>
            <a:off x="0" y="3200400"/>
            <a:ext cx="9144000" cy="2862322"/>
          </a:xfrm>
          <a:prstGeom prst="rect">
            <a:avLst/>
          </a:prstGeom>
          <a:noFill/>
        </p:spPr>
        <p:txBody>
          <a:bodyPr wrap="square" rtlCol="0">
            <a:spAutoFit/>
          </a:bodyPr>
          <a:lstStyle/>
          <a:p>
            <a:r>
              <a:rPr lang="en-US" dirty="0" smtClean="0"/>
              <a:t>So, let us understand how the 30 percent of non-faces who get out (mistakenly) as faces, will be apprehended (and failed) by a later team.</a:t>
            </a:r>
          </a:p>
          <a:p>
            <a:endParaRPr lang="en-US" dirty="0" smtClean="0"/>
          </a:p>
          <a:p>
            <a:r>
              <a:rPr lang="en-US" dirty="0" smtClean="0"/>
              <a:t>Suppose 1000 faces and 1000 non-faces  constitute the databases that are sent into Team 1. After Team 1 is trained, it will pass  99.9 percent of faces (so, 999 faces), and 30 percent of non-faces (300 non-faces), while 700 non-faces along with 1 face will have failed. When Team 2 has finished training, it will also have had a 99.9 percent Detection and 30 percent False Positive rate requirement; thus, now, 998 faces and 90 non-faces will pass as faces. (The 90 non-face number is obtained as 30 percent of 300). That is, 210 non-faces and 1 face will fail at Team 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76200" y="-152400"/>
            <a:ext cx="9067800" cy="1143000"/>
          </a:xfrm>
        </p:spPr>
        <p:txBody>
          <a:bodyPr/>
          <a:lstStyle/>
          <a:p>
            <a:pPr eaLnBrk="1" hangingPunct="1"/>
            <a:r>
              <a:rPr lang="en-US" dirty="0" smtClean="0"/>
              <a:t>So, Exploit the fact  that faces are rare</a:t>
            </a:r>
          </a:p>
        </p:txBody>
      </p:sp>
      <p:pic>
        <p:nvPicPr>
          <p:cNvPr id="33795" name="Content Placeholder 3" descr="cascade1.jpg"/>
          <p:cNvPicPr>
            <a:picLocks noGrp="1" noChangeAspect="1"/>
          </p:cNvPicPr>
          <p:nvPr>
            <p:ph idx="1"/>
          </p:nvPr>
        </p:nvPicPr>
        <p:blipFill>
          <a:blip r:embed="rId2" cstate="print"/>
          <a:srcRect/>
          <a:stretch>
            <a:fillRect/>
          </a:stretch>
        </p:blipFill>
        <p:spPr>
          <a:xfrm>
            <a:off x="914400" y="762000"/>
            <a:ext cx="5310187" cy="2286000"/>
          </a:xfrm>
        </p:spPr>
      </p:pic>
      <p:sp>
        <p:nvSpPr>
          <p:cNvPr id="4" name="TextBox 3"/>
          <p:cNvSpPr txBox="1"/>
          <p:nvPr/>
        </p:nvSpPr>
        <p:spPr>
          <a:xfrm>
            <a:off x="0" y="3048000"/>
            <a:ext cx="9144000" cy="2862322"/>
          </a:xfrm>
          <a:prstGeom prst="rect">
            <a:avLst/>
          </a:prstGeom>
          <a:noFill/>
        </p:spPr>
        <p:txBody>
          <a:bodyPr wrap="square" rtlCol="0">
            <a:spAutoFit/>
          </a:bodyPr>
          <a:lstStyle/>
          <a:p>
            <a:r>
              <a:rPr lang="en-US" dirty="0" smtClean="0"/>
              <a:t>The 90 non-faces who pass Team 2, will proceed to Team 3, who will fail 70 percent of them (63 will fail), and 27 (30 percent) of them will pass Team 3, to go on to Team 4.</a:t>
            </a:r>
          </a:p>
          <a:p>
            <a:r>
              <a:rPr lang="en-US" dirty="0" smtClean="0"/>
              <a:t>In the meantime, 1 face will fail at Team 3 and 997 will pass on to go to Team 4.</a:t>
            </a:r>
          </a:p>
          <a:p>
            <a:endParaRPr lang="en-US" dirty="0" smtClean="0"/>
          </a:p>
          <a:p>
            <a:r>
              <a:rPr lang="en-US" dirty="0" smtClean="0"/>
              <a:t>Eventually, (after several Teams), only 9 or less non-faces will be passed (these will be the final False Positives, which is a 10 out of thousand rate, i.e. 1 percent).</a:t>
            </a:r>
          </a:p>
          <a:p>
            <a:endParaRPr lang="en-US" dirty="0" smtClean="0"/>
          </a:p>
          <a:p>
            <a:r>
              <a:rPr lang="en-US" dirty="0" smtClean="0"/>
              <a:t>Also, you should have observed that if each team has between 15 to 30 experts, then by the end of Team 2, 910 out of 1000 non-faces have failed. So, 91 percent  of “failure” cases are booted out with under 50 experts, instead of 300 (the single </a:t>
            </a:r>
            <a:r>
              <a:rPr lang="en-US" dirty="0" err="1" smtClean="0"/>
              <a:t>AdaBoost</a:t>
            </a:r>
            <a:r>
              <a:rPr lang="en-US" dirty="0" smtClean="0"/>
              <a:t> box).</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0" y="0"/>
            <a:ext cx="9144000" cy="1143000"/>
          </a:xfrm>
        </p:spPr>
        <p:txBody>
          <a:bodyPr/>
          <a:lstStyle/>
          <a:p>
            <a:pPr eaLnBrk="1" hangingPunct="1"/>
            <a:r>
              <a:rPr lang="en-US" dirty="0" smtClean="0"/>
              <a:t>Lets see how </a:t>
            </a:r>
            <a:r>
              <a:rPr lang="en-US" dirty="0" err="1" smtClean="0"/>
              <a:t>AdaBoost</a:t>
            </a:r>
            <a:r>
              <a:rPr lang="en-US" dirty="0" smtClean="0"/>
              <a:t> gets employed</a:t>
            </a:r>
          </a:p>
        </p:txBody>
      </p:sp>
      <p:pic>
        <p:nvPicPr>
          <p:cNvPr id="4" name="Picture 3" descr="boostCascadeFig0.jpg"/>
          <p:cNvPicPr>
            <a:picLocks noChangeAspect="1"/>
          </p:cNvPicPr>
          <p:nvPr/>
        </p:nvPicPr>
        <p:blipFill>
          <a:blip r:embed="rId2" cstate="print"/>
          <a:stretch>
            <a:fillRect/>
          </a:stretch>
        </p:blipFill>
        <p:spPr>
          <a:xfrm>
            <a:off x="914400" y="914401"/>
            <a:ext cx="7086600" cy="4800600"/>
          </a:xfrm>
          <a:prstGeom prst="rect">
            <a:avLst/>
          </a:prstGeom>
        </p:spPr>
      </p:pic>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76200" y="-152400"/>
            <a:ext cx="9067800" cy="1143000"/>
          </a:xfrm>
        </p:spPr>
        <p:txBody>
          <a:bodyPr/>
          <a:lstStyle/>
          <a:p>
            <a:pPr eaLnBrk="1" hangingPunct="1"/>
            <a:r>
              <a:rPr lang="en-US" dirty="0" smtClean="0"/>
              <a:t>So, Exploit the fact  that faces are rare</a:t>
            </a:r>
          </a:p>
        </p:txBody>
      </p:sp>
      <p:pic>
        <p:nvPicPr>
          <p:cNvPr id="33795" name="Content Placeholder 3" descr="cascade1.jpg"/>
          <p:cNvPicPr>
            <a:picLocks noGrp="1" noChangeAspect="1"/>
          </p:cNvPicPr>
          <p:nvPr>
            <p:ph idx="1"/>
          </p:nvPr>
        </p:nvPicPr>
        <p:blipFill>
          <a:blip r:embed="rId2" cstate="print"/>
          <a:srcRect/>
          <a:stretch>
            <a:fillRect/>
          </a:stretch>
        </p:blipFill>
        <p:spPr>
          <a:xfrm>
            <a:off x="914400" y="762000"/>
            <a:ext cx="5310187" cy="2590800"/>
          </a:xfrm>
        </p:spPr>
      </p:pic>
      <p:sp>
        <p:nvSpPr>
          <p:cNvPr id="4" name="TextBox 3"/>
          <p:cNvSpPr txBox="1"/>
          <p:nvPr/>
        </p:nvSpPr>
        <p:spPr>
          <a:xfrm>
            <a:off x="0" y="3200400"/>
            <a:ext cx="9144000" cy="3416320"/>
          </a:xfrm>
          <a:prstGeom prst="rect">
            <a:avLst/>
          </a:prstGeom>
          <a:noFill/>
        </p:spPr>
        <p:txBody>
          <a:bodyPr wrap="square" rtlCol="0">
            <a:spAutoFit/>
          </a:bodyPr>
          <a:lstStyle/>
          <a:p>
            <a:r>
              <a:rPr lang="en-US" dirty="0" smtClean="0"/>
              <a:t>We have presented how the system of teams will work when the teams are built and are “in place”. Hence, the training task is to get the teams assembled.  </a:t>
            </a:r>
          </a:p>
          <a:p>
            <a:endParaRPr lang="en-US" dirty="0" smtClean="0"/>
          </a:p>
          <a:p>
            <a:r>
              <a:rPr lang="en-US" dirty="0" smtClean="0"/>
              <a:t>We have been  loose in talking about windows being sent in to the teams. The input will be a window when the system is in the real world mode (sometimes called the Testing mode, to distinguish it from the Training mode); it will be one window at a time, by a scanning procedure, that will cut a window (from the large picture) and send  it in to the system. Immediately after the Training is complete, one can ask how the system performs on the training databases. In this case, the input to the system of teams is the collection of database pictures (each is the same size as a window), and that is the process that we have been talking about in the last few slides.</a:t>
            </a:r>
          </a:p>
          <a:p>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76200" y="-152400"/>
            <a:ext cx="9067800" cy="1143000"/>
          </a:xfrm>
        </p:spPr>
        <p:txBody>
          <a:bodyPr/>
          <a:lstStyle/>
          <a:p>
            <a:pPr eaLnBrk="1" hangingPunct="1"/>
            <a:r>
              <a:rPr lang="en-US" dirty="0" smtClean="0"/>
              <a:t>So, Exploit the fact  that faces are rare</a:t>
            </a:r>
          </a:p>
        </p:txBody>
      </p:sp>
      <p:pic>
        <p:nvPicPr>
          <p:cNvPr id="33795" name="Content Placeholder 3" descr="cascade1.jpg"/>
          <p:cNvPicPr>
            <a:picLocks noGrp="1" noChangeAspect="1"/>
          </p:cNvPicPr>
          <p:nvPr>
            <p:ph idx="1"/>
          </p:nvPr>
        </p:nvPicPr>
        <p:blipFill>
          <a:blip r:embed="rId2" cstate="print"/>
          <a:srcRect/>
          <a:stretch>
            <a:fillRect/>
          </a:stretch>
        </p:blipFill>
        <p:spPr>
          <a:xfrm>
            <a:off x="914400" y="762000"/>
            <a:ext cx="5310187" cy="2590800"/>
          </a:xfrm>
        </p:spPr>
      </p:pic>
      <p:sp>
        <p:nvSpPr>
          <p:cNvPr id="4" name="TextBox 3"/>
          <p:cNvSpPr txBox="1"/>
          <p:nvPr/>
        </p:nvSpPr>
        <p:spPr>
          <a:xfrm>
            <a:off x="0" y="3200400"/>
            <a:ext cx="9144000" cy="3416320"/>
          </a:xfrm>
          <a:prstGeom prst="rect">
            <a:avLst/>
          </a:prstGeom>
          <a:noFill/>
        </p:spPr>
        <p:txBody>
          <a:bodyPr wrap="square" rtlCol="0">
            <a:spAutoFit/>
          </a:bodyPr>
          <a:lstStyle/>
          <a:p>
            <a:endParaRPr lang="en-US" dirty="0" smtClean="0"/>
          </a:p>
          <a:p>
            <a:r>
              <a:rPr lang="en-US" dirty="0" smtClean="0"/>
              <a:t>Let us make one observation about the  nature of the mix of pictures (or windows) that show up at the doorstep of a team. At Team 1, the complete database (or in Test mode, the complete world) shows up.  In Test mode, at Team 2,   only those windows that passed Team 1 will show up. Thus, the training should reflect this constraint: the constraint that the mix of who shows up at the doorstep for Team 2 is different. Thus, for Team 2, the training examples will be only those who pass Team 1, after Team 1 is fully trained up. </a:t>
            </a:r>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28600"/>
            <a:ext cx="8229600" cy="1143000"/>
          </a:xfrm>
        </p:spPr>
        <p:txBody>
          <a:bodyPr/>
          <a:lstStyle/>
          <a:p>
            <a:pPr eaLnBrk="1" hangingPunct="1"/>
            <a:r>
              <a:rPr lang="en-US" dirty="0" smtClean="0"/>
              <a:t>The Cascade Algorithm </a:t>
            </a:r>
          </a:p>
        </p:txBody>
      </p:sp>
      <p:pic>
        <p:nvPicPr>
          <p:cNvPr id="4" name="Picture 3" descr="boostCascadeCode1.jpg"/>
          <p:cNvPicPr>
            <a:picLocks noChangeAspect="1"/>
          </p:cNvPicPr>
          <p:nvPr/>
        </p:nvPicPr>
        <p:blipFill>
          <a:blip r:embed="rId2" cstate="print"/>
          <a:stretch>
            <a:fillRect/>
          </a:stretch>
        </p:blipFill>
        <p:spPr>
          <a:xfrm>
            <a:off x="2438400" y="609600"/>
            <a:ext cx="6171142" cy="5667375"/>
          </a:xfrm>
          <a:prstGeom prst="rect">
            <a:avLst/>
          </a:prstGeom>
        </p:spPr>
      </p:pic>
      <p:sp>
        <p:nvSpPr>
          <p:cNvPr id="5" name="Content Placeholder 4"/>
          <p:cNvSpPr>
            <a:spLocks noGrp="1"/>
          </p:cNvSpPr>
          <p:nvPr>
            <p:ph idx="1"/>
          </p:nvPr>
        </p:nvSpPr>
        <p:spPr>
          <a:xfrm>
            <a:off x="228600" y="685800"/>
            <a:ext cx="2133600" cy="4525963"/>
          </a:xfrm>
        </p:spPr>
        <p:txBody>
          <a:bodyPr/>
          <a:lstStyle/>
          <a:p>
            <a:pPr>
              <a:buNone/>
            </a:pPr>
            <a:r>
              <a:rPr lang="en-US" dirty="0" smtClean="0"/>
              <a:t>Here is the </a:t>
            </a:r>
          </a:p>
          <a:p>
            <a:pPr>
              <a:buNone/>
            </a:pPr>
            <a:r>
              <a:rPr lang="en-US" dirty="0" smtClean="0"/>
              <a:t>Complete</a:t>
            </a:r>
          </a:p>
          <a:p>
            <a:pPr>
              <a:buNone/>
            </a:pPr>
            <a:r>
              <a:rPr lang="en-US" dirty="0" smtClean="0"/>
              <a:t>Cascade </a:t>
            </a:r>
          </a:p>
          <a:p>
            <a:pPr>
              <a:buNone/>
            </a:pPr>
            <a:r>
              <a:rPr lang="en-US" dirty="0" smtClean="0"/>
              <a:t>Algorithm; </a:t>
            </a:r>
          </a:p>
          <a:p>
            <a:pPr>
              <a:buNone/>
            </a:pPr>
            <a:r>
              <a:rPr lang="en-US" dirty="0" smtClean="0"/>
              <a:t>In next two </a:t>
            </a:r>
          </a:p>
          <a:p>
            <a:pPr>
              <a:buNone/>
            </a:pPr>
            <a:r>
              <a:rPr lang="en-US" dirty="0" smtClean="0"/>
              <a:t>slides, we </a:t>
            </a:r>
          </a:p>
          <a:p>
            <a:pPr>
              <a:buNone/>
            </a:pPr>
            <a:r>
              <a:rPr lang="en-US" dirty="0" smtClean="0"/>
              <a:t>will explain </a:t>
            </a:r>
          </a:p>
          <a:p>
            <a:pPr>
              <a:buNone/>
            </a:pPr>
            <a:r>
              <a:rPr lang="en-US" dirty="0" smtClean="0"/>
              <a:t>in detail.</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28600" y="-228600"/>
            <a:ext cx="8763000" cy="1143000"/>
          </a:xfrm>
        </p:spPr>
        <p:txBody>
          <a:bodyPr/>
          <a:lstStyle/>
          <a:p>
            <a:pPr eaLnBrk="1" hangingPunct="1"/>
            <a:r>
              <a:rPr lang="en-US" dirty="0" smtClean="0"/>
              <a:t>The Cascade Algorithm: Initializations</a:t>
            </a:r>
          </a:p>
        </p:txBody>
      </p:sp>
      <p:pic>
        <p:nvPicPr>
          <p:cNvPr id="30723" name="Content Placeholder 3" descr="viojonealg3.jpg"/>
          <p:cNvPicPr>
            <a:picLocks noGrp="1" noChangeAspect="1"/>
          </p:cNvPicPr>
          <p:nvPr>
            <p:ph idx="1"/>
          </p:nvPr>
        </p:nvPicPr>
        <p:blipFill>
          <a:blip r:embed="rId2" cstate="print"/>
          <a:srcRect/>
          <a:stretch>
            <a:fillRect/>
          </a:stretch>
        </p:blipFill>
        <p:spPr>
          <a:xfrm>
            <a:off x="0" y="1828800"/>
            <a:ext cx="8997950" cy="3581400"/>
          </a:xfrm>
        </p:spPr>
      </p:pic>
      <p:pic>
        <p:nvPicPr>
          <p:cNvPr id="4" name="Picture 3" descr="boostCascadeCode2b.jpg"/>
          <p:cNvPicPr>
            <a:picLocks noChangeAspect="1"/>
          </p:cNvPicPr>
          <p:nvPr/>
        </p:nvPicPr>
        <p:blipFill>
          <a:blip r:embed="rId3" cstate="print"/>
          <a:stretch>
            <a:fillRect/>
          </a:stretch>
        </p:blipFill>
        <p:spPr>
          <a:xfrm>
            <a:off x="0" y="838200"/>
            <a:ext cx="9144000" cy="4688803"/>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81000" y="-304800"/>
            <a:ext cx="8763000" cy="1143000"/>
          </a:xfrm>
        </p:spPr>
        <p:txBody>
          <a:bodyPr/>
          <a:lstStyle/>
          <a:p>
            <a:pPr eaLnBrk="1" hangingPunct="1"/>
            <a:r>
              <a:rPr lang="en-US" dirty="0" smtClean="0"/>
              <a:t>The Cascade Algorithm: the loops </a:t>
            </a:r>
          </a:p>
        </p:txBody>
      </p:sp>
      <p:pic>
        <p:nvPicPr>
          <p:cNvPr id="30723" name="Content Placeholder 3" descr="viojonealg3.jpg"/>
          <p:cNvPicPr>
            <a:picLocks noGrp="1" noChangeAspect="1"/>
          </p:cNvPicPr>
          <p:nvPr>
            <p:ph idx="1"/>
          </p:nvPr>
        </p:nvPicPr>
        <p:blipFill>
          <a:blip r:embed="rId2" cstate="print"/>
          <a:srcRect/>
          <a:stretch>
            <a:fillRect/>
          </a:stretch>
        </p:blipFill>
        <p:spPr>
          <a:xfrm>
            <a:off x="0" y="1828800"/>
            <a:ext cx="8997950" cy="3581400"/>
          </a:xfrm>
        </p:spPr>
      </p:pic>
      <p:pic>
        <p:nvPicPr>
          <p:cNvPr id="5" name="Picture 4" descr="boostCascadeCode3.jpg"/>
          <p:cNvPicPr>
            <a:picLocks noChangeAspect="1"/>
          </p:cNvPicPr>
          <p:nvPr/>
        </p:nvPicPr>
        <p:blipFill>
          <a:blip r:embed="rId3" cstate="print"/>
          <a:stretch>
            <a:fillRect/>
          </a:stretch>
        </p:blipFill>
        <p:spPr>
          <a:xfrm>
            <a:off x="0" y="609600"/>
            <a:ext cx="9144000" cy="544936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304800"/>
            <a:ext cx="8229600" cy="1143000"/>
          </a:xfrm>
        </p:spPr>
        <p:txBody>
          <a:bodyPr/>
          <a:lstStyle/>
          <a:p>
            <a:pPr eaLnBrk="1" hangingPunct="1"/>
            <a:r>
              <a:rPr lang="en-US" dirty="0" smtClean="0"/>
              <a:t>Summary Thoughts on Cascades</a:t>
            </a:r>
          </a:p>
        </p:txBody>
      </p:sp>
      <p:sp>
        <p:nvSpPr>
          <p:cNvPr id="4" name="Content Placeholder 3"/>
          <p:cNvSpPr>
            <a:spLocks noGrp="1"/>
          </p:cNvSpPr>
          <p:nvPr>
            <p:ph idx="1"/>
          </p:nvPr>
        </p:nvSpPr>
        <p:spPr>
          <a:xfrm>
            <a:off x="381000" y="762000"/>
            <a:ext cx="8229600" cy="4525963"/>
          </a:xfrm>
        </p:spPr>
        <p:txBody>
          <a:bodyPr/>
          <a:lstStyle/>
          <a:p>
            <a:r>
              <a:rPr lang="en-US" dirty="0" smtClean="0"/>
              <a:t>Note that this cascade works to speed things up only because the observation is true that positive tests are rare.</a:t>
            </a:r>
          </a:p>
          <a:p>
            <a:r>
              <a:rPr lang="en-US" dirty="0" smtClean="0"/>
              <a:t>The cascade is not about getting more correct results than the Single Team approach. Correctness is tied to the team size. Hence, a single team can achieve any needed correctness target, given enough members.</a:t>
            </a:r>
          </a:p>
          <a:p>
            <a:r>
              <a:rPr lang="en-US" dirty="0" smtClean="0"/>
              <a:t>The Cascade gets the same correctness as the Single Team, but gets the results much faster.</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smtClean="0"/>
              <a:t>Examples of Faces Found</a:t>
            </a:r>
          </a:p>
        </p:txBody>
      </p:sp>
      <p:pic>
        <p:nvPicPr>
          <p:cNvPr id="4099" name="Content Placeholder 3" descr="viojone1.jpg"/>
          <p:cNvPicPr>
            <a:picLocks noGrp="1" noChangeAspect="1"/>
          </p:cNvPicPr>
          <p:nvPr>
            <p:ph idx="1"/>
          </p:nvPr>
        </p:nvPicPr>
        <p:blipFill>
          <a:blip r:embed="rId2" cstate="print"/>
          <a:srcRect/>
          <a:stretch>
            <a:fillRect/>
          </a:stretch>
        </p:blipFill>
        <p:spPr>
          <a:xfrm>
            <a:off x="547688" y="1600200"/>
            <a:ext cx="8048625" cy="4525963"/>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0" y="0"/>
            <a:ext cx="9144000" cy="1143000"/>
          </a:xfrm>
        </p:spPr>
        <p:txBody>
          <a:bodyPr/>
          <a:lstStyle/>
          <a:p>
            <a:pPr eaLnBrk="1" hangingPunct="1"/>
            <a:r>
              <a:rPr lang="en-US" dirty="0" smtClean="0"/>
              <a:t>Lets see how </a:t>
            </a:r>
            <a:r>
              <a:rPr lang="en-US" dirty="0" err="1" smtClean="0"/>
              <a:t>AdaBoost</a:t>
            </a:r>
            <a:r>
              <a:rPr lang="en-US" dirty="0" smtClean="0"/>
              <a:t> gets employed</a:t>
            </a:r>
          </a:p>
        </p:txBody>
      </p:sp>
      <p:pic>
        <p:nvPicPr>
          <p:cNvPr id="4" name="Picture 3" descr="boostCascadeFig0.jpg"/>
          <p:cNvPicPr>
            <a:picLocks noChangeAspect="1"/>
          </p:cNvPicPr>
          <p:nvPr/>
        </p:nvPicPr>
        <p:blipFill>
          <a:blip r:embed="rId2" cstate="print"/>
          <a:stretch>
            <a:fillRect/>
          </a:stretch>
        </p:blipFill>
        <p:spPr>
          <a:xfrm>
            <a:off x="914400" y="914401"/>
            <a:ext cx="3962400" cy="2902565"/>
          </a:xfrm>
          <a:prstGeom prst="rect">
            <a:avLst/>
          </a:prstGeom>
        </p:spPr>
      </p:pic>
      <p:sp>
        <p:nvSpPr>
          <p:cNvPr id="5" name="Content Placeholder 4"/>
          <p:cNvSpPr>
            <a:spLocks noGrp="1"/>
          </p:cNvSpPr>
          <p:nvPr>
            <p:ph idx="1"/>
          </p:nvPr>
        </p:nvSpPr>
        <p:spPr>
          <a:xfrm>
            <a:off x="76200" y="1371600"/>
            <a:ext cx="9067800" cy="4525963"/>
          </a:xfrm>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So , This code receives the training databases, and receives a Capital </a:t>
            </a:r>
            <a:r>
              <a:rPr lang="en-US" sz="4000" b="1" dirty="0" smtClean="0"/>
              <a:t>T </a:t>
            </a:r>
            <a:r>
              <a:rPr lang="en-US" dirty="0" smtClean="0"/>
              <a:t>number, often 300-ish</a:t>
            </a:r>
            <a:r>
              <a:rPr lang="en-US" sz="4000" b="1" dirty="0" smtClean="0"/>
              <a:t> </a:t>
            </a:r>
          </a:p>
          <a:p>
            <a:r>
              <a:rPr lang="en-US" dirty="0" smtClean="0"/>
              <a:t>Then, for a Test box (often 50x50) does 300 experts  </a:t>
            </a:r>
          </a:p>
          <a:p>
            <a:pPr>
              <a:buNone/>
            </a:pPr>
            <a:r>
              <a:rPr lang="en-US" sz="3600" dirty="0" smtClean="0"/>
              <a:t> </a:t>
            </a:r>
            <a:endParaRPr 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Practical </a:t>
            </a:r>
            <a:r>
              <a:rPr lang="en-US" dirty="0" err="1" smtClean="0"/>
              <a:t>AdaBoost</a:t>
            </a:r>
            <a:endParaRPr lang="en-US" dirty="0" smtClean="0"/>
          </a:p>
        </p:txBody>
      </p:sp>
      <p:pic>
        <p:nvPicPr>
          <p:cNvPr id="4" name="Picture 3" descr="boostCascadeBushClin1.jpg"/>
          <p:cNvPicPr>
            <a:picLocks noChangeAspect="1"/>
          </p:cNvPicPr>
          <p:nvPr/>
        </p:nvPicPr>
        <p:blipFill>
          <a:blip r:embed="rId2" cstate="print"/>
          <a:stretch>
            <a:fillRect/>
          </a:stretch>
        </p:blipFill>
        <p:spPr>
          <a:xfrm>
            <a:off x="2476500" y="2381250"/>
            <a:ext cx="4191000" cy="2095500"/>
          </a:xfrm>
          <a:prstGeom prst="rect">
            <a:avLst/>
          </a:prstGeom>
        </p:spPr>
      </p:pic>
      <p:sp>
        <p:nvSpPr>
          <p:cNvPr id="5" name="Content Placeholder 4"/>
          <p:cNvSpPr>
            <a:spLocks noGrp="1"/>
          </p:cNvSpPr>
          <p:nvPr>
            <p:ph idx="1"/>
          </p:nvPr>
        </p:nvSpPr>
        <p:spPr>
          <a:xfrm>
            <a:off x="457200" y="1524000"/>
            <a:ext cx="8229600" cy="4525963"/>
          </a:xfrm>
        </p:spPr>
        <p:txBody>
          <a:bodyPr/>
          <a:lstStyle/>
          <a:p>
            <a:r>
              <a:rPr lang="en-US" dirty="0" smtClean="0"/>
              <a:t>Consider a Test scene  like this one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Practical </a:t>
            </a:r>
            <a:r>
              <a:rPr lang="en-US" dirty="0" err="1" smtClean="0"/>
              <a:t>AdaBoost</a:t>
            </a:r>
            <a:endParaRPr lang="en-US" dirty="0" smtClean="0"/>
          </a:p>
        </p:txBody>
      </p:sp>
      <p:sp>
        <p:nvSpPr>
          <p:cNvPr id="5" name="Content Placeholder 4"/>
          <p:cNvSpPr>
            <a:spLocks noGrp="1"/>
          </p:cNvSpPr>
          <p:nvPr>
            <p:ph idx="1"/>
          </p:nvPr>
        </p:nvSpPr>
        <p:spPr>
          <a:xfrm>
            <a:off x="457200" y="1524000"/>
            <a:ext cx="8229600" cy="4525963"/>
          </a:xfrm>
        </p:spPr>
        <p:txBody>
          <a:bodyPr/>
          <a:lstStyle/>
          <a:p>
            <a:r>
              <a:rPr lang="en-US" dirty="0" smtClean="0"/>
              <a:t>Consider a Test scene  like this one                              </a:t>
            </a:r>
          </a:p>
          <a:p>
            <a:endParaRPr lang="en-US" dirty="0" smtClean="0"/>
          </a:p>
          <a:p>
            <a:pPr>
              <a:buNone/>
            </a:pPr>
            <a:endParaRPr lang="en-US" dirty="0" smtClean="0"/>
          </a:p>
        </p:txBody>
      </p:sp>
      <p:pic>
        <p:nvPicPr>
          <p:cNvPr id="7" name="Picture 6" descr="boostCascadeBushClin6a.jpg"/>
          <p:cNvPicPr>
            <a:picLocks noChangeAspect="1"/>
          </p:cNvPicPr>
          <p:nvPr/>
        </p:nvPicPr>
        <p:blipFill>
          <a:blip r:embed="rId2" cstate="print"/>
          <a:stretch>
            <a:fillRect/>
          </a:stretch>
        </p:blipFill>
        <p:spPr>
          <a:xfrm>
            <a:off x="2514600" y="2362200"/>
            <a:ext cx="4191001" cy="2101001"/>
          </a:xfrm>
          <a:prstGeom prst="rect">
            <a:avLst/>
          </a:prstGeom>
        </p:spPr>
      </p:pic>
      <p:sp>
        <p:nvSpPr>
          <p:cNvPr id="9" name="Rectangle 8"/>
          <p:cNvSpPr/>
          <p:nvPr/>
        </p:nvSpPr>
        <p:spPr>
          <a:xfrm>
            <a:off x="2590800" y="2438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Practical </a:t>
            </a:r>
            <a:r>
              <a:rPr lang="en-US" dirty="0" err="1" smtClean="0"/>
              <a:t>AdaBoost</a:t>
            </a:r>
            <a:endParaRPr lang="en-US" dirty="0" smtClean="0"/>
          </a:p>
        </p:txBody>
      </p:sp>
      <p:sp>
        <p:nvSpPr>
          <p:cNvPr id="5" name="Content Placeholder 4"/>
          <p:cNvSpPr>
            <a:spLocks noGrp="1"/>
          </p:cNvSpPr>
          <p:nvPr>
            <p:ph idx="1"/>
          </p:nvPr>
        </p:nvSpPr>
        <p:spPr>
          <a:xfrm>
            <a:off x="457200" y="1524000"/>
            <a:ext cx="8229600" cy="990600"/>
          </a:xfrm>
        </p:spPr>
        <p:txBody>
          <a:bodyPr/>
          <a:lstStyle/>
          <a:p>
            <a:r>
              <a:rPr lang="en-US" dirty="0" smtClean="0"/>
              <a:t>Consider a Test scene  like this one</a:t>
            </a:r>
            <a:endParaRPr lang="en-US" dirty="0"/>
          </a:p>
        </p:txBody>
      </p:sp>
      <p:pic>
        <p:nvPicPr>
          <p:cNvPr id="6" name="Picture 5" descr="boostCascadeBushClin3.jpg"/>
          <p:cNvPicPr>
            <a:picLocks noChangeAspect="1"/>
          </p:cNvPicPr>
          <p:nvPr/>
        </p:nvPicPr>
        <p:blipFill>
          <a:blip r:embed="rId2" cstate="print"/>
          <a:stretch>
            <a:fillRect/>
          </a:stretch>
        </p:blipFill>
        <p:spPr>
          <a:xfrm>
            <a:off x="2590800" y="2362200"/>
            <a:ext cx="4114800" cy="20955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Practical </a:t>
            </a:r>
            <a:r>
              <a:rPr lang="en-US" dirty="0" err="1" smtClean="0"/>
              <a:t>AdaBoost</a:t>
            </a:r>
            <a:endParaRPr lang="en-US" dirty="0" smtClean="0"/>
          </a:p>
        </p:txBody>
      </p:sp>
      <p:sp>
        <p:nvSpPr>
          <p:cNvPr id="5" name="Content Placeholder 4"/>
          <p:cNvSpPr>
            <a:spLocks noGrp="1"/>
          </p:cNvSpPr>
          <p:nvPr>
            <p:ph idx="1"/>
          </p:nvPr>
        </p:nvSpPr>
        <p:spPr>
          <a:xfrm>
            <a:off x="457200" y="1524000"/>
            <a:ext cx="8229600" cy="914400"/>
          </a:xfrm>
        </p:spPr>
        <p:txBody>
          <a:bodyPr/>
          <a:lstStyle/>
          <a:p>
            <a:r>
              <a:rPr lang="en-US" dirty="0" smtClean="0"/>
              <a:t>Consider a Test scene  like this one</a:t>
            </a:r>
            <a:endParaRPr lang="en-US" dirty="0"/>
          </a:p>
        </p:txBody>
      </p:sp>
      <p:pic>
        <p:nvPicPr>
          <p:cNvPr id="6" name="Picture 5" descr="boostCascadeBushClin2.jpg"/>
          <p:cNvPicPr>
            <a:picLocks noChangeAspect="1"/>
          </p:cNvPicPr>
          <p:nvPr/>
        </p:nvPicPr>
        <p:blipFill>
          <a:blip r:embed="rId2" cstate="print"/>
          <a:stretch>
            <a:fillRect/>
          </a:stretch>
        </p:blipFill>
        <p:spPr>
          <a:xfrm>
            <a:off x="2590800" y="2362200"/>
            <a:ext cx="4125647" cy="20574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Practical </a:t>
            </a:r>
            <a:r>
              <a:rPr lang="en-US" dirty="0" err="1" smtClean="0"/>
              <a:t>AdaBoost</a:t>
            </a:r>
            <a:endParaRPr lang="en-US" dirty="0" smtClean="0"/>
          </a:p>
        </p:txBody>
      </p:sp>
      <p:sp>
        <p:nvSpPr>
          <p:cNvPr id="5" name="Content Placeholder 4"/>
          <p:cNvSpPr>
            <a:spLocks noGrp="1"/>
          </p:cNvSpPr>
          <p:nvPr>
            <p:ph idx="1"/>
          </p:nvPr>
        </p:nvSpPr>
        <p:spPr>
          <a:xfrm>
            <a:off x="457200" y="1524000"/>
            <a:ext cx="8229600" cy="1524000"/>
          </a:xfrm>
        </p:spPr>
        <p:txBody>
          <a:bodyPr/>
          <a:lstStyle/>
          <a:p>
            <a:r>
              <a:rPr lang="en-US" dirty="0" smtClean="0"/>
              <a:t>Consider a Test scene  like this one</a:t>
            </a:r>
            <a:endParaRPr lang="en-US" dirty="0"/>
          </a:p>
        </p:txBody>
      </p:sp>
      <p:pic>
        <p:nvPicPr>
          <p:cNvPr id="6" name="Picture 5" descr="boostCascadeBushClin4.jpg"/>
          <p:cNvPicPr>
            <a:picLocks noChangeAspect="1"/>
          </p:cNvPicPr>
          <p:nvPr/>
        </p:nvPicPr>
        <p:blipFill>
          <a:blip r:embed="rId2" cstate="print"/>
          <a:stretch>
            <a:fillRect/>
          </a:stretch>
        </p:blipFill>
        <p:spPr>
          <a:xfrm>
            <a:off x="2590800" y="2362200"/>
            <a:ext cx="4114800" cy="205920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Practical </a:t>
            </a:r>
            <a:r>
              <a:rPr lang="en-US" dirty="0" err="1" smtClean="0"/>
              <a:t>AdaBoost</a:t>
            </a:r>
            <a:endParaRPr lang="en-US" dirty="0" smtClean="0"/>
          </a:p>
        </p:txBody>
      </p:sp>
      <p:sp>
        <p:nvSpPr>
          <p:cNvPr id="5" name="Content Placeholder 4"/>
          <p:cNvSpPr>
            <a:spLocks noGrp="1"/>
          </p:cNvSpPr>
          <p:nvPr>
            <p:ph idx="1"/>
          </p:nvPr>
        </p:nvSpPr>
        <p:spPr>
          <a:xfrm>
            <a:off x="457200" y="1524000"/>
            <a:ext cx="8229600" cy="1828800"/>
          </a:xfrm>
        </p:spPr>
        <p:txBody>
          <a:bodyPr/>
          <a:lstStyle/>
          <a:p>
            <a:r>
              <a:rPr lang="en-US" dirty="0" smtClean="0"/>
              <a:t>Consider a Test scene  like this one</a:t>
            </a:r>
            <a:endParaRPr lang="en-US" dirty="0"/>
          </a:p>
        </p:txBody>
      </p:sp>
      <p:pic>
        <p:nvPicPr>
          <p:cNvPr id="6" name="Picture 5" descr="boostCascadeBushClin7.jpg"/>
          <p:cNvPicPr>
            <a:picLocks noChangeAspect="1"/>
          </p:cNvPicPr>
          <p:nvPr/>
        </p:nvPicPr>
        <p:blipFill>
          <a:blip r:embed="rId2" cstate="print"/>
          <a:stretch>
            <a:fillRect/>
          </a:stretch>
        </p:blipFill>
        <p:spPr>
          <a:xfrm>
            <a:off x="2590800" y="2362201"/>
            <a:ext cx="4114800" cy="20574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12458</TotalTime>
  <Words>1789</Words>
  <Application>Microsoft Macintosh PowerPoint</Application>
  <PresentationFormat>On-screen Show (4:3)</PresentationFormat>
  <Paragraphs>102</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Calibri</vt:lpstr>
      <vt:lpstr>Arial</vt:lpstr>
      <vt:lpstr>Office Theme</vt:lpstr>
      <vt:lpstr> Face Detection  Viola-Jones   Part 2</vt:lpstr>
      <vt:lpstr>Lets see how AdaBoost gets employed</vt:lpstr>
      <vt:lpstr>Lets see how AdaBoost gets employed</vt:lpstr>
      <vt:lpstr>Practical AdaBoost</vt:lpstr>
      <vt:lpstr>Practical AdaBoost</vt:lpstr>
      <vt:lpstr>Practical AdaBoost</vt:lpstr>
      <vt:lpstr>Practical AdaBoost</vt:lpstr>
      <vt:lpstr>Practical AdaBoost</vt:lpstr>
      <vt:lpstr>Practical AdaBoost</vt:lpstr>
      <vt:lpstr>Lets see how AdaBoost gets employed</vt:lpstr>
      <vt:lpstr>Lets see how AdaBoost gets employed</vt:lpstr>
      <vt:lpstr>Lets see how AdaBoost gets employed</vt:lpstr>
      <vt:lpstr>So, Exploit the fact  that faces are rare</vt:lpstr>
      <vt:lpstr>Team error rate drops as team enlarges</vt:lpstr>
      <vt:lpstr>So, Exploit the fact  that faces are rare</vt:lpstr>
      <vt:lpstr>So, Exploit the fact  that faces are rare</vt:lpstr>
      <vt:lpstr>So, Exploit the fact  that faces are rare</vt:lpstr>
      <vt:lpstr>So, Exploit the fact  that faces are rare</vt:lpstr>
      <vt:lpstr>So, Exploit the fact  that faces are rare</vt:lpstr>
      <vt:lpstr>So, Exploit the fact  that faces are rare</vt:lpstr>
      <vt:lpstr>So, Exploit the fact  that faces are rare</vt:lpstr>
      <vt:lpstr>The Cascade Algorithm </vt:lpstr>
      <vt:lpstr>The Cascade Algorithm: Initializations</vt:lpstr>
      <vt:lpstr>The Cascade Algorithm: the loops </vt:lpstr>
      <vt:lpstr>Summary Thoughts on Cascades</vt:lpstr>
      <vt:lpstr>Examples of Faces Found</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Boost     Face Detection</dc:title>
  <dc:creator>Student</dc:creator>
  <cp:lastModifiedBy>Boqing Gong</cp:lastModifiedBy>
  <cp:revision>48</cp:revision>
  <dcterms:created xsi:type="dcterms:W3CDTF">2012-04-20T19:46:34Z</dcterms:created>
  <dcterms:modified xsi:type="dcterms:W3CDTF">2016-09-20T02:27:06Z</dcterms:modified>
</cp:coreProperties>
</file>